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256" r:id="rId2"/>
    <p:sldId id="258" r:id="rId3"/>
    <p:sldId id="274" r:id="rId4"/>
    <p:sldId id="273" r:id="rId5"/>
    <p:sldId id="257" r:id="rId6"/>
    <p:sldId id="259" r:id="rId7"/>
    <p:sldId id="267" r:id="rId8"/>
    <p:sldId id="268" r:id="rId9"/>
    <p:sldId id="260" r:id="rId10"/>
    <p:sldId id="261" r:id="rId11"/>
    <p:sldId id="262" r:id="rId12"/>
    <p:sldId id="281" r:id="rId13"/>
    <p:sldId id="263" r:id="rId14"/>
    <p:sldId id="264" r:id="rId15"/>
    <p:sldId id="276" r:id="rId16"/>
    <p:sldId id="275" r:id="rId17"/>
    <p:sldId id="277" r:id="rId18"/>
    <p:sldId id="278" r:id="rId19"/>
    <p:sldId id="279" r:id="rId20"/>
    <p:sldId id="282" r:id="rId21"/>
    <p:sldId id="265" r:id="rId22"/>
    <p:sldId id="269" r:id="rId23"/>
    <p:sldId id="266" r:id="rId24"/>
    <p:sldId id="280" r:id="rId25"/>
    <p:sldId id="283" r:id="rId26"/>
    <p:sldId id="272" r:id="rId27"/>
    <p:sldId id="270" r:id="rId2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DB199-2772-FF9B-D198-B0F0AED6E850}" v="2834" dt="2025-10-16T19:00:53.124"/>
    <p1510:client id="{BE6DD00A-6151-D2F7-CF87-7F49A8C318AC}" v="141" dt="2025-10-16T19:46:49.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33" autoAdjust="0"/>
  </p:normalViewPr>
  <p:slideViewPr>
    <p:cSldViewPr snapToGrid="0">
      <p:cViewPr varScale="1">
        <p:scale>
          <a:sx n="48" d="100"/>
          <a:sy n="48" d="100"/>
        </p:scale>
        <p:origin x="13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63491-7FE9-40E4-A3FD-799C1265D04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46867A4-D688-4F38-B518-EEEE86762B5B}">
      <dgm:prSet/>
      <dgm:spPr/>
      <dgm:t>
        <a:bodyPr/>
        <a:lstStyle/>
        <a:p>
          <a:r>
            <a:rPr lang="nl-BE" dirty="0"/>
            <a:t>Scheiding tussen de client en de server</a:t>
          </a:r>
          <a:endParaRPr lang="en-US" dirty="0"/>
        </a:p>
      </dgm:t>
    </dgm:pt>
    <dgm:pt modelId="{60DB7FA6-CA15-4D47-B715-B617CC07BF61}" type="parTrans" cxnId="{4DBA62FF-36E4-4479-BAD7-8CA2BBF0D0C8}">
      <dgm:prSet/>
      <dgm:spPr/>
      <dgm:t>
        <a:bodyPr/>
        <a:lstStyle/>
        <a:p>
          <a:endParaRPr lang="en-US"/>
        </a:p>
      </dgm:t>
    </dgm:pt>
    <dgm:pt modelId="{8074B428-5BC7-46E6-BF3C-28001C7B5857}" type="sibTrans" cxnId="{4DBA62FF-36E4-4479-BAD7-8CA2BBF0D0C8}">
      <dgm:prSet/>
      <dgm:spPr/>
      <dgm:t>
        <a:bodyPr/>
        <a:lstStyle/>
        <a:p>
          <a:endParaRPr lang="en-US"/>
        </a:p>
      </dgm:t>
    </dgm:pt>
    <dgm:pt modelId="{1C5539BB-F8B7-47C6-87F5-E770B5119C4A}">
      <dgm:prSet phldr="0"/>
      <dgm:spPr/>
      <dgm:t>
        <a:bodyPr/>
        <a:lstStyle/>
        <a:p>
          <a:pPr rtl="0"/>
          <a:r>
            <a:rPr lang="nl-BE" sz="1100" dirty="0">
              <a:latin typeface="Calibri"/>
              <a:ea typeface="Calibri"/>
              <a:cs typeface="Calibri"/>
            </a:rPr>
            <a:t>Dynamische websites</a:t>
          </a:r>
          <a:endParaRPr lang="nl-BE" dirty="0">
            <a:latin typeface="Neue Haas Grotesk Text Pro"/>
          </a:endParaRPr>
        </a:p>
      </dgm:t>
    </dgm:pt>
    <dgm:pt modelId="{A4B55E32-0CDF-4A87-9331-C238277987A4}" type="parTrans" cxnId="{0FF1B1DF-857A-4205-938B-0ACF69799EB0}">
      <dgm:prSet/>
      <dgm:spPr/>
    </dgm:pt>
    <dgm:pt modelId="{9FD87993-E6BA-499A-91A0-64167D78C566}" type="sibTrans" cxnId="{0FF1B1DF-857A-4205-938B-0ACF69799EB0}">
      <dgm:prSet/>
      <dgm:spPr/>
    </dgm:pt>
    <dgm:pt modelId="{39C04038-6250-4054-814C-67027EEE9E5F}" type="pres">
      <dgm:prSet presAssocID="{B1663491-7FE9-40E4-A3FD-799C1265D04F}" presName="linear" presStyleCnt="0">
        <dgm:presLayoutVars>
          <dgm:animLvl val="lvl"/>
          <dgm:resizeHandles val="exact"/>
        </dgm:presLayoutVars>
      </dgm:prSet>
      <dgm:spPr/>
    </dgm:pt>
    <dgm:pt modelId="{9715D0D1-2F61-4E0B-821C-8C9C387F6BF8}" type="pres">
      <dgm:prSet presAssocID="{1C5539BB-F8B7-47C6-87F5-E770B5119C4A}" presName="parentText" presStyleLbl="node1" presStyleIdx="0" presStyleCnt="2">
        <dgm:presLayoutVars>
          <dgm:chMax val="0"/>
          <dgm:bulletEnabled val="1"/>
        </dgm:presLayoutVars>
      </dgm:prSet>
      <dgm:spPr/>
    </dgm:pt>
    <dgm:pt modelId="{DDAFC02F-69D0-4E52-A5F1-F313593E6444}" type="pres">
      <dgm:prSet presAssocID="{9FD87993-E6BA-499A-91A0-64167D78C566}" presName="spacer" presStyleCnt="0"/>
      <dgm:spPr/>
    </dgm:pt>
    <dgm:pt modelId="{25670702-A0FE-49BB-B0D3-874DEA919923}" type="pres">
      <dgm:prSet presAssocID="{046867A4-D688-4F38-B518-EEEE86762B5B}" presName="parentText" presStyleLbl="node1" presStyleIdx="1" presStyleCnt="2">
        <dgm:presLayoutVars>
          <dgm:chMax val="0"/>
          <dgm:bulletEnabled val="1"/>
        </dgm:presLayoutVars>
      </dgm:prSet>
      <dgm:spPr/>
    </dgm:pt>
  </dgm:ptLst>
  <dgm:cxnLst>
    <dgm:cxn modelId="{9B672B50-E07D-402F-90AE-870CC1694FEC}" type="presOf" srcId="{B1663491-7FE9-40E4-A3FD-799C1265D04F}" destId="{39C04038-6250-4054-814C-67027EEE9E5F}" srcOrd="0" destOrd="0" presId="urn:microsoft.com/office/officeart/2005/8/layout/vList2"/>
    <dgm:cxn modelId="{8E8D5051-9391-4FFE-8708-D15858D5AD3E}" type="presOf" srcId="{1C5539BB-F8B7-47C6-87F5-E770B5119C4A}" destId="{9715D0D1-2F61-4E0B-821C-8C9C387F6BF8}" srcOrd="0" destOrd="0" presId="urn:microsoft.com/office/officeart/2005/8/layout/vList2"/>
    <dgm:cxn modelId="{E76BDC7E-4256-446E-8549-4F9738B51537}" type="presOf" srcId="{046867A4-D688-4F38-B518-EEEE86762B5B}" destId="{25670702-A0FE-49BB-B0D3-874DEA919923}" srcOrd="0" destOrd="0" presId="urn:microsoft.com/office/officeart/2005/8/layout/vList2"/>
    <dgm:cxn modelId="{0FF1B1DF-857A-4205-938B-0ACF69799EB0}" srcId="{B1663491-7FE9-40E4-A3FD-799C1265D04F}" destId="{1C5539BB-F8B7-47C6-87F5-E770B5119C4A}" srcOrd="0" destOrd="0" parTransId="{A4B55E32-0CDF-4A87-9331-C238277987A4}" sibTransId="{9FD87993-E6BA-499A-91A0-64167D78C566}"/>
    <dgm:cxn modelId="{4DBA62FF-36E4-4479-BAD7-8CA2BBF0D0C8}" srcId="{B1663491-7FE9-40E4-A3FD-799C1265D04F}" destId="{046867A4-D688-4F38-B518-EEEE86762B5B}" srcOrd="1" destOrd="0" parTransId="{60DB7FA6-CA15-4D47-B715-B617CC07BF61}" sibTransId="{8074B428-5BC7-46E6-BF3C-28001C7B5857}"/>
    <dgm:cxn modelId="{B9BBBC89-429B-4B15-AD87-5F9B3D6D2117}" type="presParOf" srcId="{39C04038-6250-4054-814C-67027EEE9E5F}" destId="{9715D0D1-2F61-4E0B-821C-8C9C387F6BF8}" srcOrd="0" destOrd="0" presId="urn:microsoft.com/office/officeart/2005/8/layout/vList2"/>
    <dgm:cxn modelId="{C023ED74-B360-447C-BE26-0695FABE38AB}" type="presParOf" srcId="{39C04038-6250-4054-814C-67027EEE9E5F}" destId="{DDAFC02F-69D0-4E52-A5F1-F313593E6444}" srcOrd="1" destOrd="0" presId="urn:microsoft.com/office/officeart/2005/8/layout/vList2"/>
    <dgm:cxn modelId="{D04FD093-A1FD-4E9D-BA87-02EA6DCCEB3C}" type="presParOf" srcId="{39C04038-6250-4054-814C-67027EEE9E5F}" destId="{25670702-A0FE-49BB-B0D3-874DEA91992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71252-BE93-44C2-A630-2E7A25D7241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C699987-DD7D-4346-8ABF-A476467A3067}">
      <dgm:prSet/>
      <dgm:spPr/>
      <dgm:t>
        <a:bodyPr/>
        <a:lstStyle/>
        <a:p>
          <a:r>
            <a:rPr lang="nl-BE" dirty="0"/>
            <a:t>- Dit zijn ingebouwde variabelen die altijd beschikbaar zijn</a:t>
          </a:r>
          <a:endParaRPr lang="en-US" dirty="0"/>
        </a:p>
      </dgm:t>
    </dgm:pt>
    <dgm:pt modelId="{6C94F975-A08B-4F65-837C-8DC35B54E168}" type="parTrans" cxnId="{6A1C1D03-F9D9-48CE-BAC6-5B4796DBA74D}">
      <dgm:prSet/>
      <dgm:spPr/>
      <dgm:t>
        <a:bodyPr/>
        <a:lstStyle/>
        <a:p>
          <a:endParaRPr lang="en-US"/>
        </a:p>
      </dgm:t>
    </dgm:pt>
    <dgm:pt modelId="{ACBDC70B-E4DC-493D-9866-35A31BD3FDD4}" type="sibTrans" cxnId="{6A1C1D03-F9D9-48CE-BAC6-5B4796DBA74D}">
      <dgm:prSet/>
      <dgm:spPr/>
      <dgm:t>
        <a:bodyPr/>
        <a:lstStyle/>
        <a:p>
          <a:endParaRPr lang="en-US"/>
        </a:p>
      </dgm:t>
    </dgm:pt>
    <dgm:pt modelId="{23AAF665-C24A-4DB5-8061-313EEFE51010}">
      <dgm:prSet/>
      <dgm:spPr/>
      <dgm:t>
        <a:bodyPr/>
        <a:lstStyle/>
        <a:p>
          <a:r>
            <a:rPr lang="nl-BE" dirty="0"/>
            <a:t>- Je moet ze nooit zelf instellen</a:t>
          </a:r>
          <a:endParaRPr lang="en-US" dirty="0"/>
        </a:p>
      </dgm:t>
    </dgm:pt>
    <dgm:pt modelId="{A7BC4C38-640D-469E-9F3D-6CFBD2473931}" type="parTrans" cxnId="{2D9841A0-0A9A-4AB9-99C0-47C868650862}">
      <dgm:prSet/>
      <dgm:spPr/>
      <dgm:t>
        <a:bodyPr/>
        <a:lstStyle/>
        <a:p>
          <a:endParaRPr lang="en-US"/>
        </a:p>
      </dgm:t>
    </dgm:pt>
    <dgm:pt modelId="{E24D467C-78EB-4029-92DE-A26E68BC5155}" type="sibTrans" cxnId="{2D9841A0-0A9A-4AB9-99C0-47C868650862}">
      <dgm:prSet/>
      <dgm:spPr/>
      <dgm:t>
        <a:bodyPr/>
        <a:lstStyle/>
        <a:p>
          <a:endParaRPr lang="en-US"/>
        </a:p>
      </dgm:t>
    </dgm:pt>
    <dgm:pt modelId="{88925599-E5C9-4FFF-A821-BDCE05BB92F0}" type="pres">
      <dgm:prSet presAssocID="{1FE71252-BE93-44C2-A630-2E7A25D72419}" presName="hierChild1" presStyleCnt="0">
        <dgm:presLayoutVars>
          <dgm:chPref val="1"/>
          <dgm:dir/>
          <dgm:animOne val="branch"/>
          <dgm:animLvl val="lvl"/>
          <dgm:resizeHandles/>
        </dgm:presLayoutVars>
      </dgm:prSet>
      <dgm:spPr/>
    </dgm:pt>
    <dgm:pt modelId="{56810F1B-EFAA-4DF3-90BD-BD1EAFD2FE74}" type="pres">
      <dgm:prSet presAssocID="{3C699987-DD7D-4346-8ABF-A476467A3067}" presName="hierRoot1" presStyleCnt="0"/>
      <dgm:spPr/>
    </dgm:pt>
    <dgm:pt modelId="{550097DE-6340-44ED-A65C-42A55D81A420}" type="pres">
      <dgm:prSet presAssocID="{3C699987-DD7D-4346-8ABF-A476467A3067}" presName="composite" presStyleCnt="0"/>
      <dgm:spPr/>
    </dgm:pt>
    <dgm:pt modelId="{789788E0-686A-4FDA-8511-1FB2CE473674}" type="pres">
      <dgm:prSet presAssocID="{3C699987-DD7D-4346-8ABF-A476467A3067}" presName="background" presStyleLbl="node0" presStyleIdx="0" presStyleCnt="2"/>
      <dgm:spPr/>
    </dgm:pt>
    <dgm:pt modelId="{F2D3ABD5-8056-42BD-A793-7E5CBB0906AC}" type="pres">
      <dgm:prSet presAssocID="{3C699987-DD7D-4346-8ABF-A476467A3067}" presName="text" presStyleLbl="fgAcc0" presStyleIdx="0" presStyleCnt="2">
        <dgm:presLayoutVars>
          <dgm:chPref val="3"/>
        </dgm:presLayoutVars>
      </dgm:prSet>
      <dgm:spPr/>
    </dgm:pt>
    <dgm:pt modelId="{E7A0735D-D144-41A0-94BC-E067A1D31F42}" type="pres">
      <dgm:prSet presAssocID="{3C699987-DD7D-4346-8ABF-A476467A3067}" presName="hierChild2" presStyleCnt="0"/>
      <dgm:spPr/>
    </dgm:pt>
    <dgm:pt modelId="{3DA8ED20-3813-4F86-B697-06FF3F3B946F}" type="pres">
      <dgm:prSet presAssocID="{23AAF665-C24A-4DB5-8061-313EEFE51010}" presName="hierRoot1" presStyleCnt="0"/>
      <dgm:spPr/>
    </dgm:pt>
    <dgm:pt modelId="{4D6A1D16-EA1B-4469-B013-A5C11B11641E}" type="pres">
      <dgm:prSet presAssocID="{23AAF665-C24A-4DB5-8061-313EEFE51010}" presName="composite" presStyleCnt="0"/>
      <dgm:spPr/>
    </dgm:pt>
    <dgm:pt modelId="{D043B354-3685-4FD7-87E1-2D83FDC86541}" type="pres">
      <dgm:prSet presAssocID="{23AAF665-C24A-4DB5-8061-313EEFE51010}" presName="background" presStyleLbl="node0" presStyleIdx="1" presStyleCnt="2"/>
      <dgm:spPr/>
    </dgm:pt>
    <dgm:pt modelId="{69419471-F2FD-4D9A-9B27-C3FEB5E6F962}" type="pres">
      <dgm:prSet presAssocID="{23AAF665-C24A-4DB5-8061-313EEFE51010}" presName="text" presStyleLbl="fgAcc0" presStyleIdx="1" presStyleCnt="2">
        <dgm:presLayoutVars>
          <dgm:chPref val="3"/>
        </dgm:presLayoutVars>
      </dgm:prSet>
      <dgm:spPr/>
    </dgm:pt>
    <dgm:pt modelId="{D825CD63-B3F8-4484-ADC6-4798EB79FB7A}" type="pres">
      <dgm:prSet presAssocID="{23AAF665-C24A-4DB5-8061-313EEFE51010}" presName="hierChild2" presStyleCnt="0"/>
      <dgm:spPr/>
    </dgm:pt>
  </dgm:ptLst>
  <dgm:cxnLst>
    <dgm:cxn modelId="{6A1C1D03-F9D9-48CE-BAC6-5B4796DBA74D}" srcId="{1FE71252-BE93-44C2-A630-2E7A25D72419}" destId="{3C699987-DD7D-4346-8ABF-A476467A3067}" srcOrd="0" destOrd="0" parTransId="{6C94F975-A08B-4F65-837C-8DC35B54E168}" sibTransId="{ACBDC70B-E4DC-493D-9866-35A31BD3FDD4}"/>
    <dgm:cxn modelId="{97036C3D-3B18-4EA6-9D28-F311CB48822A}" type="presOf" srcId="{3C699987-DD7D-4346-8ABF-A476467A3067}" destId="{F2D3ABD5-8056-42BD-A793-7E5CBB0906AC}" srcOrd="0" destOrd="0" presId="urn:microsoft.com/office/officeart/2005/8/layout/hierarchy1"/>
    <dgm:cxn modelId="{079CA66E-325B-4C18-BA3D-6E20FB63B78F}" type="presOf" srcId="{1FE71252-BE93-44C2-A630-2E7A25D72419}" destId="{88925599-E5C9-4FFF-A821-BDCE05BB92F0}" srcOrd="0" destOrd="0" presId="urn:microsoft.com/office/officeart/2005/8/layout/hierarchy1"/>
    <dgm:cxn modelId="{2D9841A0-0A9A-4AB9-99C0-47C868650862}" srcId="{1FE71252-BE93-44C2-A630-2E7A25D72419}" destId="{23AAF665-C24A-4DB5-8061-313EEFE51010}" srcOrd="1" destOrd="0" parTransId="{A7BC4C38-640D-469E-9F3D-6CFBD2473931}" sibTransId="{E24D467C-78EB-4029-92DE-A26E68BC5155}"/>
    <dgm:cxn modelId="{78E539B6-C576-4A61-B3FA-8F8DB09EAEAD}" type="presOf" srcId="{23AAF665-C24A-4DB5-8061-313EEFE51010}" destId="{69419471-F2FD-4D9A-9B27-C3FEB5E6F962}" srcOrd="0" destOrd="0" presId="urn:microsoft.com/office/officeart/2005/8/layout/hierarchy1"/>
    <dgm:cxn modelId="{EB08664B-17E2-465C-A725-AC2A2635D6FD}" type="presParOf" srcId="{88925599-E5C9-4FFF-A821-BDCE05BB92F0}" destId="{56810F1B-EFAA-4DF3-90BD-BD1EAFD2FE74}" srcOrd="0" destOrd="0" presId="urn:microsoft.com/office/officeart/2005/8/layout/hierarchy1"/>
    <dgm:cxn modelId="{68E091F6-1F55-4F82-9801-89FCA652AE86}" type="presParOf" srcId="{56810F1B-EFAA-4DF3-90BD-BD1EAFD2FE74}" destId="{550097DE-6340-44ED-A65C-42A55D81A420}" srcOrd="0" destOrd="0" presId="urn:microsoft.com/office/officeart/2005/8/layout/hierarchy1"/>
    <dgm:cxn modelId="{52A12DEB-2D8C-409B-8AD3-BC3198CCD60C}" type="presParOf" srcId="{550097DE-6340-44ED-A65C-42A55D81A420}" destId="{789788E0-686A-4FDA-8511-1FB2CE473674}" srcOrd="0" destOrd="0" presId="urn:microsoft.com/office/officeart/2005/8/layout/hierarchy1"/>
    <dgm:cxn modelId="{CF85B004-81B4-4176-A85D-63EB9F9FAEA0}" type="presParOf" srcId="{550097DE-6340-44ED-A65C-42A55D81A420}" destId="{F2D3ABD5-8056-42BD-A793-7E5CBB0906AC}" srcOrd="1" destOrd="0" presId="urn:microsoft.com/office/officeart/2005/8/layout/hierarchy1"/>
    <dgm:cxn modelId="{E66E9ED9-B5D0-48F9-9B7E-BD158F08DA16}" type="presParOf" srcId="{56810F1B-EFAA-4DF3-90BD-BD1EAFD2FE74}" destId="{E7A0735D-D144-41A0-94BC-E067A1D31F42}" srcOrd="1" destOrd="0" presId="urn:microsoft.com/office/officeart/2005/8/layout/hierarchy1"/>
    <dgm:cxn modelId="{F5C38825-71BF-4CEF-A0FA-645D24360C79}" type="presParOf" srcId="{88925599-E5C9-4FFF-A821-BDCE05BB92F0}" destId="{3DA8ED20-3813-4F86-B697-06FF3F3B946F}" srcOrd="1" destOrd="0" presId="urn:microsoft.com/office/officeart/2005/8/layout/hierarchy1"/>
    <dgm:cxn modelId="{11717C44-6A1D-46C5-849E-AE6A71B7119F}" type="presParOf" srcId="{3DA8ED20-3813-4F86-B697-06FF3F3B946F}" destId="{4D6A1D16-EA1B-4469-B013-A5C11B11641E}" srcOrd="0" destOrd="0" presId="urn:microsoft.com/office/officeart/2005/8/layout/hierarchy1"/>
    <dgm:cxn modelId="{9885FDCC-4D6F-45C8-AA1D-11D862BDD16E}" type="presParOf" srcId="{4D6A1D16-EA1B-4469-B013-A5C11B11641E}" destId="{D043B354-3685-4FD7-87E1-2D83FDC86541}" srcOrd="0" destOrd="0" presId="urn:microsoft.com/office/officeart/2005/8/layout/hierarchy1"/>
    <dgm:cxn modelId="{7FFD5809-81EF-46BA-BD5F-9EA4E964282C}" type="presParOf" srcId="{4D6A1D16-EA1B-4469-B013-A5C11B11641E}" destId="{69419471-F2FD-4D9A-9B27-C3FEB5E6F962}" srcOrd="1" destOrd="0" presId="urn:microsoft.com/office/officeart/2005/8/layout/hierarchy1"/>
    <dgm:cxn modelId="{888DD0DA-0D95-4EFB-9035-85E6A7112D8E}" type="presParOf" srcId="{3DA8ED20-3813-4F86-B697-06FF3F3B946F}" destId="{D825CD63-B3F8-4484-ADC6-4798EB79FB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5D0D1-2F61-4E0B-821C-8C9C387F6BF8}">
      <dsp:nvSpPr>
        <dsp:cNvPr id="0" name=""/>
        <dsp:cNvSpPr/>
      </dsp:nvSpPr>
      <dsp:spPr>
        <a:xfrm>
          <a:off x="0" y="742273"/>
          <a:ext cx="6949440" cy="20761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rtl="0">
            <a:lnSpc>
              <a:spcPct val="90000"/>
            </a:lnSpc>
            <a:spcBef>
              <a:spcPct val="0"/>
            </a:spcBef>
            <a:spcAft>
              <a:spcPct val="35000"/>
            </a:spcAft>
            <a:buNone/>
          </a:pPr>
          <a:r>
            <a:rPr lang="nl-BE" sz="5200" kern="1200" dirty="0">
              <a:latin typeface="Calibri"/>
              <a:ea typeface="Calibri"/>
              <a:cs typeface="Calibri"/>
            </a:rPr>
            <a:t>Dynamische websites</a:t>
          </a:r>
          <a:endParaRPr lang="nl-BE" sz="5200" kern="1200" dirty="0">
            <a:latin typeface="Neue Haas Grotesk Text Pro"/>
          </a:endParaRPr>
        </a:p>
      </dsp:txBody>
      <dsp:txXfrm>
        <a:off x="101350" y="843623"/>
        <a:ext cx="6746740" cy="1873465"/>
      </dsp:txXfrm>
    </dsp:sp>
    <dsp:sp modelId="{25670702-A0FE-49BB-B0D3-874DEA919923}">
      <dsp:nvSpPr>
        <dsp:cNvPr id="0" name=""/>
        <dsp:cNvSpPr/>
      </dsp:nvSpPr>
      <dsp:spPr>
        <a:xfrm>
          <a:off x="0" y="2968198"/>
          <a:ext cx="6949440" cy="2076165"/>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nl-BE" sz="5200" kern="1200" dirty="0"/>
            <a:t>Scheiding tussen de client en de server</a:t>
          </a:r>
          <a:endParaRPr lang="en-US" sz="5200" kern="1200" dirty="0"/>
        </a:p>
      </dsp:txBody>
      <dsp:txXfrm>
        <a:off x="101350" y="3069548"/>
        <a:ext cx="6746740" cy="1873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788E0-686A-4FDA-8511-1FB2CE473674}">
      <dsp:nvSpPr>
        <dsp:cNvPr id="0" name=""/>
        <dsp:cNvSpPr/>
      </dsp:nvSpPr>
      <dsp:spPr>
        <a:xfrm>
          <a:off x="1261" y="393494"/>
          <a:ext cx="4428354" cy="281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3ABD5-8056-42BD-A793-7E5CBB0906AC}">
      <dsp:nvSpPr>
        <dsp:cNvPr id="0" name=""/>
        <dsp:cNvSpPr/>
      </dsp:nvSpPr>
      <dsp:spPr>
        <a:xfrm>
          <a:off x="493301" y="860931"/>
          <a:ext cx="4428354" cy="28120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nl-BE" sz="3500" kern="1200" dirty="0"/>
            <a:t>- Dit zijn ingebouwde variabelen die altijd beschikbaar zijn</a:t>
          </a:r>
          <a:endParaRPr lang="en-US" sz="3500" kern="1200" dirty="0"/>
        </a:p>
      </dsp:txBody>
      <dsp:txXfrm>
        <a:off x="575662" y="943292"/>
        <a:ext cx="4263632" cy="2647282"/>
      </dsp:txXfrm>
    </dsp:sp>
    <dsp:sp modelId="{D043B354-3685-4FD7-87E1-2D83FDC86541}">
      <dsp:nvSpPr>
        <dsp:cNvPr id="0" name=""/>
        <dsp:cNvSpPr/>
      </dsp:nvSpPr>
      <dsp:spPr>
        <a:xfrm>
          <a:off x="5413694" y="393494"/>
          <a:ext cx="4428354" cy="281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19471-F2FD-4D9A-9B27-C3FEB5E6F962}">
      <dsp:nvSpPr>
        <dsp:cNvPr id="0" name=""/>
        <dsp:cNvSpPr/>
      </dsp:nvSpPr>
      <dsp:spPr>
        <a:xfrm>
          <a:off x="5905734" y="860931"/>
          <a:ext cx="4428354" cy="28120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nl-BE" sz="3500" kern="1200" dirty="0"/>
            <a:t>- Je moet ze nooit zelf instellen</a:t>
          </a:r>
          <a:endParaRPr lang="en-US" sz="3500" kern="1200" dirty="0"/>
        </a:p>
      </dsp:txBody>
      <dsp:txXfrm>
        <a:off x="5988095" y="943292"/>
        <a:ext cx="4263632" cy="26472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6355E-35B0-47A6-8E00-D68DE081856C}" type="datetimeFigureOut">
              <a:rPr lang="nl-BE" smtClean="0"/>
              <a:t>16/10/2025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BD449-D42A-4711-8837-53EC15580D9C}" type="slidenum">
              <a:rPr lang="nl-BE" smtClean="0"/>
              <a:t>‹nr.›</a:t>
            </a:fld>
            <a:endParaRPr lang="nl-BE"/>
          </a:p>
        </p:txBody>
      </p:sp>
    </p:spTree>
    <p:extLst>
      <p:ext uri="{BB962C8B-B14F-4D97-AF65-F5344CB8AC3E}">
        <p14:creationId xmlns:p14="http://schemas.microsoft.com/office/powerpoint/2010/main" val="158089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jarnster"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latin typeface="Calibri"/>
                <a:ea typeface="Calibri"/>
                <a:cs typeface="Calibri"/>
              </a:rPr>
              <a:t>(2025-2026) Jarne Verlinden – 6icw</a:t>
            </a:r>
          </a:p>
          <a:p>
            <a:r>
              <a:rPr lang="en-US" dirty="0">
                <a:hlinkClick r:id="rId3"/>
              </a:rPr>
              <a:t>https://github.com/jarnster</a:t>
            </a:r>
            <a:endParaRPr lang="en-US"/>
          </a:p>
          <a:p>
            <a:endParaRPr lang="en-US" dirty="0"/>
          </a:p>
          <a:p>
            <a:r>
              <a:rPr lang="en-US" dirty="0" err="1"/>
              <a:t>Basiskennis</a:t>
            </a:r>
            <a:r>
              <a:rPr lang="en-US" dirty="0"/>
              <a:t> HTML/CSS (</a:t>
            </a:r>
            <a:r>
              <a:rPr lang="en-US" dirty="0" err="1"/>
              <a:t>optioneel</a:t>
            </a:r>
            <a:r>
              <a:rPr lang="en-US" dirty="0"/>
              <a:t> JS) </a:t>
            </a:r>
            <a:r>
              <a:rPr lang="en-US" dirty="0" err="1"/>
              <a:t>eerst</a:t>
            </a:r>
            <a:r>
              <a:rPr lang="en-US" dirty="0"/>
              <a:t>.</a:t>
            </a:r>
          </a:p>
        </p:txBody>
      </p:sp>
      <p:sp>
        <p:nvSpPr>
          <p:cNvPr id="4" name="Tijdelijke aanduiding voor dianummer 3"/>
          <p:cNvSpPr>
            <a:spLocks noGrp="1"/>
          </p:cNvSpPr>
          <p:nvPr>
            <p:ph type="sldNum" sz="quarter" idx="5"/>
          </p:nvPr>
        </p:nvSpPr>
        <p:spPr/>
        <p:txBody>
          <a:bodyPr/>
          <a:lstStyle/>
          <a:p>
            <a:fld id="{39DBD449-D42A-4711-8837-53EC15580D9C}" type="slidenum">
              <a:rPr lang="nl-BE" smtClean="0"/>
              <a:t>1</a:t>
            </a:fld>
            <a:endParaRPr lang="nl-BE"/>
          </a:p>
        </p:txBody>
      </p:sp>
    </p:spTree>
    <p:extLst>
      <p:ext uri="{BB962C8B-B14F-4D97-AF65-F5344CB8AC3E}">
        <p14:creationId xmlns:p14="http://schemas.microsoft.com/office/powerpoint/2010/main" val="41059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A35F-0E61-9404-C621-CB55630E755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4392D02-250E-1573-8346-7213214416A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CF1656B-45D6-DD42-F75C-728F20F9491A}"/>
              </a:ext>
            </a:extLst>
          </p:cNvPr>
          <p:cNvSpPr>
            <a:spLocks noGrp="1"/>
          </p:cNvSpPr>
          <p:nvPr>
            <p:ph type="body" idx="1"/>
          </p:nvPr>
        </p:nvSpPr>
        <p:spPr/>
        <p:txBody>
          <a:bodyPr/>
          <a:lstStyle/>
          <a:p>
            <a:r>
              <a:rPr lang="nl-BE" dirty="0"/>
              <a:t>Je hebt 2 manieren om PHP te gebruiken:</a:t>
            </a:r>
          </a:p>
          <a:p>
            <a:endParaRPr lang="nl-BE" dirty="0"/>
          </a:p>
          <a:p>
            <a:pPr marL="171450" indent="-171450">
              <a:buFontTx/>
              <a:buChar char="-"/>
            </a:pPr>
            <a:r>
              <a:rPr lang="nl-BE" dirty="0"/>
              <a:t>Pure PHP</a:t>
            </a:r>
          </a:p>
          <a:p>
            <a:pPr marL="171450" indent="-171450">
              <a:buFontTx/>
              <a:buChar char="-"/>
            </a:pPr>
            <a:r>
              <a:rPr lang="nl-BE" dirty="0"/>
              <a:t>PHP integreren tussen HTML</a:t>
            </a:r>
          </a:p>
        </p:txBody>
      </p:sp>
      <p:sp>
        <p:nvSpPr>
          <p:cNvPr id="4" name="Tijdelijke aanduiding voor dianummer 3">
            <a:extLst>
              <a:ext uri="{FF2B5EF4-FFF2-40B4-BE49-F238E27FC236}">
                <a16:creationId xmlns:a16="http://schemas.microsoft.com/office/drawing/2014/main" id="{FB90AFFC-F643-E689-EF00-651651FECBD3}"/>
              </a:ext>
            </a:extLst>
          </p:cNvPr>
          <p:cNvSpPr>
            <a:spLocks noGrp="1"/>
          </p:cNvSpPr>
          <p:nvPr>
            <p:ph type="sldNum" sz="quarter" idx="5"/>
          </p:nvPr>
        </p:nvSpPr>
        <p:spPr/>
        <p:txBody>
          <a:bodyPr/>
          <a:lstStyle/>
          <a:p>
            <a:fld id="{39DBD449-D42A-4711-8837-53EC15580D9C}" type="slidenum">
              <a:rPr lang="nl-BE" smtClean="0"/>
              <a:t>10</a:t>
            </a:fld>
            <a:endParaRPr lang="nl-BE"/>
          </a:p>
        </p:txBody>
      </p:sp>
    </p:spTree>
    <p:extLst>
      <p:ext uri="{BB962C8B-B14F-4D97-AF65-F5344CB8AC3E}">
        <p14:creationId xmlns:p14="http://schemas.microsoft.com/office/powerpoint/2010/main" val="241553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81601-8760-ADDE-CB53-ED24D1A961F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6EE716F-860F-45D9-DA57-F54FC7CE5A0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B6FE2CC-03CD-D113-A3D6-C12B456C1857}"/>
              </a:ext>
            </a:extLst>
          </p:cNvPr>
          <p:cNvSpPr>
            <a:spLocks noGrp="1"/>
          </p:cNvSpPr>
          <p:nvPr>
            <p:ph type="body" idx="1"/>
          </p:nvPr>
        </p:nvSpPr>
        <p:spPr/>
        <p:txBody>
          <a:bodyPr/>
          <a:lstStyle/>
          <a:p>
            <a:r>
              <a:rPr lang="nl-BE" dirty="0"/>
              <a:t>Echo gebruik je om output te sturen.</a:t>
            </a:r>
          </a:p>
          <a:p>
            <a:endParaRPr lang="nl-BE" dirty="0"/>
          </a:p>
          <a:p>
            <a:r>
              <a:rPr lang="nl-BE" dirty="0"/>
              <a:t>Het is vergelijkbaar met </a:t>
            </a:r>
            <a:r>
              <a:rPr lang="nl-BE" dirty="0" err="1"/>
              <a:t>printf</a:t>
            </a:r>
            <a:r>
              <a:rPr lang="nl-BE" dirty="0"/>
              <a:t> in C en </a:t>
            </a:r>
            <a:r>
              <a:rPr lang="nl-BE" dirty="0" err="1"/>
              <a:t>Console.WriteLine</a:t>
            </a:r>
            <a:r>
              <a:rPr lang="nl-BE" dirty="0"/>
              <a:t> in </a:t>
            </a:r>
            <a:r>
              <a:rPr lang="nl-BE" dirty="0" err="1"/>
              <a:t>Csharp</a:t>
            </a:r>
            <a:r>
              <a:rPr lang="nl-BE" dirty="0"/>
              <a:t>.</a:t>
            </a:r>
          </a:p>
        </p:txBody>
      </p:sp>
      <p:sp>
        <p:nvSpPr>
          <p:cNvPr id="4" name="Tijdelijke aanduiding voor dianummer 3">
            <a:extLst>
              <a:ext uri="{FF2B5EF4-FFF2-40B4-BE49-F238E27FC236}">
                <a16:creationId xmlns:a16="http://schemas.microsoft.com/office/drawing/2014/main" id="{F63B9880-D6A5-F401-42FD-3AACAF28B7CB}"/>
              </a:ext>
            </a:extLst>
          </p:cNvPr>
          <p:cNvSpPr>
            <a:spLocks noGrp="1"/>
          </p:cNvSpPr>
          <p:nvPr>
            <p:ph type="sldNum" sz="quarter" idx="5"/>
          </p:nvPr>
        </p:nvSpPr>
        <p:spPr/>
        <p:txBody>
          <a:bodyPr/>
          <a:lstStyle/>
          <a:p>
            <a:fld id="{39DBD449-D42A-4711-8837-53EC15580D9C}" type="slidenum">
              <a:rPr lang="nl-BE" smtClean="0"/>
              <a:t>11</a:t>
            </a:fld>
            <a:endParaRPr lang="nl-BE"/>
          </a:p>
        </p:txBody>
      </p:sp>
    </p:spTree>
    <p:extLst>
      <p:ext uri="{BB962C8B-B14F-4D97-AF65-F5344CB8AC3E}">
        <p14:creationId xmlns:p14="http://schemas.microsoft.com/office/powerpoint/2010/main" val="2895674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8D3C-2B24-F04F-CEC5-ADB859DE8F2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A4F3638-AE22-F3D9-F573-3EB568FBBA0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074441E-51AD-3A55-BBD2-F685D647F17C}"/>
              </a:ext>
            </a:extLst>
          </p:cNvPr>
          <p:cNvSpPr>
            <a:spLocks noGrp="1"/>
          </p:cNvSpPr>
          <p:nvPr>
            <p:ph type="body" idx="1"/>
          </p:nvPr>
        </p:nvSpPr>
        <p:spPr/>
        <p:txBody>
          <a:bodyPr/>
          <a:lstStyle/>
          <a:p>
            <a:r>
              <a:rPr lang="nl-BE" dirty="0"/>
              <a:t>Echo gebruik je om output te sturen.</a:t>
            </a:r>
          </a:p>
          <a:p>
            <a:endParaRPr lang="nl-BE" dirty="0"/>
          </a:p>
          <a:p>
            <a:r>
              <a:rPr lang="nl-BE" dirty="0"/>
              <a:t>Het is vergelijkbaar met </a:t>
            </a:r>
            <a:r>
              <a:rPr lang="nl-BE" dirty="0" err="1"/>
              <a:t>printf</a:t>
            </a:r>
            <a:r>
              <a:rPr lang="nl-BE" dirty="0"/>
              <a:t> in C en </a:t>
            </a:r>
            <a:r>
              <a:rPr lang="nl-BE" dirty="0" err="1"/>
              <a:t>Console.WriteLine</a:t>
            </a:r>
            <a:r>
              <a:rPr lang="nl-BE" dirty="0"/>
              <a:t> in </a:t>
            </a:r>
            <a:r>
              <a:rPr lang="nl-BE" dirty="0" err="1"/>
              <a:t>Csharp</a:t>
            </a:r>
            <a:r>
              <a:rPr lang="nl-BE" dirty="0"/>
              <a:t>.</a:t>
            </a:r>
          </a:p>
        </p:txBody>
      </p:sp>
      <p:sp>
        <p:nvSpPr>
          <p:cNvPr id="4" name="Tijdelijke aanduiding voor dianummer 3">
            <a:extLst>
              <a:ext uri="{FF2B5EF4-FFF2-40B4-BE49-F238E27FC236}">
                <a16:creationId xmlns:a16="http://schemas.microsoft.com/office/drawing/2014/main" id="{E83DEEE7-0458-6A4A-3429-0FFE77AD20F3}"/>
              </a:ext>
            </a:extLst>
          </p:cNvPr>
          <p:cNvSpPr>
            <a:spLocks noGrp="1"/>
          </p:cNvSpPr>
          <p:nvPr>
            <p:ph type="sldNum" sz="quarter" idx="5"/>
          </p:nvPr>
        </p:nvSpPr>
        <p:spPr/>
        <p:txBody>
          <a:bodyPr/>
          <a:lstStyle/>
          <a:p>
            <a:fld id="{39DBD449-D42A-4711-8837-53EC15580D9C}" type="slidenum">
              <a:rPr lang="nl-BE" smtClean="0"/>
              <a:t>12</a:t>
            </a:fld>
            <a:endParaRPr lang="nl-BE"/>
          </a:p>
        </p:txBody>
      </p:sp>
    </p:spTree>
    <p:extLst>
      <p:ext uri="{BB962C8B-B14F-4D97-AF65-F5344CB8AC3E}">
        <p14:creationId xmlns:p14="http://schemas.microsoft.com/office/powerpoint/2010/main" val="411181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E7694-B83C-F652-014F-415F5D1BE4B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5B4C8A9-1F77-3E08-6488-227A731483A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0A5945F-6C67-A942-F3AB-BE46AE98C112}"/>
              </a:ext>
            </a:extLst>
          </p:cNvPr>
          <p:cNvSpPr>
            <a:spLocks noGrp="1"/>
          </p:cNvSpPr>
          <p:nvPr>
            <p:ph type="body" idx="1"/>
          </p:nvPr>
        </p:nvSpPr>
        <p:spPr/>
        <p:txBody>
          <a:bodyPr/>
          <a:lstStyle/>
          <a:p>
            <a:r>
              <a:rPr lang="nl-BE" dirty="0"/>
              <a:t>Variabelen declareer je met een dollarteken.</a:t>
            </a:r>
          </a:p>
          <a:p>
            <a:endParaRPr lang="nl-BE" dirty="0"/>
          </a:p>
          <a:p>
            <a:r>
              <a:rPr lang="nl-BE" dirty="0"/>
              <a:t>Om variabelen te gebruiken moet je ook in PHP moet je goed opletten op je scope.</a:t>
            </a:r>
          </a:p>
        </p:txBody>
      </p:sp>
      <p:sp>
        <p:nvSpPr>
          <p:cNvPr id="4" name="Tijdelijke aanduiding voor dianummer 3">
            <a:extLst>
              <a:ext uri="{FF2B5EF4-FFF2-40B4-BE49-F238E27FC236}">
                <a16:creationId xmlns:a16="http://schemas.microsoft.com/office/drawing/2014/main" id="{9CB0DD8F-C4B5-943C-B62E-68292B30676C}"/>
              </a:ext>
            </a:extLst>
          </p:cNvPr>
          <p:cNvSpPr>
            <a:spLocks noGrp="1"/>
          </p:cNvSpPr>
          <p:nvPr>
            <p:ph type="sldNum" sz="quarter" idx="5"/>
          </p:nvPr>
        </p:nvSpPr>
        <p:spPr/>
        <p:txBody>
          <a:bodyPr/>
          <a:lstStyle/>
          <a:p>
            <a:fld id="{39DBD449-D42A-4711-8837-53EC15580D9C}" type="slidenum">
              <a:rPr lang="nl-BE" smtClean="0"/>
              <a:t>13</a:t>
            </a:fld>
            <a:endParaRPr lang="nl-BE"/>
          </a:p>
        </p:txBody>
      </p:sp>
    </p:spTree>
    <p:extLst>
      <p:ext uri="{BB962C8B-B14F-4D97-AF65-F5344CB8AC3E}">
        <p14:creationId xmlns:p14="http://schemas.microsoft.com/office/powerpoint/2010/main" val="142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583BB-FF2A-B45B-802D-2AC8DE64AB4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B5D1F87-7320-153D-AFEE-1719C4766E7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D5FE10D-7F79-2CF8-C8A7-28841742AFBA}"/>
              </a:ext>
            </a:extLst>
          </p:cNvPr>
          <p:cNvSpPr>
            <a:spLocks noGrp="1"/>
          </p:cNvSpPr>
          <p:nvPr>
            <p:ph type="body" idx="1"/>
          </p:nvPr>
        </p:nvSpPr>
        <p:spPr/>
        <p:txBody>
          <a:bodyPr/>
          <a:lstStyle/>
          <a:p>
            <a:r>
              <a:rPr lang="nl-BE" dirty="0"/>
              <a:t>Echo gebruik je om output te sturen.</a:t>
            </a:r>
          </a:p>
          <a:p>
            <a:endParaRPr lang="nl-BE" dirty="0"/>
          </a:p>
          <a:p>
            <a:r>
              <a:rPr lang="nl-BE" dirty="0"/>
              <a:t>De eerste aanpak lijkt makkelijker, maar bij complexere applicaties ga je de tweede vaak gebruiken.</a:t>
            </a:r>
          </a:p>
          <a:p>
            <a:endParaRPr lang="nl-BE" dirty="0"/>
          </a:p>
          <a:p>
            <a:r>
              <a:rPr lang="nl-BE" dirty="0"/>
              <a:t>Voorbeeld: indexeren van een array, want dat kan niet als je nog in string quotes zit</a:t>
            </a:r>
          </a:p>
        </p:txBody>
      </p:sp>
      <p:sp>
        <p:nvSpPr>
          <p:cNvPr id="4" name="Tijdelijke aanduiding voor dianummer 3">
            <a:extLst>
              <a:ext uri="{FF2B5EF4-FFF2-40B4-BE49-F238E27FC236}">
                <a16:creationId xmlns:a16="http://schemas.microsoft.com/office/drawing/2014/main" id="{1B5CB452-B0C1-0B59-4751-733D6629D6E3}"/>
              </a:ext>
            </a:extLst>
          </p:cNvPr>
          <p:cNvSpPr>
            <a:spLocks noGrp="1"/>
          </p:cNvSpPr>
          <p:nvPr>
            <p:ph type="sldNum" sz="quarter" idx="5"/>
          </p:nvPr>
        </p:nvSpPr>
        <p:spPr/>
        <p:txBody>
          <a:bodyPr/>
          <a:lstStyle/>
          <a:p>
            <a:fld id="{39DBD449-D42A-4711-8837-53EC15580D9C}" type="slidenum">
              <a:rPr lang="nl-BE" smtClean="0"/>
              <a:t>14</a:t>
            </a:fld>
            <a:endParaRPr lang="nl-BE"/>
          </a:p>
        </p:txBody>
      </p:sp>
    </p:spTree>
    <p:extLst>
      <p:ext uri="{BB962C8B-B14F-4D97-AF65-F5344CB8AC3E}">
        <p14:creationId xmlns:p14="http://schemas.microsoft.com/office/powerpoint/2010/main" val="64796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1A53-6D22-3D75-E3EF-127477ED6DA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3F321C8-E568-97D5-056A-00C4EC5C113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B2C90DB-97D0-39F0-48C0-AB0870787526}"/>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3D411D46-0FC1-31C8-C132-8615B553658A}"/>
              </a:ext>
            </a:extLst>
          </p:cNvPr>
          <p:cNvSpPr>
            <a:spLocks noGrp="1"/>
          </p:cNvSpPr>
          <p:nvPr>
            <p:ph type="sldNum" sz="quarter" idx="5"/>
          </p:nvPr>
        </p:nvSpPr>
        <p:spPr/>
        <p:txBody>
          <a:bodyPr/>
          <a:lstStyle/>
          <a:p>
            <a:fld id="{39DBD449-D42A-4711-8837-53EC15580D9C}" type="slidenum">
              <a:rPr lang="nl-BE" smtClean="0"/>
              <a:t>15</a:t>
            </a:fld>
            <a:endParaRPr lang="nl-BE"/>
          </a:p>
        </p:txBody>
      </p:sp>
    </p:spTree>
    <p:extLst>
      <p:ext uri="{BB962C8B-B14F-4D97-AF65-F5344CB8AC3E}">
        <p14:creationId xmlns:p14="http://schemas.microsoft.com/office/powerpoint/2010/main" val="324633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8F9D-82A8-C756-7A72-3495009EEAD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0C0EEEE-41D9-46F9-DEBA-10BCF52078B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197D027-852A-5063-7BA2-B740CB5BD170}"/>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B2834DC3-8FB0-06CE-E822-03A31DEFCA22}"/>
              </a:ext>
            </a:extLst>
          </p:cNvPr>
          <p:cNvSpPr>
            <a:spLocks noGrp="1"/>
          </p:cNvSpPr>
          <p:nvPr>
            <p:ph type="sldNum" sz="quarter" idx="5"/>
          </p:nvPr>
        </p:nvSpPr>
        <p:spPr/>
        <p:txBody>
          <a:bodyPr/>
          <a:lstStyle/>
          <a:p>
            <a:fld id="{39DBD449-D42A-4711-8837-53EC15580D9C}" type="slidenum">
              <a:rPr lang="nl-BE" smtClean="0"/>
              <a:t>16</a:t>
            </a:fld>
            <a:endParaRPr lang="nl-BE"/>
          </a:p>
        </p:txBody>
      </p:sp>
    </p:spTree>
    <p:extLst>
      <p:ext uri="{BB962C8B-B14F-4D97-AF65-F5344CB8AC3E}">
        <p14:creationId xmlns:p14="http://schemas.microsoft.com/office/powerpoint/2010/main" val="2820705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78A40-C1DF-BB23-6755-ECEABC81CD2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2638D94-F358-B076-2185-402B926E10B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A9BEDC4-9AF8-2689-6F9E-B8FA8D699A3C}"/>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DA83CE24-97C8-5DC8-CE24-61B54B598B2F}"/>
              </a:ext>
            </a:extLst>
          </p:cNvPr>
          <p:cNvSpPr>
            <a:spLocks noGrp="1"/>
          </p:cNvSpPr>
          <p:nvPr>
            <p:ph type="sldNum" sz="quarter" idx="5"/>
          </p:nvPr>
        </p:nvSpPr>
        <p:spPr/>
        <p:txBody>
          <a:bodyPr/>
          <a:lstStyle/>
          <a:p>
            <a:fld id="{39DBD449-D42A-4711-8837-53EC15580D9C}" type="slidenum">
              <a:rPr lang="nl-BE" smtClean="0"/>
              <a:t>17</a:t>
            </a:fld>
            <a:endParaRPr lang="nl-BE"/>
          </a:p>
        </p:txBody>
      </p:sp>
    </p:spTree>
    <p:extLst>
      <p:ext uri="{BB962C8B-B14F-4D97-AF65-F5344CB8AC3E}">
        <p14:creationId xmlns:p14="http://schemas.microsoft.com/office/powerpoint/2010/main" val="348223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53969-5175-DB72-98BE-882586D674F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C469682-5127-063F-69C8-0BBCB1C3459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7EFF3DE-D1E8-303E-6FF4-4FA335C3DAE7}"/>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5C194A0E-C382-D53B-EDB1-8B3CFBF2B95A}"/>
              </a:ext>
            </a:extLst>
          </p:cNvPr>
          <p:cNvSpPr>
            <a:spLocks noGrp="1"/>
          </p:cNvSpPr>
          <p:nvPr>
            <p:ph type="sldNum" sz="quarter" idx="5"/>
          </p:nvPr>
        </p:nvSpPr>
        <p:spPr/>
        <p:txBody>
          <a:bodyPr/>
          <a:lstStyle/>
          <a:p>
            <a:fld id="{39DBD449-D42A-4711-8837-53EC15580D9C}" type="slidenum">
              <a:rPr lang="nl-BE" smtClean="0"/>
              <a:t>18</a:t>
            </a:fld>
            <a:endParaRPr lang="nl-BE"/>
          </a:p>
        </p:txBody>
      </p:sp>
    </p:spTree>
    <p:extLst>
      <p:ext uri="{BB962C8B-B14F-4D97-AF65-F5344CB8AC3E}">
        <p14:creationId xmlns:p14="http://schemas.microsoft.com/office/powerpoint/2010/main" val="363328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06678-69C6-6A9F-B87D-C73AE61CFB0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142637F-177C-3E0F-9AD4-8A7C54C5D82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43BA7C2-7D35-5FAC-B589-219C136D72BF}"/>
              </a:ext>
            </a:extLst>
          </p:cNvPr>
          <p:cNvSpPr>
            <a:spLocks noGrp="1"/>
          </p:cNvSpPr>
          <p:nvPr>
            <p:ph type="body" idx="1"/>
          </p:nvPr>
        </p:nvSpPr>
        <p:spPr/>
        <p:txBody>
          <a:bodyPr/>
          <a:lstStyle/>
          <a:p>
            <a:r>
              <a:rPr lang="nl-BE" dirty="0"/>
              <a:t>Met headers stellen we metadata in van het huidig HTTP </a:t>
            </a:r>
            <a:r>
              <a:rPr lang="nl-BE" err="1"/>
              <a:t>request</a:t>
            </a:r>
            <a:r>
              <a:rPr lang="nl-BE" dirty="0"/>
              <a:t>.</a:t>
            </a:r>
          </a:p>
          <a:p>
            <a:endParaRPr lang="nl-BE" dirty="0"/>
          </a:p>
          <a:p>
            <a:r>
              <a:rPr lang="nl-BE" dirty="0"/>
              <a:t>Een belangrijke is de tweede, </a:t>
            </a:r>
            <a:r>
              <a:rPr lang="nl-BE" dirty="0" err="1"/>
              <a:t>Location</a:t>
            </a:r>
            <a:r>
              <a:rPr lang="nl-BE" dirty="0"/>
              <a:t>. Het stuurt de gebruiker naar een andere pagina.</a:t>
            </a:r>
          </a:p>
        </p:txBody>
      </p:sp>
      <p:sp>
        <p:nvSpPr>
          <p:cNvPr id="4" name="Tijdelijke aanduiding voor dianummer 3">
            <a:extLst>
              <a:ext uri="{FF2B5EF4-FFF2-40B4-BE49-F238E27FC236}">
                <a16:creationId xmlns:a16="http://schemas.microsoft.com/office/drawing/2014/main" id="{461CA772-2395-AF24-59F3-A121125F0C92}"/>
              </a:ext>
            </a:extLst>
          </p:cNvPr>
          <p:cNvSpPr>
            <a:spLocks noGrp="1"/>
          </p:cNvSpPr>
          <p:nvPr>
            <p:ph type="sldNum" sz="quarter" idx="5"/>
          </p:nvPr>
        </p:nvSpPr>
        <p:spPr/>
        <p:txBody>
          <a:bodyPr/>
          <a:lstStyle/>
          <a:p>
            <a:fld id="{39DBD449-D42A-4711-8837-53EC15580D9C}" type="slidenum">
              <a:rPr lang="nl-BE" smtClean="0"/>
              <a:t>19</a:t>
            </a:fld>
            <a:endParaRPr lang="nl-BE"/>
          </a:p>
        </p:txBody>
      </p:sp>
    </p:spTree>
    <p:extLst>
      <p:ext uri="{BB962C8B-B14F-4D97-AF65-F5344CB8AC3E}">
        <p14:creationId xmlns:p14="http://schemas.microsoft.com/office/powerpoint/2010/main" val="43270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0D163-5667-64F8-E3E4-55F477B47CA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1D27F71-B881-F54D-E1D0-C959321B1C3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A079740-D99C-2348-8788-04F9A8D5CED4}"/>
              </a:ext>
            </a:extLst>
          </p:cNvPr>
          <p:cNvSpPr>
            <a:spLocks noGrp="1"/>
          </p:cNvSpPr>
          <p:nvPr>
            <p:ph type="body" idx="1"/>
          </p:nvPr>
        </p:nvSpPr>
        <p:spPr/>
        <p:txBody>
          <a:bodyPr/>
          <a:lstStyle/>
          <a:p>
            <a:r>
              <a:rPr lang="nl-BE" dirty="0"/>
              <a:t>Wat is de meerwaarde van nog een nieuwe programmeertaal leren als we het nut niet inzien?</a:t>
            </a:r>
          </a:p>
          <a:p>
            <a:endParaRPr lang="nl-BE" dirty="0"/>
          </a:p>
          <a:p>
            <a:r>
              <a:rPr lang="nl-BE" dirty="0"/>
              <a:t>PHP is een programmeertaal die een grote meerwaarde biedt bovenop HTML, CSS en </a:t>
            </a:r>
            <a:r>
              <a:rPr lang="nl-BE" dirty="0" err="1"/>
              <a:t>JavaScript</a:t>
            </a:r>
            <a:r>
              <a:rPr lang="nl-BE" dirty="0"/>
              <a:t>.</a:t>
            </a:r>
          </a:p>
          <a:p>
            <a:endParaRPr lang="nl-BE" dirty="0"/>
          </a:p>
          <a:p>
            <a:r>
              <a:rPr lang="nl-BE" dirty="0"/>
              <a:t>Als we proberen om websites zoals Facebook en Smartschool te maken, dan zullen we snel merken dat we er niet geraken met enkel HTML. </a:t>
            </a:r>
          </a:p>
          <a:p>
            <a:endParaRPr lang="nl-BE" dirty="0"/>
          </a:p>
          <a:p>
            <a:r>
              <a:rPr lang="nl-BE" dirty="0"/>
              <a:t>HTML verandert nooit. Het is statisch.</a:t>
            </a:r>
          </a:p>
          <a:p>
            <a:endParaRPr lang="nl-BE" dirty="0"/>
          </a:p>
        </p:txBody>
      </p:sp>
      <p:sp>
        <p:nvSpPr>
          <p:cNvPr id="4" name="Tijdelijke aanduiding voor dianummer 3">
            <a:extLst>
              <a:ext uri="{FF2B5EF4-FFF2-40B4-BE49-F238E27FC236}">
                <a16:creationId xmlns:a16="http://schemas.microsoft.com/office/drawing/2014/main" id="{3C99570C-1EA5-B1AD-C422-7335EAD84D72}"/>
              </a:ext>
            </a:extLst>
          </p:cNvPr>
          <p:cNvSpPr>
            <a:spLocks noGrp="1"/>
          </p:cNvSpPr>
          <p:nvPr>
            <p:ph type="sldNum" sz="quarter" idx="5"/>
          </p:nvPr>
        </p:nvSpPr>
        <p:spPr/>
        <p:txBody>
          <a:bodyPr/>
          <a:lstStyle/>
          <a:p>
            <a:fld id="{39DBD449-D42A-4711-8837-53EC15580D9C}" type="slidenum">
              <a:rPr lang="nl-BE" smtClean="0"/>
              <a:t>2</a:t>
            </a:fld>
            <a:endParaRPr lang="nl-BE"/>
          </a:p>
        </p:txBody>
      </p:sp>
    </p:spTree>
    <p:extLst>
      <p:ext uri="{BB962C8B-B14F-4D97-AF65-F5344CB8AC3E}">
        <p14:creationId xmlns:p14="http://schemas.microsoft.com/office/powerpoint/2010/main" val="2006807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6A1B7-3921-C3D2-31AA-4B5C98D907C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715B5EB-7C01-DAF8-38C9-5FA0D3C4AF7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6FDAEFF-6FEF-A688-028B-AA5AC012D870}"/>
              </a:ext>
            </a:extLst>
          </p:cNvPr>
          <p:cNvSpPr>
            <a:spLocks noGrp="1"/>
          </p:cNvSpPr>
          <p:nvPr>
            <p:ph type="body" idx="1"/>
          </p:nvPr>
        </p:nvSpPr>
        <p:spPr/>
        <p:txBody>
          <a:bodyPr/>
          <a:lstStyle/>
          <a:p>
            <a:r>
              <a:rPr lang="nl-BE" dirty="0"/>
              <a:t>Met headers stellen we metadata in van het huidig HTTP </a:t>
            </a:r>
            <a:r>
              <a:rPr lang="nl-BE" err="1"/>
              <a:t>request</a:t>
            </a:r>
            <a:r>
              <a:rPr lang="nl-BE" dirty="0"/>
              <a:t>.</a:t>
            </a:r>
          </a:p>
          <a:p>
            <a:endParaRPr lang="nl-BE" dirty="0"/>
          </a:p>
          <a:p>
            <a:r>
              <a:rPr lang="nl-BE" dirty="0"/>
              <a:t>Een belangrijke is de tweede, </a:t>
            </a:r>
            <a:r>
              <a:rPr lang="nl-BE" dirty="0" err="1"/>
              <a:t>Location</a:t>
            </a:r>
            <a:r>
              <a:rPr lang="nl-BE" dirty="0"/>
              <a:t>. Het stuurt de gebruiker naar een andere pagina.</a:t>
            </a:r>
          </a:p>
        </p:txBody>
      </p:sp>
      <p:sp>
        <p:nvSpPr>
          <p:cNvPr id="4" name="Tijdelijke aanduiding voor dianummer 3">
            <a:extLst>
              <a:ext uri="{FF2B5EF4-FFF2-40B4-BE49-F238E27FC236}">
                <a16:creationId xmlns:a16="http://schemas.microsoft.com/office/drawing/2014/main" id="{0B5E96A3-412A-6920-DD5B-2097402D9AEC}"/>
              </a:ext>
            </a:extLst>
          </p:cNvPr>
          <p:cNvSpPr>
            <a:spLocks noGrp="1"/>
          </p:cNvSpPr>
          <p:nvPr>
            <p:ph type="sldNum" sz="quarter" idx="5"/>
          </p:nvPr>
        </p:nvSpPr>
        <p:spPr/>
        <p:txBody>
          <a:bodyPr/>
          <a:lstStyle/>
          <a:p>
            <a:fld id="{39DBD449-D42A-4711-8837-53EC15580D9C}" type="slidenum">
              <a:rPr lang="nl-BE" smtClean="0"/>
              <a:t>20</a:t>
            </a:fld>
            <a:endParaRPr lang="nl-BE"/>
          </a:p>
        </p:txBody>
      </p:sp>
    </p:spTree>
    <p:extLst>
      <p:ext uri="{BB962C8B-B14F-4D97-AF65-F5344CB8AC3E}">
        <p14:creationId xmlns:p14="http://schemas.microsoft.com/office/powerpoint/2010/main" val="1243656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7D72-1FC3-1DAF-28C6-7A2CC843411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86C5EBC-B538-8436-AB01-EFCA797350F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34D8471-939F-BA12-2BE7-0472DC3F7FFC}"/>
              </a:ext>
            </a:extLst>
          </p:cNvPr>
          <p:cNvSpPr>
            <a:spLocks noGrp="1"/>
          </p:cNvSpPr>
          <p:nvPr>
            <p:ph type="body" idx="1"/>
          </p:nvPr>
        </p:nvSpPr>
        <p:spPr/>
        <p:txBody>
          <a:bodyPr/>
          <a:lstStyle/>
          <a:p>
            <a:r>
              <a:rPr lang="nl-BE" dirty="0" err="1"/>
              <a:t>Superglobals</a:t>
            </a:r>
            <a:r>
              <a:rPr lang="nl-BE" dirty="0"/>
              <a:t> zijn ingebouwd in PHP, altijd beschikbaar. Je kan ze altijd inlezen, maar nooit aanpassen. Ze zijn “</a:t>
            </a:r>
            <a:r>
              <a:rPr lang="nl-BE" dirty="0" err="1"/>
              <a:t>read-only</a:t>
            </a:r>
            <a:r>
              <a:rPr lang="nl-BE" dirty="0"/>
              <a:t>”</a:t>
            </a:r>
          </a:p>
          <a:p>
            <a:endParaRPr lang="nl-BE" dirty="0"/>
          </a:p>
          <a:p>
            <a:r>
              <a:rPr lang="nl-BE" dirty="0"/>
              <a:t>De naam “</a:t>
            </a:r>
            <a:r>
              <a:rPr lang="nl-BE" dirty="0" err="1"/>
              <a:t>Superglobals</a:t>
            </a:r>
            <a:r>
              <a:rPr lang="nl-BE" dirty="0"/>
              <a:t>” komt van de scope, die globaal is.</a:t>
            </a:r>
          </a:p>
        </p:txBody>
      </p:sp>
      <p:sp>
        <p:nvSpPr>
          <p:cNvPr id="4" name="Tijdelijke aanduiding voor dianummer 3">
            <a:extLst>
              <a:ext uri="{FF2B5EF4-FFF2-40B4-BE49-F238E27FC236}">
                <a16:creationId xmlns:a16="http://schemas.microsoft.com/office/drawing/2014/main" id="{254D95A2-73EB-3F6F-1ACE-112078CD6D16}"/>
              </a:ext>
            </a:extLst>
          </p:cNvPr>
          <p:cNvSpPr>
            <a:spLocks noGrp="1"/>
          </p:cNvSpPr>
          <p:nvPr>
            <p:ph type="sldNum" sz="quarter" idx="5"/>
          </p:nvPr>
        </p:nvSpPr>
        <p:spPr/>
        <p:txBody>
          <a:bodyPr/>
          <a:lstStyle/>
          <a:p>
            <a:fld id="{39DBD449-D42A-4711-8837-53EC15580D9C}" type="slidenum">
              <a:rPr lang="nl-BE" smtClean="0"/>
              <a:t>21</a:t>
            </a:fld>
            <a:endParaRPr lang="nl-BE"/>
          </a:p>
        </p:txBody>
      </p:sp>
    </p:spTree>
    <p:extLst>
      <p:ext uri="{BB962C8B-B14F-4D97-AF65-F5344CB8AC3E}">
        <p14:creationId xmlns:p14="http://schemas.microsoft.com/office/powerpoint/2010/main" val="2736564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66AD9-9021-45EA-8FEF-CB89F8183B9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37CD4BC-328A-D427-002B-D5763488537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17F7F46-42CB-792F-8B8F-B367E73155A5}"/>
              </a:ext>
            </a:extLst>
          </p:cNvPr>
          <p:cNvSpPr>
            <a:spLocks noGrp="1"/>
          </p:cNvSpPr>
          <p:nvPr>
            <p:ph type="body" idx="1"/>
          </p:nvPr>
        </p:nvSpPr>
        <p:spPr/>
        <p:txBody>
          <a:bodyPr/>
          <a:lstStyle/>
          <a:p>
            <a:r>
              <a:rPr lang="nl-BE" dirty="0" err="1"/>
              <a:t>Superglobals</a:t>
            </a:r>
            <a:r>
              <a:rPr lang="nl-BE" dirty="0"/>
              <a:t> zijn ingebouwd in PHP, altijd beschikbaar. Je kan ze altijd inlezen, maar nooit aanpassen. Ze zijn “</a:t>
            </a:r>
            <a:r>
              <a:rPr lang="nl-BE" dirty="0" err="1"/>
              <a:t>read-only</a:t>
            </a:r>
            <a:r>
              <a:rPr lang="nl-BE" dirty="0"/>
              <a:t>”</a:t>
            </a:r>
          </a:p>
          <a:p>
            <a:endParaRPr lang="nl-BE" dirty="0"/>
          </a:p>
          <a:p>
            <a:r>
              <a:rPr lang="nl-BE" dirty="0"/>
              <a:t>De naam “</a:t>
            </a:r>
            <a:r>
              <a:rPr lang="nl-BE" dirty="0" err="1"/>
              <a:t>Superglobals</a:t>
            </a:r>
            <a:r>
              <a:rPr lang="nl-BE" dirty="0"/>
              <a:t>” komt van de scope, die globaal is.</a:t>
            </a:r>
          </a:p>
        </p:txBody>
      </p:sp>
      <p:sp>
        <p:nvSpPr>
          <p:cNvPr id="4" name="Tijdelijke aanduiding voor dianummer 3">
            <a:extLst>
              <a:ext uri="{FF2B5EF4-FFF2-40B4-BE49-F238E27FC236}">
                <a16:creationId xmlns:a16="http://schemas.microsoft.com/office/drawing/2014/main" id="{155A0320-87E0-4C80-4E7D-668884C29247}"/>
              </a:ext>
            </a:extLst>
          </p:cNvPr>
          <p:cNvSpPr>
            <a:spLocks noGrp="1"/>
          </p:cNvSpPr>
          <p:nvPr>
            <p:ph type="sldNum" sz="quarter" idx="5"/>
          </p:nvPr>
        </p:nvSpPr>
        <p:spPr/>
        <p:txBody>
          <a:bodyPr/>
          <a:lstStyle/>
          <a:p>
            <a:fld id="{39DBD449-D42A-4711-8837-53EC15580D9C}" type="slidenum">
              <a:rPr lang="nl-BE" smtClean="0"/>
              <a:t>22</a:t>
            </a:fld>
            <a:endParaRPr lang="nl-BE"/>
          </a:p>
        </p:txBody>
      </p:sp>
    </p:spTree>
    <p:extLst>
      <p:ext uri="{BB962C8B-B14F-4D97-AF65-F5344CB8AC3E}">
        <p14:creationId xmlns:p14="http://schemas.microsoft.com/office/powerpoint/2010/main" val="3655146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4518-A987-CDBB-3E29-D1912F6B56C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4354C69-6115-4E74-4EED-7AE2E0A730D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8CE8F05-E947-4FA7-FBB3-9879AEC6477E}"/>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C569ED2E-B30B-7B57-B2C8-D5088800EDF3}"/>
              </a:ext>
            </a:extLst>
          </p:cNvPr>
          <p:cNvSpPr>
            <a:spLocks noGrp="1"/>
          </p:cNvSpPr>
          <p:nvPr>
            <p:ph type="sldNum" sz="quarter" idx="5"/>
          </p:nvPr>
        </p:nvSpPr>
        <p:spPr/>
        <p:txBody>
          <a:bodyPr/>
          <a:lstStyle/>
          <a:p>
            <a:fld id="{39DBD449-D42A-4711-8837-53EC15580D9C}" type="slidenum">
              <a:rPr lang="nl-BE" smtClean="0"/>
              <a:t>23</a:t>
            </a:fld>
            <a:endParaRPr lang="nl-BE"/>
          </a:p>
        </p:txBody>
      </p:sp>
    </p:spTree>
    <p:extLst>
      <p:ext uri="{BB962C8B-B14F-4D97-AF65-F5344CB8AC3E}">
        <p14:creationId xmlns:p14="http://schemas.microsoft.com/office/powerpoint/2010/main" val="412510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7769B-FD48-66D3-6C02-5C0C211A026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8089F9D-5175-0EF5-4537-31AFFD6AF74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F1D1D38-0D84-DADA-EBB8-C105CB5A1843}"/>
              </a:ext>
            </a:extLst>
          </p:cNvPr>
          <p:cNvSpPr>
            <a:spLocks noGrp="1"/>
          </p:cNvSpPr>
          <p:nvPr>
            <p:ph type="body" idx="1"/>
          </p:nvPr>
        </p:nvSpPr>
        <p:spPr/>
        <p:txBody>
          <a:bodyPr/>
          <a:lstStyle/>
          <a:p>
            <a:r>
              <a:rPr lang="nl-BE" dirty="0"/>
              <a:t>Als je een HTML pagina op een netwerk zet, zoals het internet, dan stuurt je browser een HTTP </a:t>
            </a:r>
            <a:r>
              <a:rPr lang="nl-BE" dirty="0" err="1"/>
              <a:t>request</a:t>
            </a:r>
            <a:r>
              <a:rPr lang="nl-BE" dirty="0"/>
              <a:t>. Op het netwerk krijg je dan een antwoord terug, dat is de HTTP response.</a:t>
            </a:r>
          </a:p>
          <a:p>
            <a:endParaRPr lang="nl-BE" dirty="0"/>
          </a:p>
          <a:p>
            <a:r>
              <a:rPr lang="nl-BE" dirty="0"/>
              <a:t>Je moet PHP zien als een instantie dat zich ertussen injecteert. Zelfs als je PHP gebruikt, krijgt je browser gewoon een HTTP response terug.</a:t>
            </a:r>
          </a:p>
        </p:txBody>
      </p:sp>
      <p:sp>
        <p:nvSpPr>
          <p:cNvPr id="4" name="Tijdelijke aanduiding voor dianummer 3">
            <a:extLst>
              <a:ext uri="{FF2B5EF4-FFF2-40B4-BE49-F238E27FC236}">
                <a16:creationId xmlns:a16="http://schemas.microsoft.com/office/drawing/2014/main" id="{1B85A577-E74D-9D6F-922A-47B8F25BE49B}"/>
              </a:ext>
            </a:extLst>
          </p:cNvPr>
          <p:cNvSpPr>
            <a:spLocks noGrp="1"/>
          </p:cNvSpPr>
          <p:nvPr>
            <p:ph type="sldNum" sz="quarter" idx="5"/>
          </p:nvPr>
        </p:nvSpPr>
        <p:spPr/>
        <p:txBody>
          <a:bodyPr/>
          <a:lstStyle/>
          <a:p>
            <a:fld id="{39DBD449-D42A-4711-8837-53EC15580D9C}" type="slidenum">
              <a:rPr lang="nl-BE" smtClean="0"/>
              <a:t>24</a:t>
            </a:fld>
            <a:endParaRPr lang="nl-BE"/>
          </a:p>
        </p:txBody>
      </p:sp>
    </p:spTree>
    <p:extLst>
      <p:ext uri="{BB962C8B-B14F-4D97-AF65-F5344CB8AC3E}">
        <p14:creationId xmlns:p14="http://schemas.microsoft.com/office/powerpoint/2010/main" val="1508905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6857-375D-4076-9F9F-1D684597CEB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4EE345F-AD4E-A968-F48E-D98DF59AD12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4FBFE37-D2EB-5E5C-A8EA-2EDFD234ACC6}"/>
              </a:ext>
            </a:extLst>
          </p:cNvPr>
          <p:cNvSpPr>
            <a:spLocks noGrp="1"/>
          </p:cNvSpPr>
          <p:nvPr>
            <p:ph type="body" idx="1"/>
          </p:nvPr>
        </p:nvSpPr>
        <p:spPr/>
        <p:txBody>
          <a:bodyPr/>
          <a:lstStyle/>
          <a:p>
            <a:r>
              <a:rPr lang="nl-BE" dirty="0"/>
              <a:t>Als je een HTML pagina op een netwerk zet, zoals het internet, dan stuurt je browser een HTTP </a:t>
            </a:r>
            <a:r>
              <a:rPr lang="nl-BE" dirty="0" err="1"/>
              <a:t>request</a:t>
            </a:r>
            <a:r>
              <a:rPr lang="nl-BE" dirty="0"/>
              <a:t>. Op het netwerk krijg je dan een antwoord terug, dat is de HTTP response.</a:t>
            </a:r>
          </a:p>
          <a:p>
            <a:endParaRPr lang="nl-BE" dirty="0"/>
          </a:p>
          <a:p>
            <a:r>
              <a:rPr lang="nl-BE" dirty="0"/>
              <a:t>Je moet PHP zien als een instantie dat zich ertussen injecteert. Zelfs als je PHP gebruikt, krijgt je browser gewoon een HTTP response terug.</a:t>
            </a:r>
          </a:p>
        </p:txBody>
      </p:sp>
      <p:sp>
        <p:nvSpPr>
          <p:cNvPr id="4" name="Tijdelijke aanduiding voor dianummer 3">
            <a:extLst>
              <a:ext uri="{FF2B5EF4-FFF2-40B4-BE49-F238E27FC236}">
                <a16:creationId xmlns:a16="http://schemas.microsoft.com/office/drawing/2014/main" id="{C164FE8F-F26A-9C1D-CE08-669EB19DA696}"/>
              </a:ext>
            </a:extLst>
          </p:cNvPr>
          <p:cNvSpPr>
            <a:spLocks noGrp="1"/>
          </p:cNvSpPr>
          <p:nvPr>
            <p:ph type="sldNum" sz="quarter" idx="5"/>
          </p:nvPr>
        </p:nvSpPr>
        <p:spPr/>
        <p:txBody>
          <a:bodyPr/>
          <a:lstStyle/>
          <a:p>
            <a:fld id="{39DBD449-D42A-4711-8837-53EC15580D9C}" type="slidenum">
              <a:rPr lang="nl-BE" smtClean="0"/>
              <a:t>25</a:t>
            </a:fld>
            <a:endParaRPr lang="nl-BE"/>
          </a:p>
        </p:txBody>
      </p:sp>
    </p:spTree>
    <p:extLst>
      <p:ext uri="{BB962C8B-B14F-4D97-AF65-F5344CB8AC3E}">
        <p14:creationId xmlns:p14="http://schemas.microsoft.com/office/powerpoint/2010/main" val="3384121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3B55E-F384-3346-9D31-E8B7123F526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AAB5098-42BE-D401-BBD2-3842E3F4E93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E397478-9C48-B92A-FF6E-08E1953502F1}"/>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929D769E-B26B-DBE5-0148-598E0463C603}"/>
              </a:ext>
            </a:extLst>
          </p:cNvPr>
          <p:cNvSpPr>
            <a:spLocks noGrp="1"/>
          </p:cNvSpPr>
          <p:nvPr>
            <p:ph type="sldNum" sz="quarter" idx="5"/>
          </p:nvPr>
        </p:nvSpPr>
        <p:spPr/>
        <p:txBody>
          <a:bodyPr/>
          <a:lstStyle/>
          <a:p>
            <a:fld id="{39DBD449-D42A-4711-8837-53EC15580D9C}" type="slidenum">
              <a:rPr lang="nl-BE" smtClean="0"/>
              <a:t>25</a:t>
            </a:fld>
            <a:endParaRPr lang="nl-BE"/>
          </a:p>
        </p:txBody>
      </p:sp>
    </p:spTree>
    <p:extLst>
      <p:ext uri="{BB962C8B-B14F-4D97-AF65-F5344CB8AC3E}">
        <p14:creationId xmlns:p14="http://schemas.microsoft.com/office/powerpoint/2010/main" val="1586652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0EB70-421F-4ACC-3B2B-1B64C5C6337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71F3072-5183-E3FD-3104-2FDFD433530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DA841F8-4692-4A88-3616-77B0AE15E42C}"/>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96BA760E-9A20-F6BC-B9D5-ADEE94E7044B}"/>
              </a:ext>
            </a:extLst>
          </p:cNvPr>
          <p:cNvSpPr>
            <a:spLocks noGrp="1"/>
          </p:cNvSpPr>
          <p:nvPr>
            <p:ph type="sldNum" sz="quarter" idx="5"/>
          </p:nvPr>
        </p:nvSpPr>
        <p:spPr/>
        <p:txBody>
          <a:bodyPr/>
          <a:lstStyle/>
          <a:p>
            <a:fld id="{39DBD449-D42A-4711-8837-53EC15580D9C}" type="slidenum">
              <a:rPr lang="nl-BE" smtClean="0"/>
              <a:t>26</a:t>
            </a:fld>
            <a:endParaRPr lang="nl-BE"/>
          </a:p>
        </p:txBody>
      </p:sp>
    </p:spTree>
    <p:extLst>
      <p:ext uri="{BB962C8B-B14F-4D97-AF65-F5344CB8AC3E}">
        <p14:creationId xmlns:p14="http://schemas.microsoft.com/office/powerpoint/2010/main" val="3311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5C489-F1F6-F16B-0503-84E9D2A7866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41E2E00-5226-F5AE-F123-7369F0206BE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8CEFD72-AA18-1300-4BE0-DDF88A34C294}"/>
              </a:ext>
            </a:extLst>
          </p:cNvPr>
          <p:cNvSpPr>
            <a:spLocks noGrp="1"/>
          </p:cNvSpPr>
          <p:nvPr>
            <p:ph type="body" idx="1"/>
          </p:nvPr>
        </p:nvSpPr>
        <p:spPr/>
        <p:txBody>
          <a:bodyPr/>
          <a:lstStyle/>
          <a:p>
            <a:r>
              <a:rPr lang="nl-BE" dirty="0"/>
              <a:t>We ontbreken een dynamische scripttaal om onze content aan te passen naargelang de situatie. Als we het Facebookprofiel bekijken van koning Filip, dan gaat het er anders uitzien dan die van mijzelf.</a:t>
            </a:r>
            <a:endParaRPr lang="en-US" dirty="0">
              <a:solidFill>
                <a:srgbClr val="444444"/>
              </a:solidFill>
            </a:endParaRPr>
          </a:p>
          <a:p>
            <a:endParaRPr lang="nl-BE" dirty="0">
              <a:solidFill>
                <a:srgbClr val="444444"/>
              </a:solidFill>
            </a:endParaRPr>
          </a:p>
          <a:p>
            <a:r>
              <a:rPr lang="nl-BE" dirty="0"/>
              <a:t>We zouden dit probleem kunnen oplossen door </a:t>
            </a:r>
            <a:r>
              <a:rPr lang="nl-BE" dirty="0" err="1"/>
              <a:t>JavaScript</a:t>
            </a:r>
            <a:r>
              <a:rPr lang="nl-BE" dirty="0"/>
              <a:t> te gebruiken, maar dan heb je nog steeds een server nodig die de gegevens bewaart en terugstuurt. Eigenlijk zou het ideaal zijn als er een programmeertaal bestond die de gegevens bewaart en verwerkt, maar ze ook kan terugsturen, en zelfs voor ons laten zien op de pagina.</a:t>
            </a:r>
          </a:p>
          <a:p>
            <a:endParaRPr lang="nl-BE" dirty="0"/>
          </a:p>
          <a:p>
            <a:r>
              <a:rPr lang="nl-BE" dirty="0"/>
              <a:t>Het verschil is:</a:t>
            </a:r>
          </a:p>
          <a:p>
            <a:pPr marL="171450" indent="-171450">
              <a:buFont typeface="Calibri"/>
              <a:buChar char="-"/>
            </a:pPr>
            <a:r>
              <a:rPr lang="nl-BE" dirty="0" err="1"/>
              <a:t>JavaScript</a:t>
            </a:r>
            <a:r>
              <a:rPr lang="nl-BE" dirty="0"/>
              <a:t> verandert de pagina als die al is ingeladen</a:t>
            </a:r>
          </a:p>
          <a:p>
            <a:pPr marL="171450" indent="-171450">
              <a:buFont typeface="Calibri"/>
              <a:buChar char="-"/>
            </a:pPr>
            <a:r>
              <a:rPr lang="nl-BE" dirty="0"/>
              <a:t>PHP beslist voor het moment van inladen welk er getoond moet worden</a:t>
            </a:r>
          </a:p>
        </p:txBody>
      </p:sp>
      <p:sp>
        <p:nvSpPr>
          <p:cNvPr id="4" name="Tijdelijke aanduiding voor dianummer 3">
            <a:extLst>
              <a:ext uri="{FF2B5EF4-FFF2-40B4-BE49-F238E27FC236}">
                <a16:creationId xmlns:a16="http://schemas.microsoft.com/office/drawing/2014/main" id="{2BBF2417-C570-E117-0F53-01FCBE4F6504}"/>
              </a:ext>
            </a:extLst>
          </p:cNvPr>
          <p:cNvSpPr>
            <a:spLocks noGrp="1"/>
          </p:cNvSpPr>
          <p:nvPr>
            <p:ph type="sldNum" sz="quarter" idx="5"/>
          </p:nvPr>
        </p:nvSpPr>
        <p:spPr/>
        <p:txBody>
          <a:bodyPr/>
          <a:lstStyle/>
          <a:p>
            <a:fld id="{39DBD449-D42A-4711-8837-53EC15580D9C}" type="slidenum">
              <a:rPr lang="nl-BE" smtClean="0"/>
              <a:t>3</a:t>
            </a:fld>
            <a:endParaRPr lang="nl-BE"/>
          </a:p>
        </p:txBody>
      </p:sp>
    </p:spTree>
    <p:extLst>
      <p:ext uri="{BB962C8B-B14F-4D97-AF65-F5344CB8AC3E}">
        <p14:creationId xmlns:p14="http://schemas.microsoft.com/office/powerpoint/2010/main" val="34087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E10C8-1E79-E5ED-7D33-E43319DB91E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081637A-3982-5369-F230-62D034CAA81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4E46D70-E1DF-EB79-340D-9B2857D414FE}"/>
              </a:ext>
            </a:extLst>
          </p:cNvPr>
          <p:cNvSpPr>
            <a:spLocks noGrp="1"/>
          </p:cNvSpPr>
          <p:nvPr>
            <p:ph type="body" idx="1"/>
          </p:nvPr>
        </p:nvSpPr>
        <p:spPr/>
        <p:txBody>
          <a:bodyPr/>
          <a:lstStyle/>
          <a:p>
            <a:r>
              <a:rPr lang="nl-BE" dirty="0"/>
              <a:t>Bij interacties met gegevens heb je altijd een client en een server.</a:t>
            </a:r>
            <a:br>
              <a:rPr lang="nl-BE" dirty="0">
                <a:cs typeface="+mn-lt"/>
              </a:rPr>
            </a:br>
            <a:br>
              <a:rPr lang="nl-BE" dirty="0">
                <a:cs typeface="+mn-lt"/>
              </a:rPr>
            </a:br>
            <a:r>
              <a:rPr lang="nl-BE" dirty="0"/>
              <a:t>De webbrowser en alle HTML en </a:t>
            </a:r>
            <a:r>
              <a:rPr lang="nl-BE" dirty="0" err="1"/>
              <a:t>JavaScript</a:t>
            </a:r>
            <a:r>
              <a:rPr lang="nl-BE" dirty="0"/>
              <a:t> is de client, terwijl het stukje PHP code zich gedraagt als de server.</a:t>
            </a:r>
          </a:p>
          <a:p>
            <a:endParaRPr lang="nl-BE" dirty="0"/>
          </a:p>
          <a:p>
            <a:r>
              <a:rPr lang="nl-BE" dirty="0"/>
              <a:t>Iedereen kan de client zien, en dus ook zien wat er gebeurd met gegevens als ze verzonden worden.</a:t>
            </a:r>
          </a:p>
          <a:p>
            <a:endParaRPr lang="nl-BE" dirty="0"/>
          </a:p>
          <a:p>
            <a:r>
              <a:rPr lang="nl-BE" dirty="0"/>
              <a:t>Als je je wachtwoord invult, dan moet je controleren of dat juist is. Het door de client laten controleren is gevaarlijk. De client zou dan verbinding maken met een database en daardoor IEDEREEN zien die ook een account heeft. De client kan iedereen zijn naam, wachtwoord, </a:t>
            </a:r>
            <a:r>
              <a:rPr lang="nl-BE" dirty="0" err="1"/>
              <a:t>telefoonnumer</a:t>
            </a:r>
            <a:r>
              <a:rPr lang="nl-BE" dirty="0"/>
              <a:t> of adres zien.</a:t>
            </a:r>
          </a:p>
          <a:p>
            <a:endParaRPr lang="nl-BE" dirty="0"/>
          </a:p>
          <a:p>
            <a:r>
              <a:rPr lang="nl-BE" dirty="0"/>
              <a:t>We gebruiken een server om de gegevens en toegang te bewaken</a:t>
            </a:r>
          </a:p>
          <a:p>
            <a:endParaRPr lang="nl-BE" dirty="0"/>
          </a:p>
        </p:txBody>
      </p:sp>
      <p:sp>
        <p:nvSpPr>
          <p:cNvPr id="4" name="Tijdelijke aanduiding voor dianummer 3">
            <a:extLst>
              <a:ext uri="{FF2B5EF4-FFF2-40B4-BE49-F238E27FC236}">
                <a16:creationId xmlns:a16="http://schemas.microsoft.com/office/drawing/2014/main" id="{C543DA5E-67EF-6C12-C35B-4548EACD2DB9}"/>
              </a:ext>
            </a:extLst>
          </p:cNvPr>
          <p:cNvSpPr>
            <a:spLocks noGrp="1"/>
          </p:cNvSpPr>
          <p:nvPr>
            <p:ph type="sldNum" sz="quarter" idx="5"/>
          </p:nvPr>
        </p:nvSpPr>
        <p:spPr/>
        <p:txBody>
          <a:bodyPr/>
          <a:lstStyle/>
          <a:p>
            <a:fld id="{39DBD449-D42A-4711-8837-53EC15580D9C}" type="slidenum">
              <a:rPr lang="nl-BE" smtClean="0"/>
              <a:t>4</a:t>
            </a:fld>
            <a:endParaRPr lang="nl-BE"/>
          </a:p>
        </p:txBody>
      </p:sp>
    </p:spTree>
    <p:extLst>
      <p:ext uri="{BB962C8B-B14F-4D97-AF65-F5344CB8AC3E}">
        <p14:creationId xmlns:p14="http://schemas.microsoft.com/office/powerpoint/2010/main" val="74779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We gebruiken het OSI model om de lagen van de informatica op te splitsen in verantwoordelijkheden. PHP draait op Laag 7. PHP accepteert wel gegevens vanuit alle onderliggende lagen zoals de </a:t>
            </a:r>
            <a:r>
              <a:rPr lang="nl-BE" dirty="0" err="1"/>
              <a:t>Session</a:t>
            </a:r>
            <a:r>
              <a:rPr lang="nl-BE" dirty="0"/>
              <a:t> en Transport laag.</a:t>
            </a:r>
          </a:p>
        </p:txBody>
      </p:sp>
      <p:sp>
        <p:nvSpPr>
          <p:cNvPr id="4" name="Tijdelijke aanduiding voor dianummer 3"/>
          <p:cNvSpPr>
            <a:spLocks noGrp="1"/>
          </p:cNvSpPr>
          <p:nvPr>
            <p:ph type="sldNum" sz="quarter" idx="5"/>
          </p:nvPr>
        </p:nvSpPr>
        <p:spPr/>
        <p:txBody>
          <a:bodyPr/>
          <a:lstStyle/>
          <a:p>
            <a:fld id="{39DBD449-D42A-4711-8837-53EC15580D9C}" type="slidenum">
              <a:rPr lang="nl-BE" smtClean="0"/>
              <a:t>5</a:t>
            </a:fld>
            <a:endParaRPr lang="nl-BE"/>
          </a:p>
        </p:txBody>
      </p:sp>
    </p:spTree>
    <p:extLst>
      <p:ext uri="{BB962C8B-B14F-4D97-AF65-F5344CB8AC3E}">
        <p14:creationId xmlns:p14="http://schemas.microsoft.com/office/powerpoint/2010/main" val="149977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E82EE-8B3C-0593-F8CD-291F0277311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E5575FA-89A1-FBFB-2945-E5AA85523C5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7CE9645-ED6F-C955-0831-F6A9271E321F}"/>
              </a:ext>
            </a:extLst>
          </p:cNvPr>
          <p:cNvSpPr>
            <a:spLocks noGrp="1"/>
          </p:cNvSpPr>
          <p:nvPr>
            <p:ph type="body" idx="1"/>
          </p:nvPr>
        </p:nvSpPr>
        <p:spPr/>
        <p:txBody>
          <a:bodyPr/>
          <a:lstStyle/>
          <a:p>
            <a:r>
              <a:rPr lang="nl-BE" dirty="0"/>
              <a:t>Om met PHP te gaan werken, moeten we enkele zaken installeren op onze laptop.</a:t>
            </a:r>
          </a:p>
          <a:p>
            <a:endParaRPr lang="nl-BE" dirty="0"/>
          </a:p>
          <a:p>
            <a:r>
              <a:rPr lang="nl-BE" dirty="0"/>
              <a:t>We beginnen met “XAMPP” te downloaden op onze computer.</a:t>
            </a:r>
          </a:p>
          <a:p>
            <a:endParaRPr lang="nl-BE" dirty="0"/>
          </a:p>
          <a:p>
            <a:r>
              <a:rPr lang="nl-BE" dirty="0"/>
              <a:t>Bij de eerdere talen als HTML, CSS en JS hebben we niets extra moeten installeren. </a:t>
            </a:r>
          </a:p>
          <a:p>
            <a:endParaRPr lang="nl-BE" dirty="0"/>
          </a:p>
          <a:p>
            <a:r>
              <a:rPr lang="nl-BE" dirty="0"/>
              <a:t>Je mag HTML code schrijven in een .</a:t>
            </a:r>
            <a:r>
              <a:rPr lang="nl-BE" dirty="0" err="1"/>
              <a:t>php</a:t>
            </a:r>
            <a:r>
              <a:rPr lang="nl-BE" dirty="0"/>
              <a:t> bestand, </a:t>
            </a:r>
            <a:r>
              <a:rPr lang="nl-BE" dirty="0" err="1"/>
              <a:t>ookal</a:t>
            </a:r>
            <a:r>
              <a:rPr lang="nl-BE" dirty="0"/>
              <a:t> is de extensie niet .html. Als de HTML server in </a:t>
            </a:r>
            <a:r>
              <a:rPr lang="nl-BE" dirty="0" err="1"/>
              <a:t>Xampp</a:t>
            </a:r>
            <a:r>
              <a:rPr lang="nl-BE" dirty="0"/>
              <a:t> PHP code ziet gaat die eerst HTML tonen en overal waar hij PHP tegenkomt, de PHP code uitvoeren.</a:t>
            </a:r>
          </a:p>
        </p:txBody>
      </p:sp>
      <p:sp>
        <p:nvSpPr>
          <p:cNvPr id="4" name="Tijdelijke aanduiding voor dianummer 3">
            <a:extLst>
              <a:ext uri="{FF2B5EF4-FFF2-40B4-BE49-F238E27FC236}">
                <a16:creationId xmlns:a16="http://schemas.microsoft.com/office/drawing/2014/main" id="{195C1527-9DE0-AAAA-8FF1-0232DE1EDAA6}"/>
              </a:ext>
            </a:extLst>
          </p:cNvPr>
          <p:cNvSpPr>
            <a:spLocks noGrp="1"/>
          </p:cNvSpPr>
          <p:nvPr>
            <p:ph type="sldNum" sz="quarter" idx="5"/>
          </p:nvPr>
        </p:nvSpPr>
        <p:spPr/>
        <p:txBody>
          <a:bodyPr/>
          <a:lstStyle/>
          <a:p>
            <a:fld id="{39DBD449-D42A-4711-8837-53EC15580D9C}" type="slidenum">
              <a:rPr lang="nl-BE" smtClean="0"/>
              <a:t>6</a:t>
            </a:fld>
            <a:endParaRPr lang="nl-BE"/>
          </a:p>
        </p:txBody>
      </p:sp>
    </p:spTree>
    <p:extLst>
      <p:ext uri="{BB962C8B-B14F-4D97-AF65-F5344CB8AC3E}">
        <p14:creationId xmlns:p14="http://schemas.microsoft.com/office/powerpoint/2010/main" val="131095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51908-7BBD-1667-8941-A2ED52B2268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49477E8-E9BD-A247-569D-B7FF9DDEB1B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5EB4D7C-0C28-5086-9BDA-2B1C6B3C9A9F}"/>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8B9B123D-C732-0736-5DC4-B3C5A6E42998}"/>
              </a:ext>
            </a:extLst>
          </p:cNvPr>
          <p:cNvSpPr>
            <a:spLocks noGrp="1"/>
          </p:cNvSpPr>
          <p:nvPr>
            <p:ph type="sldNum" sz="quarter" idx="5"/>
          </p:nvPr>
        </p:nvSpPr>
        <p:spPr/>
        <p:txBody>
          <a:bodyPr/>
          <a:lstStyle/>
          <a:p>
            <a:fld id="{39DBD449-D42A-4711-8837-53EC15580D9C}" type="slidenum">
              <a:rPr lang="nl-BE" smtClean="0"/>
              <a:t>7</a:t>
            </a:fld>
            <a:endParaRPr lang="nl-BE"/>
          </a:p>
        </p:txBody>
      </p:sp>
    </p:spTree>
    <p:extLst>
      <p:ext uri="{BB962C8B-B14F-4D97-AF65-F5344CB8AC3E}">
        <p14:creationId xmlns:p14="http://schemas.microsoft.com/office/powerpoint/2010/main" val="382740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77DC7-CF1A-5CEF-1324-603DFC57EB2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714234E-D4A8-5ADA-81B2-7C4D3DC4BC5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8EF3DF1-5296-DDEF-B87A-5E68BF24CE12}"/>
              </a:ext>
            </a:extLst>
          </p:cNvPr>
          <p:cNvSpPr>
            <a:spLocks noGrp="1"/>
          </p:cNvSpPr>
          <p:nvPr>
            <p:ph type="body" idx="1"/>
          </p:nvPr>
        </p:nvSpPr>
        <p:spPr/>
        <p:txBody>
          <a:bodyPr/>
          <a:lstStyle/>
          <a:p>
            <a:r>
              <a:rPr lang="nl-BE" dirty="0"/>
              <a:t>Dit zijn enkele belangrijke methodes die gebruikt worden bij het verwerken van HTTP verzoeken. Binnenkort gebruiken. </a:t>
            </a:r>
          </a:p>
          <a:p>
            <a:endParaRPr lang="nl-BE" dirty="0"/>
          </a:p>
          <a:p>
            <a:r>
              <a:rPr lang="nl-BE" dirty="0"/>
              <a:t>De </a:t>
            </a:r>
            <a:r>
              <a:rPr lang="nl-BE" dirty="0" err="1"/>
              <a:t>Request</a:t>
            </a:r>
            <a:r>
              <a:rPr lang="nl-BE" dirty="0"/>
              <a:t> Method staat links: “GET, PUT, DELETE en POST”. Een voorbeeld van de route staat rechts. We zullen regelmatig routes overslaan omdat het ook zonder kan.</a:t>
            </a:r>
          </a:p>
        </p:txBody>
      </p:sp>
      <p:sp>
        <p:nvSpPr>
          <p:cNvPr id="4" name="Tijdelijke aanduiding voor dianummer 3">
            <a:extLst>
              <a:ext uri="{FF2B5EF4-FFF2-40B4-BE49-F238E27FC236}">
                <a16:creationId xmlns:a16="http://schemas.microsoft.com/office/drawing/2014/main" id="{27EA18BD-3DA1-F3C5-D43C-298CAFABA293}"/>
              </a:ext>
            </a:extLst>
          </p:cNvPr>
          <p:cNvSpPr>
            <a:spLocks noGrp="1"/>
          </p:cNvSpPr>
          <p:nvPr>
            <p:ph type="sldNum" sz="quarter" idx="5"/>
          </p:nvPr>
        </p:nvSpPr>
        <p:spPr/>
        <p:txBody>
          <a:bodyPr/>
          <a:lstStyle/>
          <a:p>
            <a:fld id="{39DBD449-D42A-4711-8837-53EC15580D9C}" type="slidenum">
              <a:rPr lang="nl-BE" smtClean="0"/>
              <a:t>8</a:t>
            </a:fld>
            <a:endParaRPr lang="nl-BE"/>
          </a:p>
        </p:txBody>
      </p:sp>
    </p:spTree>
    <p:extLst>
      <p:ext uri="{BB962C8B-B14F-4D97-AF65-F5344CB8AC3E}">
        <p14:creationId xmlns:p14="http://schemas.microsoft.com/office/powerpoint/2010/main" val="20961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CB0E0-2A1D-A0A3-4EF8-25FBD685E88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67DF18B-98EE-3BE2-1450-A8653A761BA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B5A0289-C4F4-D0FC-28F0-41CAC70B82F6}"/>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68201122-2996-6FFB-3C62-B3D7CD29C411}"/>
              </a:ext>
            </a:extLst>
          </p:cNvPr>
          <p:cNvSpPr>
            <a:spLocks noGrp="1"/>
          </p:cNvSpPr>
          <p:nvPr>
            <p:ph type="sldNum" sz="quarter" idx="5"/>
          </p:nvPr>
        </p:nvSpPr>
        <p:spPr/>
        <p:txBody>
          <a:bodyPr/>
          <a:lstStyle/>
          <a:p>
            <a:fld id="{39DBD449-D42A-4711-8837-53EC15580D9C}" type="slidenum">
              <a:rPr lang="nl-BE" smtClean="0"/>
              <a:t>9</a:t>
            </a:fld>
            <a:endParaRPr lang="nl-BE"/>
          </a:p>
        </p:txBody>
      </p:sp>
    </p:spTree>
    <p:extLst>
      <p:ext uri="{BB962C8B-B14F-4D97-AF65-F5344CB8AC3E}">
        <p14:creationId xmlns:p14="http://schemas.microsoft.com/office/powerpoint/2010/main" val="172631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8335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3672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41145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9883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71768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56534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527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37340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40128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02718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16122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‹nr.›</a:t>
            </a:fld>
            <a:endParaRPr lang="en-US"/>
          </a:p>
        </p:txBody>
      </p:sp>
    </p:spTree>
    <p:extLst>
      <p:ext uri="{BB962C8B-B14F-4D97-AF65-F5344CB8AC3E}">
        <p14:creationId xmlns:p14="http://schemas.microsoft.com/office/powerpoint/2010/main" val="345686417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6DA711-7BD0-BB8C-2A0C-0814AB4FBDF5}"/>
              </a:ext>
            </a:extLst>
          </p:cNvPr>
          <p:cNvSpPr>
            <a:spLocks noGrp="1"/>
          </p:cNvSpPr>
          <p:nvPr>
            <p:ph type="ctrTitle"/>
          </p:nvPr>
        </p:nvSpPr>
        <p:spPr>
          <a:xfrm>
            <a:off x="7168896" y="1129554"/>
            <a:ext cx="4361688" cy="3475236"/>
          </a:xfrm>
        </p:spPr>
        <p:txBody>
          <a:bodyPr>
            <a:normAutofit/>
          </a:bodyPr>
          <a:lstStyle/>
          <a:p>
            <a:pPr algn="l"/>
            <a:r>
              <a:rPr lang="nl-BE" sz="5400"/>
              <a:t>Webdesign PHP</a:t>
            </a:r>
          </a:p>
        </p:txBody>
      </p:sp>
      <p:sp>
        <p:nvSpPr>
          <p:cNvPr id="3" name="Ondertitel 2">
            <a:extLst>
              <a:ext uri="{FF2B5EF4-FFF2-40B4-BE49-F238E27FC236}">
                <a16:creationId xmlns:a16="http://schemas.microsoft.com/office/drawing/2014/main" id="{B9F38A38-247B-CA6E-A49D-55F15E60FA51}"/>
              </a:ext>
            </a:extLst>
          </p:cNvPr>
          <p:cNvSpPr>
            <a:spLocks noGrp="1"/>
          </p:cNvSpPr>
          <p:nvPr>
            <p:ph type="subTitle" idx="1"/>
          </p:nvPr>
        </p:nvSpPr>
        <p:spPr>
          <a:xfrm>
            <a:off x="7168896" y="4731337"/>
            <a:ext cx="4597136" cy="1659596"/>
          </a:xfrm>
        </p:spPr>
        <p:txBody>
          <a:bodyPr vert="horz" lIns="91440" tIns="45720" rIns="91440" bIns="45720" rtlCol="0" anchor="t">
            <a:normAutofit fontScale="92500" lnSpcReduction="10000"/>
          </a:bodyPr>
          <a:lstStyle/>
          <a:p>
            <a:pPr algn="l"/>
            <a:r>
              <a:rPr lang="nl-BE" dirty="0"/>
              <a:t>H1 Intro</a:t>
            </a:r>
          </a:p>
          <a:p>
            <a:pPr algn="l"/>
            <a:endParaRPr lang="nl-BE" dirty="0"/>
          </a:p>
          <a:p>
            <a:pPr algn="l"/>
            <a:r>
              <a:rPr lang="nl-BE" dirty="0"/>
              <a:t>2025-2026</a:t>
            </a:r>
          </a:p>
          <a:p>
            <a:pPr algn="l"/>
            <a:r>
              <a:rPr lang="nl-BE" dirty="0"/>
              <a:t>Jarne Verlinden - 6icw</a:t>
            </a:r>
          </a:p>
        </p:txBody>
      </p:sp>
      <p:pic>
        <p:nvPicPr>
          <p:cNvPr id="16" name="Picture 3">
            <a:extLst>
              <a:ext uri="{FF2B5EF4-FFF2-40B4-BE49-F238E27FC236}">
                <a16:creationId xmlns:a16="http://schemas.microsoft.com/office/drawing/2014/main" id="{2CFA8DA1-873D-5196-F291-EF49E01AF953}"/>
              </a:ext>
            </a:extLst>
          </p:cNvPr>
          <p:cNvPicPr>
            <a:picLocks noChangeAspect="1"/>
          </p:cNvPicPr>
          <p:nvPr/>
        </p:nvPicPr>
        <p:blipFill>
          <a:blip r:embed="rId3"/>
          <a:srcRect l="5447" r="46611"/>
          <a:stretch>
            <a:fillRect/>
          </a:stretch>
        </p:blipFill>
        <p:spPr>
          <a:xfrm>
            <a:off x="20" y="1"/>
            <a:ext cx="6575591" cy="6858000"/>
          </a:xfrm>
          <a:prstGeom prst="rect">
            <a:avLst/>
          </a:prstGeom>
        </p:spPr>
      </p:pic>
      <p:sp>
        <p:nvSpPr>
          <p:cNvPr id="4" name="Tekstvak 3">
            <a:extLst>
              <a:ext uri="{FF2B5EF4-FFF2-40B4-BE49-F238E27FC236}">
                <a16:creationId xmlns:a16="http://schemas.microsoft.com/office/drawing/2014/main" id="{85895E27-575A-AEC4-37EC-5F4FFEB01E62}"/>
              </a:ext>
            </a:extLst>
          </p:cNvPr>
          <p:cNvSpPr txBox="1"/>
          <p:nvPr/>
        </p:nvSpPr>
        <p:spPr>
          <a:xfrm>
            <a:off x="6731393" y="147903"/>
            <a:ext cx="50299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200" b="1" i="1" dirty="0">
                <a:solidFill>
                  <a:srgbClr val="FF0000"/>
                </a:solidFill>
                <a:ea typeface="+mn-lt"/>
                <a:cs typeface="+mn-lt"/>
              </a:rPr>
              <a:t>Disclaimer:</a:t>
            </a:r>
            <a:r>
              <a:rPr lang="nl-NL" sz="1200" i="1" dirty="0">
                <a:ea typeface="+mn-lt"/>
                <a:cs typeface="+mn-lt"/>
              </a:rPr>
              <a:t> Sommige afbeeldingen en diagrammen in deze presentatie zijn afkomstig van het internet en zijn niet door mijzelf gemaakt. Alle rechten behoren toe aan de respectieve eigenaars. Deze presentatie is uitsluitend bedoeld voor educatief gebruik.</a:t>
            </a:r>
            <a:endParaRPr lang="nl-NL" sz="1200" i="1"/>
          </a:p>
        </p:txBody>
      </p:sp>
    </p:spTree>
    <p:extLst>
      <p:ext uri="{BB962C8B-B14F-4D97-AF65-F5344CB8AC3E}">
        <p14:creationId xmlns:p14="http://schemas.microsoft.com/office/powerpoint/2010/main" val="229799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E1E9D-3035-B063-34F0-77DD94B1FF71}"/>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fbeelding 4">
            <a:extLst>
              <a:ext uri="{FF2B5EF4-FFF2-40B4-BE49-F238E27FC236}">
                <a16:creationId xmlns:a16="http://schemas.microsoft.com/office/drawing/2014/main" id="{E332E753-93C8-2DCC-1263-8DBFF42590B4}"/>
              </a:ext>
            </a:extLst>
          </p:cNvPr>
          <p:cNvPicPr>
            <a:picLocks noChangeAspect="1"/>
          </p:cNvPicPr>
          <p:nvPr/>
        </p:nvPicPr>
        <p:blipFill>
          <a:blip r:embed="rId3"/>
          <a:stretch>
            <a:fillRect/>
          </a:stretch>
        </p:blipFill>
        <p:spPr>
          <a:xfrm>
            <a:off x="701963" y="519013"/>
            <a:ext cx="5592820" cy="2957558"/>
          </a:xfrm>
          <a:prstGeom prst="rect">
            <a:avLst/>
          </a:prstGeom>
        </p:spPr>
      </p:pic>
      <p:pic>
        <p:nvPicPr>
          <p:cNvPr id="7" name="Afbeelding 6">
            <a:extLst>
              <a:ext uri="{FF2B5EF4-FFF2-40B4-BE49-F238E27FC236}">
                <a16:creationId xmlns:a16="http://schemas.microsoft.com/office/drawing/2014/main" id="{B2756F59-F63C-F7FB-C975-A2B0BFC71A15}"/>
              </a:ext>
            </a:extLst>
          </p:cNvPr>
          <p:cNvPicPr>
            <a:picLocks noChangeAspect="1"/>
          </p:cNvPicPr>
          <p:nvPr/>
        </p:nvPicPr>
        <p:blipFill>
          <a:blip r:embed="rId4"/>
          <a:stretch>
            <a:fillRect/>
          </a:stretch>
        </p:blipFill>
        <p:spPr>
          <a:xfrm>
            <a:off x="7389885" y="1085333"/>
            <a:ext cx="3905795" cy="4448796"/>
          </a:xfrm>
          <a:prstGeom prst="rect">
            <a:avLst/>
          </a:prstGeom>
        </p:spPr>
      </p:pic>
      <p:sp>
        <p:nvSpPr>
          <p:cNvPr id="8" name="Tekstvak 7">
            <a:extLst>
              <a:ext uri="{FF2B5EF4-FFF2-40B4-BE49-F238E27FC236}">
                <a16:creationId xmlns:a16="http://schemas.microsoft.com/office/drawing/2014/main" id="{1B3EF2F2-A606-6F68-9369-70DD8812FAE8}"/>
              </a:ext>
            </a:extLst>
          </p:cNvPr>
          <p:cNvSpPr txBox="1"/>
          <p:nvPr/>
        </p:nvSpPr>
        <p:spPr>
          <a:xfrm>
            <a:off x="987286" y="519013"/>
            <a:ext cx="2842591" cy="369332"/>
          </a:xfrm>
          <a:prstGeom prst="rect">
            <a:avLst/>
          </a:prstGeom>
          <a:noFill/>
        </p:spPr>
        <p:txBody>
          <a:bodyPr wrap="square" rtlCol="0">
            <a:spAutoFit/>
          </a:bodyPr>
          <a:lstStyle/>
          <a:p>
            <a:pPr algn="ctr"/>
            <a:r>
              <a:rPr lang="nl-BE" b="1" dirty="0"/>
              <a:t>1) Pure PHP</a:t>
            </a:r>
          </a:p>
        </p:txBody>
      </p:sp>
      <p:sp>
        <p:nvSpPr>
          <p:cNvPr id="9" name="Tekstvak 8">
            <a:extLst>
              <a:ext uri="{FF2B5EF4-FFF2-40B4-BE49-F238E27FC236}">
                <a16:creationId xmlns:a16="http://schemas.microsoft.com/office/drawing/2014/main" id="{5D6F9CF6-9147-7F5A-B3BE-95BAC3FD362B}"/>
              </a:ext>
            </a:extLst>
          </p:cNvPr>
          <p:cNvSpPr txBox="1"/>
          <p:nvPr/>
        </p:nvSpPr>
        <p:spPr>
          <a:xfrm>
            <a:off x="7924800" y="371062"/>
            <a:ext cx="3021496" cy="646331"/>
          </a:xfrm>
          <a:prstGeom prst="rect">
            <a:avLst/>
          </a:prstGeom>
          <a:noFill/>
        </p:spPr>
        <p:txBody>
          <a:bodyPr wrap="square" rtlCol="0">
            <a:spAutoFit/>
          </a:bodyPr>
          <a:lstStyle/>
          <a:p>
            <a:r>
              <a:rPr lang="nl-BE" b="1" dirty="0"/>
              <a:t>2) Integreren tussen HTML</a:t>
            </a:r>
          </a:p>
        </p:txBody>
      </p:sp>
      <p:sp>
        <p:nvSpPr>
          <p:cNvPr id="2" name="Tekstvak 1">
            <a:extLst>
              <a:ext uri="{FF2B5EF4-FFF2-40B4-BE49-F238E27FC236}">
                <a16:creationId xmlns:a16="http://schemas.microsoft.com/office/drawing/2014/main" id="{585BB5C6-221F-93E6-8D2F-2313D216D2AC}"/>
              </a:ext>
            </a:extLst>
          </p:cNvPr>
          <p:cNvSpPr txBox="1"/>
          <p:nvPr/>
        </p:nvSpPr>
        <p:spPr>
          <a:xfrm>
            <a:off x="317649" y="5390322"/>
            <a:ext cx="5977134" cy="1107996"/>
          </a:xfrm>
          <a:prstGeom prst="rect">
            <a:avLst/>
          </a:prstGeom>
          <a:noFill/>
        </p:spPr>
        <p:txBody>
          <a:bodyPr wrap="square" rtlCol="0">
            <a:spAutoFit/>
          </a:bodyPr>
          <a:lstStyle/>
          <a:p>
            <a:r>
              <a:rPr lang="nl-BE" sz="2200" b="1" dirty="0"/>
              <a:t>&lt;?</a:t>
            </a:r>
            <a:r>
              <a:rPr lang="nl-BE" sz="2200" b="1" dirty="0" err="1"/>
              <a:t>php</a:t>
            </a:r>
            <a:r>
              <a:rPr lang="nl-BE" sz="2200" b="1" dirty="0"/>
              <a:t>: start schrijven </a:t>
            </a:r>
            <a:r>
              <a:rPr lang="nl-BE" sz="2200" b="1" dirty="0" err="1"/>
              <a:t>php</a:t>
            </a:r>
            <a:r>
              <a:rPr lang="nl-BE" sz="2200" b="1" dirty="0"/>
              <a:t> code</a:t>
            </a:r>
          </a:p>
          <a:p>
            <a:endParaRPr lang="nl-BE" sz="2200" b="1" dirty="0"/>
          </a:p>
          <a:p>
            <a:r>
              <a:rPr lang="nl-BE" sz="2200" b="1" dirty="0"/>
              <a:t>?&gt;: stop schrijven PHP code</a:t>
            </a:r>
          </a:p>
        </p:txBody>
      </p:sp>
    </p:spTree>
    <p:extLst>
      <p:ext uri="{BB962C8B-B14F-4D97-AF65-F5344CB8AC3E}">
        <p14:creationId xmlns:p14="http://schemas.microsoft.com/office/powerpoint/2010/main" val="93642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0A8F4-9B1F-6937-DD4B-095F831054BB}"/>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7F0F1BCB-583E-9731-1EB8-A4E4C2293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00A62E52-C5DD-28BE-6180-BBFEAB5F0ABE}"/>
              </a:ext>
            </a:extLst>
          </p:cNvPr>
          <p:cNvSpPr txBox="1"/>
          <p:nvPr/>
        </p:nvSpPr>
        <p:spPr>
          <a:xfrm>
            <a:off x="284094" y="177969"/>
            <a:ext cx="3545784" cy="553998"/>
          </a:xfrm>
          <a:prstGeom prst="rect">
            <a:avLst/>
          </a:prstGeom>
          <a:noFill/>
        </p:spPr>
        <p:txBody>
          <a:bodyPr wrap="square" lIns="91440" tIns="45720" rIns="91440" bIns="45720" rtlCol="0" anchor="t">
            <a:spAutoFit/>
          </a:bodyPr>
          <a:lstStyle/>
          <a:p>
            <a:pPr algn="ctr"/>
            <a:r>
              <a:rPr lang="nl-BE" sz="3000" b="1" dirty="0"/>
              <a:t>Echo</a:t>
            </a:r>
          </a:p>
        </p:txBody>
      </p:sp>
      <p:pic>
        <p:nvPicPr>
          <p:cNvPr id="2052" name="Picture 4" descr="php tutorial - PHP Echo - php programming - learn php - php code - php  script - wikitechy">
            <a:extLst>
              <a:ext uri="{FF2B5EF4-FFF2-40B4-BE49-F238E27FC236}">
                <a16:creationId xmlns:a16="http://schemas.microsoft.com/office/drawing/2014/main" id="{03C5C05C-3B01-5E18-29AD-55670FC2D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93" y="1077153"/>
            <a:ext cx="9429749" cy="560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50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6427B2-9F05-E7B5-8E4E-4524EF04A8EB}"/>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9B5384C8-FB47-3466-3843-762F9174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67628BCC-9BE1-EE94-4EFD-102B55C5BA09}"/>
              </a:ext>
            </a:extLst>
          </p:cNvPr>
          <p:cNvSpPr txBox="1"/>
          <p:nvPr/>
        </p:nvSpPr>
        <p:spPr>
          <a:xfrm>
            <a:off x="284094" y="177969"/>
            <a:ext cx="3545784" cy="553998"/>
          </a:xfrm>
          <a:prstGeom prst="rect">
            <a:avLst/>
          </a:prstGeom>
          <a:noFill/>
        </p:spPr>
        <p:txBody>
          <a:bodyPr wrap="square" lIns="91440" tIns="45720" rIns="91440" bIns="45720" rtlCol="0" anchor="t">
            <a:spAutoFit/>
          </a:bodyPr>
          <a:lstStyle/>
          <a:p>
            <a:pPr algn="ctr"/>
            <a:r>
              <a:rPr lang="nl-BE" sz="3000" b="1" dirty="0"/>
              <a:t>Echo</a:t>
            </a:r>
          </a:p>
        </p:txBody>
      </p:sp>
      <p:pic>
        <p:nvPicPr>
          <p:cNvPr id="2" name="Afbeelding 1" descr="Afbeelding met tekst, schermopname, Lettertype&#10;&#10;Door AI gegenereerde inhoud is mogelijk onjuist.">
            <a:extLst>
              <a:ext uri="{FF2B5EF4-FFF2-40B4-BE49-F238E27FC236}">
                <a16:creationId xmlns:a16="http://schemas.microsoft.com/office/drawing/2014/main" id="{2384F88C-EA85-FFF3-AE25-F7C2BF173D18}"/>
              </a:ext>
            </a:extLst>
          </p:cNvPr>
          <p:cNvPicPr>
            <a:picLocks noChangeAspect="1"/>
          </p:cNvPicPr>
          <p:nvPr/>
        </p:nvPicPr>
        <p:blipFill>
          <a:blip r:embed="rId3"/>
          <a:stretch>
            <a:fillRect/>
          </a:stretch>
        </p:blipFill>
        <p:spPr>
          <a:xfrm>
            <a:off x="491835" y="4796455"/>
            <a:ext cx="10891653" cy="1515465"/>
          </a:xfrm>
          <a:prstGeom prst="rect">
            <a:avLst/>
          </a:prstGeom>
        </p:spPr>
      </p:pic>
      <p:sp>
        <p:nvSpPr>
          <p:cNvPr id="3" name="Tekstvak 2">
            <a:extLst>
              <a:ext uri="{FF2B5EF4-FFF2-40B4-BE49-F238E27FC236}">
                <a16:creationId xmlns:a16="http://schemas.microsoft.com/office/drawing/2014/main" id="{3127C063-605A-826E-D70B-6E050F9DFFE7}"/>
              </a:ext>
            </a:extLst>
          </p:cNvPr>
          <p:cNvSpPr txBox="1"/>
          <p:nvPr/>
        </p:nvSpPr>
        <p:spPr>
          <a:xfrm>
            <a:off x="917863" y="1238249"/>
            <a:ext cx="90425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Alles wat je in HTML kan (dus ook CSS of JS), kan je ook laten gebeuren door echo.</a:t>
            </a:r>
          </a:p>
        </p:txBody>
      </p:sp>
      <p:sp>
        <p:nvSpPr>
          <p:cNvPr id="4" name="Tekstvak 3">
            <a:extLst>
              <a:ext uri="{FF2B5EF4-FFF2-40B4-BE49-F238E27FC236}">
                <a16:creationId xmlns:a16="http://schemas.microsoft.com/office/drawing/2014/main" id="{5246E5AD-6209-7E12-F52C-EF46EDDA69A1}"/>
              </a:ext>
            </a:extLst>
          </p:cNvPr>
          <p:cNvSpPr txBox="1"/>
          <p:nvPr/>
        </p:nvSpPr>
        <p:spPr>
          <a:xfrm>
            <a:off x="492331" y="1782535"/>
            <a:ext cx="1018556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dirty="0"/>
              <a:t>Experiment:</a:t>
            </a:r>
          </a:p>
          <a:p>
            <a:r>
              <a:rPr lang="nl-NL" dirty="0"/>
              <a:t>Maak een HTML bestand: tekst.html</a:t>
            </a:r>
          </a:p>
          <a:p>
            <a:r>
              <a:rPr lang="nl-NL" dirty="0"/>
              <a:t>Zet in het HTML bestand enkel: &lt;h1&gt; Dit is grote tekst! &lt;/h1&gt;</a:t>
            </a:r>
          </a:p>
          <a:p>
            <a:endParaRPr lang="nl-NL" dirty="0"/>
          </a:p>
          <a:p>
            <a:r>
              <a:rPr lang="nl-NL" dirty="0"/>
              <a:t>Maak een PHP bestand: </a:t>
            </a:r>
            <a:r>
              <a:rPr lang="nl-NL" err="1"/>
              <a:t>index.php</a:t>
            </a:r>
            <a:endParaRPr lang="nl-NL"/>
          </a:p>
          <a:p>
            <a:r>
              <a:rPr lang="nl-NL" dirty="0"/>
              <a:t>Zet in het PPH bestand enkel: &lt;?</a:t>
            </a:r>
            <a:r>
              <a:rPr lang="nl-NL" dirty="0" err="1"/>
              <a:t>php</a:t>
            </a:r>
            <a:r>
              <a:rPr lang="nl-NL" dirty="0"/>
              <a:t> echo "&lt;h1&gt; Dit is grote tekst  &lt;/h1&gt;";</a:t>
            </a:r>
          </a:p>
          <a:p>
            <a:endParaRPr lang="nl-NL" dirty="0"/>
          </a:p>
          <a:p>
            <a:r>
              <a:rPr lang="nl-NL" dirty="0"/>
              <a:t>Open beiden in je browser. Open de </a:t>
            </a:r>
            <a:r>
              <a:rPr lang="nl-NL" dirty="0" err="1"/>
              <a:t>Inspector</a:t>
            </a:r>
            <a:r>
              <a:rPr lang="nl-NL" dirty="0"/>
              <a:t> (CTRL + SHIFT + I).</a:t>
            </a:r>
          </a:p>
          <a:p>
            <a:r>
              <a:rPr lang="nl-NL" dirty="0"/>
              <a:t>Je ziet nu dat het resultaat EXACT hetzelfde is. </a:t>
            </a:r>
          </a:p>
          <a:p>
            <a:r>
              <a:rPr lang="nl-NL" dirty="0"/>
              <a:t>Dit is het bewijs dat PHP ook gewoon HTTP body terugstuurt, zoals HTML dat ook doet.</a:t>
            </a:r>
          </a:p>
        </p:txBody>
      </p:sp>
    </p:spTree>
    <p:extLst>
      <p:ext uri="{BB962C8B-B14F-4D97-AF65-F5344CB8AC3E}">
        <p14:creationId xmlns:p14="http://schemas.microsoft.com/office/powerpoint/2010/main" val="315713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666C91-A0F5-EA0D-400C-9DF94FC29BE0}"/>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878EF77D-373E-C0EB-14DA-B6235E10B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5DABA8B-95EE-BEE7-9FB2-36AC481E009D}"/>
              </a:ext>
            </a:extLst>
          </p:cNvPr>
          <p:cNvSpPr txBox="1"/>
          <p:nvPr/>
        </p:nvSpPr>
        <p:spPr>
          <a:xfrm>
            <a:off x="284094" y="0"/>
            <a:ext cx="6805820" cy="553998"/>
          </a:xfrm>
          <a:prstGeom prst="rect">
            <a:avLst/>
          </a:prstGeom>
          <a:noFill/>
        </p:spPr>
        <p:txBody>
          <a:bodyPr wrap="square" rtlCol="0">
            <a:spAutoFit/>
          </a:bodyPr>
          <a:lstStyle/>
          <a:p>
            <a:r>
              <a:rPr lang="nl-BE" sz="3000" dirty="0"/>
              <a:t>Variabelen declareren</a:t>
            </a:r>
          </a:p>
        </p:txBody>
      </p:sp>
      <p:pic>
        <p:nvPicPr>
          <p:cNvPr id="3" name="Afbeelding 2">
            <a:extLst>
              <a:ext uri="{FF2B5EF4-FFF2-40B4-BE49-F238E27FC236}">
                <a16:creationId xmlns:a16="http://schemas.microsoft.com/office/drawing/2014/main" id="{58508B51-B4B2-1137-D047-26425334F316}"/>
              </a:ext>
            </a:extLst>
          </p:cNvPr>
          <p:cNvPicPr>
            <a:picLocks noChangeAspect="1"/>
          </p:cNvPicPr>
          <p:nvPr/>
        </p:nvPicPr>
        <p:blipFill>
          <a:blip r:embed="rId3"/>
          <a:stretch>
            <a:fillRect/>
          </a:stretch>
        </p:blipFill>
        <p:spPr>
          <a:xfrm>
            <a:off x="284094" y="778443"/>
            <a:ext cx="5367185" cy="2927556"/>
          </a:xfrm>
          <a:prstGeom prst="rect">
            <a:avLst/>
          </a:prstGeom>
        </p:spPr>
      </p:pic>
      <p:sp>
        <p:nvSpPr>
          <p:cNvPr id="2" name="Tekstvak 1">
            <a:extLst>
              <a:ext uri="{FF2B5EF4-FFF2-40B4-BE49-F238E27FC236}">
                <a16:creationId xmlns:a16="http://schemas.microsoft.com/office/drawing/2014/main" id="{41AAA6DE-1EEF-B22F-8A6A-086F9E0BD4A0}"/>
              </a:ext>
            </a:extLst>
          </p:cNvPr>
          <p:cNvSpPr txBox="1"/>
          <p:nvPr/>
        </p:nvSpPr>
        <p:spPr>
          <a:xfrm>
            <a:off x="398317" y="3890405"/>
            <a:ext cx="73775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nl-NL" dirty="0"/>
              <a:t>Let altijd op de scope:</a:t>
            </a:r>
          </a:p>
          <a:p>
            <a:pPr marL="285750" indent="-285750">
              <a:buFont typeface="Calibri"/>
              <a:buChar char="-"/>
            </a:pPr>
            <a:r>
              <a:rPr lang="nl-NL" i="1" dirty="0"/>
              <a:t>Wat je in een functie declareert, blijft binnen de functie</a:t>
            </a:r>
          </a:p>
        </p:txBody>
      </p:sp>
    </p:spTree>
    <p:extLst>
      <p:ext uri="{BB962C8B-B14F-4D97-AF65-F5344CB8AC3E}">
        <p14:creationId xmlns:p14="http://schemas.microsoft.com/office/powerpoint/2010/main" val="297969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1851E7-D3E3-270C-E82D-DC14C0AB4543}"/>
            </a:ext>
          </a:extLst>
        </p:cNvPr>
        <p:cNvGrpSpPr/>
        <p:nvPr/>
      </p:nvGrpSpPr>
      <p:grpSpPr>
        <a:xfrm>
          <a:off x="0" y="0"/>
          <a:ext cx="0" cy="0"/>
          <a:chOff x="0" y="0"/>
          <a:chExt cx="0" cy="0"/>
        </a:xfrm>
      </p:grpSpPr>
      <p:sp>
        <p:nvSpPr>
          <p:cNvPr id="1086" name="Rectangle 1085">
            <a:extLst>
              <a:ext uri="{FF2B5EF4-FFF2-40B4-BE49-F238E27FC236}">
                <a16:creationId xmlns:a16="http://schemas.microsoft.com/office/drawing/2014/main" id="{7F3E6F82-836B-858F-ADED-19E9A71A0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05B102E6-0FB7-6A8C-305B-F73B81BF49C7}"/>
              </a:ext>
            </a:extLst>
          </p:cNvPr>
          <p:cNvSpPr txBox="1"/>
          <p:nvPr/>
        </p:nvSpPr>
        <p:spPr>
          <a:xfrm>
            <a:off x="1729740" y="454924"/>
            <a:ext cx="8732520" cy="9052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a:latin typeface="+mj-lt"/>
                <a:ea typeface="+mj-ea"/>
                <a:cs typeface="+mj-cs"/>
              </a:rPr>
              <a:t>Echo met variabelen</a:t>
            </a:r>
          </a:p>
        </p:txBody>
      </p:sp>
      <p:sp>
        <p:nvSpPr>
          <p:cNvPr id="4" name="Tekstvak 3">
            <a:extLst>
              <a:ext uri="{FF2B5EF4-FFF2-40B4-BE49-F238E27FC236}">
                <a16:creationId xmlns:a16="http://schemas.microsoft.com/office/drawing/2014/main" id="{D86EC3D2-4C26-67AE-EC6B-97252E3E9386}"/>
              </a:ext>
            </a:extLst>
          </p:cNvPr>
          <p:cNvSpPr txBox="1"/>
          <p:nvPr/>
        </p:nvSpPr>
        <p:spPr>
          <a:xfrm>
            <a:off x="1263628" y="3593793"/>
            <a:ext cx="9206653" cy="2576812"/>
          </a:xfrm>
          <a:prstGeom prst="rect">
            <a:avLst/>
          </a:prstGeom>
        </p:spPr>
        <p:txBody>
          <a:bodyPr vert="horz" lIns="91440" tIns="45720" rIns="91440" bIns="45720" rtlCol="0" anchor="t">
            <a:normAutofit fontScale="92500" lnSpcReduction="20000"/>
          </a:bodyPr>
          <a:lstStyle/>
          <a:p>
            <a:pPr algn="ctr">
              <a:lnSpc>
                <a:spcPct val="120000"/>
              </a:lnSpc>
              <a:spcBef>
                <a:spcPts val="1000"/>
              </a:spcBef>
            </a:pPr>
            <a:r>
              <a:rPr lang="en-US" sz="2000" b="1" dirty="0"/>
              <a:t>2 </a:t>
            </a:r>
            <a:r>
              <a:rPr lang="en-US" sz="2000" b="1" err="1"/>
              <a:t>mogelijkheden</a:t>
            </a:r>
            <a:r>
              <a:rPr lang="en-US" sz="2000" b="1" dirty="0"/>
              <a:t> </a:t>
            </a:r>
            <a:r>
              <a:rPr lang="en-US" sz="2000" b="1" err="1"/>
              <a:t>voor</a:t>
            </a:r>
            <a:r>
              <a:rPr lang="en-US" sz="2000" b="1" dirty="0"/>
              <a:t> </a:t>
            </a:r>
            <a:r>
              <a:rPr lang="en-US" sz="2000" b="1" err="1"/>
              <a:t>zelfde</a:t>
            </a:r>
            <a:r>
              <a:rPr lang="en-US" sz="2000" b="1" dirty="0"/>
              <a:t> output:</a:t>
            </a:r>
          </a:p>
          <a:p>
            <a:pPr marL="457200" indent="-457200" algn="ctr">
              <a:lnSpc>
                <a:spcPct val="120000"/>
              </a:lnSpc>
              <a:spcBef>
                <a:spcPts val="1000"/>
              </a:spcBef>
              <a:buAutoNum type="arabicParenR"/>
            </a:pPr>
            <a:r>
              <a:rPr lang="en-US" sz="2000" dirty="0" err="1"/>
              <a:t>Variabelen</a:t>
            </a:r>
            <a:r>
              <a:rPr lang="en-US" sz="2000" dirty="0"/>
              <a:t> </a:t>
            </a:r>
            <a:r>
              <a:rPr lang="en-US" sz="2000" dirty="0" err="1"/>
              <a:t>rechtstreeks</a:t>
            </a:r>
            <a:r>
              <a:rPr lang="en-US" sz="2000" dirty="0"/>
              <a:t> in de string quotes</a:t>
            </a:r>
          </a:p>
          <a:p>
            <a:pPr marL="457200" indent="-457200" algn="ctr">
              <a:lnSpc>
                <a:spcPct val="120000"/>
              </a:lnSpc>
              <a:spcBef>
                <a:spcPts val="1000"/>
              </a:spcBef>
              <a:buAutoNum type="arabicParenR"/>
            </a:pPr>
            <a:r>
              <a:rPr lang="en-US" sz="2000" dirty="0"/>
              <a:t>String quotes </a:t>
            </a:r>
            <a:r>
              <a:rPr lang="en-US" sz="2000" dirty="0" err="1"/>
              <a:t>verlaten</a:t>
            </a:r>
            <a:r>
              <a:rPr lang="en-US" sz="2000" dirty="0"/>
              <a:t>, </a:t>
            </a:r>
            <a:r>
              <a:rPr lang="en-US" sz="2000" dirty="0" err="1"/>
              <a:t>variabele</a:t>
            </a:r>
            <a:r>
              <a:rPr lang="en-US" sz="2000" dirty="0"/>
              <a:t> </a:t>
            </a:r>
            <a:r>
              <a:rPr lang="en-US" sz="2000" dirty="0" err="1"/>
              <a:t>weergeven</a:t>
            </a:r>
            <a:r>
              <a:rPr lang="en-US" sz="2000" dirty="0"/>
              <a:t>.</a:t>
            </a:r>
          </a:p>
          <a:p>
            <a:pPr marL="457200" indent="-457200" algn="ctr">
              <a:lnSpc>
                <a:spcPct val="120000"/>
              </a:lnSpc>
              <a:spcBef>
                <a:spcPts val="1000"/>
              </a:spcBef>
              <a:buAutoNum type="arabicParenR"/>
            </a:pPr>
            <a:endParaRPr lang="en-US" sz="2000" dirty="0"/>
          </a:p>
          <a:p>
            <a:pPr algn="ctr">
              <a:lnSpc>
                <a:spcPct val="120000"/>
              </a:lnSpc>
              <a:spcBef>
                <a:spcPts val="1000"/>
              </a:spcBef>
            </a:pPr>
            <a:r>
              <a:rPr lang="en-US" sz="2000" dirty="0"/>
              <a:t> </a:t>
            </a:r>
            <a:r>
              <a:rPr lang="en-US" sz="2000" i="1" dirty="0"/>
              <a:t>In (2) </a:t>
            </a:r>
            <a:r>
              <a:rPr lang="en-US" sz="2000" i="1" dirty="0" err="1"/>
              <a:t>gebruik</a:t>
            </a:r>
            <a:r>
              <a:rPr lang="en-US" sz="2000" i="1" dirty="0"/>
              <a:t> je “ . ” om </a:t>
            </a:r>
            <a:r>
              <a:rPr lang="en-US" sz="2000" i="1" dirty="0" err="1"/>
              <a:t>verschillende</a:t>
            </a:r>
            <a:r>
              <a:rPr lang="en-US" sz="2000" i="1" dirty="0"/>
              <a:t> </a:t>
            </a:r>
            <a:r>
              <a:rPr lang="en-US" sz="2000" i="1" dirty="0" err="1"/>
              <a:t>stukken</a:t>
            </a:r>
            <a:r>
              <a:rPr lang="en-US" sz="2000" i="1" dirty="0"/>
              <a:t> </a:t>
            </a:r>
            <a:r>
              <a:rPr lang="en-US" sz="2000" i="1" dirty="0" err="1"/>
              <a:t>te</a:t>
            </a:r>
            <a:r>
              <a:rPr lang="en-US" sz="2000" i="1" dirty="0"/>
              <a:t> </a:t>
            </a:r>
            <a:r>
              <a:rPr lang="en-US" sz="2000" i="1" dirty="0" err="1"/>
              <a:t>verbinden</a:t>
            </a:r>
            <a:r>
              <a:rPr lang="en-US" sz="2000" i="1" dirty="0"/>
              <a:t>.</a:t>
            </a:r>
          </a:p>
          <a:p>
            <a:pPr algn="ctr">
              <a:lnSpc>
                <a:spcPct val="120000"/>
              </a:lnSpc>
              <a:spcBef>
                <a:spcPts val="1000"/>
              </a:spcBef>
            </a:pPr>
            <a:r>
              <a:rPr lang="en-US" sz="2000" i="1" dirty="0"/>
              <a:t>(</a:t>
            </a:r>
            <a:r>
              <a:rPr lang="en-US" sz="2000" i="1" dirty="0" err="1"/>
              <a:t>dit</a:t>
            </a:r>
            <a:r>
              <a:rPr lang="en-US" sz="2000" i="1" dirty="0"/>
              <a:t> </a:t>
            </a:r>
            <a:r>
              <a:rPr lang="en-US" sz="2000" i="1" dirty="0" err="1"/>
              <a:t>heet</a:t>
            </a:r>
            <a:r>
              <a:rPr lang="en-US" sz="2000" i="1" dirty="0"/>
              <a:t> </a:t>
            </a:r>
            <a:r>
              <a:rPr lang="en-US" sz="2000" i="1" dirty="0" err="1"/>
              <a:t>concat</a:t>
            </a:r>
            <a:r>
              <a:rPr lang="en-US" sz="2000" i="1" dirty="0"/>
              <a:t>)</a:t>
            </a:r>
          </a:p>
        </p:txBody>
      </p:sp>
      <p:pic>
        <p:nvPicPr>
          <p:cNvPr id="10" name="Afbeelding 9">
            <a:extLst>
              <a:ext uri="{FF2B5EF4-FFF2-40B4-BE49-F238E27FC236}">
                <a16:creationId xmlns:a16="http://schemas.microsoft.com/office/drawing/2014/main" id="{36BDA10D-FA37-EA25-F022-F30C541BD014}"/>
              </a:ext>
            </a:extLst>
          </p:cNvPr>
          <p:cNvPicPr>
            <a:picLocks noChangeAspect="1"/>
          </p:cNvPicPr>
          <p:nvPr/>
        </p:nvPicPr>
        <p:blipFill>
          <a:blip r:embed="rId3"/>
          <a:stretch>
            <a:fillRect/>
          </a:stretch>
        </p:blipFill>
        <p:spPr>
          <a:xfrm>
            <a:off x="101782" y="1377584"/>
            <a:ext cx="5567617" cy="2046098"/>
          </a:xfrm>
          <a:prstGeom prst="rect">
            <a:avLst/>
          </a:prstGeom>
        </p:spPr>
      </p:pic>
      <p:pic>
        <p:nvPicPr>
          <p:cNvPr id="7" name="Afbeelding 6">
            <a:extLst>
              <a:ext uri="{FF2B5EF4-FFF2-40B4-BE49-F238E27FC236}">
                <a16:creationId xmlns:a16="http://schemas.microsoft.com/office/drawing/2014/main" id="{A5DC5A0D-8E48-565F-2431-F2E706D74501}"/>
              </a:ext>
            </a:extLst>
          </p:cNvPr>
          <p:cNvPicPr>
            <a:picLocks noChangeAspect="1"/>
          </p:cNvPicPr>
          <p:nvPr/>
        </p:nvPicPr>
        <p:blipFill>
          <a:blip r:embed="rId4"/>
          <a:stretch>
            <a:fillRect/>
          </a:stretch>
        </p:blipFill>
        <p:spPr>
          <a:xfrm>
            <a:off x="5776643" y="1359033"/>
            <a:ext cx="6415357" cy="2117066"/>
          </a:xfrm>
          <a:prstGeom prst="rect">
            <a:avLst/>
          </a:prstGeom>
        </p:spPr>
      </p:pic>
    </p:spTree>
    <p:extLst>
      <p:ext uri="{BB962C8B-B14F-4D97-AF65-F5344CB8AC3E}">
        <p14:creationId xmlns:p14="http://schemas.microsoft.com/office/powerpoint/2010/main" val="4203681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9A09A7-E347-E747-D9CC-66294B1B36D7}"/>
            </a:ext>
          </a:extLst>
        </p:cNvPr>
        <p:cNvGrpSpPr/>
        <p:nvPr/>
      </p:nvGrpSpPr>
      <p:grpSpPr>
        <a:xfrm>
          <a:off x="0" y="0"/>
          <a:ext cx="0" cy="0"/>
          <a:chOff x="0" y="0"/>
          <a:chExt cx="0" cy="0"/>
        </a:xfrm>
      </p:grpSpPr>
      <p:sp>
        <p:nvSpPr>
          <p:cNvPr id="1103" name="Rectangle 1100">
            <a:extLst>
              <a:ext uri="{FF2B5EF4-FFF2-40B4-BE49-F238E27FC236}">
                <a16:creationId xmlns:a16="http://schemas.microsoft.com/office/drawing/2014/main" id="{35A92A98-187D-1D81-86FD-8D40CC69B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CEEA0A48-4DB1-6474-B772-FC0274544A36}"/>
              </a:ext>
            </a:extLst>
          </p:cNvPr>
          <p:cNvSpPr txBox="1"/>
          <p:nvPr/>
        </p:nvSpPr>
        <p:spPr>
          <a:xfrm>
            <a:off x="492940" y="473829"/>
            <a:ext cx="11294162" cy="117025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Operators</a:t>
            </a:r>
          </a:p>
        </p:txBody>
      </p:sp>
      <p:pic>
        <p:nvPicPr>
          <p:cNvPr id="3" name="Afbeelding 2" descr="Afbeelding met tekst, schermopname, software, scherm&#10;&#10;Door AI gegenereerde inhoud is mogelijk onjuist.">
            <a:extLst>
              <a:ext uri="{FF2B5EF4-FFF2-40B4-BE49-F238E27FC236}">
                <a16:creationId xmlns:a16="http://schemas.microsoft.com/office/drawing/2014/main" id="{413F352E-C77C-BBC4-F4D6-42765878978E}"/>
              </a:ext>
            </a:extLst>
          </p:cNvPr>
          <p:cNvPicPr>
            <a:picLocks noChangeAspect="1"/>
          </p:cNvPicPr>
          <p:nvPr/>
        </p:nvPicPr>
        <p:blipFill>
          <a:blip r:embed="rId3"/>
          <a:stretch>
            <a:fillRect/>
          </a:stretch>
        </p:blipFill>
        <p:spPr>
          <a:xfrm>
            <a:off x="492940" y="2530988"/>
            <a:ext cx="5559552" cy="2140427"/>
          </a:xfrm>
          <a:prstGeom prst="rect">
            <a:avLst/>
          </a:prstGeom>
        </p:spPr>
      </p:pic>
      <p:pic>
        <p:nvPicPr>
          <p:cNvPr id="4" name="Afbeelding 3" descr="Afbeelding met tekst, schermopname, software, Lettertype&#10;&#10;Door AI gegenereerde inhoud is mogelijk onjuist.">
            <a:extLst>
              <a:ext uri="{FF2B5EF4-FFF2-40B4-BE49-F238E27FC236}">
                <a16:creationId xmlns:a16="http://schemas.microsoft.com/office/drawing/2014/main" id="{98F2FF0B-4528-B992-22FE-56C600E607F1}"/>
              </a:ext>
            </a:extLst>
          </p:cNvPr>
          <p:cNvPicPr>
            <a:picLocks noChangeAspect="1"/>
          </p:cNvPicPr>
          <p:nvPr/>
        </p:nvPicPr>
        <p:blipFill>
          <a:blip r:embed="rId4"/>
          <a:stretch>
            <a:fillRect/>
          </a:stretch>
        </p:blipFill>
        <p:spPr>
          <a:xfrm>
            <a:off x="6048105" y="2527968"/>
            <a:ext cx="6041499" cy="2231133"/>
          </a:xfrm>
          <a:prstGeom prst="rect">
            <a:avLst/>
          </a:prstGeom>
        </p:spPr>
      </p:pic>
    </p:spTree>
    <p:extLst>
      <p:ext uri="{BB962C8B-B14F-4D97-AF65-F5344CB8AC3E}">
        <p14:creationId xmlns:p14="http://schemas.microsoft.com/office/powerpoint/2010/main" val="199998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B8F3E6-B6CA-1C88-5B70-C1EF22B56FA8}"/>
            </a:ext>
          </a:extLst>
        </p:cNvPr>
        <p:cNvGrpSpPr/>
        <p:nvPr/>
      </p:nvGrpSpPr>
      <p:grpSpPr>
        <a:xfrm>
          <a:off x="0" y="0"/>
          <a:ext cx="0" cy="0"/>
          <a:chOff x="0" y="0"/>
          <a:chExt cx="0" cy="0"/>
        </a:xfrm>
      </p:grpSpPr>
      <p:sp useBgFill="1">
        <p:nvSpPr>
          <p:cNvPr id="1091" name="Rectangle 1090">
            <a:extLst>
              <a:ext uri="{FF2B5EF4-FFF2-40B4-BE49-F238E27FC236}">
                <a16:creationId xmlns:a16="http://schemas.microsoft.com/office/drawing/2014/main" id="{340A7190-01C3-EB5F-290B-2565AB617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F598FBA1-EECA-09F3-A3CA-F57CE06B48AB}"/>
              </a:ext>
            </a:extLst>
          </p:cNvPr>
          <p:cNvSpPr txBox="1"/>
          <p:nvPr/>
        </p:nvSpPr>
        <p:spPr>
          <a:xfrm>
            <a:off x="6849375" y="1311217"/>
            <a:ext cx="4175184" cy="2484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Statements </a:t>
            </a:r>
            <a:r>
              <a:rPr lang="en-US" sz="4000" b="1" dirty="0" err="1">
                <a:latin typeface="+mj-lt"/>
                <a:ea typeface="+mj-ea"/>
                <a:cs typeface="+mj-cs"/>
              </a:rPr>
              <a:t>aan</a:t>
            </a:r>
            <a:r>
              <a:rPr lang="en-US" sz="4000" b="1" dirty="0">
                <a:latin typeface="+mj-lt"/>
                <a:ea typeface="+mj-ea"/>
                <a:cs typeface="+mj-cs"/>
              </a:rPr>
              <a:t> de hand van </a:t>
            </a:r>
            <a:r>
              <a:rPr lang="en-US" sz="4000" b="1" dirty="0" err="1">
                <a:latin typeface="+mj-lt"/>
                <a:ea typeface="+mj-ea"/>
                <a:cs typeface="+mj-cs"/>
              </a:rPr>
              <a:t>voorbeelden</a:t>
            </a:r>
          </a:p>
        </p:txBody>
      </p:sp>
      <p:pic>
        <p:nvPicPr>
          <p:cNvPr id="2" name="Afbeelding 1" descr="Afbeelding met tekst, schermopname, Lettertype, ontwerp&#10;&#10;Door AI gegenereerde inhoud is mogelijk onjuist.">
            <a:extLst>
              <a:ext uri="{FF2B5EF4-FFF2-40B4-BE49-F238E27FC236}">
                <a16:creationId xmlns:a16="http://schemas.microsoft.com/office/drawing/2014/main" id="{5639D139-60D2-E49F-4DD2-AD63BF78E9AB}"/>
              </a:ext>
            </a:extLst>
          </p:cNvPr>
          <p:cNvPicPr>
            <a:picLocks noChangeAspect="1"/>
          </p:cNvPicPr>
          <p:nvPr/>
        </p:nvPicPr>
        <p:blipFill>
          <a:blip r:embed="rId3"/>
          <a:stretch>
            <a:fillRect/>
          </a:stretch>
        </p:blipFill>
        <p:spPr>
          <a:xfrm>
            <a:off x="1268083" y="1160381"/>
            <a:ext cx="5119032" cy="4517701"/>
          </a:xfrm>
          <a:prstGeom prst="rect">
            <a:avLst/>
          </a:prstGeom>
        </p:spPr>
      </p:pic>
      <p:sp>
        <p:nvSpPr>
          <p:cNvPr id="3" name="Tekstvak 2">
            <a:extLst>
              <a:ext uri="{FF2B5EF4-FFF2-40B4-BE49-F238E27FC236}">
                <a16:creationId xmlns:a16="http://schemas.microsoft.com/office/drawing/2014/main" id="{2CB983A8-D68C-8D7B-8FE9-3E913BB7B287}"/>
              </a:ext>
            </a:extLst>
          </p:cNvPr>
          <p:cNvSpPr txBox="1"/>
          <p:nvPr/>
        </p:nvSpPr>
        <p:spPr>
          <a:xfrm>
            <a:off x="6851814" y="4068535"/>
            <a:ext cx="3638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Je ziet vast wel gelijkenissen met C, C# en Python.</a:t>
            </a:r>
          </a:p>
        </p:txBody>
      </p:sp>
    </p:spTree>
    <p:extLst>
      <p:ext uri="{BB962C8B-B14F-4D97-AF65-F5344CB8AC3E}">
        <p14:creationId xmlns:p14="http://schemas.microsoft.com/office/powerpoint/2010/main" val="221560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91488C-2498-EC37-091A-E9C351A35B2D}"/>
            </a:ext>
          </a:extLst>
        </p:cNvPr>
        <p:cNvGrpSpPr/>
        <p:nvPr/>
      </p:nvGrpSpPr>
      <p:grpSpPr>
        <a:xfrm>
          <a:off x="0" y="0"/>
          <a:ext cx="0" cy="0"/>
          <a:chOff x="0" y="0"/>
          <a:chExt cx="0" cy="0"/>
        </a:xfrm>
      </p:grpSpPr>
      <p:sp>
        <p:nvSpPr>
          <p:cNvPr id="1103" name="Rectangle 1100">
            <a:extLst>
              <a:ext uri="{FF2B5EF4-FFF2-40B4-BE49-F238E27FC236}">
                <a16:creationId xmlns:a16="http://schemas.microsoft.com/office/drawing/2014/main" id="{A802FD18-541E-DB3D-29D0-1D620C33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04F4AA50-E237-D072-0EFA-3B0B5D3C7638}"/>
              </a:ext>
            </a:extLst>
          </p:cNvPr>
          <p:cNvSpPr txBox="1"/>
          <p:nvPr/>
        </p:nvSpPr>
        <p:spPr>
          <a:xfrm>
            <a:off x="326782" y="210439"/>
            <a:ext cx="3350873" cy="631961"/>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r>
              <a:rPr lang="en-US" sz="3600" b="1" dirty="0">
                <a:latin typeface="+mj-lt"/>
                <a:ea typeface="+mj-ea"/>
                <a:cs typeface="+mj-cs"/>
              </a:rPr>
              <a:t>Loops aan de hand van </a:t>
            </a:r>
            <a:r>
              <a:rPr lang="en-US" sz="3600" b="1" dirty="0" err="1">
                <a:latin typeface="+mj-lt"/>
                <a:ea typeface="+mj-ea"/>
                <a:cs typeface="+mj-cs"/>
              </a:rPr>
              <a:t>voorbeelden</a:t>
            </a:r>
          </a:p>
        </p:txBody>
      </p:sp>
      <p:pic>
        <p:nvPicPr>
          <p:cNvPr id="7" name="Afbeelding 6" descr="Afbeelding met tekst, schermopname, Lettertype&#10;&#10;Door AI gegenereerde inhoud is mogelijk onjuist.">
            <a:extLst>
              <a:ext uri="{FF2B5EF4-FFF2-40B4-BE49-F238E27FC236}">
                <a16:creationId xmlns:a16="http://schemas.microsoft.com/office/drawing/2014/main" id="{2C63514C-FCFF-13DE-CB7A-48E81B3D1AC9}"/>
              </a:ext>
            </a:extLst>
          </p:cNvPr>
          <p:cNvPicPr>
            <a:picLocks noChangeAspect="1"/>
          </p:cNvPicPr>
          <p:nvPr/>
        </p:nvPicPr>
        <p:blipFill>
          <a:blip r:embed="rId3"/>
          <a:stretch>
            <a:fillRect/>
          </a:stretch>
        </p:blipFill>
        <p:spPr>
          <a:xfrm>
            <a:off x="345615" y="1177478"/>
            <a:ext cx="5192609" cy="1561690"/>
          </a:xfrm>
          <a:prstGeom prst="rect">
            <a:avLst/>
          </a:prstGeom>
        </p:spPr>
      </p:pic>
      <p:pic>
        <p:nvPicPr>
          <p:cNvPr id="2" name="Afbeelding 1" descr="Afbeelding met Lettertype, schermopname, Graphics, tekst&#10;&#10;Door AI gegenereerde inhoud is mogelijk onjuist.">
            <a:extLst>
              <a:ext uri="{FF2B5EF4-FFF2-40B4-BE49-F238E27FC236}">
                <a16:creationId xmlns:a16="http://schemas.microsoft.com/office/drawing/2014/main" id="{F5B52860-EBB5-64B5-4040-6F149C2D33D0}"/>
              </a:ext>
            </a:extLst>
          </p:cNvPr>
          <p:cNvPicPr>
            <a:picLocks noChangeAspect="1"/>
          </p:cNvPicPr>
          <p:nvPr/>
        </p:nvPicPr>
        <p:blipFill>
          <a:blip r:embed="rId4"/>
          <a:stretch>
            <a:fillRect/>
          </a:stretch>
        </p:blipFill>
        <p:spPr>
          <a:xfrm>
            <a:off x="5730975" y="1716917"/>
            <a:ext cx="3197611" cy="2871891"/>
          </a:xfrm>
          <a:prstGeom prst="rect">
            <a:avLst/>
          </a:prstGeom>
        </p:spPr>
      </p:pic>
      <p:pic>
        <p:nvPicPr>
          <p:cNvPr id="6" name="Afbeelding 5" descr="Afbeelding met Lettertype, tekst, handschrift, schermopname&#10;&#10;Door AI gegenereerde inhoud is mogelijk onjuist.">
            <a:extLst>
              <a:ext uri="{FF2B5EF4-FFF2-40B4-BE49-F238E27FC236}">
                <a16:creationId xmlns:a16="http://schemas.microsoft.com/office/drawing/2014/main" id="{AF355416-FCDC-FAC2-47AC-3AC2ED47DF94}"/>
              </a:ext>
            </a:extLst>
          </p:cNvPr>
          <p:cNvPicPr>
            <a:picLocks noChangeAspect="1"/>
          </p:cNvPicPr>
          <p:nvPr/>
        </p:nvPicPr>
        <p:blipFill>
          <a:blip r:embed="rId5"/>
          <a:stretch>
            <a:fillRect/>
          </a:stretch>
        </p:blipFill>
        <p:spPr>
          <a:xfrm>
            <a:off x="404231" y="3343324"/>
            <a:ext cx="5068865" cy="1531843"/>
          </a:xfrm>
          <a:prstGeom prst="rect">
            <a:avLst/>
          </a:prstGeom>
        </p:spPr>
      </p:pic>
      <p:pic>
        <p:nvPicPr>
          <p:cNvPr id="5" name="Afbeelding 4" descr="Afbeelding met schermopname, Lettertype, tekst, ontwerp&#10;&#10;Door AI gegenereerde inhoud is mogelijk onjuist.">
            <a:extLst>
              <a:ext uri="{FF2B5EF4-FFF2-40B4-BE49-F238E27FC236}">
                <a16:creationId xmlns:a16="http://schemas.microsoft.com/office/drawing/2014/main" id="{8F474AB4-7904-8F4C-2158-A8C9D7687A66}"/>
              </a:ext>
            </a:extLst>
          </p:cNvPr>
          <p:cNvPicPr>
            <a:picLocks noChangeAspect="1"/>
          </p:cNvPicPr>
          <p:nvPr/>
        </p:nvPicPr>
        <p:blipFill>
          <a:blip r:embed="rId6"/>
          <a:stretch>
            <a:fillRect/>
          </a:stretch>
        </p:blipFill>
        <p:spPr>
          <a:xfrm>
            <a:off x="9019949" y="1715118"/>
            <a:ext cx="3010758" cy="2813755"/>
          </a:xfrm>
          <a:prstGeom prst="rect">
            <a:avLst/>
          </a:prstGeom>
        </p:spPr>
      </p:pic>
      <p:sp>
        <p:nvSpPr>
          <p:cNvPr id="10" name="Tekstvak 9">
            <a:extLst>
              <a:ext uri="{FF2B5EF4-FFF2-40B4-BE49-F238E27FC236}">
                <a16:creationId xmlns:a16="http://schemas.microsoft.com/office/drawing/2014/main" id="{BB1FBE58-6A92-00FF-93A8-0FE6516B7935}"/>
              </a:ext>
            </a:extLst>
          </p:cNvPr>
          <p:cNvSpPr txBox="1"/>
          <p:nvPr/>
        </p:nvSpPr>
        <p:spPr>
          <a:xfrm>
            <a:off x="404502" y="5072990"/>
            <a:ext cx="3638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Je ziet vast wel gelijkenissen met C, C# en Python.</a:t>
            </a:r>
          </a:p>
        </p:txBody>
      </p:sp>
    </p:spTree>
    <p:extLst>
      <p:ext uri="{BB962C8B-B14F-4D97-AF65-F5344CB8AC3E}">
        <p14:creationId xmlns:p14="http://schemas.microsoft.com/office/powerpoint/2010/main" val="332499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AE8B06-FB10-14F9-D074-F1409A092D21}"/>
            </a:ext>
          </a:extLst>
        </p:cNvPr>
        <p:cNvGrpSpPr/>
        <p:nvPr/>
      </p:nvGrpSpPr>
      <p:grpSpPr>
        <a:xfrm>
          <a:off x="0" y="0"/>
          <a:ext cx="0" cy="0"/>
          <a:chOff x="0" y="0"/>
          <a:chExt cx="0" cy="0"/>
        </a:xfrm>
      </p:grpSpPr>
      <p:sp>
        <p:nvSpPr>
          <p:cNvPr id="1103" name="Rectangle 1100">
            <a:extLst>
              <a:ext uri="{FF2B5EF4-FFF2-40B4-BE49-F238E27FC236}">
                <a16:creationId xmlns:a16="http://schemas.microsoft.com/office/drawing/2014/main" id="{6A6BA4AF-6B66-2D7B-6557-924262F8B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AD387144-69D7-B195-CA8D-A2318CAADCF7}"/>
              </a:ext>
            </a:extLst>
          </p:cNvPr>
          <p:cNvSpPr txBox="1"/>
          <p:nvPr/>
        </p:nvSpPr>
        <p:spPr>
          <a:xfrm>
            <a:off x="326782" y="210439"/>
            <a:ext cx="3350873" cy="6319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latin typeface="+mj-lt"/>
                <a:ea typeface="+mj-ea"/>
                <a:cs typeface="+mj-cs"/>
              </a:rPr>
              <a:t>Casting</a:t>
            </a:r>
            <a:endParaRPr lang="nl-NL" dirty="0">
              <a:ea typeface="+mj-ea"/>
              <a:cs typeface="+mj-cs"/>
            </a:endParaRPr>
          </a:p>
        </p:txBody>
      </p:sp>
      <p:pic>
        <p:nvPicPr>
          <p:cNvPr id="3" name="Afbeelding 2" descr="Afbeelding met tekst, schermopname, software&#10;&#10;Door AI gegenereerde inhoud is mogelijk onjuist.">
            <a:extLst>
              <a:ext uri="{FF2B5EF4-FFF2-40B4-BE49-F238E27FC236}">
                <a16:creationId xmlns:a16="http://schemas.microsoft.com/office/drawing/2014/main" id="{D189B588-6992-CE29-C515-07CA8D137959}"/>
              </a:ext>
            </a:extLst>
          </p:cNvPr>
          <p:cNvPicPr>
            <a:picLocks noChangeAspect="1"/>
          </p:cNvPicPr>
          <p:nvPr/>
        </p:nvPicPr>
        <p:blipFill>
          <a:blip r:embed="rId3"/>
          <a:stretch>
            <a:fillRect/>
          </a:stretch>
        </p:blipFill>
        <p:spPr>
          <a:xfrm>
            <a:off x="324136" y="949325"/>
            <a:ext cx="8391525" cy="5467350"/>
          </a:xfrm>
          <a:prstGeom prst="rect">
            <a:avLst/>
          </a:prstGeom>
        </p:spPr>
      </p:pic>
      <p:sp>
        <p:nvSpPr>
          <p:cNvPr id="9" name="Tekstvak 8">
            <a:extLst>
              <a:ext uri="{FF2B5EF4-FFF2-40B4-BE49-F238E27FC236}">
                <a16:creationId xmlns:a16="http://schemas.microsoft.com/office/drawing/2014/main" id="{DEC8EF16-11F6-EE38-55BA-24323962E484}"/>
              </a:ext>
            </a:extLst>
          </p:cNvPr>
          <p:cNvSpPr txBox="1"/>
          <p:nvPr/>
        </p:nvSpPr>
        <p:spPr>
          <a:xfrm>
            <a:off x="8801346" y="951262"/>
            <a:ext cx="3638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Je ziet vast wel gelijkenissen met C, C# en Python.</a:t>
            </a:r>
          </a:p>
        </p:txBody>
      </p:sp>
    </p:spTree>
    <p:extLst>
      <p:ext uri="{BB962C8B-B14F-4D97-AF65-F5344CB8AC3E}">
        <p14:creationId xmlns:p14="http://schemas.microsoft.com/office/powerpoint/2010/main" val="11471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0CF20E-8815-3D76-7840-40E6248F9453}"/>
            </a:ext>
          </a:extLst>
        </p:cNvPr>
        <p:cNvGrpSpPr/>
        <p:nvPr/>
      </p:nvGrpSpPr>
      <p:grpSpPr>
        <a:xfrm>
          <a:off x="0" y="0"/>
          <a:ext cx="0" cy="0"/>
          <a:chOff x="0" y="0"/>
          <a:chExt cx="0" cy="0"/>
        </a:xfrm>
      </p:grpSpPr>
      <p:sp>
        <p:nvSpPr>
          <p:cNvPr id="1120" name="Rectangle 1119">
            <a:extLst>
              <a:ext uri="{FF2B5EF4-FFF2-40B4-BE49-F238E27FC236}">
                <a16:creationId xmlns:a16="http://schemas.microsoft.com/office/drawing/2014/main" id="{704A6291-4F42-21E3-23FD-6DDEDAC85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68FB5C90-4504-DCCC-E2B3-96139CEF0900}"/>
              </a:ext>
            </a:extLst>
          </p:cNvPr>
          <p:cNvSpPr txBox="1"/>
          <p:nvPr/>
        </p:nvSpPr>
        <p:spPr>
          <a:xfrm>
            <a:off x="1664088" y="4237646"/>
            <a:ext cx="8877063" cy="99987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a:latin typeface="+mj-lt"/>
                <a:ea typeface="+mj-ea"/>
                <a:cs typeface="+mj-cs"/>
              </a:rPr>
              <a:t>Headers</a:t>
            </a:r>
          </a:p>
        </p:txBody>
      </p:sp>
      <p:pic>
        <p:nvPicPr>
          <p:cNvPr id="2" name="Afbeelding 1" descr="Afbeelding met tekst, schermopname, Lettertype, software&#10;&#10;Door AI gegenereerde inhoud is mogelijk onjuist.">
            <a:extLst>
              <a:ext uri="{FF2B5EF4-FFF2-40B4-BE49-F238E27FC236}">
                <a16:creationId xmlns:a16="http://schemas.microsoft.com/office/drawing/2014/main" id="{182D4BF2-3D34-7A2C-4D36-13C125D34C30}"/>
              </a:ext>
            </a:extLst>
          </p:cNvPr>
          <p:cNvPicPr>
            <a:picLocks noChangeAspect="1"/>
          </p:cNvPicPr>
          <p:nvPr/>
        </p:nvPicPr>
        <p:blipFill>
          <a:blip r:embed="rId3"/>
          <a:stretch>
            <a:fillRect/>
          </a:stretch>
        </p:blipFill>
        <p:spPr>
          <a:xfrm>
            <a:off x="1048982" y="713064"/>
            <a:ext cx="4535945" cy="3245615"/>
          </a:xfrm>
          <a:prstGeom prst="rect">
            <a:avLst/>
          </a:prstGeom>
        </p:spPr>
      </p:pic>
      <p:pic>
        <p:nvPicPr>
          <p:cNvPr id="5" name="Afbeelding 4" descr="Afbeelding met tekst, schermopname, Lettertype&#10;&#10;Door AI gegenereerde inhoud is mogelijk onjuist.">
            <a:extLst>
              <a:ext uri="{FF2B5EF4-FFF2-40B4-BE49-F238E27FC236}">
                <a16:creationId xmlns:a16="http://schemas.microsoft.com/office/drawing/2014/main" id="{C2457EE8-185E-05AE-D29D-B58F37268A81}"/>
              </a:ext>
            </a:extLst>
          </p:cNvPr>
          <p:cNvPicPr>
            <a:picLocks noChangeAspect="1"/>
          </p:cNvPicPr>
          <p:nvPr/>
        </p:nvPicPr>
        <p:blipFill>
          <a:blip r:embed="rId4"/>
          <a:stretch>
            <a:fillRect/>
          </a:stretch>
        </p:blipFill>
        <p:spPr>
          <a:xfrm>
            <a:off x="5781287" y="1012172"/>
            <a:ext cx="6077326" cy="1910967"/>
          </a:xfrm>
          <a:prstGeom prst="rect">
            <a:avLst/>
          </a:prstGeom>
        </p:spPr>
      </p:pic>
      <p:sp>
        <p:nvSpPr>
          <p:cNvPr id="6" name="Tekstvak 5">
            <a:extLst>
              <a:ext uri="{FF2B5EF4-FFF2-40B4-BE49-F238E27FC236}">
                <a16:creationId xmlns:a16="http://schemas.microsoft.com/office/drawing/2014/main" id="{5E2FDB07-121B-4B49-51FE-B234B0915547}"/>
              </a:ext>
            </a:extLst>
          </p:cNvPr>
          <p:cNvSpPr txBox="1"/>
          <p:nvPr/>
        </p:nvSpPr>
        <p:spPr>
          <a:xfrm>
            <a:off x="2944090" y="5359976"/>
            <a:ext cx="71697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Specifiek voor het HTTP protocol</a:t>
            </a:r>
          </a:p>
        </p:txBody>
      </p:sp>
    </p:spTree>
    <p:extLst>
      <p:ext uri="{BB962C8B-B14F-4D97-AF65-F5344CB8AC3E}">
        <p14:creationId xmlns:p14="http://schemas.microsoft.com/office/powerpoint/2010/main" val="2926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9AD63-FEAB-7606-B733-E66C252B7998}"/>
            </a:ext>
          </a:extLst>
        </p:cNvPr>
        <p:cNvGrpSpPr/>
        <p:nvPr/>
      </p:nvGrpSpPr>
      <p:grpSpPr>
        <a:xfrm>
          <a:off x="0" y="0"/>
          <a:ext cx="0" cy="0"/>
          <a:chOff x="0" y="0"/>
          <a:chExt cx="0" cy="0"/>
        </a:xfrm>
      </p:grpSpPr>
      <p:sp>
        <p:nvSpPr>
          <p:cNvPr id="1047" name="Rectangle 1046">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FDE063E-5AC2-1173-311E-EFDE816DA37A}"/>
              </a:ext>
            </a:extLst>
          </p:cNvPr>
          <p:cNvSpPr>
            <a:spLocks noGrp="1"/>
          </p:cNvSpPr>
          <p:nvPr>
            <p:ph type="title"/>
          </p:nvPr>
        </p:nvSpPr>
        <p:spPr>
          <a:xfrm>
            <a:off x="612649" y="548638"/>
            <a:ext cx="3493008" cy="5788152"/>
          </a:xfrm>
        </p:spPr>
        <p:txBody>
          <a:bodyPr vert="horz" lIns="91440" tIns="45720" rIns="91440" bIns="45720" rtlCol="0" anchor="ctr">
            <a:normAutofit/>
          </a:bodyPr>
          <a:lstStyle/>
          <a:p>
            <a:r>
              <a:rPr lang="en-US" sz="4000" b="1" kern="1200">
                <a:latin typeface="+mj-lt"/>
                <a:ea typeface="+mj-ea"/>
                <a:cs typeface="+mj-cs"/>
              </a:rPr>
              <a:t>Waarom PHP gebruiken?</a:t>
            </a:r>
          </a:p>
        </p:txBody>
      </p:sp>
      <p:graphicFrame>
        <p:nvGraphicFramePr>
          <p:cNvPr id="1038" name="Tekstvak 3">
            <a:extLst>
              <a:ext uri="{FF2B5EF4-FFF2-40B4-BE49-F238E27FC236}">
                <a16:creationId xmlns:a16="http://schemas.microsoft.com/office/drawing/2014/main" id="{47D5C850-19D0-93E3-2C0C-FAC4A529CF22}"/>
              </a:ext>
            </a:extLst>
          </p:cNvPr>
          <p:cNvGraphicFramePr/>
          <p:nvPr>
            <p:extLst>
              <p:ext uri="{D42A27DB-BD31-4B8C-83A1-F6EECF244321}">
                <p14:modId xmlns:p14="http://schemas.microsoft.com/office/powerpoint/2010/main" val="3301176490"/>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639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161A-EEA6-8DA4-FBDC-45C4FF4B74F2}"/>
            </a:ext>
          </a:extLst>
        </p:cNvPr>
        <p:cNvGrpSpPr/>
        <p:nvPr/>
      </p:nvGrpSpPr>
      <p:grpSpPr>
        <a:xfrm>
          <a:off x="0" y="0"/>
          <a:ext cx="0" cy="0"/>
          <a:chOff x="0" y="0"/>
          <a:chExt cx="0" cy="0"/>
        </a:xfrm>
      </p:grpSpPr>
      <p:sp useBgFill="1">
        <p:nvSpPr>
          <p:cNvPr id="1125" name="Rectangle 1124">
            <a:extLst>
              <a:ext uri="{FF2B5EF4-FFF2-40B4-BE49-F238E27FC236}">
                <a16:creationId xmlns:a16="http://schemas.microsoft.com/office/drawing/2014/main" id="{14D27876-614E-CCD5-5142-A650DBF0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246F5291-F124-9EC1-5AA6-BD319D54644A}"/>
              </a:ext>
            </a:extLst>
          </p:cNvPr>
          <p:cNvSpPr txBox="1"/>
          <p:nvPr/>
        </p:nvSpPr>
        <p:spPr>
          <a:xfrm>
            <a:off x="2073309" y="4469549"/>
            <a:ext cx="8203720" cy="425350"/>
          </a:xfrm>
          <a:prstGeom prst="rect">
            <a:avLst/>
          </a:prstGeom>
        </p:spPr>
        <p:txBody>
          <a:bodyPr vert="horz" lIns="91440" tIns="45720" rIns="91440" bIns="45720" rtlCol="0" anchor="b">
            <a:normAutofit fontScale="77500" lnSpcReduction="20000"/>
          </a:bodyPr>
          <a:lstStyle/>
          <a:p>
            <a:pPr algn="ctr">
              <a:lnSpc>
                <a:spcPct val="90000"/>
              </a:lnSpc>
              <a:spcBef>
                <a:spcPct val="0"/>
              </a:spcBef>
              <a:spcAft>
                <a:spcPts val="600"/>
              </a:spcAft>
            </a:pPr>
            <a:r>
              <a:rPr lang="en-US" sz="3600" dirty="0">
                <a:latin typeface="+mj-lt"/>
                <a:ea typeface="+mj-ea"/>
                <a:cs typeface="+mj-cs"/>
              </a:rPr>
              <a:t>HTTP </a:t>
            </a:r>
            <a:r>
              <a:rPr lang="en-US" sz="3600" dirty="0" err="1">
                <a:latin typeface="+mj-lt"/>
                <a:ea typeface="+mj-ea"/>
                <a:cs typeface="+mj-cs"/>
              </a:rPr>
              <a:t>Pakket</a:t>
            </a:r>
            <a:r>
              <a:rPr lang="en-US" sz="3600" dirty="0">
                <a:latin typeface="+mj-lt"/>
                <a:ea typeface="+mj-ea"/>
                <a:cs typeface="+mj-cs"/>
              </a:rPr>
              <a:t> </a:t>
            </a:r>
            <a:r>
              <a:rPr lang="en-US" sz="3600" dirty="0" err="1">
                <a:latin typeface="+mj-lt"/>
                <a:ea typeface="+mj-ea"/>
                <a:cs typeface="+mj-cs"/>
              </a:rPr>
              <a:t>analyseren</a:t>
            </a:r>
            <a:endParaRPr lang="nl-NL" dirty="0" err="1">
              <a:ea typeface="+mj-ea"/>
              <a:cs typeface="+mj-cs"/>
            </a:endParaRPr>
          </a:p>
        </p:txBody>
      </p:sp>
      <p:sp>
        <p:nvSpPr>
          <p:cNvPr id="6" name="Tekstvak 5">
            <a:extLst>
              <a:ext uri="{FF2B5EF4-FFF2-40B4-BE49-F238E27FC236}">
                <a16:creationId xmlns:a16="http://schemas.microsoft.com/office/drawing/2014/main" id="{C95BF274-1161-78B0-BABD-6322E2A99F8C}"/>
              </a:ext>
            </a:extLst>
          </p:cNvPr>
          <p:cNvSpPr txBox="1"/>
          <p:nvPr/>
        </p:nvSpPr>
        <p:spPr>
          <a:xfrm>
            <a:off x="1994916" y="4909901"/>
            <a:ext cx="8202168" cy="17482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55000" lnSpcReduction="20000"/>
          </a:bodyPr>
          <a:lstStyle/>
          <a:p>
            <a:pPr algn="ctr">
              <a:lnSpc>
                <a:spcPct val="120000"/>
              </a:lnSpc>
              <a:spcBef>
                <a:spcPts val="1000"/>
              </a:spcBef>
            </a:pPr>
            <a:r>
              <a:rPr lang="en-US" i="1" dirty="0" err="1"/>
              <a:t>Voorbeeld</a:t>
            </a:r>
            <a:r>
              <a:rPr lang="en-US" i="1" dirty="0"/>
              <a:t> van </a:t>
            </a:r>
            <a:r>
              <a:rPr lang="en-US" i="1" dirty="0" err="1"/>
              <a:t>een</a:t>
            </a:r>
            <a:r>
              <a:rPr lang="en-US" i="1" dirty="0"/>
              <a:t> HTTP packet (Windows computer die </a:t>
            </a:r>
            <a:r>
              <a:rPr lang="en-US" i="1" dirty="0" err="1"/>
              <a:t>aan</a:t>
            </a:r>
            <a:r>
              <a:rPr lang="en-US" i="1" dirty="0"/>
              <a:t> Microsoft </a:t>
            </a:r>
            <a:r>
              <a:rPr lang="en-US" i="1" dirty="0" err="1"/>
              <a:t>vraagt</a:t>
            </a:r>
            <a:r>
              <a:rPr lang="en-US" i="1" dirty="0"/>
              <a:t> of er </a:t>
            </a:r>
            <a:r>
              <a:rPr lang="en-US" i="1" dirty="0" err="1"/>
              <a:t>nieuwe</a:t>
            </a:r>
            <a:r>
              <a:rPr lang="en-US" i="1" dirty="0"/>
              <a:t> updates </a:t>
            </a:r>
            <a:r>
              <a:rPr lang="en-US" i="1" dirty="0" err="1"/>
              <a:t>zijn</a:t>
            </a:r>
            <a:r>
              <a:rPr lang="en-US" i="1" dirty="0"/>
              <a:t>)</a:t>
            </a:r>
            <a:endParaRPr lang="nl-NL" dirty="0"/>
          </a:p>
          <a:p>
            <a:pPr algn="ctr">
              <a:lnSpc>
                <a:spcPct val="120000"/>
              </a:lnSpc>
              <a:spcBef>
                <a:spcPts val="1000"/>
              </a:spcBef>
            </a:pPr>
            <a:r>
              <a:rPr lang="en-US" dirty="0"/>
              <a:t>Rood: request (Windows computer)</a:t>
            </a:r>
          </a:p>
          <a:p>
            <a:pPr algn="ctr">
              <a:lnSpc>
                <a:spcPct val="120000"/>
              </a:lnSpc>
              <a:spcBef>
                <a:spcPts val="1000"/>
              </a:spcBef>
            </a:pPr>
            <a:r>
              <a:rPr lang="en-US" dirty="0"/>
              <a:t>Blauw: response (server </a:t>
            </a:r>
            <a:r>
              <a:rPr lang="en-US" dirty="0" err="1"/>
              <a:t>bij</a:t>
            </a:r>
            <a:r>
              <a:rPr lang="en-US" dirty="0"/>
              <a:t> Microsoft)</a:t>
            </a:r>
            <a:br>
              <a:rPr lang="en-US" dirty="0"/>
            </a:br>
            <a:r>
              <a:rPr lang="en-US" b="1" dirty="0"/>
              <a:t>Je </a:t>
            </a:r>
            <a:r>
              <a:rPr lang="en-US" b="1" dirty="0" err="1"/>
              <a:t>ziet</a:t>
            </a:r>
            <a:r>
              <a:rPr lang="en-US" b="1" dirty="0"/>
              <a:t>:</a:t>
            </a:r>
            <a:endParaRPr lang="en-US" dirty="0"/>
          </a:p>
          <a:p>
            <a:pPr marL="285750" indent="-285750" algn="ctr">
              <a:lnSpc>
                <a:spcPct val="120000"/>
              </a:lnSpc>
              <a:spcBef>
                <a:spcPts val="1000"/>
              </a:spcBef>
              <a:buFont typeface="Calibri"/>
              <a:buChar char="-"/>
            </a:pPr>
            <a:r>
              <a:rPr lang="en-US" dirty="0"/>
              <a:t>HTTP Request Method (GET) in de </a:t>
            </a:r>
            <a:r>
              <a:rPr lang="en-US" dirty="0" err="1"/>
              <a:t>eerste</a:t>
            </a:r>
            <a:r>
              <a:rPr lang="en-US" dirty="0"/>
              <a:t> rode </a:t>
            </a:r>
            <a:r>
              <a:rPr lang="en-US" dirty="0" err="1"/>
              <a:t>lijn</a:t>
            </a:r>
            <a:endParaRPr lang="en-US" dirty="0"/>
          </a:p>
          <a:p>
            <a:pPr marL="285750" indent="-285750" algn="ctr">
              <a:lnSpc>
                <a:spcPct val="120000"/>
              </a:lnSpc>
              <a:spcBef>
                <a:spcPts val="1000"/>
              </a:spcBef>
              <a:buFont typeface="Calibri"/>
              <a:buChar char="-"/>
            </a:pPr>
            <a:r>
              <a:rPr lang="en-US" dirty="0"/>
              <a:t>Headers: alle </a:t>
            </a:r>
            <a:r>
              <a:rPr lang="en-US" dirty="0" err="1"/>
              <a:t>andere</a:t>
            </a:r>
            <a:r>
              <a:rPr lang="en-US" dirty="0"/>
              <a:t> </a:t>
            </a:r>
            <a:r>
              <a:rPr lang="en-US" dirty="0" err="1"/>
              <a:t>velden</a:t>
            </a:r>
            <a:r>
              <a:rPr lang="en-US" dirty="0"/>
              <a:t> </a:t>
            </a:r>
            <a:r>
              <a:rPr lang="en-US" dirty="0" err="1"/>
              <a:t>zijn</a:t>
            </a:r>
            <a:r>
              <a:rPr lang="en-US" dirty="0"/>
              <a:t> headers (</a:t>
            </a:r>
            <a:r>
              <a:rPr lang="en-US" dirty="0" err="1"/>
              <a:t>maak</a:t>
            </a:r>
            <a:r>
              <a:rPr lang="en-US" dirty="0"/>
              <a:t> </a:t>
            </a:r>
            <a:r>
              <a:rPr lang="en-US" dirty="0" err="1"/>
              <a:t>onderscheid</a:t>
            </a:r>
            <a:r>
              <a:rPr lang="en-US" dirty="0"/>
              <a:t> </a:t>
            </a:r>
            <a:r>
              <a:rPr lang="en-US" dirty="0" err="1"/>
              <a:t>tussen</a:t>
            </a:r>
            <a:r>
              <a:rPr lang="en-US" dirty="0"/>
              <a:t> Request </a:t>
            </a:r>
            <a:r>
              <a:rPr lang="en-US" dirty="0" err="1"/>
              <a:t>én</a:t>
            </a:r>
            <a:r>
              <a:rPr lang="en-US" dirty="0"/>
              <a:t> Response headers – de properties </a:t>
            </a:r>
            <a:r>
              <a:rPr lang="en-US" dirty="0" err="1"/>
              <a:t>bij</a:t>
            </a:r>
            <a:r>
              <a:rPr lang="en-US" dirty="0"/>
              <a:t> het rode versus het </a:t>
            </a:r>
            <a:r>
              <a:rPr lang="en-US" dirty="0" err="1"/>
              <a:t>blauwe</a:t>
            </a:r>
            <a:r>
              <a:rPr lang="en-US" dirty="0"/>
              <a:t>)</a:t>
            </a:r>
          </a:p>
          <a:p>
            <a:pPr algn="ctr">
              <a:lnSpc>
                <a:spcPct val="120000"/>
              </a:lnSpc>
              <a:spcBef>
                <a:spcPts val="1000"/>
              </a:spcBef>
            </a:pPr>
            <a:endParaRPr lang="en-US" dirty="0"/>
          </a:p>
        </p:txBody>
      </p:sp>
      <p:pic>
        <p:nvPicPr>
          <p:cNvPr id="3" name="Afbeelding 2" descr="Afbeelding met tekst, elektronica, schermopname, software&#10;&#10;Door AI gegenereerde inhoud is mogelijk onjuist.">
            <a:extLst>
              <a:ext uri="{FF2B5EF4-FFF2-40B4-BE49-F238E27FC236}">
                <a16:creationId xmlns:a16="http://schemas.microsoft.com/office/drawing/2014/main" id="{FDFE576D-B17D-04AC-E2BD-43D07ABE6AA8}"/>
              </a:ext>
            </a:extLst>
          </p:cNvPr>
          <p:cNvPicPr>
            <a:picLocks noChangeAspect="1"/>
          </p:cNvPicPr>
          <p:nvPr/>
        </p:nvPicPr>
        <p:blipFill>
          <a:blip r:embed="rId3"/>
          <a:stretch>
            <a:fillRect/>
          </a:stretch>
        </p:blipFill>
        <p:spPr>
          <a:xfrm>
            <a:off x="2434517" y="271110"/>
            <a:ext cx="7840962" cy="4133670"/>
          </a:xfrm>
          <a:prstGeom prst="rect">
            <a:avLst/>
          </a:prstGeom>
        </p:spPr>
      </p:pic>
    </p:spTree>
    <p:extLst>
      <p:ext uri="{BB962C8B-B14F-4D97-AF65-F5344CB8AC3E}">
        <p14:creationId xmlns:p14="http://schemas.microsoft.com/office/powerpoint/2010/main" val="346347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A91147-C1B0-76F9-02FA-E388026325E5}"/>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EB6E67C-8999-F59A-DF88-F53B2A2E9CCC}"/>
              </a:ext>
            </a:extLst>
          </p:cNvPr>
          <p:cNvSpPr txBox="1"/>
          <p:nvPr/>
        </p:nvSpPr>
        <p:spPr>
          <a:xfrm>
            <a:off x="1524000" y="54864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Superglobals</a:t>
            </a:r>
            <a:endParaRPr lang="en-US" sz="3600" b="1" kern="1200" dirty="0">
              <a:solidFill>
                <a:schemeClr val="tx1"/>
              </a:solidFill>
              <a:latin typeface="+mj-lt"/>
              <a:ea typeface="+mj-ea"/>
              <a:cs typeface="+mj-cs"/>
            </a:endParaRPr>
          </a:p>
        </p:txBody>
      </p:sp>
      <p:graphicFrame>
        <p:nvGraphicFramePr>
          <p:cNvPr id="1059" name="Tekstvak 3">
            <a:extLst>
              <a:ext uri="{FF2B5EF4-FFF2-40B4-BE49-F238E27FC236}">
                <a16:creationId xmlns:a16="http://schemas.microsoft.com/office/drawing/2014/main" id="{30E81214-83F4-1584-9FCA-5CF4F7C3D7CD}"/>
              </a:ext>
            </a:extLst>
          </p:cNvPr>
          <p:cNvGraphicFramePr/>
          <p:nvPr>
            <p:extLst>
              <p:ext uri="{D42A27DB-BD31-4B8C-83A1-F6EECF244321}">
                <p14:modId xmlns:p14="http://schemas.microsoft.com/office/powerpoint/2010/main" val="74911122"/>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kstvak 1">
            <a:extLst>
              <a:ext uri="{FF2B5EF4-FFF2-40B4-BE49-F238E27FC236}">
                <a16:creationId xmlns:a16="http://schemas.microsoft.com/office/drawing/2014/main" id="{EB92C7B7-208C-8E8B-749D-ECA6DEDA8655}"/>
              </a:ext>
            </a:extLst>
          </p:cNvPr>
          <p:cNvSpPr txBox="1"/>
          <p:nvPr/>
        </p:nvSpPr>
        <p:spPr>
          <a:xfrm>
            <a:off x="3180522" y="1680898"/>
            <a:ext cx="6042991" cy="369332"/>
          </a:xfrm>
          <a:prstGeom prst="rect">
            <a:avLst/>
          </a:prstGeom>
          <a:noFill/>
        </p:spPr>
        <p:txBody>
          <a:bodyPr wrap="square" rtlCol="0">
            <a:spAutoFit/>
          </a:bodyPr>
          <a:lstStyle/>
          <a:p>
            <a:pPr algn="ctr"/>
            <a:r>
              <a:rPr lang="nl-BE" b="1" dirty="0">
                <a:solidFill>
                  <a:srgbClr val="FF0000"/>
                </a:solidFill>
              </a:rPr>
              <a:t>Belangrijk! Elke </a:t>
            </a:r>
            <a:r>
              <a:rPr lang="nl-BE" b="1" dirty="0" err="1">
                <a:solidFill>
                  <a:srgbClr val="FF0000"/>
                </a:solidFill>
              </a:rPr>
              <a:t>Superglobal</a:t>
            </a:r>
            <a:r>
              <a:rPr lang="nl-BE" b="1" dirty="0">
                <a:solidFill>
                  <a:srgbClr val="FF0000"/>
                </a:solidFill>
              </a:rPr>
              <a:t> is een Array!</a:t>
            </a:r>
          </a:p>
        </p:txBody>
      </p:sp>
    </p:spTree>
    <p:extLst>
      <p:ext uri="{BB962C8B-B14F-4D97-AF65-F5344CB8AC3E}">
        <p14:creationId xmlns:p14="http://schemas.microsoft.com/office/powerpoint/2010/main" val="427451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7702C8-389F-89DB-B764-ADCCBD38B14B}"/>
            </a:ext>
          </a:extLst>
        </p:cNvPr>
        <p:cNvGrpSpPr/>
        <p:nvPr/>
      </p:nvGrpSpPr>
      <p:grpSpPr>
        <a:xfrm>
          <a:off x="0" y="0"/>
          <a:ext cx="0" cy="0"/>
          <a:chOff x="0" y="0"/>
          <a:chExt cx="0" cy="0"/>
        </a:xfrm>
      </p:grpSpPr>
      <p:sp useBgFill="1">
        <p:nvSpPr>
          <p:cNvPr id="1068" name="Rectangle 1067">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E62E7C3-78C5-38B3-1A3C-FE12DC8DD633}"/>
              </a:ext>
            </a:extLst>
          </p:cNvPr>
          <p:cNvSpPr txBox="1"/>
          <p:nvPr/>
        </p:nvSpPr>
        <p:spPr>
          <a:xfrm>
            <a:off x="5568534" y="603504"/>
            <a:ext cx="5916169" cy="15270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Superglobals</a:t>
            </a:r>
          </a:p>
        </p:txBody>
      </p:sp>
      <p:pic>
        <p:nvPicPr>
          <p:cNvPr id="4" name="Afbeelding 3" descr="Afbeelding met tekst, schermopname, Lettertype, ontwerp&#10;&#10;Door AI gegenereerde inhoud is mogelijk onjuist.">
            <a:extLst>
              <a:ext uri="{FF2B5EF4-FFF2-40B4-BE49-F238E27FC236}">
                <a16:creationId xmlns:a16="http://schemas.microsoft.com/office/drawing/2014/main" id="{8D48A0AA-1BD9-1A29-1A20-4D16C384DB46}"/>
              </a:ext>
            </a:extLst>
          </p:cNvPr>
          <p:cNvPicPr>
            <a:picLocks noChangeAspect="1"/>
          </p:cNvPicPr>
          <p:nvPr/>
        </p:nvPicPr>
        <p:blipFill>
          <a:blip r:embed="rId3"/>
          <a:srcRect t="6464" r="2" b="3885"/>
          <a:stretch>
            <a:fillRect/>
          </a:stretch>
        </p:blipFill>
        <p:spPr>
          <a:xfrm>
            <a:off x="20" y="10"/>
            <a:ext cx="4910308" cy="6857990"/>
          </a:xfrm>
          <a:prstGeom prst="rect">
            <a:avLst/>
          </a:prstGeom>
        </p:spPr>
      </p:pic>
      <p:sp>
        <p:nvSpPr>
          <p:cNvPr id="2" name="Tekstvak 1">
            <a:extLst>
              <a:ext uri="{FF2B5EF4-FFF2-40B4-BE49-F238E27FC236}">
                <a16:creationId xmlns:a16="http://schemas.microsoft.com/office/drawing/2014/main" id="{590DC703-B751-D993-C516-7535A3278CBD}"/>
              </a:ext>
            </a:extLst>
          </p:cNvPr>
          <p:cNvSpPr txBox="1"/>
          <p:nvPr/>
        </p:nvSpPr>
        <p:spPr>
          <a:xfrm>
            <a:off x="5568533" y="2214282"/>
            <a:ext cx="5916169" cy="4095078"/>
          </a:xfrm>
          <a:prstGeom prst="rect">
            <a:avLst/>
          </a:prstGeom>
        </p:spPr>
        <p:txBody>
          <a:bodyPr vert="horz" lIns="91440" tIns="45720" rIns="91440" bIns="45720" rtlCol="0" anchor="t">
            <a:normAutofit/>
          </a:bodyPr>
          <a:lstStyle/>
          <a:p>
            <a:pPr indent="-228600">
              <a:lnSpc>
                <a:spcPct val="120000"/>
              </a:lnSpc>
              <a:spcAft>
                <a:spcPts val="600"/>
              </a:spcAft>
              <a:buFont typeface="Calibri" panose="020B0604020202020204" pitchFamily="34" charset="0"/>
              <a:buChar char="-"/>
            </a:pPr>
            <a:r>
              <a:rPr lang="en-US" b="1" dirty="0" err="1"/>
              <a:t>Belangrijk</a:t>
            </a:r>
            <a:r>
              <a:rPr lang="en-US" b="1" dirty="0"/>
              <a:t>! Elke </a:t>
            </a:r>
            <a:r>
              <a:rPr lang="en-US" b="1" dirty="0" err="1"/>
              <a:t>Superglobal</a:t>
            </a:r>
            <a:r>
              <a:rPr lang="en-US" b="1" dirty="0"/>
              <a:t> is </a:t>
            </a:r>
            <a:r>
              <a:rPr lang="en-US" b="1" dirty="0" err="1"/>
              <a:t>een</a:t>
            </a:r>
            <a:r>
              <a:rPr lang="en-US" b="1" dirty="0"/>
              <a:t> Array!</a:t>
            </a:r>
            <a:endParaRPr lang="nl-NL"/>
          </a:p>
          <a:p>
            <a:pPr indent="-228600">
              <a:lnSpc>
                <a:spcPct val="120000"/>
              </a:lnSpc>
              <a:spcAft>
                <a:spcPts val="600"/>
              </a:spcAft>
              <a:buFont typeface="Calibri" panose="020B0604020202020204" pitchFamily="34" charset="0"/>
              <a:buChar char="-"/>
            </a:pPr>
            <a:r>
              <a:rPr lang="en-US" dirty="0"/>
              <a:t>We </a:t>
            </a:r>
            <a:r>
              <a:rPr lang="en-US" dirty="0" err="1"/>
              <a:t>hebben</a:t>
            </a:r>
            <a:r>
              <a:rPr lang="en-US" dirty="0"/>
              <a:t> </a:t>
            </a:r>
            <a:r>
              <a:rPr lang="en-US" dirty="0" err="1"/>
              <a:t>niet</a:t>
            </a:r>
            <a:r>
              <a:rPr lang="en-US" dirty="0"/>
              <a:t> </a:t>
            </a:r>
            <a:r>
              <a:rPr lang="en-US" dirty="0" err="1"/>
              <a:t>elke</a:t>
            </a:r>
            <a:r>
              <a:rPr lang="en-US" dirty="0"/>
              <a:t> </a:t>
            </a:r>
            <a:r>
              <a:rPr lang="en-US" dirty="0" err="1"/>
              <a:t>Superglobal</a:t>
            </a:r>
            <a:r>
              <a:rPr lang="en-US" dirty="0"/>
              <a:t> </a:t>
            </a:r>
            <a:r>
              <a:rPr lang="en-US" dirty="0" err="1"/>
              <a:t>nodig</a:t>
            </a:r>
            <a:r>
              <a:rPr lang="en-US" dirty="0"/>
              <a:t>; </a:t>
            </a:r>
            <a:r>
              <a:rPr lang="en-US" dirty="0" err="1"/>
              <a:t>vooral</a:t>
            </a:r>
            <a:r>
              <a:rPr lang="en-US" dirty="0"/>
              <a:t> GET, POST, SESSION, REQUEST, SERVER </a:t>
            </a:r>
            <a:r>
              <a:rPr lang="en-US" dirty="0" err="1"/>
              <a:t>en</a:t>
            </a:r>
            <a:r>
              <a:rPr lang="en-US" dirty="0"/>
              <a:t> FILES</a:t>
            </a:r>
          </a:p>
          <a:p>
            <a:pPr indent="-228600">
              <a:lnSpc>
                <a:spcPct val="120000"/>
              </a:lnSpc>
              <a:spcAft>
                <a:spcPts val="600"/>
              </a:spcAft>
              <a:buFont typeface="Calibri" panose="020B0604020202020204" pitchFamily="34" charset="0"/>
              <a:buChar char="-"/>
            </a:pPr>
            <a:r>
              <a:rPr lang="en-US" dirty="0"/>
              <a:t>We </a:t>
            </a:r>
            <a:r>
              <a:rPr lang="en-US" err="1"/>
              <a:t>gaan</a:t>
            </a:r>
            <a:r>
              <a:rPr lang="en-US" dirty="0"/>
              <a:t> </a:t>
            </a:r>
            <a:r>
              <a:rPr lang="en-US" err="1"/>
              <a:t>bijna</a:t>
            </a:r>
            <a:r>
              <a:rPr lang="en-US" dirty="0"/>
              <a:t> </a:t>
            </a:r>
            <a:r>
              <a:rPr lang="en-US" err="1"/>
              <a:t>altijd</a:t>
            </a:r>
            <a:r>
              <a:rPr lang="en-US" dirty="0"/>
              <a:t> </a:t>
            </a:r>
            <a:r>
              <a:rPr lang="en-US" err="1"/>
              <a:t>voldoende</a:t>
            </a:r>
            <a:r>
              <a:rPr lang="en-US" dirty="0"/>
              <a:t> </a:t>
            </a:r>
            <a:r>
              <a:rPr lang="en-US" err="1"/>
              <a:t>hebben</a:t>
            </a:r>
            <a:r>
              <a:rPr lang="en-US" dirty="0"/>
              <a:t> </a:t>
            </a:r>
            <a:r>
              <a:rPr lang="en-US" err="1"/>
              <a:t>aan</a:t>
            </a:r>
            <a:r>
              <a:rPr lang="en-US" dirty="0"/>
              <a:t> GET, POST </a:t>
            </a:r>
            <a:r>
              <a:rPr lang="en-US" err="1"/>
              <a:t>en</a:t>
            </a:r>
            <a:r>
              <a:rPr lang="en-US" dirty="0"/>
              <a:t> SESSION.</a:t>
            </a:r>
          </a:p>
          <a:p>
            <a:pPr indent="-228600">
              <a:lnSpc>
                <a:spcPct val="120000"/>
              </a:lnSpc>
              <a:spcAft>
                <a:spcPts val="600"/>
              </a:spcAft>
              <a:buFont typeface="Calibri" panose="020B0604020202020204" pitchFamily="34" charset="0"/>
              <a:buChar char="-"/>
            </a:pPr>
            <a:endParaRPr lang="en-US" dirty="0"/>
          </a:p>
          <a:p>
            <a:pPr indent="-228600">
              <a:lnSpc>
                <a:spcPct val="120000"/>
              </a:lnSpc>
              <a:spcAft>
                <a:spcPts val="600"/>
              </a:spcAft>
              <a:buFont typeface="Calibri" panose="020B0604020202020204" pitchFamily="34" charset="0"/>
              <a:buChar char="-"/>
            </a:pPr>
            <a:r>
              <a:rPr lang="en-US" dirty="0"/>
              <a:t>Om </a:t>
            </a:r>
            <a:r>
              <a:rPr lang="en-US" dirty="0" err="1"/>
              <a:t>deze</a:t>
            </a:r>
            <a:r>
              <a:rPr lang="en-US" dirty="0"/>
              <a:t> </a:t>
            </a:r>
            <a:r>
              <a:rPr lang="en-US" dirty="0" err="1"/>
              <a:t>Superglobals</a:t>
            </a:r>
            <a:r>
              <a:rPr lang="en-US" dirty="0"/>
              <a:t> </a:t>
            </a:r>
            <a:r>
              <a:rPr lang="en-US" dirty="0" err="1"/>
              <a:t>te</a:t>
            </a:r>
            <a:r>
              <a:rPr lang="en-US" dirty="0"/>
              <a:t> </a:t>
            </a:r>
            <a:r>
              <a:rPr lang="en-US" dirty="0" err="1"/>
              <a:t>gebruiken</a:t>
            </a:r>
            <a:r>
              <a:rPr lang="en-US" dirty="0"/>
              <a:t> </a:t>
            </a:r>
            <a:r>
              <a:rPr lang="en-US" dirty="0" err="1"/>
              <a:t>indexeer</a:t>
            </a:r>
            <a:r>
              <a:rPr lang="en-US" dirty="0"/>
              <a:t> je </a:t>
            </a:r>
            <a:r>
              <a:rPr lang="en-US" dirty="0" err="1"/>
              <a:t>gewoon</a:t>
            </a:r>
            <a:r>
              <a:rPr lang="en-US" dirty="0"/>
              <a:t> de array.</a:t>
            </a:r>
          </a:p>
          <a:p>
            <a:pPr indent="-228600">
              <a:lnSpc>
                <a:spcPct val="120000"/>
              </a:lnSpc>
              <a:spcAft>
                <a:spcPts val="600"/>
              </a:spcAft>
              <a:buFont typeface="Calibri" panose="020B0604020202020204" pitchFamily="34" charset="0"/>
              <a:buChar char="-"/>
            </a:pPr>
            <a:r>
              <a:rPr lang="en-US" dirty="0"/>
              <a:t> </a:t>
            </a:r>
            <a:r>
              <a:rPr lang="en-US" dirty="0" err="1"/>
              <a:t>Voorbeeld</a:t>
            </a:r>
            <a:r>
              <a:rPr lang="en-US" dirty="0"/>
              <a:t>: $_GET['id']</a:t>
            </a:r>
          </a:p>
          <a:p>
            <a:pPr marL="285750" indent="-285750">
              <a:lnSpc>
                <a:spcPct val="120000"/>
              </a:lnSpc>
              <a:spcAft>
                <a:spcPts val="600"/>
              </a:spcAft>
              <a:buFont typeface="Calibri"/>
              <a:buChar char="-"/>
            </a:pPr>
            <a:r>
              <a:rPr lang="en-US" dirty="0" err="1"/>
              <a:t>Voorbeeld</a:t>
            </a:r>
            <a:r>
              <a:rPr lang="en-US" dirty="0"/>
              <a:t>: $_SERVER['REMOTE_ADDR']</a:t>
            </a:r>
          </a:p>
        </p:txBody>
      </p:sp>
    </p:spTree>
    <p:extLst>
      <p:ext uri="{BB962C8B-B14F-4D97-AF65-F5344CB8AC3E}">
        <p14:creationId xmlns:p14="http://schemas.microsoft.com/office/powerpoint/2010/main" val="116800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87D43C-3E7D-16D6-904C-42850A20D116}"/>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6AFA6646-1429-1BD7-4698-EE9262A35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A4551561-95AC-30DC-166C-D90199AAA3BD}"/>
              </a:ext>
            </a:extLst>
          </p:cNvPr>
          <p:cNvSpPr txBox="1"/>
          <p:nvPr/>
        </p:nvSpPr>
        <p:spPr>
          <a:xfrm>
            <a:off x="1524000" y="54864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a:t>
            </a:r>
            <a:r>
              <a:rPr lang="en-US" sz="3600" b="1" kern="1200" dirty="0">
                <a:solidFill>
                  <a:schemeClr val="tx1"/>
                </a:solidFill>
                <a:latin typeface="+mj-lt"/>
                <a:ea typeface="+mj-ea"/>
                <a:cs typeface="+mj-cs"/>
              </a:rPr>
              <a:t> #1: $_GET</a:t>
            </a:r>
          </a:p>
        </p:txBody>
      </p:sp>
      <p:sp>
        <p:nvSpPr>
          <p:cNvPr id="2" name="Tekstvak 1">
            <a:extLst>
              <a:ext uri="{FF2B5EF4-FFF2-40B4-BE49-F238E27FC236}">
                <a16:creationId xmlns:a16="http://schemas.microsoft.com/office/drawing/2014/main" id="{3606089D-3266-6C5D-6546-98A28AFA65E0}"/>
              </a:ext>
            </a:extLst>
          </p:cNvPr>
          <p:cNvSpPr txBox="1"/>
          <p:nvPr/>
        </p:nvSpPr>
        <p:spPr>
          <a:xfrm>
            <a:off x="755374" y="1828800"/>
            <a:ext cx="10614991" cy="923330"/>
          </a:xfrm>
          <a:prstGeom prst="rect">
            <a:avLst/>
          </a:prstGeom>
          <a:noFill/>
        </p:spPr>
        <p:txBody>
          <a:bodyPr wrap="square" rtlCol="0">
            <a:spAutoFit/>
          </a:bodyPr>
          <a:lstStyle/>
          <a:p>
            <a:r>
              <a:rPr lang="nl-BE" dirty="0"/>
              <a:t>Alle parameters die meegegeven worden in een GET </a:t>
            </a:r>
            <a:r>
              <a:rPr lang="nl-BE" dirty="0" err="1"/>
              <a:t>request</a:t>
            </a:r>
            <a:r>
              <a:rPr lang="nl-BE" dirty="0"/>
              <a:t> zijn in een Array beschikbaar onder </a:t>
            </a:r>
            <a:r>
              <a:rPr lang="nl-BE" b="1" dirty="0"/>
              <a:t>$_GET.</a:t>
            </a:r>
          </a:p>
          <a:p>
            <a:endParaRPr lang="nl-BE" dirty="0"/>
          </a:p>
        </p:txBody>
      </p:sp>
      <p:sp>
        <p:nvSpPr>
          <p:cNvPr id="3" name="Tekstvak 2">
            <a:extLst>
              <a:ext uri="{FF2B5EF4-FFF2-40B4-BE49-F238E27FC236}">
                <a16:creationId xmlns:a16="http://schemas.microsoft.com/office/drawing/2014/main" id="{B0474E2B-ADEB-B571-2956-0123A018D4CD}"/>
              </a:ext>
            </a:extLst>
          </p:cNvPr>
          <p:cNvSpPr txBox="1"/>
          <p:nvPr/>
        </p:nvSpPr>
        <p:spPr>
          <a:xfrm>
            <a:off x="1515762" y="275213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a:t>
            </a:r>
            <a:r>
              <a:rPr lang="en-US" sz="3600" b="1" kern="1200" dirty="0">
                <a:solidFill>
                  <a:schemeClr val="tx1"/>
                </a:solidFill>
                <a:latin typeface="+mj-lt"/>
                <a:ea typeface="+mj-ea"/>
                <a:cs typeface="+mj-cs"/>
              </a:rPr>
              <a:t> #2: $_POST</a:t>
            </a:r>
          </a:p>
        </p:txBody>
      </p:sp>
      <p:sp>
        <p:nvSpPr>
          <p:cNvPr id="4" name="Tekstvak 3">
            <a:extLst>
              <a:ext uri="{FF2B5EF4-FFF2-40B4-BE49-F238E27FC236}">
                <a16:creationId xmlns:a16="http://schemas.microsoft.com/office/drawing/2014/main" id="{BA4FCD0D-E88C-5B95-6BEF-7B61CD95903E}"/>
              </a:ext>
            </a:extLst>
          </p:cNvPr>
          <p:cNvSpPr txBox="1"/>
          <p:nvPr/>
        </p:nvSpPr>
        <p:spPr>
          <a:xfrm>
            <a:off x="747136" y="4032290"/>
            <a:ext cx="10614991" cy="923330"/>
          </a:xfrm>
          <a:prstGeom prst="rect">
            <a:avLst/>
          </a:prstGeom>
          <a:noFill/>
        </p:spPr>
        <p:txBody>
          <a:bodyPr wrap="square" rtlCol="0">
            <a:spAutoFit/>
          </a:bodyPr>
          <a:lstStyle/>
          <a:p>
            <a:r>
              <a:rPr lang="nl-BE" dirty="0"/>
              <a:t>Alle parameters die meegegeven worden in een POST </a:t>
            </a:r>
            <a:r>
              <a:rPr lang="nl-BE" dirty="0" err="1"/>
              <a:t>request</a:t>
            </a:r>
            <a:r>
              <a:rPr lang="nl-BE" dirty="0"/>
              <a:t> zijn in een Array beschikbaar onder </a:t>
            </a:r>
            <a:r>
              <a:rPr lang="nl-BE" b="1" dirty="0"/>
              <a:t>$_POST.</a:t>
            </a:r>
          </a:p>
          <a:p>
            <a:endParaRPr lang="nl-BE" dirty="0"/>
          </a:p>
        </p:txBody>
      </p:sp>
      <p:sp>
        <p:nvSpPr>
          <p:cNvPr id="5" name="Tekstvak 4">
            <a:extLst>
              <a:ext uri="{FF2B5EF4-FFF2-40B4-BE49-F238E27FC236}">
                <a16:creationId xmlns:a16="http://schemas.microsoft.com/office/drawing/2014/main" id="{CE1E9E2F-4821-E59E-48E9-5C4621C0D16B}"/>
              </a:ext>
            </a:extLst>
          </p:cNvPr>
          <p:cNvSpPr txBox="1"/>
          <p:nvPr/>
        </p:nvSpPr>
        <p:spPr>
          <a:xfrm>
            <a:off x="1244093" y="4598419"/>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a:t>
            </a:r>
            <a:r>
              <a:rPr lang="en-US" sz="3600" b="1" kern="1200" dirty="0">
                <a:solidFill>
                  <a:schemeClr val="tx1"/>
                </a:solidFill>
                <a:latin typeface="+mj-lt"/>
                <a:ea typeface="+mj-ea"/>
                <a:cs typeface="+mj-cs"/>
              </a:rPr>
              <a:t> #3: $_SESSION</a:t>
            </a:r>
          </a:p>
        </p:txBody>
      </p:sp>
      <p:sp>
        <p:nvSpPr>
          <p:cNvPr id="6" name="Tekstvak 5">
            <a:extLst>
              <a:ext uri="{FF2B5EF4-FFF2-40B4-BE49-F238E27FC236}">
                <a16:creationId xmlns:a16="http://schemas.microsoft.com/office/drawing/2014/main" id="{FEC5C4D5-5BEE-B594-EFF9-5E5C47E5768C}"/>
              </a:ext>
            </a:extLst>
          </p:cNvPr>
          <p:cNvSpPr txBox="1"/>
          <p:nvPr/>
        </p:nvSpPr>
        <p:spPr>
          <a:xfrm>
            <a:off x="475467" y="5878579"/>
            <a:ext cx="10614991" cy="646331"/>
          </a:xfrm>
          <a:prstGeom prst="rect">
            <a:avLst/>
          </a:prstGeom>
          <a:noFill/>
        </p:spPr>
        <p:txBody>
          <a:bodyPr wrap="square" rtlCol="0">
            <a:spAutoFit/>
          </a:bodyPr>
          <a:lstStyle/>
          <a:p>
            <a:r>
              <a:rPr lang="nl-BE" dirty="0"/>
              <a:t>Alle parameters die opgeslagen zijn in de huidige sessie (gebruiker/bezoeker) zijn beschikbaar in een Array onder </a:t>
            </a:r>
            <a:r>
              <a:rPr lang="nl-BE" b="1" dirty="0"/>
              <a:t>$_SESSION.</a:t>
            </a:r>
          </a:p>
        </p:txBody>
      </p:sp>
    </p:spTree>
    <p:extLst>
      <p:ext uri="{BB962C8B-B14F-4D97-AF65-F5344CB8AC3E}">
        <p14:creationId xmlns:p14="http://schemas.microsoft.com/office/powerpoint/2010/main" val="366517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3707D8-F5EE-53F3-105A-A0E80B96936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D27876-614E-CCD5-5142-A650DBF0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57B10A52-636E-05BC-C6A2-3CF21159A714}"/>
              </a:ext>
            </a:extLst>
          </p:cNvPr>
          <p:cNvSpPr txBox="1"/>
          <p:nvPr/>
        </p:nvSpPr>
        <p:spPr>
          <a:xfrm>
            <a:off x="1994140" y="5137536"/>
            <a:ext cx="8203720" cy="7321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latin typeface="+mj-lt"/>
                <a:ea typeface="+mj-ea"/>
                <a:cs typeface="+mj-cs"/>
              </a:rPr>
              <a:t>Flow van PHP </a:t>
            </a:r>
            <a:r>
              <a:rPr lang="en-US" sz="3600" b="1">
                <a:latin typeface="+mj-lt"/>
                <a:ea typeface="+mj-ea"/>
                <a:cs typeface="+mj-cs"/>
              </a:rPr>
              <a:t>applicaties</a:t>
            </a:r>
          </a:p>
        </p:txBody>
      </p:sp>
      <p:pic>
        <p:nvPicPr>
          <p:cNvPr id="7" name="Afbeelding 6" descr="How PHP works? - Programming for beginners">
            <a:extLst>
              <a:ext uri="{FF2B5EF4-FFF2-40B4-BE49-F238E27FC236}">
                <a16:creationId xmlns:a16="http://schemas.microsoft.com/office/drawing/2014/main" id="{1D0F99D1-9554-80A1-BA3D-90DF891CB835}"/>
              </a:ext>
            </a:extLst>
          </p:cNvPr>
          <p:cNvPicPr>
            <a:picLocks noChangeAspect="1"/>
          </p:cNvPicPr>
          <p:nvPr/>
        </p:nvPicPr>
        <p:blipFill>
          <a:blip r:embed="rId3"/>
          <a:stretch>
            <a:fillRect/>
          </a:stretch>
        </p:blipFill>
        <p:spPr>
          <a:xfrm>
            <a:off x="1994140" y="1286753"/>
            <a:ext cx="8202169" cy="2829747"/>
          </a:xfrm>
          <a:prstGeom prst="rect">
            <a:avLst/>
          </a:prstGeom>
        </p:spPr>
      </p:pic>
    </p:spTree>
    <p:extLst>
      <p:ext uri="{BB962C8B-B14F-4D97-AF65-F5344CB8AC3E}">
        <p14:creationId xmlns:p14="http://schemas.microsoft.com/office/powerpoint/2010/main" val="224481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522152-129E-1E67-FA77-9BFC809C8CC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7C99C29-15AA-8DCC-582D-549A85DEB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CFA4A596-EFA7-F4DF-044E-48E13C5B6C70}"/>
              </a:ext>
            </a:extLst>
          </p:cNvPr>
          <p:cNvSpPr txBox="1"/>
          <p:nvPr/>
        </p:nvSpPr>
        <p:spPr>
          <a:xfrm>
            <a:off x="1735604" y="229893"/>
            <a:ext cx="8203720" cy="7321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latin typeface="+mj-lt"/>
                <a:ea typeface="+mj-ea"/>
                <a:cs typeface="+mj-cs"/>
              </a:rPr>
              <a:t>Debugging Tips</a:t>
            </a:r>
            <a:endParaRPr lang="nl-NL" dirty="0">
              <a:ea typeface="+mj-ea"/>
              <a:cs typeface="+mj-cs"/>
            </a:endParaRPr>
          </a:p>
        </p:txBody>
      </p:sp>
      <p:sp>
        <p:nvSpPr>
          <p:cNvPr id="2" name="Tekstvak 1">
            <a:extLst>
              <a:ext uri="{FF2B5EF4-FFF2-40B4-BE49-F238E27FC236}">
                <a16:creationId xmlns:a16="http://schemas.microsoft.com/office/drawing/2014/main" id="{F4A5CCB7-D045-ED25-5109-CB63CDB8A2CF}"/>
              </a:ext>
            </a:extLst>
          </p:cNvPr>
          <p:cNvSpPr txBox="1"/>
          <p:nvPr/>
        </p:nvSpPr>
        <p:spPr>
          <a:xfrm>
            <a:off x="216477" y="1359477"/>
            <a:ext cx="113867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nl-NL" dirty="0" err="1"/>
              <a:t>Errors</a:t>
            </a:r>
            <a:r>
              <a:rPr lang="nl-NL" dirty="0"/>
              <a:t> komen als tekst op je website</a:t>
            </a:r>
          </a:p>
          <a:p>
            <a:pPr marL="285750" indent="-285750">
              <a:buFont typeface="Calibri"/>
              <a:buChar char="-"/>
            </a:pPr>
            <a:r>
              <a:rPr lang="nl-NL" dirty="0"/>
              <a:t>Als je wilt zien wat er in een array zit: gebruik "</a:t>
            </a:r>
            <a:r>
              <a:rPr lang="nl-NL" dirty="0" err="1"/>
              <a:t>print_r</a:t>
            </a:r>
            <a:r>
              <a:rPr lang="nl-NL" dirty="0"/>
              <a:t>($</a:t>
            </a:r>
            <a:r>
              <a:rPr lang="nl-NL" dirty="0" err="1"/>
              <a:t>array_variabele</a:t>
            </a:r>
            <a:r>
              <a:rPr lang="nl-NL" dirty="0"/>
              <a:t>)"</a:t>
            </a:r>
          </a:p>
          <a:p>
            <a:pPr marL="285750" indent="-285750">
              <a:buFont typeface="Calibri"/>
              <a:buChar char="-"/>
            </a:pPr>
            <a:r>
              <a:rPr lang="nl-NL" dirty="0"/>
              <a:t>Als je wilt zien wat er in een variabele zit: gebruik echo($var)</a:t>
            </a:r>
          </a:p>
        </p:txBody>
      </p:sp>
    </p:spTree>
    <p:extLst>
      <p:ext uri="{BB962C8B-B14F-4D97-AF65-F5344CB8AC3E}">
        <p14:creationId xmlns:p14="http://schemas.microsoft.com/office/powerpoint/2010/main" val="1983019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74D649-B5B8-7C2D-5561-327D26CA695B}"/>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DE4C4D99-DB5B-CDFE-4CF6-70A59E686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2FB2393B-D75D-E0DF-3C02-C25E060ECE4A}"/>
              </a:ext>
            </a:extLst>
          </p:cNvPr>
          <p:cNvSpPr txBox="1"/>
          <p:nvPr/>
        </p:nvSpPr>
        <p:spPr>
          <a:xfrm>
            <a:off x="1524000" y="54864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latin typeface="+mj-lt"/>
                <a:ea typeface="+mj-ea"/>
                <a:cs typeface="+mj-cs"/>
              </a:rPr>
              <a:t>Time to exercise!</a:t>
            </a:r>
            <a:endParaRPr lang="nl-NL" dirty="0">
              <a:ea typeface="+mj-ea"/>
              <a:cs typeface="+mj-cs"/>
            </a:endParaRPr>
          </a:p>
        </p:txBody>
      </p:sp>
      <p:sp>
        <p:nvSpPr>
          <p:cNvPr id="2" name="Tekstvak 1">
            <a:extLst>
              <a:ext uri="{FF2B5EF4-FFF2-40B4-BE49-F238E27FC236}">
                <a16:creationId xmlns:a16="http://schemas.microsoft.com/office/drawing/2014/main" id="{92D4698D-422D-6048-19B5-EEBCE41B5B8C}"/>
              </a:ext>
            </a:extLst>
          </p:cNvPr>
          <p:cNvSpPr txBox="1"/>
          <p:nvPr/>
        </p:nvSpPr>
        <p:spPr>
          <a:xfrm>
            <a:off x="755374" y="1828800"/>
            <a:ext cx="10614991" cy="1754326"/>
          </a:xfrm>
          <a:prstGeom prst="rect">
            <a:avLst/>
          </a:prstGeom>
          <a:noFill/>
        </p:spPr>
        <p:txBody>
          <a:bodyPr wrap="square" lIns="91440" tIns="45720" rIns="91440" bIns="45720" rtlCol="0" anchor="t">
            <a:spAutoFit/>
          </a:bodyPr>
          <a:lstStyle/>
          <a:p>
            <a:pPr marL="342900" indent="-342900">
              <a:buAutoNum type="arabicParenR"/>
            </a:pPr>
            <a:r>
              <a:rPr lang="nl-BE" dirty="0"/>
              <a:t>Open in </a:t>
            </a:r>
            <a:r>
              <a:rPr lang="nl-BE" dirty="0" err="1"/>
              <a:t>VSCode</a:t>
            </a:r>
            <a:r>
              <a:rPr lang="nl-BE" dirty="0"/>
              <a:t> de folder: "C:\</a:t>
            </a:r>
            <a:r>
              <a:rPr lang="nl-BE" dirty="0" err="1"/>
              <a:t>xampp</a:t>
            </a:r>
            <a:r>
              <a:rPr lang="nl-BE" dirty="0"/>
              <a:t>\</a:t>
            </a:r>
            <a:r>
              <a:rPr lang="nl-BE" dirty="0" err="1"/>
              <a:t>htdocs</a:t>
            </a:r>
            <a:r>
              <a:rPr lang="nl-BE" dirty="0"/>
              <a:t>"</a:t>
            </a:r>
          </a:p>
          <a:p>
            <a:pPr marL="342900" indent="-342900">
              <a:buAutoNum type="arabicParenR"/>
            </a:pPr>
            <a:r>
              <a:rPr lang="nl-BE" dirty="0"/>
              <a:t>Maak in </a:t>
            </a:r>
            <a:r>
              <a:rPr lang="nl-BE" dirty="0" err="1"/>
              <a:t>htdocs</a:t>
            </a:r>
            <a:r>
              <a:rPr lang="nl-BE" dirty="0"/>
              <a:t> voor elke oefening een apart mapje aan</a:t>
            </a:r>
          </a:p>
          <a:p>
            <a:pPr marL="342900" indent="-342900">
              <a:buAutoNum type="arabicParenR"/>
            </a:pPr>
            <a:r>
              <a:rPr lang="nl-BE" dirty="0"/>
              <a:t>Ga in je browser (Chrome, </a:t>
            </a:r>
            <a:r>
              <a:rPr lang="nl-BE" dirty="0" err="1"/>
              <a:t>Edge</a:t>
            </a:r>
            <a:r>
              <a:rPr lang="nl-BE" dirty="0"/>
              <a:t>, Brave, ...) naar "</a:t>
            </a:r>
            <a:r>
              <a:rPr lang="nl-BE" dirty="0" err="1"/>
              <a:t>localhost</a:t>
            </a:r>
            <a:r>
              <a:rPr lang="nl-BE" dirty="0"/>
              <a:t>"</a:t>
            </a:r>
          </a:p>
          <a:p>
            <a:pPr marL="342900" indent="-342900">
              <a:buAutoNum type="arabicParenR"/>
            </a:pPr>
            <a:r>
              <a:rPr lang="nl-BE" dirty="0"/>
              <a:t>Maak de file: "</a:t>
            </a:r>
            <a:r>
              <a:rPr lang="nl-BE" dirty="0" err="1"/>
              <a:t>index.php</a:t>
            </a:r>
            <a:r>
              <a:rPr lang="nl-BE" dirty="0"/>
              <a:t>" aan in het mapje van de oefening</a:t>
            </a:r>
          </a:p>
          <a:p>
            <a:pPr marL="342900" indent="-342900">
              <a:buAutoNum type="arabicParenR"/>
            </a:pPr>
            <a:endParaRPr lang="nl-BE" dirty="0"/>
          </a:p>
          <a:p>
            <a:r>
              <a:rPr lang="nl-BE" dirty="0"/>
              <a:t>Tip! Begin gewoon met je HTML code te schrijven en voeg PHP pas toe als het nodig is.</a:t>
            </a:r>
          </a:p>
        </p:txBody>
      </p:sp>
      <p:sp>
        <p:nvSpPr>
          <p:cNvPr id="4" name="Tekstvak 3">
            <a:extLst>
              <a:ext uri="{FF2B5EF4-FFF2-40B4-BE49-F238E27FC236}">
                <a16:creationId xmlns:a16="http://schemas.microsoft.com/office/drawing/2014/main" id="{56E0308D-B4D2-E795-9BD0-B5BFC4D4D357}"/>
              </a:ext>
            </a:extLst>
          </p:cNvPr>
          <p:cNvSpPr txBox="1"/>
          <p:nvPr/>
        </p:nvSpPr>
        <p:spPr>
          <a:xfrm>
            <a:off x="871570" y="4739788"/>
            <a:ext cx="10614991" cy="369332"/>
          </a:xfrm>
          <a:prstGeom prst="rect">
            <a:avLst/>
          </a:prstGeom>
          <a:noFill/>
        </p:spPr>
        <p:txBody>
          <a:bodyPr wrap="square" lIns="91440" tIns="45720" rIns="91440" bIns="45720" rtlCol="0" anchor="t">
            <a:spAutoFit/>
          </a:bodyPr>
          <a:lstStyle/>
          <a:p>
            <a:r>
              <a:rPr lang="nl-BE" dirty="0"/>
              <a:t>Je kan kiezen voor 🔴Uitdaging bij de oefeningen.</a:t>
            </a:r>
            <a:endParaRPr lang="nl-NL" dirty="0"/>
          </a:p>
        </p:txBody>
      </p:sp>
    </p:spTree>
    <p:extLst>
      <p:ext uri="{BB962C8B-B14F-4D97-AF65-F5344CB8AC3E}">
        <p14:creationId xmlns:p14="http://schemas.microsoft.com/office/powerpoint/2010/main" val="74452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10E935-185B-8E6F-5D56-99D721A73ECE}"/>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3984F2C1-16FF-63E8-C891-77863B6D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F15196D-ACC8-0C46-7BE7-ADF65B63A74F}"/>
              </a:ext>
            </a:extLst>
          </p:cNvPr>
          <p:cNvSpPr txBox="1"/>
          <p:nvPr/>
        </p:nvSpPr>
        <p:spPr>
          <a:xfrm>
            <a:off x="1524000" y="548640"/>
            <a:ext cx="9160475" cy="1132258"/>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3600" b="1" dirty="0" err="1">
                <a:latin typeface="+mj-lt"/>
                <a:ea typeface="+mj-ea"/>
                <a:cs typeface="+mj-cs"/>
              </a:rPr>
              <a:t>Oefening</a:t>
            </a:r>
            <a:r>
              <a:rPr lang="en-US" sz="3600" b="1" dirty="0">
                <a:latin typeface="+mj-lt"/>
                <a:ea typeface="+mj-ea"/>
                <a:cs typeface="+mj-cs"/>
              </a:rPr>
              <a:t> #1</a:t>
            </a:r>
          </a:p>
          <a:p>
            <a:pPr algn="ctr">
              <a:lnSpc>
                <a:spcPct val="90000"/>
              </a:lnSpc>
              <a:spcBef>
                <a:spcPct val="0"/>
              </a:spcBef>
              <a:spcAft>
                <a:spcPts val="600"/>
              </a:spcAft>
            </a:pPr>
            <a:r>
              <a:rPr lang="en-US" sz="3600" b="1" dirty="0">
                <a:latin typeface="+mj-lt"/>
                <a:ea typeface="+mj-ea"/>
                <a:cs typeface="+mj-cs"/>
              </a:rPr>
              <a:t>Hallo!</a:t>
            </a:r>
            <a:endParaRPr lang="en-US" sz="3600" b="1" kern="1200" dirty="0">
              <a:solidFill>
                <a:schemeClr val="tx1"/>
              </a:solidFill>
              <a:latin typeface="+mj-lt"/>
              <a:ea typeface="+mj-ea"/>
              <a:cs typeface="+mj-cs"/>
            </a:endParaRPr>
          </a:p>
        </p:txBody>
      </p:sp>
      <p:sp>
        <p:nvSpPr>
          <p:cNvPr id="2" name="Tekstvak 1">
            <a:extLst>
              <a:ext uri="{FF2B5EF4-FFF2-40B4-BE49-F238E27FC236}">
                <a16:creationId xmlns:a16="http://schemas.microsoft.com/office/drawing/2014/main" id="{FC6EBCBC-B8E4-F321-D79A-B589CBD3F33A}"/>
              </a:ext>
            </a:extLst>
          </p:cNvPr>
          <p:cNvSpPr txBox="1"/>
          <p:nvPr/>
        </p:nvSpPr>
        <p:spPr>
          <a:xfrm>
            <a:off x="755374" y="1828800"/>
            <a:ext cx="10614991" cy="3477875"/>
          </a:xfrm>
          <a:prstGeom prst="rect">
            <a:avLst/>
          </a:prstGeom>
          <a:noFill/>
        </p:spPr>
        <p:txBody>
          <a:bodyPr wrap="square" lIns="91440" tIns="45720" rIns="91440" bIns="45720" rtlCol="0" anchor="t">
            <a:spAutoFit/>
          </a:bodyPr>
          <a:lstStyle/>
          <a:p>
            <a:r>
              <a:rPr lang="nl-BE" sz="2000" dirty="0"/>
              <a:t>Eerste oefening: klassikaal</a:t>
            </a:r>
            <a:endParaRPr lang="nl-NL" dirty="0"/>
          </a:p>
          <a:p>
            <a:pPr marL="285750" indent="-285750">
              <a:buFont typeface="Calibri"/>
              <a:buChar char="-"/>
            </a:pPr>
            <a:endParaRPr lang="nl-BE" sz="2000" dirty="0"/>
          </a:p>
          <a:p>
            <a:r>
              <a:rPr lang="nl-BE" sz="2000" b="1" dirty="0"/>
              <a:t>Toepassing van:</a:t>
            </a:r>
          </a:p>
          <a:p>
            <a:pPr marL="342900" indent="-342900">
              <a:buFont typeface="Calibri"/>
              <a:buChar char="-"/>
            </a:pPr>
            <a:r>
              <a:rPr lang="nl-BE" sz="2000" dirty="0"/>
              <a:t>Gebruik van </a:t>
            </a:r>
            <a:r>
              <a:rPr lang="nl-BE" sz="2000" dirty="0" err="1"/>
              <a:t>php</a:t>
            </a:r>
            <a:r>
              <a:rPr lang="nl-BE" sz="2000" dirty="0"/>
              <a:t> functie: date("H") om het huidig uur te krijgen</a:t>
            </a:r>
            <a:endParaRPr lang="nl-BE" dirty="0"/>
          </a:p>
          <a:p>
            <a:pPr marL="342900" indent="-342900">
              <a:buFont typeface="Calibri"/>
              <a:buChar char="-"/>
            </a:pPr>
            <a:r>
              <a:rPr lang="nl-BE" sz="2000" dirty="0"/>
              <a:t>Gebruik van </a:t>
            </a:r>
            <a:r>
              <a:rPr lang="nl-BE" sz="2000" dirty="0" err="1"/>
              <a:t>php</a:t>
            </a:r>
            <a:r>
              <a:rPr lang="nl-BE" sz="2000" dirty="0"/>
              <a:t> functie: echo "</a:t>
            </a:r>
            <a:r>
              <a:rPr lang="nl-BE" sz="2000" dirty="0" err="1"/>
              <a:t>message</a:t>
            </a:r>
            <a:r>
              <a:rPr lang="nl-BE" sz="2000" dirty="0"/>
              <a:t>" om iets te tonen</a:t>
            </a:r>
          </a:p>
          <a:p>
            <a:pPr marL="342900" indent="-342900">
              <a:buFont typeface="Calibri"/>
              <a:buChar char="-"/>
            </a:pPr>
            <a:r>
              <a:rPr lang="nl-BE" sz="2000" dirty="0"/>
              <a:t>Gebruik van </a:t>
            </a:r>
            <a:r>
              <a:rPr lang="nl-BE" sz="2000" dirty="0" err="1"/>
              <a:t>if</a:t>
            </a:r>
            <a:r>
              <a:rPr lang="nl-BE" sz="2000" dirty="0"/>
              <a:t> statements</a:t>
            </a:r>
          </a:p>
          <a:p>
            <a:endParaRPr lang="nl-BE" sz="2000" dirty="0"/>
          </a:p>
          <a:p>
            <a:r>
              <a:rPr lang="nl-BE" sz="2000" dirty="0"/>
              <a:t>Voor 🔴Uitdaging:</a:t>
            </a:r>
          </a:p>
          <a:p>
            <a:pPr marL="342900" indent="-342900">
              <a:buFont typeface="Calibri"/>
              <a:buChar char="-"/>
            </a:pPr>
            <a:r>
              <a:rPr lang="nl-BE" sz="2000" dirty="0"/>
              <a:t>Gebruik van </a:t>
            </a:r>
            <a:r>
              <a:rPr lang="nl-BE" sz="2000" dirty="0" err="1"/>
              <a:t>php</a:t>
            </a:r>
            <a:r>
              <a:rPr lang="nl-BE" sz="2000" dirty="0"/>
              <a:t> </a:t>
            </a:r>
            <a:r>
              <a:rPr lang="nl-BE" sz="2000" dirty="0" err="1"/>
              <a:t>Superglobal</a:t>
            </a:r>
            <a:r>
              <a:rPr lang="nl-BE" sz="2000" dirty="0"/>
              <a:t> $_SERVER['REMOTE_ADDR'] om het IP adres te verkrijgen</a:t>
            </a:r>
          </a:p>
          <a:p>
            <a:endParaRPr lang="nl-BE" sz="2000" dirty="0"/>
          </a:p>
        </p:txBody>
      </p:sp>
    </p:spTree>
    <p:extLst>
      <p:ext uri="{BB962C8B-B14F-4D97-AF65-F5344CB8AC3E}">
        <p14:creationId xmlns:p14="http://schemas.microsoft.com/office/powerpoint/2010/main" val="355107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CC595D-D920-9B83-B9DC-3576C3F89B98}"/>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A802FD18-541E-DB3D-29D0-1D620C33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EEA0A15-C3EA-7A4E-F736-D9D4B6DE82B6}"/>
              </a:ext>
            </a:extLst>
          </p:cNvPr>
          <p:cNvSpPr>
            <a:spLocks noGrp="1"/>
          </p:cNvSpPr>
          <p:nvPr>
            <p:ph type="title"/>
          </p:nvPr>
        </p:nvSpPr>
        <p:spPr>
          <a:xfrm>
            <a:off x="378885" y="314643"/>
            <a:ext cx="4458052" cy="1700064"/>
          </a:xfrm>
        </p:spPr>
        <p:txBody>
          <a:bodyPr vert="horz" lIns="91440" tIns="45720" rIns="91440" bIns="45720" rtlCol="0" anchor="b">
            <a:normAutofit/>
          </a:bodyPr>
          <a:lstStyle/>
          <a:p>
            <a:r>
              <a:rPr lang="en-US" sz="3100" dirty="0" err="1"/>
              <a:t>Dynamische</a:t>
            </a:r>
            <a:r>
              <a:rPr lang="en-US" sz="3100" dirty="0"/>
              <a:t> Websites</a:t>
            </a:r>
          </a:p>
        </p:txBody>
      </p:sp>
      <p:pic>
        <p:nvPicPr>
          <p:cNvPr id="16" name="Afbeelding 15" descr="Afbeelding met tekst, Lettertype, schermopname, Graphics&#10;&#10;Door AI gegenereerde inhoud is mogelijk onjuist.">
            <a:extLst>
              <a:ext uri="{FF2B5EF4-FFF2-40B4-BE49-F238E27FC236}">
                <a16:creationId xmlns:a16="http://schemas.microsoft.com/office/drawing/2014/main" id="{0F41FEFC-35F5-F50F-FE3C-8157CF983EE6}"/>
              </a:ext>
            </a:extLst>
          </p:cNvPr>
          <p:cNvPicPr>
            <a:picLocks noChangeAspect="1"/>
          </p:cNvPicPr>
          <p:nvPr/>
        </p:nvPicPr>
        <p:blipFill>
          <a:blip r:embed="rId3"/>
          <a:stretch>
            <a:fillRect/>
          </a:stretch>
        </p:blipFill>
        <p:spPr>
          <a:xfrm>
            <a:off x="5940128" y="912901"/>
            <a:ext cx="5726660" cy="712575"/>
          </a:xfrm>
          <a:prstGeom prst="rect">
            <a:avLst/>
          </a:prstGeom>
        </p:spPr>
      </p:pic>
      <p:pic>
        <p:nvPicPr>
          <p:cNvPr id="14" name="Afbeelding 13" descr="Afbeelding met tekst, schermopname, software, Multimediasoftware&#10;&#10;Door AI gegenereerde inhoud is mogelijk onjuist.">
            <a:extLst>
              <a:ext uri="{FF2B5EF4-FFF2-40B4-BE49-F238E27FC236}">
                <a16:creationId xmlns:a16="http://schemas.microsoft.com/office/drawing/2014/main" id="{A5EE744E-C4BA-07A8-3870-01EFDC0B4995}"/>
              </a:ext>
            </a:extLst>
          </p:cNvPr>
          <p:cNvPicPr>
            <a:picLocks noChangeAspect="1"/>
          </p:cNvPicPr>
          <p:nvPr/>
        </p:nvPicPr>
        <p:blipFill>
          <a:blip r:embed="rId4"/>
          <a:srcRect l="24501" t="399" r="5100" b="-180"/>
          <a:stretch>
            <a:fillRect/>
          </a:stretch>
        </p:blipFill>
        <p:spPr>
          <a:xfrm>
            <a:off x="1165488" y="2629083"/>
            <a:ext cx="4135378" cy="3620461"/>
          </a:xfrm>
          <a:prstGeom prst="rect">
            <a:avLst/>
          </a:prstGeom>
        </p:spPr>
      </p:pic>
      <p:pic>
        <p:nvPicPr>
          <p:cNvPr id="17" name="Afbeelding 16" descr="Afbeelding met tekst, Lettertype, schermopname, Graphics&#10;&#10;Door AI gegenereerde inhoud is mogelijk onjuist.">
            <a:extLst>
              <a:ext uri="{FF2B5EF4-FFF2-40B4-BE49-F238E27FC236}">
                <a16:creationId xmlns:a16="http://schemas.microsoft.com/office/drawing/2014/main" id="{1227FC78-D86E-CF08-B237-E024BA13C821}"/>
              </a:ext>
            </a:extLst>
          </p:cNvPr>
          <p:cNvPicPr>
            <a:picLocks noChangeAspect="1"/>
          </p:cNvPicPr>
          <p:nvPr/>
        </p:nvPicPr>
        <p:blipFill>
          <a:blip r:embed="rId5"/>
          <a:stretch>
            <a:fillRect/>
          </a:stretch>
        </p:blipFill>
        <p:spPr>
          <a:xfrm>
            <a:off x="5940129" y="1715118"/>
            <a:ext cx="5381480" cy="779485"/>
          </a:xfrm>
          <a:prstGeom prst="rect">
            <a:avLst/>
          </a:prstGeom>
        </p:spPr>
      </p:pic>
      <p:pic>
        <p:nvPicPr>
          <p:cNvPr id="13" name="Afbeelding 12" descr="Afbeelding met tekst, Menselijk gezicht, schermopname, person&#10;&#10;Door AI gegenereerde inhoud is mogelijk onjuist.">
            <a:extLst>
              <a:ext uri="{FF2B5EF4-FFF2-40B4-BE49-F238E27FC236}">
                <a16:creationId xmlns:a16="http://schemas.microsoft.com/office/drawing/2014/main" id="{0053EA5F-0765-4DEE-40D0-7248A88DAF60}"/>
              </a:ext>
            </a:extLst>
          </p:cNvPr>
          <p:cNvPicPr>
            <a:picLocks noChangeAspect="1"/>
          </p:cNvPicPr>
          <p:nvPr/>
        </p:nvPicPr>
        <p:blipFill>
          <a:blip r:embed="rId6"/>
          <a:srcRect t="3434"/>
          <a:stretch>
            <a:fillRect/>
          </a:stretch>
        </p:blipFill>
        <p:spPr>
          <a:xfrm>
            <a:off x="5724462" y="2985119"/>
            <a:ext cx="5356890" cy="3489323"/>
          </a:xfrm>
          <a:prstGeom prst="rect">
            <a:avLst/>
          </a:prstGeom>
        </p:spPr>
      </p:pic>
    </p:spTree>
    <p:extLst>
      <p:ext uri="{BB962C8B-B14F-4D97-AF65-F5344CB8AC3E}">
        <p14:creationId xmlns:p14="http://schemas.microsoft.com/office/powerpoint/2010/main" val="242882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FE444A-BF08-487E-9A5E-AEB3AB202ACD}"/>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B9469AB-8738-5AB1-618F-2B86CC8FD67B}"/>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dirty="0"/>
              <a:t>Client-&gt;server model</a:t>
            </a:r>
            <a:endParaRPr lang="en-US"/>
          </a:p>
        </p:txBody>
      </p:sp>
      <p:pic>
        <p:nvPicPr>
          <p:cNvPr id="18" name="Afbeelding 17" descr="Client-Server Architecture | EN.601.421: Object-Oriented Software  Engineering (OOSE)">
            <a:extLst>
              <a:ext uri="{FF2B5EF4-FFF2-40B4-BE49-F238E27FC236}">
                <a16:creationId xmlns:a16="http://schemas.microsoft.com/office/drawing/2014/main" id="{4F8CAA45-1F5B-B22A-8853-82DB7880FAAE}"/>
              </a:ext>
            </a:extLst>
          </p:cNvPr>
          <p:cNvPicPr>
            <a:picLocks noChangeAspect="1"/>
          </p:cNvPicPr>
          <p:nvPr/>
        </p:nvPicPr>
        <p:blipFill>
          <a:blip r:embed="rId3"/>
          <a:stretch>
            <a:fillRect/>
          </a:stretch>
        </p:blipFill>
        <p:spPr>
          <a:xfrm>
            <a:off x="1994916" y="2407176"/>
            <a:ext cx="8202168" cy="3321877"/>
          </a:xfrm>
          <a:prstGeom prst="rect">
            <a:avLst/>
          </a:prstGeom>
        </p:spPr>
      </p:pic>
    </p:spTree>
    <p:extLst>
      <p:ext uri="{BB962C8B-B14F-4D97-AF65-F5344CB8AC3E}">
        <p14:creationId xmlns:p14="http://schemas.microsoft.com/office/powerpoint/2010/main" val="175772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6A6D028-4806-E40E-9EB4-6B4F56A8BF15}"/>
              </a:ext>
            </a:extLst>
          </p:cNvPr>
          <p:cNvSpPr>
            <a:spLocks noGrp="1"/>
          </p:cNvSpPr>
          <p:nvPr>
            <p:ph type="title"/>
          </p:nvPr>
        </p:nvSpPr>
        <p:spPr>
          <a:xfrm>
            <a:off x="8208747" y="1548606"/>
            <a:ext cx="3473179" cy="2241755"/>
          </a:xfrm>
        </p:spPr>
        <p:txBody>
          <a:bodyPr vert="horz" lIns="91440" tIns="45720" rIns="91440" bIns="45720" rtlCol="0" anchor="b">
            <a:normAutofit/>
          </a:bodyPr>
          <a:lstStyle/>
          <a:p>
            <a:r>
              <a:rPr lang="en-US" sz="4000"/>
              <a:t>Situering binnen het OSI model</a:t>
            </a:r>
          </a:p>
        </p:txBody>
      </p:sp>
      <p:pic>
        <p:nvPicPr>
          <p:cNvPr id="1026" name="Picture 2" descr="An OSI Model for Cloud - Cisco Blogs">
            <a:extLst>
              <a:ext uri="{FF2B5EF4-FFF2-40B4-BE49-F238E27FC236}">
                <a16:creationId xmlns:a16="http://schemas.microsoft.com/office/drawing/2014/main" id="{B63FF02D-F91F-0463-00B0-6162FA13DB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91675" y="646981"/>
            <a:ext cx="7202638" cy="556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75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AA2170-913E-9F21-515C-9AA2E5ED148F}"/>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88CEE96-42B5-4131-252D-387CB680B664}"/>
              </a:ext>
            </a:extLst>
          </p:cNvPr>
          <p:cNvSpPr>
            <a:spLocks noGrp="1"/>
          </p:cNvSpPr>
          <p:nvPr>
            <p:ph type="title"/>
          </p:nvPr>
        </p:nvSpPr>
        <p:spPr>
          <a:xfrm>
            <a:off x="1198386" y="507193"/>
            <a:ext cx="10823472" cy="1764038"/>
          </a:xfrm>
        </p:spPr>
        <p:txBody>
          <a:bodyPr vert="horz" lIns="91440" tIns="45720" rIns="91440" bIns="45720" rtlCol="0" anchor="b">
            <a:normAutofit/>
          </a:bodyPr>
          <a:lstStyle/>
          <a:p>
            <a:r>
              <a:rPr lang="en-US" sz="5400" dirty="0" err="1"/>
              <a:t>Installatie</a:t>
            </a:r>
            <a:r>
              <a:rPr lang="en-US" sz="5400" dirty="0"/>
              <a:t> van tools om met PHP </a:t>
            </a:r>
            <a:r>
              <a:rPr lang="en-US" sz="5400" dirty="0" err="1"/>
              <a:t>te</a:t>
            </a:r>
            <a:r>
              <a:rPr lang="en-US" sz="5400" dirty="0"/>
              <a:t> </a:t>
            </a:r>
            <a:r>
              <a:rPr lang="en-US" sz="5400" dirty="0" err="1"/>
              <a:t>werken</a:t>
            </a:r>
            <a:endParaRPr lang="en-US" sz="5400" dirty="0"/>
          </a:p>
        </p:txBody>
      </p:sp>
      <p:sp>
        <p:nvSpPr>
          <p:cNvPr id="3" name="Tekstvak 2">
            <a:extLst>
              <a:ext uri="{FF2B5EF4-FFF2-40B4-BE49-F238E27FC236}">
                <a16:creationId xmlns:a16="http://schemas.microsoft.com/office/drawing/2014/main" id="{33B1A24E-3758-6C18-81D9-8BEF99922D4A}"/>
              </a:ext>
            </a:extLst>
          </p:cNvPr>
          <p:cNvSpPr txBox="1"/>
          <p:nvPr/>
        </p:nvSpPr>
        <p:spPr>
          <a:xfrm>
            <a:off x="1264793" y="2435478"/>
            <a:ext cx="9656470" cy="2294076"/>
          </a:xfrm>
          <a:prstGeom prst="rect">
            <a:avLst/>
          </a:prstGeom>
        </p:spPr>
        <p:txBody>
          <a:bodyPr vert="horz" lIns="91440" tIns="45720" rIns="91440" bIns="45720" rtlCol="0">
            <a:normAutofit lnSpcReduction="10000"/>
          </a:bodyPr>
          <a:lstStyle/>
          <a:p>
            <a:pPr>
              <a:lnSpc>
                <a:spcPct val="120000"/>
              </a:lnSpc>
              <a:spcBef>
                <a:spcPts val="1000"/>
              </a:spcBef>
            </a:pPr>
            <a:r>
              <a:rPr lang="en-US" sz="2200" dirty="0"/>
              <a:t>1. XAMPP </a:t>
            </a:r>
            <a:r>
              <a:rPr lang="en-US" sz="2200" dirty="0" err="1"/>
              <a:t>installeren</a:t>
            </a:r>
            <a:r>
              <a:rPr lang="en-US" sz="2200" dirty="0"/>
              <a:t> (PHP, Apache, MySQL)</a:t>
            </a:r>
          </a:p>
          <a:p>
            <a:pPr marL="342900" indent="-342900">
              <a:lnSpc>
                <a:spcPct val="120000"/>
              </a:lnSpc>
              <a:spcBef>
                <a:spcPts val="1000"/>
              </a:spcBef>
              <a:buFontTx/>
              <a:buChar char="-"/>
            </a:pPr>
            <a:r>
              <a:rPr lang="en-US" sz="2200" dirty="0" err="1"/>
              <a:t>Aanbevolen</a:t>
            </a:r>
            <a:r>
              <a:rPr lang="en-US" sz="2200" dirty="0"/>
              <a:t>: Settings, </a:t>
            </a:r>
            <a:r>
              <a:rPr lang="en-US" sz="2200" dirty="0" err="1"/>
              <a:t>Autostart</a:t>
            </a:r>
            <a:r>
              <a:rPr lang="en-US" sz="2200" dirty="0"/>
              <a:t> Apache </a:t>
            </a:r>
            <a:r>
              <a:rPr lang="en-US" sz="2200" dirty="0" err="1"/>
              <a:t>én</a:t>
            </a:r>
            <a:r>
              <a:rPr lang="en-US" sz="2200" dirty="0"/>
              <a:t> MySQL</a:t>
            </a:r>
          </a:p>
          <a:p>
            <a:pPr>
              <a:lnSpc>
                <a:spcPct val="120000"/>
              </a:lnSpc>
              <a:spcBef>
                <a:spcPts val="1000"/>
              </a:spcBef>
            </a:pPr>
            <a:r>
              <a:rPr lang="en-US" sz="2200" dirty="0"/>
              <a:t> 2. De map: “”C:/</a:t>
            </a:r>
            <a:r>
              <a:rPr lang="en-US" sz="2200" dirty="0" err="1"/>
              <a:t>xampp</a:t>
            </a:r>
            <a:r>
              <a:rPr lang="en-US" sz="2200" dirty="0"/>
              <a:t>/</a:t>
            </a:r>
            <a:r>
              <a:rPr lang="en-US" sz="2200" dirty="0" err="1"/>
              <a:t>htdocs</a:t>
            </a:r>
            <a:r>
              <a:rPr lang="en-US" sz="2200" dirty="0"/>
              <a:t>” </a:t>
            </a:r>
            <a:r>
              <a:rPr lang="en-US" sz="2200" dirty="0" err="1"/>
              <a:t>leegmaken</a:t>
            </a:r>
            <a:r>
              <a:rPr lang="en-US" sz="2200" dirty="0"/>
              <a:t>, </a:t>
            </a:r>
            <a:r>
              <a:rPr lang="en-US" sz="2200" dirty="0" err="1"/>
              <a:t>daarna</a:t>
            </a:r>
            <a:r>
              <a:rPr lang="en-US" sz="2200" dirty="0"/>
              <a:t> </a:t>
            </a:r>
            <a:r>
              <a:rPr lang="en-US" sz="2200" dirty="0" err="1"/>
              <a:t>openen</a:t>
            </a:r>
            <a:r>
              <a:rPr lang="en-US" sz="2200" dirty="0"/>
              <a:t> in </a:t>
            </a:r>
            <a:r>
              <a:rPr lang="en-US" sz="2200" dirty="0" err="1"/>
              <a:t>codebewerkingsprogramma</a:t>
            </a:r>
            <a:r>
              <a:rPr lang="en-US" sz="2200" dirty="0"/>
              <a:t> </a:t>
            </a:r>
            <a:r>
              <a:rPr lang="en-US" sz="2200" dirty="0" err="1"/>
              <a:t>als</a:t>
            </a:r>
            <a:r>
              <a:rPr lang="en-US" sz="2200" dirty="0"/>
              <a:t> Visual Studio Code</a:t>
            </a:r>
          </a:p>
          <a:p>
            <a:pPr>
              <a:lnSpc>
                <a:spcPct val="120000"/>
              </a:lnSpc>
              <a:spcBef>
                <a:spcPts val="1000"/>
              </a:spcBef>
            </a:pPr>
            <a:r>
              <a:rPr lang="en-US" sz="2200" dirty="0"/>
              <a:t>3. Elk </a:t>
            </a:r>
            <a:r>
              <a:rPr lang="en-US" sz="2200" dirty="0" err="1"/>
              <a:t>bestand</a:t>
            </a:r>
            <a:r>
              <a:rPr lang="en-US" sz="2200" dirty="0"/>
              <a:t> </a:t>
            </a:r>
            <a:r>
              <a:rPr lang="en-US" sz="2200" dirty="0" err="1"/>
              <a:t>dat</a:t>
            </a:r>
            <a:r>
              <a:rPr lang="en-US" sz="2200" dirty="0"/>
              <a:t> je in PHP </a:t>
            </a:r>
            <a:r>
              <a:rPr lang="en-US" sz="2200" dirty="0" err="1"/>
              <a:t>schrijft</a:t>
            </a:r>
            <a:r>
              <a:rPr lang="en-US" sz="2200" dirty="0"/>
              <a:t> </a:t>
            </a:r>
            <a:r>
              <a:rPr lang="en-US" sz="2200" dirty="0" err="1"/>
              <a:t>heeft</a:t>
            </a:r>
            <a:r>
              <a:rPr lang="en-US" sz="2200" dirty="0"/>
              <a:t> </a:t>
            </a:r>
            <a:r>
              <a:rPr lang="en-US" sz="2200" dirty="0" err="1"/>
              <a:t>extensie</a:t>
            </a:r>
            <a:r>
              <a:rPr lang="en-US" sz="2200" dirty="0"/>
              <a:t>: “.</a:t>
            </a:r>
            <a:r>
              <a:rPr lang="en-US" sz="2200" dirty="0" err="1"/>
              <a:t>php</a:t>
            </a:r>
            <a:r>
              <a:rPr lang="en-US" sz="2200" dirty="0"/>
              <a:t>”, </a:t>
            </a:r>
            <a:r>
              <a:rPr lang="en-US" sz="2200" dirty="0" err="1"/>
              <a:t>zoals</a:t>
            </a:r>
            <a:r>
              <a:rPr lang="en-US" sz="2200" dirty="0"/>
              <a:t> .html</a:t>
            </a:r>
          </a:p>
        </p:txBody>
      </p:sp>
    </p:spTree>
    <p:extLst>
      <p:ext uri="{BB962C8B-B14F-4D97-AF65-F5344CB8AC3E}">
        <p14:creationId xmlns:p14="http://schemas.microsoft.com/office/powerpoint/2010/main" val="391598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5550F6-A8C7-1EB9-9FD2-F556491CB876}"/>
            </a:ext>
          </a:extLst>
        </p:cNvPr>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B1970C9-A9EF-2CE5-F4ED-1CDA4E1A71D8}"/>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HTTP: Hypertext Transfer Protocol</a:t>
            </a:r>
          </a:p>
        </p:txBody>
      </p:sp>
      <p:pic>
        <p:nvPicPr>
          <p:cNvPr id="1049" name="Picture 1048" descr="Computerscript op een scherm">
            <a:extLst>
              <a:ext uri="{FF2B5EF4-FFF2-40B4-BE49-F238E27FC236}">
                <a16:creationId xmlns:a16="http://schemas.microsoft.com/office/drawing/2014/main" id="{60881290-A66D-2B47-7248-B870E29D54F3}"/>
              </a:ext>
            </a:extLst>
          </p:cNvPr>
          <p:cNvPicPr>
            <a:picLocks noChangeAspect="1"/>
          </p:cNvPicPr>
          <p:nvPr/>
        </p:nvPicPr>
        <p:blipFill>
          <a:blip r:embed="rId3"/>
          <a:srcRect l="6217" r="45989" b="-1"/>
          <a:stretch>
            <a:fillRect/>
          </a:stretch>
        </p:blipFill>
        <p:spPr>
          <a:xfrm>
            <a:off x="20" y="10"/>
            <a:ext cx="4910308" cy="6857990"/>
          </a:xfrm>
          <a:prstGeom prst="rect">
            <a:avLst/>
          </a:prstGeom>
        </p:spPr>
      </p:pic>
      <p:sp>
        <p:nvSpPr>
          <p:cNvPr id="3" name="Tekstvak 2">
            <a:extLst>
              <a:ext uri="{FF2B5EF4-FFF2-40B4-BE49-F238E27FC236}">
                <a16:creationId xmlns:a16="http://schemas.microsoft.com/office/drawing/2014/main" id="{F57C4478-C71D-65BD-0C64-C935D1B401E9}"/>
              </a:ext>
            </a:extLst>
          </p:cNvPr>
          <p:cNvSpPr txBox="1"/>
          <p:nvPr/>
        </p:nvSpPr>
        <p:spPr>
          <a:xfrm>
            <a:off x="5568533" y="2214282"/>
            <a:ext cx="5916169" cy="4095078"/>
          </a:xfrm>
          <a:prstGeom prst="rect">
            <a:avLst/>
          </a:prstGeom>
        </p:spPr>
        <p:txBody>
          <a:bodyPr vert="horz" lIns="91440" tIns="45720" rIns="91440" bIns="45720" rtlCol="0" anchor="t">
            <a:normAutofit/>
          </a:bodyPr>
          <a:lstStyle/>
          <a:p>
            <a:pPr indent="-228600">
              <a:lnSpc>
                <a:spcPct val="120000"/>
              </a:lnSpc>
              <a:spcBef>
                <a:spcPts val="1000"/>
              </a:spcBef>
              <a:buFont typeface="Calibri" panose="020B0604020202020204" pitchFamily="34" charset="0"/>
              <a:buChar char="-"/>
            </a:pPr>
            <a:r>
              <a:rPr lang="en-US" dirty="0"/>
              <a:t>We </a:t>
            </a:r>
            <a:r>
              <a:rPr lang="en-US" err="1"/>
              <a:t>gebruiken</a:t>
            </a:r>
            <a:r>
              <a:rPr lang="en-US"/>
              <a:t> het HTTP protocol om websites (of </a:t>
            </a:r>
            <a:r>
              <a:rPr lang="en-US" err="1"/>
              <a:t>andere</a:t>
            </a:r>
            <a:r>
              <a:rPr lang="en-US"/>
              <a:t> </a:t>
            </a:r>
            <a:r>
              <a:rPr lang="en-US" err="1"/>
              <a:t>informatie</a:t>
            </a:r>
            <a:r>
              <a:rPr lang="en-US"/>
              <a:t>) over </a:t>
            </a:r>
            <a:r>
              <a:rPr lang="en-US" dirty="0"/>
              <a:t>netwerken:</a:t>
            </a:r>
            <a:endParaRPr lang="nl-NL"/>
          </a:p>
          <a:p>
            <a:pPr marL="342900" indent="-228600">
              <a:lnSpc>
                <a:spcPct val="120000"/>
              </a:lnSpc>
              <a:spcBef>
                <a:spcPts val="1000"/>
              </a:spcBef>
              <a:buFont typeface="Calibri" panose="020B0604020202020204" pitchFamily="34" charset="0"/>
              <a:buChar char="-"/>
            </a:pPr>
            <a:r>
              <a:rPr lang="en-US" err="1"/>
              <a:t>Te</a:t>
            </a:r>
            <a:r>
              <a:rPr lang="en-US"/>
              <a:t> </a:t>
            </a:r>
            <a:r>
              <a:rPr lang="en-US" err="1"/>
              <a:t>ontvangen</a:t>
            </a:r>
            <a:r>
              <a:rPr lang="en-US"/>
              <a:t> (</a:t>
            </a:r>
            <a:r>
              <a:rPr lang="en-US" err="1"/>
              <a:t>bvb</a:t>
            </a:r>
            <a:r>
              <a:rPr lang="en-US"/>
              <a:t>: </a:t>
            </a:r>
            <a:r>
              <a:rPr lang="en-US" err="1"/>
              <a:t>inlezen</a:t>
            </a:r>
            <a:r>
              <a:rPr lang="en-US"/>
              <a:t>)</a:t>
            </a:r>
          </a:p>
          <a:p>
            <a:pPr marL="342900" indent="-228600">
              <a:lnSpc>
                <a:spcPct val="120000"/>
              </a:lnSpc>
              <a:spcBef>
                <a:spcPts val="1000"/>
              </a:spcBef>
              <a:buFont typeface="Calibri" panose="020B0604020202020204" pitchFamily="34" charset="0"/>
              <a:buChar char="-"/>
            </a:pPr>
            <a:r>
              <a:rPr lang="en-US" err="1"/>
              <a:t>Interacties</a:t>
            </a:r>
            <a:r>
              <a:rPr lang="en-US"/>
              <a:t> </a:t>
            </a:r>
            <a:r>
              <a:rPr lang="en-US" err="1"/>
              <a:t>aangaan</a:t>
            </a:r>
            <a:r>
              <a:rPr lang="en-US"/>
              <a:t> (</a:t>
            </a:r>
            <a:r>
              <a:rPr lang="en-US" err="1"/>
              <a:t>bvb</a:t>
            </a:r>
            <a:r>
              <a:rPr lang="en-US"/>
              <a:t>: </a:t>
            </a:r>
            <a:r>
              <a:rPr lang="en-US" err="1"/>
              <a:t>formulier</a:t>
            </a:r>
            <a:r>
              <a:rPr lang="en-US"/>
              <a:t> </a:t>
            </a:r>
            <a:r>
              <a:rPr lang="en-US" err="1"/>
              <a:t>verzenden</a:t>
            </a:r>
            <a:r>
              <a:rPr lang="en-US"/>
              <a:t>)</a:t>
            </a:r>
          </a:p>
          <a:p>
            <a:pPr marL="342900" indent="-228600">
              <a:lnSpc>
                <a:spcPct val="120000"/>
              </a:lnSpc>
              <a:spcBef>
                <a:spcPts val="1000"/>
              </a:spcBef>
              <a:buFont typeface="Calibri" panose="020B0604020202020204" pitchFamily="34" charset="0"/>
              <a:buChar char="-"/>
            </a:pPr>
            <a:endParaRPr lang="en-US"/>
          </a:p>
          <a:p>
            <a:pPr indent="-228600">
              <a:lnSpc>
                <a:spcPct val="120000"/>
              </a:lnSpc>
              <a:spcBef>
                <a:spcPts val="1000"/>
              </a:spcBef>
              <a:buFont typeface="Calibri" panose="020B0604020202020204" pitchFamily="34" charset="0"/>
              <a:buChar char="-"/>
            </a:pPr>
            <a:r>
              <a:rPr lang="en-US" dirty="0"/>
              <a:t>HTTP is </a:t>
            </a:r>
            <a:r>
              <a:rPr lang="en-US" dirty="0" err="1"/>
              <a:t>hét</a:t>
            </a:r>
            <a:r>
              <a:rPr lang="en-US" dirty="0"/>
              <a:t> </a:t>
            </a:r>
            <a:r>
              <a:rPr lang="en-US" dirty="0" err="1"/>
              <a:t>belangrijkste</a:t>
            </a:r>
            <a:r>
              <a:rPr lang="en-US" dirty="0"/>
              <a:t> </a:t>
            </a:r>
            <a:r>
              <a:rPr lang="en-US" dirty="0" err="1"/>
              <a:t>internetprotocol</a:t>
            </a:r>
          </a:p>
        </p:txBody>
      </p:sp>
    </p:spTree>
    <p:extLst>
      <p:ext uri="{BB962C8B-B14F-4D97-AF65-F5344CB8AC3E}">
        <p14:creationId xmlns:p14="http://schemas.microsoft.com/office/powerpoint/2010/main" val="183687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D3E656-E5C5-E271-38AE-73E508AB269B}"/>
            </a:ext>
          </a:extLst>
        </p:cNvPr>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676BB4-5EBD-940C-AA0A-1F6082A18F74}"/>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4000"/>
              <a:t>HTTP Request Methods</a:t>
            </a:r>
          </a:p>
        </p:txBody>
      </p:sp>
      <p:sp>
        <p:nvSpPr>
          <p:cNvPr id="3" name="Tekstvak 2">
            <a:extLst>
              <a:ext uri="{FF2B5EF4-FFF2-40B4-BE49-F238E27FC236}">
                <a16:creationId xmlns:a16="http://schemas.microsoft.com/office/drawing/2014/main" id="{BABC2314-E4D4-4DF4-B888-B505315FA37D}"/>
              </a:ext>
            </a:extLst>
          </p:cNvPr>
          <p:cNvSpPr txBox="1"/>
          <p:nvPr/>
        </p:nvSpPr>
        <p:spPr>
          <a:xfrm>
            <a:off x="2809809" y="5658679"/>
            <a:ext cx="6572382" cy="752652"/>
          </a:xfrm>
          <a:prstGeom prst="rect">
            <a:avLst/>
          </a:prstGeom>
        </p:spPr>
        <p:txBody>
          <a:bodyPr vert="horz" lIns="91440" tIns="45720" rIns="91440" bIns="45720" rtlCol="0" anchor="t">
            <a:normAutofit/>
          </a:bodyPr>
          <a:lstStyle/>
          <a:p>
            <a:pPr algn="ctr">
              <a:lnSpc>
                <a:spcPct val="120000"/>
              </a:lnSpc>
              <a:spcBef>
                <a:spcPts val="1000"/>
              </a:spcBef>
            </a:pPr>
            <a:r>
              <a:rPr lang="en-US" sz="2000"/>
              <a:t>Belangrijkste HTTP Request methodes</a:t>
            </a:r>
          </a:p>
        </p:txBody>
      </p:sp>
      <p:pic>
        <p:nvPicPr>
          <p:cNvPr id="3074" name="Picture 2">
            <a:extLst>
              <a:ext uri="{FF2B5EF4-FFF2-40B4-BE49-F238E27FC236}">
                <a16:creationId xmlns:a16="http://schemas.microsoft.com/office/drawing/2014/main" id="{86E2FB9B-EAF6-5234-4DC8-29CDBA79C4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09809" y="1967918"/>
            <a:ext cx="6572382" cy="325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2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9D143E-7CBF-C878-8E53-E608972F65B1}"/>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B933E3BC-BD01-5DEB-A566-C0FC9D0D3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F4BFB2-FB78-9BD2-DC35-B16B1D4E43D8}"/>
              </a:ext>
            </a:extLst>
          </p:cNvPr>
          <p:cNvSpPr>
            <a:spLocks noGrp="1"/>
          </p:cNvSpPr>
          <p:nvPr>
            <p:ph type="title"/>
          </p:nvPr>
        </p:nvSpPr>
        <p:spPr>
          <a:xfrm>
            <a:off x="1170165" y="1088571"/>
            <a:ext cx="7538405" cy="2774393"/>
          </a:xfrm>
        </p:spPr>
        <p:txBody>
          <a:bodyPr vert="horz" lIns="91440" tIns="45720" rIns="91440" bIns="45720" rtlCol="0" anchor="b">
            <a:normAutofit/>
          </a:bodyPr>
          <a:lstStyle/>
          <a:p>
            <a:r>
              <a:rPr lang="en-US" sz="5400" dirty="0"/>
              <a:t>Syntax</a:t>
            </a:r>
          </a:p>
        </p:txBody>
      </p:sp>
      <p:sp>
        <p:nvSpPr>
          <p:cNvPr id="3" name="Tekstvak 2">
            <a:extLst>
              <a:ext uri="{FF2B5EF4-FFF2-40B4-BE49-F238E27FC236}">
                <a16:creationId xmlns:a16="http://schemas.microsoft.com/office/drawing/2014/main" id="{2B4B5C32-C55E-6E1D-843D-487FA46F8F1D}"/>
              </a:ext>
            </a:extLst>
          </p:cNvPr>
          <p:cNvSpPr txBox="1"/>
          <p:nvPr/>
        </p:nvSpPr>
        <p:spPr>
          <a:xfrm>
            <a:off x="1197060" y="4027211"/>
            <a:ext cx="7538405" cy="1014107"/>
          </a:xfrm>
          <a:prstGeom prst="rect">
            <a:avLst/>
          </a:prstGeom>
        </p:spPr>
        <p:txBody>
          <a:bodyPr vert="horz" lIns="91440" tIns="45720" rIns="91440" bIns="45720" rtlCol="0">
            <a:normAutofit/>
          </a:bodyPr>
          <a:lstStyle/>
          <a:p>
            <a:pPr>
              <a:lnSpc>
                <a:spcPct val="120000"/>
              </a:lnSpc>
              <a:spcBef>
                <a:spcPts val="1000"/>
              </a:spcBef>
            </a:pPr>
            <a:r>
              <a:rPr lang="en-US" sz="2200" dirty="0"/>
              <a:t>We </a:t>
            </a:r>
            <a:r>
              <a:rPr lang="en-US" sz="2200" dirty="0" err="1"/>
              <a:t>zullen</a:t>
            </a:r>
            <a:r>
              <a:rPr lang="en-US" sz="2200" dirty="0"/>
              <a:t> de syntax die we </a:t>
            </a:r>
            <a:r>
              <a:rPr lang="en-US" sz="2200" dirty="0" err="1"/>
              <a:t>regelmatig</a:t>
            </a:r>
            <a:r>
              <a:rPr lang="en-US" sz="2200" dirty="0"/>
              <a:t> </a:t>
            </a:r>
            <a:r>
              <a:rPr lang="en-US" sz="2200" dirty="0" err="1"/>
              <a:t>nodig</a:t>
            </a:r>
            <a:r>
              <a:rPr lang="en-US" sz="2200" dirty="0"/>
              <a:t> </a:t>
            </a:r>
            <a:r>
              <a:rPr lang="en-US" sz="2200" dirty="0" err="1"/>
              <a:t>hebben</a:t>
            </a:r>
            <a:r>
              <a:rPr lang="en-US" sz="2200" dirty="0"/>
              <a:t>  </a:t>
            </a:r>
            <a:r>
              <a:rPr lang="en-US" sz="2200" dirty="0" err="1"/>
              <a:t>overlopen</a:t>
            </a:r>
            <a:endParaRPr lang="en-US" sz="2200" dirty="0"/>
          </a:p>
        </p:txBody>
      </p:sp>
    </p:spTree>
    <p:extLst>
      <p:ext uri="{BB962C8B-B14F-4D97-AF65-F5344CB8AC3E}">
        <p14:creationId xmlns:p14="http://schemas.microsoft.com/office/powerpoint/2010/main" val="11398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877</Words>
  <Application>Microsoft Office PowerPoint</Application>
  <PresentationFormat>Breedbeeld</PresentationFormat>
  <Paragraphs>111</Paragraphs>
  <Slides>27</Slides>
  <Notes>27</Notes>
  <HiddenSlides>0</HiddenSlides>
  <MMClips>0</MMClips>
  <ScaleCrop>false</ScaleCrop>
  <HeadingPairs>
    <vt:vector size="4" baseType="variant">
      <vt:variant>
        <vt:lpstr>Thema</vt:lpstr>
      </vt:variant>
      <vt:variant>
        <vt:i4>1</vt:i4>
      </vt:variant>
      <vt:variant>
        <vt:lpstr>Diatitels</vt:lpstr>
      </vt:variant>
      <vt:variant>
        <vt:i4>27</vt:i4>
      </vt:variant>
    </vt:vector>
  </HeadingPairs>
  <TitlesOfParts>
    <vt:vector size="28" baseType="lpstr">
      <vt:lpstr>VanillaVTI</vt:lpstr>
      <vt:lpstr>Webdesign PHP</vt:lpstr>
      <vt:lpstr>Waarom PHP gebruiken?</vt:lpstr>
      <vt:lpstr>Dynamische Websites</vt:lpstr>
      <vt:lpstr>Client-&gt;server model</vt:lpstr>
      <vt:lpstr>Situering binnen het OSI model</vt:lpstr>
      <vt:lpstr>Installatie van tools om met PHP te werken</vt:lpstr>
      <vt:lpstr>HTTP: Hypertext Transfer Protocol</vt:lpstr>
      <vt:lpstr>HTTP Request Methods</vt:lpstr>
      <vt:lpstr>Syntax</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Jarne Verlinden</dc:creator>
  <cp:lastModifiedBy>Jarne Verlinden</cp:lastModifiedBy>
  <cp:revision>645</cp:revision>
  <dcterms:created xsi:type="dcterms:W3CDTF">2025-10-16T12:22:40Z</dcterms:created>
  <dcterms:modified xsi:type="dcterms:W3CDTF">2025-10-16T19:46:59Z</dcterms:modified>
</cp:coreProperties>
</file>