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6" r:id="rId4"/>
  </p:sldMasterIdLst>
  <p:notesMasterIdLst>
    <p:notesMasterId r:id="rId37"/>
  </p:notesMasterIdLst>
  <p:sldIdLst>
    <p:sldId id="258" r:id="rId5"/>
    <p:sldId id="324" r:id="rId6"/>
    <p:sldId id="325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9" r:id="rId26"/>
    <p:sldId id="350" r:id="rId27"/>
    <p:sldId id="352" r:id="rId28"/>
    <p:sldId id="355" r:id="rId29"/>
    <p:sldId id="353" r:id="rId30"/>
    <p:sldId id="357" r:id="rId31"/>
    <p:sldId id="354" r:id="rId32"/>
    <p:sldId id="356" r:id="rId33"/>
    <p:sldId id="359" r:id="rId34"/>
    <p:sldId id="358" r:id="rId35"/>
    <p:sldId id="319" r:id="rId36"/>
  </p:sldIdLst>
  <p:sldSz cx="12192000" cy="6858000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Consolas" panose="020B0609020204030204" pitchFamily="49" charset="0"/>
      <p:regular r:id="rId42"/>
      <p:bold r:id="rId43"/>
      <p:italic r:id="rId44"/>
      <p:boldItalic r:id="rId45"/>
    </p:embeddedFont>
    <p:embeddedFont>
      <p:font typeface="Open Sans" panose="020B0604020202020204" charset="0"/>
      <p:regular r:id="rId46"/>
      <p:bold r:id="rId47"/>
      <p:italic r:id="rId48"/>
      <p:boldItalic r:id="rId49"/>
    </p:embeddedFont>
    <p:embeddedFont>
      <p:font typeface="Proxima Nova Black" panose="020B0604020202020204" charset="0"/>
      <p:bold r:id="rId5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F8FFF6"/>
    <a:srgbClr val="F9FFF7"/>
    <a:srgbClr val="F6FFF3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87135" autoAdjust="0"/>
  </p:normalViewPr>
  <p:slideViewPr>
    <p:cSldViewPr snapToGrid="0">
      <p:cViewPr varScale="1">
        <p:scale>
          <a:sx n="100" d="100"/>
          <a:sy n="100" d="100"/>
        </p:scale>
        <p:origin x="9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4.fntdata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7.fntdata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F8B48-4313-4A81-BEDA-0D6C01169BBA}" type="datetimeFigureOut">
              <a:rPr lang="uk-UA" smtClean="0"/>
              <a:t>21.01.2020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8F761-C86A-4E98-9819-294C6FCAE52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99312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8F761-C86A-4E98-9819-294C6FCAE52C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01272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8F761-C86A-4E98-9819-294C6FCAE52C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06599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8F761-C86A-4E98-9819-294C6FCAE52C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42785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8F761-C86A-4E98-9819-294C6FCAE52C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12402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8F761-C86A-4E98-9819-294C6FCAE52C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1089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8F761-C86A-4E98-9819-294C6FCAE52C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11060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8F761-C86A-4E98-9819-294C6FCAE52C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2487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8F761-C86A-4E98-9819-294C6FCAE52C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46125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8F761-C86A-4E98-9819-294C6FCAE52C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63440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8F761-C86A-4E98-9819-294C6FCAE52C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9474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8F761-C86A-4E98-9819-294C6FCAE52C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2598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8F761-C86A-4E98-9819-294C6FCAE52C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365570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8F761-C86A-4E98-9819-294C6FCAE52C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05848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err="1"/>
              <a:t>Местаж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8F761-C86A-4E98-9819-294C6FCAE52C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30221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err="1"/>
              <a:t>Местаж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8F761-C86A-4E98-9819-294C6FCAE52C}" type="slidenum">
              <a:rPr lang="uk-UA" smtClean="0"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52388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err="1"/>
              <a:t>Местаж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8F761-C86A-4E98-9819-294C6FCAE52C}" type="slidenum">
              <a:rPr lang="uk-UA" smtClean="0"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5331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8F761-C86A-4E98-9819-294C6FCAE52C}" type="slidenum">
              <a:rPr lang="uk-UA" smtClean="0"/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34488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8F761-C86A-4E98-9819-294C6FCAE52C}" type="slidenum">
              <a:rPr lang="uk-UA" smtClean="0"/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79365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8F761-C86A-4E98-9819-294C6FCAE52C}" type="slidenum">
              <a:rPr lang="uk-UA" smtClean="0"/>
              <a:t>26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80371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8F761-C86A-4E98-9819-294C6FCAE52C}" type="slidenum">
              <a:rPr lang="uk-UA" smtClean="0"/>
              <a:t>27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853873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8F761-C86A-4E98-9819-294C6FCAE52C}" type="slidenum">
              <a:rPr lang="uk-UA" smtClean="0"/>
              <a:t>28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02812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8F761-C86A-4E98-9819-294C6FCAE52C}" type="slidenum">
              <a:rPr lang="uk-UA" smtClean="0"/>
              <a:t>29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30108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8F761-C86A-4E98-9819-294C6FCAE52C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480830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8F761-C86A-4E98-9819-294C6FCAE52C}" type="slidenum">
              <a:rPr lang="uk-UA" smtClean="0"/>
              <a:t>30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32125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8F761-C86A-4E98-9819-294C6FCAE52C}" type="slidenum">
              <a:rPr lang="uk-UA" smtClean="0"/>
              <a:t>31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824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8F761-C86A-4E98-9819-294C6FCAE52C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01298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8F761-C86A-4E98-9819-294C6FCAE52C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9836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8F761-C86A-4E98-9819-294C6FCAE52C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9685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8F761-C86A-4E98-9819-294C6FCAE52C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5215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8F761-C86A-4E98-9819-294C6FCAE52C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9679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8F761-C86A-4E98-9819-294C6FCAE52C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31896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424245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8554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559046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</a:t>
            </a:r>
            <a:r>
              <a:rPr lang="uk-UA" dirty="0"/>
              <a:t> С</a:t>
            </a:r>
            <a:r>
              <a:rPr lang="en-US" dirty="0"/>
              <a:t>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78070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92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2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1510340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162465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266775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1893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16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419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8689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748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112868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427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64" r:id="rId7"/>
    <p:sldLayoutId id="2147483666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701" r:id="rId15"/>
    <p:sldLayoutId id="214748371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ejs.co/" TargetMode="External"/><Relationship Id="rId3" Type="http://schemas.openxmlformats.org/officeDocument/2006/relationships/hyperlink" Target="http://expressjs.com/" TargetMode="External"/><Relationship Id="rId7" Type="http://schemas.openxmlformats.org/officeDocument/2006/relationships/hyperlink" Target="https://pugjs.org/api/getting-started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mozilla.org/en-US/docs/Learn/Server-side/Express_Nodejs" TargetMode="External"/><Relationship Id="rId5" Type="http://schemas.openxmlformats.org/officeDocument/2006/relationships/hyperlink" Target="https://www.guru99.com/node-js-express.html" TargetMode="External"/><Relationship Id="rId4" Type="http://schemas.openxmlformats.org/officeDocument/2006/relationships/hyperlink" Target="https://www.tutorialspoint.com/nodejs/nodejs_express_framework.htm" TargetMode="External"/><Relationship Id="rId9" Type="http://schemas.openxmlformats.org/officeDocument/2006/relationships/hyperlink" Target="https://mustache.github.io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Express</a:t>
            </a:r>
            <a:endParaRPr lang="uk-U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by Yaroslav Vendysh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6888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Заголовок 51">
            <a:extLst>
              <a:ext uri="{FF2B5EF4-FFF2-40B4-BE49-F238E27FC236}">
                <a16:creationId xmlns:a16="http://schemas.microsoft.com/office/drawing/2014/main" id="{44D43CA5-81EE-4A32-BAB4-496C4709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</a:t>
            </a:r>
            <a:r>
              <a:rPr lang="en-US" b="1" dirty="0" err="1">
                <a:solidFill>
                  <a:schemeClr val="accent3"/>
                </a:solidFill>
              </a:rPr>
              <a:t>app.route</a:t>
            </a:r>
            <a:r>
              <a:rPr lang="en-US" b="1" dirty="0">
                <a:solidFill>
                  <a:schemeClr val="accent3"/>
                </a:solidFill>
              </a:rPr>
              <a:t>()</a:t>
            </a:r>
            <a:br>
              <a:rPr lang="en-US" b="1" dirty="0"/>
            </a:br>
            <a:br>
              <a:rPr lang="en-US" b="1" dirty="0"/>
            </a:br>
            <a:br>
              <a:rPr lang="en-US" dirty="0"/>
            </a:br>
            <a:endParaRPr lang="uk-UA" dirty="0">
              <a:solidFill>
                <a:schemeClr val="accent3"/>
              </a:solidFill>
            </a:endParaRPr>
          </a:p>
        </p:txBody>
      </p:sp>
      <p:sp>
        <p:nvSpPr>
          <p:cNvPr id="2" name="Місце для тексту 1">
            <a:extLst>
              <a:ext uri="{FF2B5EF4-FFF2-40B4-BE49-F238E27FC236}">
                <a16:creationId xmlns:a16="http://schemas.microsoft.com/office/drawing/2014/main" id="{A5AF24D0-276D-4129-8FA0-F5756B90E4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66925"/>
            <a:ext cx="10820400" cy="3429000"/>
          </a:xfrm>
        </p:spPr>
        <p:txBody>
          <a:bodyPr/>
          <a:lstStyle/>
          <a:p>
            <a:r>
              <a:rPr lang="en-US" dirty="0"/>
              <a:t>You can </a:t>
            </a:r>
            <a:r>
              <a:rPr lang="en-US" dirty="0">
                <a:solidFill>
                  <a:schemeClr val="accent1"/>
                </a:solidFill>
              </a:rPr>
              <a:t>create chainable route handlers for a route</a:t>
            </a:r>
            <a:r>
              <a:rPr lang="en-US" dirty="0"/>
              <a:t> path by using </a:t>
            </a:r>
            <a:r>
              <a:rPr lang="en-US" b="1" dirty="0" err="1">
                <a:latin typeface="Consolas" panose="020B0609020204030204" pitchFamily="49" charset="0"/>
              </a:rPr>
              <a:t>app.route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dirty="0"/>
              <a:t>. Because the path is specified at a single location, creating modular routes is helpful, as is reducing redundancy and typos.</a:t>
            </a:r>
            <a:endParaRPr lang="uk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03F6B4-307F-49C2-B292-B285BA201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603"/>
          <a:stretch/>
        </p:blipFill>
        <p:spPr>
          <a:xfrm>
            <a:off x="4281487" y="3429000"/>
            <a:ext cx="36290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90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Заголовок 51">
            <a:extLst>
              <a:ext uri="{FF2B5EF4-FFF2-40B4-BE49-F238E27FC236}">
                <a16:creationId xmlns:a16="http://schemas.microsoft.com/office/drawing/2014/main" id="{44D43CA5-81EE-4A32-BAB4-496C4709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</a:t>
            </a:r>
            <a:r>
              <a:rPr lang="en-US" b="1" dirty="0" err="1">
                <a:solidFill>
                  <a:schemeClr val="accent3"/>
                </a:solidFill>
              </a:rPr>
              <a:t>express.Router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dirty="0"/>
            </a:br>
            <a:endParaRPr lang="uk-UA" dirty="0">
              <a:solidFill>
                <a:schemeClr val="accent3"/>
              </a:solidFill>
            </a:endParaRPr>
          </a:p>
        </p:txBody>
      </p:sp>
      <p:sp>
        <p:nvSpPr>
          <p:cNvPr id="2" name="Місце для тексту 1">
            <a:extLst>
              <a:ext uri="{FF2B5EF4-FFF2-40B4-BE49-F238E27FC236}">
                <a16:creationId xmlns:a16="http://schemas.microsoft.com/office/drawing/2014/main" id="{A5AF24D0-276D-4129-8FA0-F5756B90E4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66925"/>
            <a:ext cx="10820400" cy="3429000"/>
          </a:xfrm>
        </p:spPr>
        <p:txBody>
          <a:bodyPr/>
          <a:lstStyle/>
          <a:p>
            <a:r>
              <a:rPr lang="en-US" dirty="0"/>
              <a:t>Use the </a:t>
            </a:r>
            <a:r>
              <a:rPr lang="en-US" b="1" dirty="0" err="1">
                <a:latin typeface="Consolas" panose="020B0609020204030204" pitchFamily="49" charset="0"/>
              </a:rPr>
              <a:t>express.Router</a:t>
            </a:r>
            <a:r>
              <a:rPr lang="en-US" dirty="0"/>
              <a:t> class to </a:t>
            </a:r>
            <a:r>
              <a:rPr lang="en-US" dirty="0">
                <a:solidFill>
                  <a:schemeClr val="accent1"/>
                </a:solidFill>
              </a:rPr>
              <a:t>create modular, mountable route handlers</a:t>
            </a:r>
            <a:r>
              <a:rPr lang="en-US" dirty="0"/>
              <a:t>. A Router instance is a complete middleware and routing system; for this reason, it is often referred to as a “mini-app”.</a:t>
            </a:r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EE3C19-7EFC-47B8-85DF-4D51F97664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1666"/>
          <a:stretch/>
        </p:blipFill>
        <p:spPr>
          <a:xfrm>
            <a:off x="685800" y="3429000"/>
            <a:ext cx="4495800" cy="6286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0C732B6-72D6-4A3E-B621-378D21482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87" y="4029075"/>
            <a:ext cx="3667125" cy="7620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6C3C361-1BD3-49B0-BB60-5C7C12BB9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287" y="4872037"/>
            <a:ext cx="4057650" cy="77152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27B8B20-93F1-413D-B8C8-D2036BA30C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476625"/>
            <a:ext cx="30099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46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Заголовок 51">
            <a:extLst>
              <a:ext uri="{FF2B5EF4-FFF2-40B4-BE49-F238E27FC236}">
                <a16:creationId xmlns:a16="http://schemas.microsoft.com/office/drawing/2014/main" id="{44D43CA5-81EE-4A32-BAB4-496C4709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  <a:endParaRPr lang="uk-UA" dirty="0"/>
          </a:p>
        </p:txBody>
      </p:sp>
      <p:sp>
        <p:nvSpPr>
          <p:cNvPr id="54" name="Місце для тексту 53">
            <a:extLst>
              <a:ext uri="{FF2B5EF4-FFF2-40B4-BE49-F238E27FC236}">
                <a16:creationId xmlns:a16="http://schemas.microsoft.com/office/drawing/2014/main" id="{C9EDA614-2803-4150-8647-42120184D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Middleware</a:t>
            </a:r>
            <a:r>
              <a:rPr lang="en-US" dirty="0"/>
              <a:t> functions are functions that have access to the request object (req), the response object (res), and the next function in the application’s request-response cycle. </a:t>
            </a:r>
          </a:p>
          <a:p>
            <a:r>
              <a:rPr lang="en-US" dirty="0"/>
              <a:t>Middleware functions can perform the following tasks: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execute any code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make changes to the request and the response objects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end the request-response cycle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call the next middleware in the stack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42642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Заголовок 51">
            <a:extLst>
              <a:ext uri="{FF2B5EF4-FFF2-40B4-BE49-F238E27FC236}">
                <a16:creationId xmlns:a16="http://schemas.microsoft.com/office/drawing/2014/main" id="{44D43CA5-81EE-4A32-BAB4-496C4709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</a:t>
            </a:r>
            <a:r>
              <a:rPr lang="en-US" dirty="0">
                <a:solidFill>
                  <a:schemeClr val="accent3"/>
                </a:solidFill>
              </a:rPr>
              <a:t>syntax</a:t>
            </a:r>
            <a:endParaRPr lang="uk-UA" dirty="0">
              <a:solidFill>
                <a:schemeClr val="accent3"/>
              </a:solidFill>
            </a:endParaRP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96A00211-15D5-4947-AA31-9C7D670968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following figure shows the elements of a middleware function call:</a:t>
            </a: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43237E-478A-4C41-BD9B-DBEAD39D4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5" y="2771775"/>
            <a:ext cx="89344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24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Заголовок 51">
            <a:extLst>
              <a:ext uri="{FF2B5EF4-FFF2-40B4-BE49-F238E27FC236}">
                <a16:creationId xmlns:a16="http://schemas.microsoft.com/office/drawing/2014/main" id="{44D43CA5-81EE-4A32-BAB4-496C4709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</a:t>
            </a:r>
            <a:r>
              <a:rPr lang="en-US" dirty="0">
                <a:solidFill>
                  <a:schemeClr val="accent3"/>
                </a:solidFill>
              </a:rPr>
              <a:t>using</a:t>
            </a:r>
            <a:endParaRPr lang="uk-UA" dirty="0">
              <a:solidFill>
                <a:schemeClr val="accent3"/>
              </a:solidFill>
            </a:endParaRP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96A00211-15D5-4947-AA31-9C7D670968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Express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is a routing and middleware web framework that has minimal functionality of its own</a:t>
            </a:r>
            <a:r>
              <a:rPr lang="en-US" dirty="0"/>
              <a:t>: an Express application is essentially a series of middleware function calls.</a:t>
            </a:r>
          </a:p>
          <a:p>
            <a:r>
              <a:rPr lang="en-US" dirty="0"/>
              <a:t>An Express application can use the following types of middleware: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application-level middleware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router-level middleware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error-handling middleware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built-in middleware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third-party middleware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7330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Заголовок 51">
            <a:extLst>
              <a:ext uri="{FF2B5EF4-FFF2-40B4-BE49-F238E27FC236}">
                <a16:creationId xmlns:a16="http://schemas.microsoft.com/office/drawing/2014/main" id="{44D43CA5-81EE-4A32-BAB4-496C4709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</a:t>
            </a:r>
            <a:r>
              <a:rPr lang="en-US" dirty="0">
                <a:solidFill>
                  <a:schemeClr val="accent3"/>
                </a:solidFill>
              </a:rPr>
              <a:t>application-level</a:t>
            </a:r>
            <a:endParaRPr lang="uk-UA" dirty="0">
              <a:solidFill>
                <a:schemeClr val="accent3"/>
              </a:solidFill>
            </a:endParaRP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96A00211-15D5-4947-AA31-9C7D670968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Bind </a:t>
            </a:r>
            <a:r>
              <a:rPr lang="en-US" b="1" dirty="0"/>
              <a:t>application-level middleware</a:t>
            </a:r>
            <a:r>
              <a:rPr lang="en-US" dirty="0"/>
              <a:t> to an </a:t>
            </a:r>
            <a:r>
              <a:rPr lang="en-US" dirty="0">
                <a:solidFill>
                  <a:schemeClr val="accent1"/>
                </a:solidFill>
              </a:rPr>
              <a:t>instance of the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app object</a:t>
            </a:r>
            <a:r>
              <a:rPr lang="en-US" dirty="0"/>
              <a:t> by using the </a:t>
            </a:r>
            <a:r>
              <a:rPr lang="en-US" dirty="0" err="1"/>
              <a:t>app.use</a:t>
            </a:r>
            <a:r>
              <a:rPr lang="en-US" dirty="0"/>
              <a:t>() and </a:t>
            </a:r>
            <a:r>
              <a:rPr lang="en-US" dirty="0" err="1"/>
              <a:t>app.METHOD</a:t>
            </a:r>
            <a:r>
              <a:rPr lang="en-US" dirty="0"/>
              <a:t>() functions, where METHOD is the HTTP method of the request that the middleware function handles in lowercase.</a:t>
            </a: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D01A83-471E-4BD3-9EA8-6BE63376D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429000"/>
            <a:ext cx="3419475" cy="16573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AF9EC9B-F706-4296-9557-67581E9BA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29000"/>
            <a:ext cx="47434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36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Заголовок 51">
            <a:extLst>
              <a:ext uri="{FF2B5EF4-FFF2-40B4-BE49-F238E27FC236}">
                <a16:creationId xmlns:a16="http://schemas.microsoft.com/office/drawing/2014/main" id="{44D43CA5-81EE-4A32-BAB4-496C4709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</a:t>
            </a:r>
            <a:r>
              <a:rPr lang="en-US" b="1" dirty="0">
                <a:solidFill>
                  <a:schemeClr val="accent3"/>
                </a:solidFill>
              </a:rPr>
              <a:t>router-level</a:t>
            </a:r>
            <a:br>
              <a:rPr lang="en-US" b="1" dirty="0"/>
            </a:br>
            <a:endParaRPr lang="uk-UA" dirty="0">
              <a:solidFill>
                <a:schemeClr val="accent3"/>
              </a:solidFill>
            </a:endParaRP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96A00211-15D5-4947-AA31-9C7D670968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Router-level middleware</a:t>
            </a:r>
            <a:r>
              <a:rPr lang="en-US" dirty="0"/>
              <a:t> works in the same way as application-level middleware, except it is bound to an </a:t>
            </a:r>
            <a:r>
              <a:rPr lang="en-US" dirty="0">
                <a:solidFill>
                  <a:schemeClr val="accent1"/>
                </a:solidFill>
              </a:rPr>
              <a:t>instance of </a:t>
            </a:r>
            <a:r>
              <a:rPr lang="en-US" dirty="0" err="1">
                <a:solidFill>
                  <a:schemeClr val="accent1"/>
                </a:solidFill>
              </a:rPr>
              <a:t>express.Router</a:t>
            </a:r>
            <a:r>
              <a:rPr lang="en-US" dirty="0">
                <a:solidFill>
                  <a:schemeClr val="accent1"/>
                </a:solidFill>
              </a:rPr>
              <a:t>()</a:t>
            </a:r>
            <a:r>
              <a:rPr lang="en-US" dirty="0"/>
              <a:t>. Load router-level middleware by using the </a:t>
            </a:r>
            <a:r>
              <a:rPr lang="en-US" dirty="0" err="1"/>
              <a:t>router.use</a:t>
            </a:r>
            <a:r>
              <a:rPr lang="en-US" dirty="0"/>
              <a:t>() and </a:t>
            </a:r>
            <a:r>
              <a:rPr lang="en-US" dirty="0" err="1"/>
              <a:t>router.METHOD</a:t>
            </a:r>
            <a:r>
              <a:rPr lang="en-US" dirty="0"/>
              <a:t>() functions.</a:t>
            </a:r>
            <a:endParaRPr lang="uk-UA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16FD547-058E-4511-8207-9FD927B2A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429000"/>
            <a:ext cx="3781425" cy="192405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D1FB9E-1F3D-429C-8540-60947EF17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67100"/>
            <a:ext cx="50577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28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Заголовок 51">
            <a:extLst>
              <a:ext uri="{FF2B5EF4-FFF2-40B4-BE49-F238E27FC236}">
                <a16:creationId xmlns:a16="http://schemas.microsoft.com/office/drawing/2014/main" id="{44D43CA5-81EE-4A32-BAB4-496C4709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</a:t>
            </a:r>
            <a:r>
              <a:rPr lang="en-US" b="1" dirty="0">
                <a:solidFill>
                  <a:schemeClr val="accent3"/>
                </a:solidFill>
              </a:rPr>
              <a:t>error-handling</a:t>
            </a:r>
            <a:br>
              <a:rPr lang="en-US" b="1" dirty="0"/>
            </a:br>
            <a:endParaRPr lang="uk-UA" dirty="0">
              <a:solidFill>
                <a:schemeClr val="accent3"/>
              </a:solidFill>
            </a:endParaRP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96A00211-15D5-4947-AA31-9C7D670968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b="1" dirty="0"/>
              <a:t>error-handling middleware</a:t>
            </a:r>
            <a:r>
              <a:rPr lang="en-US" dirty="0"/>
              <a:t> functions in the same way as other middleware functions, except with </a:t>
            </a:r>
            <a:r>
              <a:rPr lang="en-US" dirty="0">
                <a:solidFill>
                  <a:schemeClr val="accent1"/>
                </a:solidFill>
              </a:rPr>
              <a:t>four arguments instead of three</a:t>
            </a:r>
            <a:r>
              <a:rPr lang="en-US" dirty="0"/>
              <a:t>, specifically with the signature (err, req, res, next)).</a:t>
            </a: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F96CD1-7561-4A06-BE45-39017E3C8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75" y="3429000"/>
            <a:ext cx="43624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62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Заголовок 51">
            <a:extLst>
              <a:ext uri="{FF2B5EF4-FFF2-40B4-BE49-F238E27FC236}">
                <a16:creationId xmlns:a16="http://schemas.microsoft.com/office/drawing/2014/main" id="{44D43CA5-81EE-4A32-BAB4-496C4709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</a:t>
            </a:r>
            <a:r>
              <a:rPr lang="en-US" b="1" dirty="0">
                <a:solidFill>
                  <a:schemeClr val="accent3"/>
                </a:solidFill>
              </a:rPr>
              <a:t>built-in</a:t>
            </a:r>
            <a:br>
              <a:rPr lang="en-US" b="1" dirty="0"/>
            </a:br>
            <a:endParaRPr lang="uk-UA" dirty="0">
              <a:solidFill>
                <a:schemeClr val="accent3"/>
              </a:solidFill>
            </a:endParaRP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96A00211-15D5-4947-AA31-9C7D670968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Starting with version 4.x, Express </a:t>
            </a:r>
            <a:r>
              <a:rPr lang="en-US" dirty="0">
                <a:solidFill>
                  <a:schemeClr val="accent1"/>
                </a:solidFill>
              </a:rPr>
              <a:t>no longer depends on Connect</a:t>
            </a:r>
            <a:r>
              <a:rPr lang="en-US" dirty="0"/>
              <a:t>. The middleware functions that were previously included with Express are now in separate modules.</a:t>
            </a:r>
          </a:p>
          <a:p>
            <a:r>
              <a:rPr lang="en-US" dirty="0"/>
              <a:t>Express has the following </a:t>
            </a:r>
            <a:r>
              <a:rPr lang="en-US" b="1" dirty="0"/>
              <a:t>built-in middleware</a:t>
            </a:r>
            <a:r>
              <a:rPr lang="en-US" dirty="0"/>
              <a:t> functions: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 err="1"/>
              <a:t>express.static</a:t>
            </a:r>
            <a:r>
              <a:rPr lang="en-US" dirty="0"/>
              <a:t> serves static assets such as HTML files, images, and so on.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 err="1"/>
              <a:t>express.json</a:t>
            </a:r>
            <a:r>
              <a:rPr lang="en-US" b="1" dirty="0"/>
              <a:t> </a:t>
            </a:r>
            <a:r>
              <a:rPr lang="en-US" dirty="0"/>
              <a:t>parses incoming requests with JSON payloads.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 err="1"/>
              <a:t>express.urlencoded</a:t>
            </a:r>
            <a:r>
              <a:rPr lang="en-US" dirty="0"/>
              <a:t> parses incoming requests with URL-encoded payloads. </a:t>
            </a:r>
          </a:p>
          <a:p>
            <a:r>
              <a:rPr lang="en-US" dirty="0"/>
              <a:t>NOTE: </a:t>
            </a:r>
            <a:r>
              <a:rPr lang="en-US" dirty="0" err="1"/>
              <a:t>express.json</a:t>
            </a:r>
            <a:r>
              <a:rPr lang="en-US" dirty="0"/>
              <a:t> and </a:t>
            </a:r>
            <a:r>
              <a:rPr lang="en-US" dirty="0" err="1"/>
              <a:t>express.urlencoded</a:t>
            </a:r>
            <a:r>
              <a:rPr lang="en-US" dirty="0"/>
              <a:t> are available with Express 4.16.0+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57969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Заголовок 51">
            <a:extLst>
              <a:ext uri="{FF2B5EF4-FFF2-40B4-BE49-F238E27FC236}">
                <a16:creationId xmlns:a16="http://schemas.microsoft.com/office/drawing/2014/main" id="{44D43CA5-81EE-4A32-BAB4-496C4709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</a:t>
            </a:r>
            <a:r>
              <a:rPr lang="en-US" b="1" dirty="0">
                <a:solidFill>
                  <a:schemeClr val="accent3"/>
                </a:solidFill>
              </a:rPr>
              <a:t>third-party</a:t>
            </a:r>
            <a:br>
              <a:rPr lang="en-US" b="1" dirty="0"/>
            </a:br>
            <a:endParaRPr lang="uk-UA" dirty="0">
              <a:solidFill>
                <a:schemeClr val="accent3"/>
              </a:solidFill>
            </a:endParaRP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96A00211-15D5-4947-AA31-9C7D670968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/>
              <a:t>third-party middleware</a:t>
            </a:r>
            <a:r>
              <a:rPr lang="en-US" dirty="0"/>
              <a:t> to </a:t>
            </a:r>
            <a:r>
              <a:rPr lang="en-US" dirty="0">
                <a:solidFill>
                  <a:schemeClr val="accent1"/>
                </a:solidFill>
              </a:rPr>
              <a:t>add functionality to Express apps</a:t>
            </a:r>
            <a:r>
              <a:rPr lang="en-US" dirty="0"/>
              <a:t>. Install the Node.js module for the required functionality, then load it in your app at the application level or at the router level.</a:t>
            </a:r>
          </a:p>
          <a:p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F02195F-3C8B-4565-9A81-E81325C30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3429000"/>
            <a:ext cx="4286250" cy="4000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41EA0AD-F6CD-4FA7-B125-7A5587F13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50" y="3905250"/>
            <a:ext cx="43815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5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Заголовок 53">
            <a:extLst>
              <a:ext uri="{FF2B5EF4-FFF2-40B4-BE49-F238E27FC236}">
                <a16:creationId xmlns:a16="http://schemas.microsoft.com/office/drawing/2014/main" id="{DD87F80A-D804-4327-ACFA-EF487BAF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information</a:t>
            </a:r>
            <a:endParaRPr lang="uk-UA" dirty="0"/>
          </a:p>
        </p:txBody>
      </p:sp>
      <p:sp>
        <p:nvSpPr>
          <p:cNvPr id="55" name="Місце для тексту 54">
            <a:extLst>
              <a:ext uri="{FF2B5EF4-FFF2-40B4-BE49-F238E27FC236}">
                <a16:creationId xmlns:a16="http://schemas.microsoft.com/office/drawing/2014/main" id="{AFB2D195-70C3-4E6E-8EFA-EF262A7F04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Express</a:t>
            </a:r>
            <a:r>
              <a:rPr lang="en-US" dirty="0"/>
              <a:t> - fast, unopinionated, minimalist web framework for Node.js</a:t>
            </a:r>
          </a:p>
          <a:p>
            <a:endParaRPr lang="en-US" dirty="0"/>
          </a:p>
          <a:p>
            <a:r>
              <a:rPr lang="en-US" b="1" dirty="0"/>
              <a:t>Command to install</a:t>
            </a:r>
            <a:r>
              <a:rPr lang="en-US" dirty="0"/>
              <a:t> -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npm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install express --save</a:t>
            </a:r>
          </a:p>
          <a:p>
            <a:endParaRPr lang="en-US" dirty="0"/>
          </a:p>
          <a:p>
            <a:r>
              <a:rPr lang="en-US" b="1" dirty="0"/>
              <a:t>Current version </a:t>
            </a:r>
            <a:r>
              <a:rPr lang="en-US" dirty="0"/>
              <a:t>- 4.17.1</a:t>
            </a:r>
          </a:p>
          <a:p>
            <a:r>
              <a:rPr lang="en-US" b="1" dirty="0"/>
              <a:t>Beta version </a:t>
            </a:r>
            <a:r>
              <a:rPr lang="en-US" dirty="0"/>
              <a:t>- 5.0.0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33334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Заголовок 51">
            <a:extLst>
              <a:ext uri="{FF2B5EF4-FFF2-40B4-BE49-F238E27FC236}">
                <a16:creationId xmlns:a16="http://schemas.microsoft.com/office/drawing/2014/main" id="{44D43CA5-81EE-4A32-BAB4-496C4709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engines</a:t>
            </a:r>
            <a:endParaRPr lang="uk-UA" dirty="0"/>
          </a:p>
        </p:txBody>
      </p:sp>
      <p:sp>
        <p:nvSpPr>
          <p:cNvPr id="54" name="Місце для тексту 53">
            <a:extLst>
              <a:ext uri="{FF2B5EF4-FFF2-40B4-BE49-F238E27FC236}">
                <a16:creationId xmlns:a16="http://schemas.microsoft.com/office/drawing/2014/main" id="{C9EDA614-2803-4150-8647-42120184D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template engine</a:t>
            </a:r>
            <a:r>
              <a:rPr lang="en-US" dirty="0"/>
              <a:t> enables you to use static template files in your application. </a:t>
            </a:r>
          </a:p>
          <a:p>
            <a:r>
              <a:rPr lang="en-US" dirty="0"/>
              <a:t>At runtime, the template engine replaces variables in a template file with actual values, and transforms the template into an HTML file sent to the client. This approach makes it easier to design an HTML page.</a:t>
            </a:r>
          </a:p>
          <a:p>
            <a:r>
              <a:rPr lang="en-US" dirty="0"/>
              <a:t>Some popular template engines that work with Express are Pug, Mustache, and EJS.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75669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Заголовок 51">
            <a:extLst>
              <a:ext uri="{FF2B5EF4-FFF2-40B4-BE49-F238E27FC236}">
                <a16:creationId xmlns:a16="http://schemas.microsoft.com/office/drawing/2014/main" id="{44D43CA5-81EE-4A32-BAB4-496C4709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engines </a:t>
            </a:r>
            <a:r>
              <a:rPr lang="en-US" dirty="0">
                <a:solidFill>
                  <a:schemeClr val="accent3"/>
                </a:solidFill>
              </a:rPr>
              <a:t>setting</a:t>
            </a:r>
            <a:endParaRPr lang="uk-UA" dirty="0">
              <a:solidFill>
                <a:schemeClr val="accent3"/>
              </a:solidFill>
            </a:endParaRPr>
          </a:p>
        </p:txBody>
      </p:sp>
      <p:sp>
        <p:nvSpPr>
          <p:cNvPr id="54" name="Місце для тексту 53">
            <a:extLst>
              <a:ext uri="{FF2B5EF4-FFF2-40B4-BE49-F238E27FC236}">
                <a16:creationId xmlns:a16="http://schemas.microsoft.com/office/drawing/2014/main" id="{C9EDA614-2803-4150-8647-42120184D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To render template files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set the following application setting properties</a:t>
            </a:r>
            <a:r>
              <a:rPr lang="en-US" dirty="0"/>
              <a:t>, set in app.js in the default app created by the generator: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views, the directory where the template files are located: </a:t>
            </a:r>
          </a:p>
          <a:p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 err="1">
                <a:latin typeface="Consolas" panose="020B0609020204030204" pitchFamily="49" charset="0"/>
              </a:rPr>
              <a:t>app.set</a:t>
            </a:r>
            <a:r>
              <a:rPr lang="en-US" b="1" dirty="0">
                <a:latin typeface="Consolas" panose="020B0609020204030204" pitchFamily="49" charset="0"/>
              </a:rPr>
              <a:t>('views', './views')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view engine, the template engine to use. For example, to use the Pug template engine: </a:t>
            </a:r>
          </a:p>
          <a:p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 err="1">
                <a:latin typeface="Consolas" panose="020B0609020204030204" pitchFamily="49" charset="0"/>
              </a:rPr>
              <a:t>app.set</a:t>
            </a:r>
            <a:r>
              <a:rPr lang="en-US" b="1" dirty="0">
                <a:latin typeface="Consolas" panose="020B0609020204030204" pitchFamily="49" charset="0"/>
              </a:rPr>
              <a:t>('view engine', 'pug')</a:t>
            </a:r>
            <a:r>
              <a:rPr lang="en-US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89986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Заголовок 51">
            <a:extLst>
              <a:ext uri="{FF2B5EF4-FFF2-40B4-BE49-F238E27FC236}">
                <a16:creationId xmlns:a16="http://schemas.microsoft.com/office/drawing/2014/main" id="{44D43CA5-81EE-4A32-BAB4-496C4709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engines </a:t>
            </a:r>
            <a:r>
              <a:rPr lang="en-US" dirty="0">
                <a:solidFill>
                  <a:schemeClr val="accent3"/>
                </a:solidFill>
              </a:rPr>
              <a:t>comparison</a:t>
            </a:r>
            <a:endParaRPr lang="uk-UA" dirty="0">
              <a:solidFill>
                <a:schemeClr val="accent3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3A02BB-0AB1-44FA-9B1C-D08AFE9B1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745" y="2057400"/>
            <a:ext cx="842077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92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Заголовок 51">
            <a:extLst>
              <a:ext uri="{FF2B5EF4-FFF2-40B4-BE49-F238E27FC236}">
                <a16:creationId xmlns:a16="http://schemas.microsoft.com/office/drawing/2014/main" id="{44D43CA5-81EE-4A32-BAB4-496C4709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engines </a:t>
            </a:r>
            <a:r>
              <a:rPr lang="en-US" dirty="0">
                <a:solidFill>
                  <a:schemeClr val="accent3"/>
                </a:solidFill>
              </a:rPr>
              <a:t>comparison</a:t>
            </a:r>
            <a:endParaRPr lang="uk-UA" dirty="0">
              <a:solidFill>
                <a:schemeClr val="accent3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3511F9-AF0E-4CDB-A18A-4C14BFB86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2057400"/>
            <a:ext cx="105632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20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Заголовок 51">
            <a:extLst>
              <a:ext uri="{FF2B5EF4-FFF2-40B4-BE49-F238E27FC236}">
                <a16:creationId xmlns:a16="http://schemas.microsoft.com/office/drawing/2014/main" id="{44D43CA5-81EE-4A32-BAB4-496C4709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engines </a:t>
            </a:r>
            <a:r>
              <a:rPr lang="en-US" dirty="0">
                <a:solidFill>
                  <a:schemeClr val="accent3"/>
                </a:solidFill>
              </a:rPr>
              <a:t>Pug</a:t>
            </a:r>
            <a:endParaRPr lang="uk-UA" dirty="0">
              <a:solidFill>
                <a:schemeClr val="accent3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4D069B5-6382-46EE-BFD7-7865121B5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159881"/>
            <a:ext cx="4680000" cy="85447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AC28ADB-ED7D-4681-B425-C00A53E96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159881"/>
            <a:ext cx="4680000" cy="56160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71EADA1-CBDE-406C-AB24-318F9E2AAD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2891"/>
          <a:stretch/>
        </p:blipFill>
        <p:spPr>
          <a:xfrm>
            <a:off x="3755999" y="2057400"/>
            <a:ext cx="4680000" cy="85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7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Заголовок 51">
            <a:extLst>
              <a:ext uri="{FF2B5EF4-FFF2-40B4-BE49-F238E27FC236}">
                <a16:creationId xmlns:a16="http://schemas.microsoft.com/office/drawing/2014/main" id="{44D43CA5-81EE-4A32-BAB4-496C4709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engines </a:t>
            </a:r>
            <a:r>
              <a:rPr lang="en-US" dirty="0">
                <a:solidFill>
                  <a:schemeClr val="accent3"/>
                </a:solidFill>
              </a:rPr>
              <a:t>Pug</a:t>
            </a:r>
            <a:endParaRPr lang="uk-UA" dirty="0">
              <a:solidFill>
                <a:schemeClr val="accent3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C5EA3BC-2478-4AE3-9D5A-543D95546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185415"/>
            <a:ext cx="4680000" cy="7956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CB7BD08-E31A-43A6-A493-2E6F90099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185415"/>
            <a:ext cx="4680000" cy="59280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71EADA1-CBDE-406C-AB24-318F9E2AAD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2891"/>
          <a:stretch/>
        </p:blipFill>
        <p:spPr>
          <a:xfrm>
            <a:off x="3755999" y="2057400"/>
            <a:ext cx="4680000" cy="85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24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319F852-62E9-41BB-A85F-24D0E7D57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482709"/>
            <a:ext cx="4680000" cy="819000"/>
          </a:xfrm>
          <a:prstGeom prst="rect">
            <a:avLst/>
          </a:prstGeom>
        </p:spPr>
      </p:pic>
      <p:sp>
        <p:nvSpPr>
          <p:cNvPr id="52" name="Заголовок 51">
            <a:extLst>
              <a:ext uri="{FF2B5EF4-FFF2-40B4-BE49-F238E27FC236}">
                <a16:creationId xmlns:a16="http://schemas.microsoft.com/office/drawing/2014/main" id="{44D43CA5-81EE-4A32-BAB4-496C4709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engines </a:t>
            </a:r>
            <a:r>
              <a:rPr lang="en-US" dirty="0">
                <a:solidFill>
                  <a:schemeClr val="accent3"/>
                </a:solidFill>
              </a:rPr>
              <a:t>Mustache</a:t>
            </a:r>
            <a:endParaRPr lang="uk-UA" dirty="0">
              <a:solidFill>
                <a:schemeClr val="accent3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7C1CA7-9870-44A1-8179-FBDED9BA8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999" y="2057400"/>
            <a:ext cx="4680000" cy="116821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60745EE-E19B-44E9-BBC7-C050824AE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5800" y="3482709"/>
            <a:ext cx="4680000" cy="5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62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Заголовок 51">
            <a:extLst>
              <a:ext uri="{FF2B5EF4-FFF2-40B4-BE49-F238E27FC236}">
                <a16:creationId xmlns:a16="http://schemas.microsoft.com/office/drawing/2014/main" id="{44D43CA5-81EE-4A32-BAB4-496C4709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engines </a:t>
            </a:r>
            <a:r>
              <a:rPr lang="en-US" dirty="0">
                <a:solidFill>
                  <a:schemeClr val="accent3"/>
                </a:solidFill>
              </a:rPr>
              <a:t>Mustache</a:t>
            </a:r>
            <a:endParaRPr lang="uk-UA" dirty="0">
              <a:solidFill>
                <a:schemeClr val="accent3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7C1CA7-9870-44A1-8179-FBDED9BA8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999" y="2057400"/>
            <a:ext cx="4680000" cy="116821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EC920F8-0B45-4186-98E0-EAA56FB2C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484409"/>
            <a:ext cx="4680000" cy="79560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32275E7-4CE7-4AE7-9E96-7F2BB564CB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3429000"/>
            <a:ext cx="4680000" cy="5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86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Заголовок 51">
            <a:extLst>
              <a:ext uri="{FF2B5EF4-FFF2-40B4-BE49-F238E27FC236}">
                <a16:creationId xmlns:a16="http://schemas.microsoft.com/office/drawing/2014/main" id="{44D43CA5-81EE-4A32-BAB4-496C4709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engines </a:t>
            </a:r>
            <a:r>
              <a:rPr lang="en-US" b="1" dirty="0">
                <a:solidFill>
                  <a:schemeClr val="accent3"/>
                </a:solidFill>
              </a:rPr>
              <a:t>EJS</a:t>
            </a:r>
            <a:br>
              <a:rPr lang="en-US" b="1" dirty="0"/>
            </a:br>
            <a:endParaRPr lang="uk-UA" dirty="0">
              <a:solidFill>
                <a:schemeClr val="accent3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0E68F5-623B-44B2-A57A-B340D95C3F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492"/>
          <a:stretch/>
        </p:blipFill>
        <p:spPr>
          <a:xfrm>
            <a:off x="4134696" y="2051702"/>
            <a:ext cx="3533777" cy="7722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A32F3FE-74F8-414B-879C-8EC2991727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801"/>
          <a:stretch/>
        </p:blipFill>
        <p:spPr>
          <a:xfrm>
            <a:off x="685800" y="3106203"/>
            <a:ext cx="3238502" cy="7956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1C6B4AF-4EE3-4551-88B4-0515A69C93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4905"/>
          <a:stretch/>
        </p:blipFill>
        <p:spPr>
          <a:xfrm>
            <a:off x="6096000" y="3106203"/>
            <a:ext cx="3046441" cy="5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18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Заголовок 51">
            <a:extLst>
              <a:ext uri="{FF2B5EF4-FFF2-40B4-BE49-F238E27FC236}">
                <a16:creationId xmlns:a16="http://schemas.microsoft.com/office/drawing/2014/main" id="{44D43CA5-81EE-4A32-BAB4-496C4709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engines </a:t>
            </a:r>
            <a:r>
              <a:rPr lang="en-US" b="1" dirty="0">
                <a:solidFill>
                  <a:schemeClr val="accent3"/>
                </a:solidFill>
              </a:rPr>
              <a:t>EJS</a:t>
            </a:r>
            <a:br>
              <a:rPr lang="en-US" b="1" dirty="0"/>
            </a:br>
            <a:endParaRPr lang="uk-UA" dirty="0">
              <a:solidFill>
                <a:schemeClr val="accent3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0E68F5-623B-44B2-A57A-B340D95C3F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492"/>
          <a:stretch/>
        </p:blipFill>
        <p:spPr>
          <a:xfrm>
            <a:off x="4134696" y="2051702"/>
            <a:ext cx="3533777" cy="7722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743D2B5-C87E-40DE-BD32-223D05A6EB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481"/>
          <a:stretch/>
        </p:blipFill>
        <p:spPr>
          <a:xfrm>
            <a:off x="685800" y="3262051"/>
            <a:ext cx="4283099" cy="17862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DA2A23A-4ACB-41C3-94AE-25867DE758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1642"/>
          <a:stretch/>
        </p:blipFill>
        <p:spPr>
          <a:xfrm>
            <a:off x="6096000" y="3262051"/>
            <a:ext cx="3667125" cy="181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0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Заголовок 51">
            <a:extLst>
              <a:ext uri="{FF2B5EF4-FFF2-40B4-BE49-F238E27FC236}">
                <a16:creationId xmlns:a16="http://schemas.microsoft.com/office/drawing/2014/main" id="{44D43CA5-81EE-4A32-BAB4-496C4709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</a:t>
            </a:r>
            <a:endParaRPr lang="uk-UA" dirty="0"/>
          </a:p>
        </p:txBody>
      </p:sp>
      <p:sp>
        <p:nvSpPr>
          <p:cNvPr id="54" name="Місце для тексту 53">
            <a:extLst>
              <a:ext uri="{FF2B5EF4-FFF2-40B4-BE49-F238E27FC236}">
                <a16:creationId xmlns:a16="http://schemas.microsoft.com/office/drawing/2014/main" id="{C9EDA614-2803-4150-8647-42120184D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Routing</a:t>
            </a:r>
            <a:r>
              <a:rPr lang="en-US" dirty="0"/>
              <a:t> refers to how an application’s endpoints (URIs) respond to client requests.</a:t>
            </a:r>
          </a:p>
          <a:p>
            <a:r>
              <a:rPr lang="en-US" dirty="0"/>
              <a:t>Route definition takes the following structure: </a:t>
            </a:r>
          </a:p>
          <a:p>
            <a:endParaRPr lang="en-US" dirty="0"/>
          </a:p>
          <a:p>
            <a:r>
              <a:rPr lang="en-US" dirty="0"/>
              <a:t>Where: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/>
              <a:t>app</a:t>
            </a:r>
            <a:r>
              <a:rPr lang="en-US" dirty="0"/>
              <a:t> is an instance of express.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/>
              <a:t>method</a:t>
            </a:r>
            <a:r>
              <a:rPr lang="en-US" dirty="0"/>
              <a:t> is an HTTP request method, in lowercase.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/>
              <a:t>path</a:t>
            </a:r>
            <a:r>
              <a:rPr lang="en-US" dirty="0"/>
              <a:t> is a path on the server.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/>
              <a:t>handler</a:t>
            </a:r>
            <a:r>
              <a:rPr lang="en-US" dirty="0"/>
              <a:t> is the function executed when the route is matched.</a:t>
            </a:r>
          </a:p>
          <a:p>
            <a:endParaRPr lang="uk-UA" dirty="0"/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C1C15FB2-60E0-4F71-90B7-F4DD792C7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75" y="3019425"/>
            <a:ext cx="2609850" cy="40957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95639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Заголовок 51">
            <a:extLst>
              <a:ext uri="{FF2B5EF4-FFF2-40B4-BE49-F238E27FC236}">
                <a16:creationId xmlns:a16="http://schemas.microsoft.com/office/drawing/2014/main" id="{44D43CA5-81EE-4A32-BAB4-496C4709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</a:t>
            </a:r>
            <a:r>
              <a:rPr lang="en-US" dirty="0" err="1"/>
              <a:t>onclusion</a:t>
            </a:r>
            <a:br>
              <a:rPr lang="en-US" b="1" dirty="0"/>
            </a:br>
            <a:endParaRPr lang="uk-UA" dirty="0">
              <a:solidFill>
                <a:schemeClr val="accent3"/>
              </a:solidFill>
            </a:endParaRPr>
          </a:p>
        </p:txBody>
      </p:sp>
      <p:sp>
        <p:nvSpPr>
          <p:cNvPr id="6" name="Прямокутник: округлені кути 5">
            <a:extLst>
              <a:ext uri="{FF2B5EF4-FFF2-40B4-BE49-F238E27FC236}">
                <a16:creationId xmlns:a16="http://schemas.microsoft.com/office/drawing/2014/main" id="{C6B27E0D-EB05-4203-9409-BE4996D7A537}"/>
              </a:ext>
            </a:extLst>
          </p:cNvPr>
          <p:cNvSpPr/>
          <p:nvPr/>
        </p:nvSpPr>
        <p:spPr>
          <a:xfrm>
            <a:off x="4656000" y="2057400"/>
            <a:ext cx="2880000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EXPRESS.JS</a:t>
            </a:r>
            <a:endParaRPr lang="uk-UA" sz="2000" b="1" dirty="0">
              <a:solidFill>
                <a:schemeClr val="bg2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Прямокутник: округлені кути 9">
            <a:extLst>
              <a:ext uri="{FF2B5EF4-FFF2-40B4-BE49-F238E27FC236}">
                <a16:creationId xmlns:a16="http://schemas.microsoft.com/office/drawing/2014/main" id="{D92DB465-321B-4530-A49B-92265D117FB7}"/>
              </a:ext>
            </a:extLst>
          </p:cNvPr>
          <p:cNvSpPr/>
          <p:nvPr/>
        </p:nvSpPr>
        <p:spPr>
          <a:xfrm>
            <a:off x="685800" y="3009900"/>
            <a:ext cx="2880000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Routes</a:t>
            </a:r>
            <a:endParaRPr lang="uk-UA" sz="2000" b="1" dirty="0">
              <a:solidFill>
                <a:schemeClr val="bg2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Прямокутник: округлені кути 10">
            <a:extLst>
              <a:ext uri="{FF2B5EF4-FFF2-40B4-BE49-F238E27FC236}">
                <a16:creationId xmlns:a16="http://schemas.microsoft.com/office/drawing/2014/main" id="{3A035B32-5F35-470B-9DCF-0F344F7BB6DC}"/>
              </a:ext>
            </a:extLst>
          </p:cNvPr>
          <p:cNvSpPr/>
          <p:nvPr/>
        </p:nvSpPr>
        <p:spPr>
          <a:xfrm>
            <a:off x="4656000" y="3009900"/>
            <a:ext cx="2880000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Middlewares</a:t>
            </a:r>
            <a:endParaRPr lang="uk-UA" sz="2000" b="1" dirty="0">
              <a:solidFill>
                <a:schemeClr val="bg2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6" name="Прямокутник: округлені кути 15">
            <a:extLst>
              <a:ext uri="{FF2B5EF4-FFF2-40B4-BE49-F238E27FC236}">
                <a16:creationId xmlns:a16="http://schemas.microsoft.com/office/drawing/2014/main" id="{D65DB0B2-E5B0-42E0-83BD-1C373BF550DB}"/>
              </a:ext>
            </a:extLst>
          </p:cNvPr>
          <p:cNvSpPr/>
          <p:nvPr/>
        </p:nvSpPr>
        <p:spPr>
          <a:xfrm>
            <a:off x="8626200" y="3009900"/>
            <a:ext cx="2880000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Template engines</a:t>
            </a:r>
            <a:endParaRPr lang="uk-UA" sz="2000" b="1" dirty="0">
              <a:solidFill>
                <a:schemeClr val="bg2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9" name="Сполучна лінія: уступом 18">
            <a:extLst>
              <a:ext uri="{FF2B5EF4-FFF2-40B4-BE49-F238E27FC236}">
                <a16:creationId xmlns:a16="http://schemas.microsoft.com/office/drawing/2014/main" id="{B7B23CAC-368E-431B-8A18-C7DCEA406D0C}"/>
              </a:ext>
            </a:extLst>
          </p:cNvPr>
          <p:cNvCxnSpPr>
            <a:endCxn id="6" idx="1"/>
          </p:cNvCxnSpPr>
          <p:nvPr/>
        </p:nvCxnSpPr>
        <p:spPr>
          <a:xfrm flipV="1">
            <a:off x="2133600" y="2314575"/>
            <a:ext cx="2522400" cy="695325"/>
          </a:xfrm>
          <a:prstGeom prst="bentConnector3">
            <a:avLst>
              <a:gd name="adj1" fmla="val 31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получна лінія: уступом 29">
            <a:extLst>
              <a:ext uri="{FF2B5EF4-FFF2-40B4-BE49-F238E27FC236}">
                <a16:creationId xmlns:a16="http://schemas.microsoft.com/office/drawing/2014/main" id="{53E7BB65-7145-4A2A-AC88-A27D523A498A}"/>
              </a:ext>
            </a:extLst>
          </p:cNvPr>
          <p:cNvCxnSpPr>
            <a:endCxn id="16" idx="0"/>
          </p:cNvCxnSpPr>
          <p:nvPr/>
        </p:nvCxnSpPr>
        <p:spPr>
          <a:xfrm>
            <a:off x="7536000" y="2314575"/>
            <a:ext cx="2530200" cy="69532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 сполучна лінія 31">
            <a:extLst>
              <a:ext uri="{FF2B5EF4-FFF2-40B4-BE49-F238E27FC236}">
                <a16:creationId xmlns:a16="http://schemas.microsoft.com/office/drawing/2014/main" id="{F73BFBE8-662F-48C6-8B01-F0D67F52037F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6096000" y="2571750"/>
            <a:ext cx="0" cy="4381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кутник: округлені кути 33">
            <a:extLst>
              <a:ext uri="{FF2B5EF4-FFF2-40B4-BE49-F238E27FC236}">
                <a16:creationId xmlns:a16="http://schemas.microsoft.com/office/drawing/2014/main" id="{A1C90D59-59B1-4F78-808E-FAFCEE0DFF67}"/>
              </a:ext>
            </a:extLst>
          </p:cNvPr>
          <p:cNvSpPr/>
          <p:nvPr/>
        </p:nvSpPr>
        <p:spPr>
          <a:xfrm>
            <a:off x="685800" y="3743324"/>
            <a:ext cx="2880000" cy="17430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GET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POST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PUT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DELETE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endParaRPr lang="uk-UA" sz="2000" dirty="0">
              <a:solidFill>
                <a:schemeClr val="accent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5" name="Прямокутник: округлені кути 34">
            <a:extLst>
              <a:ext uri="{FF2B5EF4-FFF2-40B4-BE49-F238E27FC236}">
                <a16:creationId xmlns:a16="http://schemas.microsoft.com/office/drawing/2014/main" id="{3FFB1437-686D-4D29-AB1F-F46741F6CA5E}"/>
              </a:ext>
            </a:extLst>
          </p:cNvPr>
          <p:cNvSpPr/>
          <p:nvPr/>
        </p:nvSpPr>
        <p:spPr>
          <a:xfrm>
            <a:off x="4656000" y="3743323"/>
            <a:ext cx="2880000" cy="17430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application-level 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router-level 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error-handling 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built-in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third-party</a:t>
            </a:r>
            <a:endParaRPr lang="uk-UA" sz="2000" dirty="0">
              <a:solidFill>
                <a:schemeClr val="accent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6" name="Прямокутник: округлені кути 35">
            <a:extLst>
              <a:ext uri="{FF2B5EF4-FFF2-40B4-BE49-F238E27FC236}">
                <a16:creationId xmlns:a16="http://schemas.microsoft.com/office/drawing/2014/main" id="{7D5C3083-7D3A-4609-85C4-675C5441026D}"/>
              </a:ext>
            </a:extLst>
          </p:cNvPr>
          <p:cNvSpPr/>
          <p:nvPr/>
        </p:nvSpPr>
        <p:spPr>
          <a:xfrm>
            <a:off x="8626200" y="3743323"/>
            <a:ext cx="2880000" cy="17430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Pug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Mustache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EJS</a:t>
            </a:r>
            <a:endParaRPr lang="uk-UA" sz="2000" dirty="0">
              <a:solidFill>
                <a:schemeClr val="accent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387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96A00211-15D5-4947-AA31-9C7D670968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>
                <a:hlinkClick r:id="rId3"/>
              </a:rPr>
              <a:t>http://expressjs.com/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>
                <a:hlinkClick r:id="rId4"/>
              </a:rPr>
              <a:t>https://www.tutorialspoint.com/nodejs/nodejs_express_framework.htm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>
                <a:hlinkClick r:id="rId5"/>
              </a:rPr>
              <a:t>https://www.guru99.com/node-js-express.html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>
                <a:hlinkClick r:id="rId6"/>
              </a:rPr>
              <a:t>https://developer.mozilla.org/en-US/docs/Learn/Server-side/Express_Nodejs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>
                <a:hlinkClick r:id="rId7"/>
              </a:rPr>
              <a:t>https://pugjs.org/api/getting-started.html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>
                <a:hlinkClick r:id="rId8"/>
              </a:rPr>
              <a:t>https://ejs.co/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>
                <a:hlinkClick r:id="rId9"/>
              </a:rPr>
              <a:t>https://mustache.github.io/</a:t>
            </a:r>
            <a:endParaRPr lang="en-US" dirty="0"/>
          </a:p>
        </p:txBody>
      </p:sp>
      <p:sp>
        <p:nvSpPr>
          <p:cNvPr id="52" name="Заголовок 51">
            <a:extLst>
              <a:ext uri="{FF2B5EF4-FFF2-40B4-BE49-F238E27FC236}">
                <a16:creationId xmlns:a16="http://schemas.microsoft.com/office/drawing/2014/main" id="{44D43CA5-81EE-4A32-BAB4-496C4709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list</a:t>
            </a:r>
            <a:br>
              <a:rPr lang="en-US" b="1" dirty="0"/>
            </a:br>
            <a:endParaRPr lang="uk-UA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2121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br>
              <a:rPr lang="uk-UA" dirty="0"/>
            </a:br>
            <a:r>
              <a:rPr lang="en-US" dirty="0"/>
              <a:t>for attention</a:t>
            </a:r>
            <a:endParaRPr lang="uk-U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by Yaroslav Vendysh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8781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1D84DF1-F1FD-4D0B-89A1-C721F5907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3429000" cy="857250"/>
          </a:xfrm>
          <a:prstGeom prst="rect">
            <a:avLst/>
          </a:prstGeom>
        </p:spPr>
      </p:pic>
      <p:sp>
        <p:nvSpPr>
          <p:cNvPr id="52" name="Заголовок 51">
            <a:extLst>
              <a:ext uri="{FF2B5EF4-FFF2-40B4-BE49-F238E27FC236}">
                <a16:creationId xmlns:a16="http://schemas.microsoft.com/office/drawing/2014/main" id="{44D43CA5-81EE-4A32-BAB4-496C4709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</a:t>
            </a:r>
            <a:r>
              <a:rPr lang="en-US" dirty="0">
                <a:solidFill>
                  <a:schemeClr val="accent3"/>
                </a:solidFill>
              </a:rPr>
              <a:t>methods</a:t>
            </a:r>
            <a:endParaRPr lang="uk-UA" dirty="0">
              <a:solidFill>
                <a:schemeClr val="accent3"/>
              </a:solidFill>
            </a:endParaRPr>
          </a:p>
        </p:txBody>
      </p:sp>
      <p:sp>
        <p:nvSpPr>
          <p:cNvPr id="2" name="Місце для тексту 1">
            <a:extLst>
              <a:ext uri="{FF2B5EF4-FFF2-40B4-BE49-F238E27FC236}">
                <a16:creationId xmlns:a16="http://schemas.microsoft.com/office/drawing/2014/main" id="{A5AF24D0-276D-4129-8FA0-F5756B90E4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A route method </a:t>
            </a:r>
            <a:r>
              <a:rPr lang="en-US" dirty="0">
                <a:solidFill>
                  <a:schemeClr val="accent1"/>
                </a:solidFill>
              </a:rPr>
              <a:t>is derived from one of the HTTP methods, and is attached to an instance of the express class</a:t>
            </a:r>
            <a:r>
              <a:rPr lang="en-US" dirty="0"/>
              <a:t>. The following code is an example of routes that are defined for the GET, POST, PUT, DELETE methods to the root of the app.</a:t>
            </a:r>
            <a:endParaRPr lang="uk-UA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EFE7C8-F4EC-46CC-A53B-60EE163C6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429000"/>
            <a:ext cx="3429000" cy="8572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D9EC9FC-E9C8-4161-B9CB-0D3C94A9C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2" y="4629150"/>
            <a:ext cx="4191000" cy="8572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30B2D5E-3F82-4C34-960A-49344DD278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4629150"/>
            <a:ext cx="4191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5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Заголовок 51">
            <a:extLst>
              <a:ext uri="{FF2B5EF4-FFF2-40B4-BE49-F238E27FC236}">
                <a16:creationId xmlns:a16="http://schemas.microsoft.com/office/drawing/2014/main" id="{44D43CA5-81EE-4A32-BAB4-496C4709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</a:t>
            </a:r>
            <a:r>
              <a:rPr lang="en-US" dirty="0">
                <a:solidFill>
                  <a:schemeClr val="accent3"/>
                </a:solidFill>
              </a:rPr>
              <a:t>methods</a:t>
            </a:r>
            <a:endParaRPr lang="uk-UA" dirty="0">
              <a:solidFill>
                <a:schemeClr val="accent3"/>
              </a:solidFill>
            </a:endParaRPr>
          </a:p>
        </p:txBody>
      </p:sp>
      <p:sp>
        <p:nvSpPr>
          <p:cNvPr id="2" name="Місце для тексту 1">
            <a:extLst>
              <a:ext uri="{FF2B5EF4-FFF2-40B4-BE49-F238E27FC236}">
                <a16:creationId xmlns:a16="http://schemas.microsoft.com/office/drawing/2014/main" id="{A5AF24D0-276D-4129-8FA0-F5756B90E4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is a special routing method, </a:t>
            </a:r>
            <a:r>
              <a:rPr lang="en-US" b="1" dirty="0" err="1">
                <a:latin typeface="Consolas" panose="020B0609020204030204" pitchFamily="49" charset="0"/>
              </a:rPr>
              <a:t>app.all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used to load middleware functions at a path for all HTTP request methods</a:t>
            </a:r>
            <a:r>
              <a:rPr lang="en-US" dirty="0"/>
              <a:t>. For example, the following handler is executed for requests to the route “/secret” whether using GET, POST, PUT, DELETE, or any other.</a:t>
            </a: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521FF0-6F79-4837-B85F-CFB1D1AE9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650" y="3429000"/>
            <a:ext cx="48387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83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Заголовок 51">
            <a:extLst>
              <a:ext uri="{FF2B5EF4-FFF2-40B4-BE49-F238E27FC236}">
                <a16:creationId xmlns:a16="http://schemas.microsoft.com/office/drawing/2014/main" id="{44D43CA5-81EE-4A32-BAB4-496C4709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</a:t>
            </a:r>
            <a:r>
              <a:rPr lang="en-US" dirty="0">
                <a:solidFill>
                  <a:schemeClr val="accent3"/>
                </a:solidFill>
              </a:rPr>
              <a:t>paths</a:t>
            </a:r>
            <a:endParaRPr lang="uk-UA" dirty="0">
              <a:solidFill>
                <a:schemeClr val="accent3"/>
              </a:solidFill>
            </a:endParaRPr>
          </a:p>
        </p:txBody>
      </p:sp>
      <p:sp>
        <p:nvSpPr>
          <p:cNvPr id="2" name="Місце для тексту 1">
            <a:extLst>
              <a:ext uri="{FF2B5EF4-FFF2-40B4-BE49-F238E27FC236}">
                <a16:creationId xmlns:a16="http://schemas.microsoft.com/office/drawing/2014/main" id="{A5AF24D0-276D-4129-8FA0-F5756B90E4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66925"/>
            <a:ext cx="10820400" cy="3429000"/>
          </a:xfrm>
        </p:spPr>
        <p:txBody>
          <a:bodyPr/>
          <a:lstStyle/>
          <a:p>
            <a:r>
              <a:rPr lang="en-US" b="1" dirty="0"/>
              <a:t>Route paths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in combination with a request method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define the endpoints at which requests can be made</a:t>
            </a:r>
            <a:r>
              <a:rPr lang="en-US" dirty="0"/>
              <a:t>. Route paths can be strings, string patterns, or regular expressions. The characters ?, +, *, and () are subsets of their regular expression counterparts.</a:t>
            </a:r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97A882-DDA5-4B9C-BFF5-6B25E46D1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429000"/>
            <a:ext cx="4667250" cy="8572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4C757A-D9A4-43A8-8676-BF432859F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29000"/>
            <a:ext cx="4667250" cy="8572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F74EF9C-5584-402A-9F9A-782A146E29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4638675"/>
            <a:ext cx="4667250" cy="8572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FC69B22-0F78-4E00-98E0-D28D47093D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638675"/>
            <a:ext cx="46672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49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Заголовок 51">
            <a:extLst>
              <a:ext uri="{FF2B5EF4-FFF2-40B4-BE49-F238E27FC236}">
                <a16:creationId xmlns:a16="http://schemas.microsoft.com/office/drawing/2014/main" id="{44D43CA5-81EE-4A32-BAB4-496C4709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</a:t>
            </a:r>
            <a:r>
              <a:rPr lang="en-US" dirty="0">
                <a:solidFill>
                  <a:schemeClr val="accent3"/>
                </a:solidFill>
              </a:rPr>
              <a:t>parameters</a:t>
            </a:r>
            <a:endParaRPr lang="uk-UA" dirty="0">
              <a:solidFill>
                <a:schemeClr val="accent3"/>
              </a:solidFill>
            </a:endParaRPr>
          </a:p>
        </p:txBody>
      </p:sp>
      <p:sp>
        <p:nvSpPr>
          <p:cNvPr id="2" name="Місце для тексту 1">
            <a:extLst>
              <a:ext uri="{FF2B5EF4-FFF2-40B4-BE49-F238E27FC236}">
                <a16:creationId xmlns:a16="http://schemas.microsoft.com/office/drawing/2014/main" id="{A5AF24D0-276D-4129-8FA0-F5756B90E4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66925"/>
            <a:ext cx="10820400" cy="3429000"/>
          </a:xfrm>
        </p:spPr>
        <p:txBody>
          <a:bodyPr/>
          <a:lstStyle/>
          <a:p>
            <a:r>
              <a:rPr lang="en-US" b="1" dirty="0"/>
              <a:t>Route parameters </a:t>
            </a:r>
            <a:r>
              <a:rPr lang="en-US" dirty="0">
                <a:solidFill>
                  <a:schemeClr val="accent1"/>
                </a:solidFill>
              </a:rPr>
              <a:t>are named URL segments that are used to capture the values specified at their position in the URL</a:t>
            </a:r>
            <a:r>
              <a:rPr lang="en-US" dirty="0"/>
              <a:t>. The captured values are populated in the </a:t>
            </a:r>
            <a:r>
              <a:rPr lang="en-US" dirty="0" err="1"/>
              <a:t>req.params</a:t>
            </a:r>
            <a:r>
              <a:rPr lang="en-US" dirty="0"/>
              <a:t> object, with the name of the route parameter specified in the path as their respective keys.</a:t>
            </a:r>
            <a:endParaRPr lang="uk-UA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0BA813-F232-41FC-ADE8-128638B27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800" y="4464882"/>
            <a:ext cx="5040000" cy="69517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F7964B4-ACD5-483C-844B-AE3999D8F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800" y="3436029"/>
            <a:ext cx="5040000" cy="69517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1C58B97-9A89-4765-86ED-ECD62FF21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4464882"/>
            <a:ext cx="5040000" cy="69517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30F7D38-035D-4878-A951-B137B7F662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3433839"/>
            <a:ext cx="5040000" cy="69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39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Заголовок 51">
            <a:extLst>
              <a:ext uri="{FF2B5EF4-FFF2-40B4-BE49-F238E27FC236}">
                <a16:creationId xmlns:a16="http://schemas.microsoft.com/office/drawing/2014/main" id="{44D43CA5-81EE-4A32-BAB4-496C4709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</a:t>
            </a:r>
            <a:r>
              <a:rPr lang="en-US" b="1" dirty="0">
                <a:solidFill>
                  <a:schemeClr val="accent3"/>
                </a:solidFill>
              </a:rPr>
              <a:t>handlers</a:t>
            </a:r>
            <a:br>
              <a:rPr lang="en-US" b="1" dirty="0"/>
            </a:br>
            <a:br>
              <a:rPr lang="en-US" dirty="0"/>
            </a:br>
            <a:endParaRPr lang="uk-UA" dirty="0">
              <a:solidFill>
                <a:schemeClr val="accent3"/>
              </a:solidFill>
            </a:endParaRPr>
          </a:p>
        </p:txBody>
      </p:sp>
      <p:sp>
        <p:nvSpPr>
          <p:cNvPr id="2" name="Місце для тексту 1">
            <a:extLst>
              <a:ext uri="{FF2B5EF4-FFF2-40B4-BE49-F238E27FC236}">
                <a16:creationId xmlns:a16="http://schemas.microsoft.com/office/drawing/2014/main" id="{A5AF24D0-276D-4129-8FA0-F5756B90E4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66925"/>
            <a:ext cx="10820400" cy="3429000"/>
          </a:xfrm>
        </p:spPr>
        <p:txBody>
          <a:bodyPr/>
          <a:lstStyle/>
          <a:p>
            <a:r>
              <a:rPr lang="en-US" dirty="0"/>
              <a:t>You can provide </a:t>
            </a:r>
            <a:r>
              <a:rPr lang="en-US" b="1" dirty="0"/>
              <a:t>multiple callback functions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that behave like middleware to handle a request</a:t>
            </a:r>
            <a:r>
              <a:rPr lang="en-US" dirty="0"/>
              <a:t>. The only exception is that these callbacks might invoke next('route') to bypass the remaining route callbacks.</a:t>
            </a:r>
            <a:endParaRPr lang="uk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208CC1-3EA2-4115-A1E1-D47F66283D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77"/>
          <a:stretch/>
        </p:blipFill>
        <p:spPr>
          <a:xfrm>
            <a:off x="685800" y="3428999"/>
            <a:ext cx="4095750" cy="79057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CB1A3D-04C7-47DD-A3EA-B85BA0F349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14"/>
          <a:stretch/>
        </p:blipFill>
        <p:spPr>
          <a:xfrm>
            <a:off x="5110163" y="3424237"/>
            <a:ext cx="6396037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4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Заголовок 51">
            <a:extLst>
              <a:ext uri="{FF2B5EF4-FFF2-40B4-BE49-F238E27FC236}">
                <a16:creationId xmlns:a16="http://schemas.microsoft.com/office/drawing/2014/main" id="{44D43CA5-81EE-4A32-BAB4-496C4709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</a:t>
            </a:r>
            <a:r>
              <a:rPr lang="en-US" b="1" dirty="0">
                <a:solidFill>
                  <a:schemeClr val="accent3"/>
                </a:solidFill>
              </a:rPr>
              <a:t>response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3"/>
                </a:solidFill>
              </a:rPr>
              <a:t>methods</a:t>
            </a:r>
            <a:br>
              <a:rPr lang="en-US" b="1" dirty="0"/>
            </a:br>
            <a:br>
              <a:rPr lang="en-US" b="1" dirty="0"/>
            </a:br>
            <a:br>
              <a:rPr lang="en-US" dirty="0"/>
            </a:br>
            <a:endParaRPr lang="uk-UA" dirty="0">
              <a:solidFill>
                <a:schemeClr val="accent3"/>
              </a:solidFill>
            </a:endParaRPr>
          </a:p>
        </p:txBody>
      </p:sp>
      <p:sp>
        <p:nvSpPr>
          <p:cNvPr id="2" name="Місце для тексту 1">
            <a:extLst>
              <a:ext uri="{FF2B5EF4-FFF2-40B4-BE49-F238E27FC236}">
                <a16:creationId xmlns:a16="http://schemas.microsoft.com/office/drawing/2014/main" id="{A5AF24D0-276D-4129-8FA0-F5756B90E4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66925"/>
            <a:ext cx="10820400" cy="3429000"/>
          </a:xfrm>
        </p:spPr>
        <p:txBody>
          <a:bodyPr/>
          <a:lstStyle/>
          <a:p>
            <a:r>
              <a:rPr lang="en-US" b="1" dirty="0"/>
              <a:t>The methods on the response object</a:t>
            </a:r>
            <a:r>
              <a:rPr lang="en-US" dirty="0"/>
              <a:t> </a:t>
            </a:r>
            <a:r>
              <a:rPr lang="en-US" b="1" dirty="0"/>
              <a:t>(res) </a:t>
            </a:r>
            <a:r>
              <a:rPr lang="en-US" dirty="0"/>
              <a:t>in the following table </a:t>
            </a:r>
            <a:r>
              <a:rPr lang="en-US" dirty="0">
                <a:solidFill>
                  <a:schemeClr val="accent1"/>
                </a:solidFill>
              </a:rPr>
              <a:t>can send a response to the client, and terminate the request-response cycle</a:t>
            </a:r>
            <a:r>
              <a:rPr lang="en-US" dirty="0"/>
              <a:t>. If none of these methods are called from a route handler, the client request will be left hanging.</a:t>
            </a: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569836-48C7-4DCC-A962-D3B61ACBF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159" y="3429000"/>
            <a:ext cx="5831682" cy="215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04349"/>
      </p:ext>
    </p:extLst>
  </p:cSld>
  <p:clrMapOvr>
    <a:masterClrMapping/>
  </p:clrMapOvr>
</p:sld>
</file>

<file path=ppt/theme/theme1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0103479C-70CD-40C7-BA0E-A151EE336BCC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195FC54A15F344D83577B1CDDD67A5D" ma:contentTypeVersion="9" ma:contentTypeDescription="Создание документа." ma:contentTypeScope="" ma:versionID="961ec8db58076c7d3e9f84b9cd82fd45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bd9f0c80ada20ee560e77d723f3ef44e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A1340B-3A1B-4156-ADE3-51DF6C2C795D}">
  <ds:schemaRefs>
    <ds:schemaRef ds:uri="http://schemas.microsoft.com/office/2006/documentManagement/types"/>
    <ds:schemaRef ds:uri="http://purl.org/dc/elements/1.1/"/>
    <ds:schemaRef ds:uri="835f28f2-30f1-4728-84d2-86d96e143488"/>
    <ds:schemaRef ds:uri="http://purl.org/dc/dcmitype/"/>
    <ds:schemaRef ds:uri="http://schemas.microsoft.com/office/infopath/2007/PartnerControls"/>
    <ds:schemaRef ds:uri="341e6018-ac0a-4dfb-8409-db9e0d25502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AFDAB34-20E1-438F-BCB2-ECDA5496F3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2067</TotalTime>
  <Words>1202</Words>
  <Application>Microsoft Office PowerPoint</Application>
  <PresentationFormat>Широкий екран</PresentationFormat>
  <Paragraphs>146</Paragraphs>
  <Slides>32</Slides>
  <Notes>31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32</vt:i4>
      </vt:variant>
    </vt:vector>
  </HeadingPairs>
  <TitlesOfParts>
    <vt:vector size="39" baseType="lpstr">
      <vt:lpstr>Calibri</vt:lpstr>
      <vt:lpstr>Open Sans</vt:lpstr>
      <vt:lpstr>Consolas</vt:lpstr>
      <vt:lpstr>Wingdings</vt:lpstr>
      <vt:lpstr>Arial</vt:lpstr>
      <vt:lpstr>Proxima Nova Black</vt:lpstr>
      <vt:lpstr>LIGHT-THEME</vt:lpstr>
      <vt:lpstr>Node.js Express</vt:lpstr>
      <vt:lpstr>General information</vt:lpstr>
      <vt:lpstr>Route</vt:lpstr>
      <vt:lpstr>Route methods</vt:lpstr>
      <vt:lpstr>Route methods</vt:lpstr>
      <vt:lpstr>Route paths</vt:lpstr>
      <vt:lpstr>Route parameters</vt:lpstr>
      <vt:lpstr>Route handlers  </vt:lpstr>
      <vt:lpstr>Route response methods   </vt:lpstr>
      <vt:lpstr>Route app.route()   </vt:lpstr>
      <vt:lpstr>Route express.Router    </vt:lpstr>
      <vt:lpstr>Middleware</vt:lpstr>
      <vt:lpstr>Middleware syntax</vt:lpstr>
      <vt:lpstr>Middleware using</vt:lpstr>
      <vt:lpstr>Middleware application-level</vt:lpstr>
      <vt:lpstr>Middleware router-level </vt:lpstr>
      <vt:lpstr>Middleware error-handling </vt:lpstr>
      <vt:lpstr>Middleware built-in </vt:lpstr>
      <vt:lpstr>Middleware third-party </vt:lpstr>
      <vt:lpstr>Template engines</vt:lpstr>
      <vt:lpstr>Template engines setting</vt:lpstr>
      <vt:lpstr>Template engines comparison</vt:lpstr>
      <vt:lpstr>Template engines comparison</vt:lpstr>
      <vt:lpstr>Template engines Pug</vt:lpstr>
      <vt:lpstr>Template engines Pug</vt:lpstr>
      <vt:lpstr>Template engines Mustache</vt:lpstr>
      <vt:lpstr>Template engines Mustache</vt:lpstr>
      <vt:lpstr>Template engines EJS </vt:lpstr>
      <vt:lpstr>Template engines EJS </vt:lpstr>
      <vt:lpstr>Сonclusion </vt:lpstr>
      <vt:lpstr>Reference list </vt:lpstr>
      <vt:lpstr>Thank you  for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Liubov Koliasa</dc:creator>
  <cp:lastModifiedBy>Ярослав Вендиш</cp:lastModifiedBy>
  <cp:revision>153</cp:revision>
  <dcterms:created xsi:type="dcterms:W3CDTF">2018-12-11T16:43:22Z</dcterms:created>
  <dcterms:modified xsi:type="dcterms:W3CDTF">2020-01-22T00:03:59Z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