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4"/>
  </p:sldMasterIdLst>
  <p:notesMasterIdLst>
    <p:notesMasterId r:id="rId72"/>
  </p:notesMasterIdLst>
  <p:sldIdLst>
    <p:sldId id="258" r:id="rId5"/>
    <p:sldId id="393" r:id="rId6"/>
    <p:sldId id="394" r:id="rId7"/>
    <p:sldId id="397" r:id="rId8"/>
    <p:sldId id="398" r:id="rId9"/>
    <p:sldId id="399" r:id="rId10"/>
    <p:sldId id="400" r:id="rId11"/>
    <p:sldId id="401" r:id="rId12"/>
    <p:sldId id="403" r:id="rId13"/>
    <p:sldId id="404" r:id="rId14"/>
    <p:sldId id="406" r:id="rId15"/>
    <p:sldId id="412" r:id="rId16"/>
    <p:sldId id="409" r:id="rId17"/>
    <p:sldId id="411" r:id="rId18"/>
    <p:sldId id="410" r:id="rId19"/>
    <p:sldId id="413" r:id="rId20"/>
    <p:sldId id="414" r:id="rId21"/>
    <p:sldId id="415" r:id="rId22"/>
    <p:sldId id="416" r:id="rId23"/>
    <p:sldId id="395" r:id="rId24"/>
    <p:sldId id="417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8" r:id="rId34"/>
    <p:sldId id="427" r:id="rId35"/>
    <p:sldId id="431" r:id="rId36"/>
    <p:sldId id="429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8" r:id="rId49"/>
    <p:sldId id="449" r:id="rId50"/>
    <p:sldId id="450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0" r:id="rId59"/>
    <p:sldId id="461" r:id="rId60"/>
    <p:sldId id="462" r:id="rId61"/>
    <p:sldId id="463" r:id="rId62"/>
    <p:sldId id="451" r:id="rId63"/>
    <p:sldId id="452" r:id="rId64"/>
    <p:sldId id="443" r:id="rId65"/>
    <p:sldId id="444" r:id="rId66"/>
    <p:sldId id="445" r:id="rId67"/>
    <p:sldId id="446" r:id="rId68"/>
    <p:sldId id="447" r:id="rId69"/>
    <p:sldId id="392" r:id="rId70"/>
    <p:sldId id="319" r:id="rId71"/>
  </p:sldIdLst>
  <p:sldSz cx="12192000" cy="6858000"/>
  <p:notesSz cx="6858000" cy="9144000"/>
  <p:embeddedFontLs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Consolas" panose="020B0609020204030204" pitchFamily="49" charset="0"/>
      <p:regular r:id="rId77"/>
      <p:bold r:id="rId78"/>
      <p:italic r:id="rId79"/>
      <p:boldItalic r:id="rId80"/>
    </p:embeddedFont>
    <p:embeddedFont>
      <p:font typeface="Open Sans" panose="020B0604020202020204" charset="0"/>
      <p:regular r:id="rId81"/>
      <p:bold r:id="rId82"/>
      <p:italic r:id="rId83"/>
      <p:boldItalic r:id="rId84"/>
    </p:embeddedFont>
    <p:embeddedFont>
      <p:font typeface="Proxima Nova Black" panose="020B0604020202020204" charset="0"/>
      <p:bold r:id="rId8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FF6"/>
    <a:srgbClr val="F9FFF7"/>
    <a:srgbClr val="F6FFF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7018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font" Target="fonts/font4.fntdata"/><Relationship Id="rId84" Type="http://schemas.openxmlformats.org/officeDocument/2006/relationships/font" Target="fonts/font12.fntdata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font" Target="fonts/font10.fntdata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F8B48-4313-4A81-BEDA-0D6C01169BBA}" type="datetimeFigureOut">
              <a:rPr lang="uk-UA" smtClean="0"/>
              <a:t>27.01.2020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8F761-C86A-4E98-9819-294C6FCAE5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931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784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825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Blink – </a:t>
            </a:r>
            <a:r>
              <a:rPr lang="uk-UA" dirty="0"/>
              <a:t>текст мигає</a:t>
            </a:r>
          </a:p>
          <a:p>
            <a:r>
              <a:rPr lang="en-US" dirty="0"/>
              <a:t>Fixed – </a:t>
            </a:r>
            <a:r>
              <a:rPr lang="uk-UA" dirty="0"/>
              <a:t>для </a:t>
            </a:r>
            <a:r>
              <a:rPr lang="uk-UA" dirty="0" err="1"/>
              <a:t>введень</a:t>
            </a:r>
            <a:r>
              <a:rPr lang="uk-UA" dirty="0"/>
              <a:t> з клавіатури, коду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421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Strike – </a:t>
            </a:r>
            <a:r>
              <a:rPr lang="uk-UA" b="0" dirty="0"/>
              <a:t>перекреслений текст</a:t>
            </a:r>
          </a:p>
          <a:p>
            <a:r>
              <a:rPr lang="en-US" b="0" dirty="0"/>
              <a:t>Sub – </a:t>
            </a:r>
            <a:r>
              <a:rPr lang="uk-UA" b="0" dirty="0"/>
              <a:t>індекс знизу</a:t>
            </a:r>
            <a:endParaRPr lang="en-US" b="0" dirty="0"/>
          </a:p>
          <a:p>
            <a:r>
              <a:rPr lang="en-US" b="0" dirty="0"/>
              <a:t>Sup –</a:t>
            </a:r>
            <a:r>
              <a:rPr lang="uk-UA" b="0" dirty="0"/>
              <a:t> індекс зверху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60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990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таток 1">
            <a:extLst>
              <a:ext uri="{FF2B5EF4-FFF2-40B4-BE49-F238E27FC236}">
                <a16:creationId xmlns:a16="http://schemas.microsoft.com/office/drawing/2014/main" id="{25E80708-87F9-4EDB-8C04-50063AAD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085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08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211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04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05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319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71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4436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8F761-C86A-4E98-9819-294C6FCAE52C}" type="slidenum">
              <a:rPr lang="uk-UA" smtClean="0"/>
              <a:t>57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185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1034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62465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701" r:id="rId15"/>
    <p:sldLayoutId id="214748371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composition-vs-inheritance.html" TargetMode="External"/><Relationship Id="rId3" Type="http://schemas.openxmlformats.org/officeDocument/2006/relationships/hyperlink" Target="https://developer.mozilla.org/en-US/docs/Web/JavaScript/Reference/Global_Objects/String" TargetMode="External"/><Relationship Id="rId7" Type="http://schemas.openxmlformats.org/officeDocument/2006/relationships/hyperlink" Target="https://javascript.info/st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point.com/15-javascript-string-functions/" TargetMode="External"/><Relationship Id="rId5" Type="http://schemas.openxmlformats.org/officeDocument/2006/relationships/hyperlink" Target="https://www.robinwieruch.de/react-render-props" TargetMode="External"/><Relationship Id="rId4" Type="http://schemas.openxmlformats.org/officeDocument/2006/relationships/hyperlink" Target="https://www.w3schools.com/js/js_string_methods.asp" TargetMode="External"/><Relationship Id="rId9" Type="http://schemas.openxmlformats.org/officeDocument/2006/relationships/hyperlink" Target="https://www.tutorialspoint.com/javascript/javascript_strings_object.htm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Yaroslav Vendysh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Sometimes, your code will include strings which are </a:t>
            </a:r>
            <a:r>
              <a:rPr lang="en-US" dirty="0">
                <a:solidFill>
                  <a:schemeClr val="accent5"/>
                </a:solidFill>
              </a:rPr>
              <a:t>very long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literal strings</a:t>
            </a:r>
            <a:br>
              <a:rPr lang="en-US" b="1" dirty="0"/>
            </a:b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60233F-F975-4DCD-9BFF-4D00C864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852300"/>
            <a:ext cx="5705475" cy="101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8A8066-2B0D-40FF-9B63-CBB7EE6E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4243715"/>
            <a:ext cx="5715000" cy="103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45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 literals are string literals allowing </a:t>
            </a:r>
            <a:r>
              <a:rPr lang="en-US" dirty="0">
                <a:solidFill>
                  <a:schemeClr val="accent5"/>
                </a:solidFill>
              </a:rPr>
              <a:t>embedded expressions</a:t>
            </a:r>
            <a:r>
              <a:rPr lang="en-US" dirty="0"/>
              <a:t>. </a:t>
            </a:r>
          </a:p>
          <a:p>
            <a:r>
              <a:rPr lang="en-US" dirty="0"/>
              <a:t>You can use </a:t>
            </a:r>
            <a:r>
              <a:rPr lang="en-US" dirty="0">
                <a:solidFill>
                  <a:schemeClr val="accent5"/>
                </a:solidFill>
              </a:rPr>
              <a:t>multi-line strings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</a:rPr>
              <a:t>string interpolation </a:t>
            </a:r>
            <a:r>
              <a:rPr lang="en-US" dirty="0"/>
              <a:t>features with them.</a:t>
            </a:r>
          </a:p>
          <a:p>
            <a:r>
              <a:rPr lang="en-US" dirty="0"/>
              <a:t>They were called </a:t>
            </a:r>
            <a:r>
              <a:rPr lang="en-US" dirty="0">
                <a:solidFill>
                  <a:schemeClr val="accent5"/>
                </a:solidFill>
              </a:rPr>
              <a:t>"template strings"</a:t>
            </a:r>
            <a:r>
              <a:rPr lang="en-US" dirty="0"/>
              <a:t> in prior editions of the ES2015 specification.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E49203-7454-49B5-A139-F818C540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713177"/>
            <a:ext cx="4762500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– </a:t>
            </a:r>
            <a:r>
              <a:rPr lang="en-US" b="1" dirty="0">
                <a:solidFill>
                  <a:schemeClr val="accent6"/>
                </a:solidFill>
              </a:rPr>
              <a:t>syntax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2075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	Before</a:t>
            </a:r>
            <a:r>
              <a:rPr lang="en-US" dirty="0"/>
              <a:t>             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   	After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– </a:t>
            </a:r>
            <a:r>
              <a:rPr lang="en-US" b="1" dirty="0">
                <a:solidFill>
                  <a:schemeClr val="accent6"/>
                </a:solidFill>
              </a:rPr>
              <a:t>multi-line strings</a:t>
            </a:r>
            <a:br>
              <a:rPr lang="en-US" b="1" dirty="0"/>
            </a:b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1BB13-CC6E-4EDC-AF0D-E7F324E4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38" y="2057400"/>
            <a:ext cx="3810000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D7EC7B-6D15-4571-9764-F97ACB04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38" y="3752850"/>
            <a:ext cx="3810000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89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77BAF2-89F4-454D-9E35-FA03A74A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38" y="3752850"/>
            <a:ext cx="6715125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	Before</a:t>
            </a:r>
            <a:r>
              <a:rPr lang="en-US" dirty="0"/>
              <a:t>             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   	After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– </a:t>
            </a:r>
            <a:r>
              <a:rPr lang="en-US" b="1" dirty="0">
                <a:solidFill>
                  <a:schemeClr val="accent6"/>
                </a:solidFill>
              </a:rPr>
              <a:t>expressions</a:t>
            </a:r>
            <a:br>
              <a:rPr lang="en-US" b="1" dirty="0"/>
            </a:b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FAD1F7-8148-4F67-A800-9BC1D00C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38" y="2059148"/>
            <a:ext cx="6724650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52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	Before</a:t>
            </a:r>
            <a:r>
              <a:rPr lang="en-US" dirty="0"/>
              <a:t>             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   	After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– </a:t>
            </a:r>
            <a:r>
              <a:rPr lang="en-US" b="1" dirty="0">
                <a:solidFill>
                  <a:schemeClr val="accent6"/>
                </a:solidFill>
              </a:rPr>
              <a:t>nesting templates</a:t>
            </a:r>
            <a:br>
              <a:rPr lang="en-US" b="1" dirty="0"/>
            </a:b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F79F39-75D6-4169-9413-C0C244C8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38" y="2057400"/>
            <a:ext cx="5238750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39D567-3254-4926-ACF9-C26BE938F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38" y="3752850"/>
            <a:ext cx="5238750" cy="819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77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 more advanced form of template literals are </a:t>
            </a:r>
            <a:r>
              <a:rPr lang="en-US" b="1" dirty="0">
                <a:solidFill>
                  <a:schemeClr val="accent3"/>
                </a:solidFill>
              </a:rPr>
              <a:t>tagged templates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Tags allow you to </a:t>
            </a:r>
            <a:r>
              <a:rPr lang="en-US" b="1" dirty="0">
                <a:solidFill>
                  <a:schemeClr val="accent3"/>
                </a:solidFill>
              </a:rPr>
              <a:t>parse template literals</a:t>
            </a:r>
            <a:r>
              <a:rPr lang="en-US" dirty="0">
                <a:solidFill>
                  <a:schemeClr val="accent3"/>
                </a:solidFill>
              </a:rPr>
              <a:t> with a function.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The </a:t>
            </a:r>
            <a:r>
              <a:rPr lang="en-US" b="1" dirty="0">
                <a:solidFill>
                  <a:schemeClr val="accent3"/>
                </a:solidFill>
              </a:rPr>
              <a:t>first argument</a:t>
            </a:r>
            <a:r>
              <a:rPr lang="en-US" dirty="0">
                <a:solidFill>
                  <a:schemeClr val="accent3"/>
                </a:solidFill>
              </a:rPr>
              <a:t> of a tag function contains an array of string values.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The </a:t>
            </a:r>
            <a:r>
              <a:rPr lang="en-US" b="1" dirty="0">
                <a:solidFill>
                  <a:schemeClr val="accent3"/>
                </a:solidFill>
              </a:rPr>
              <a:t>remaining arguments</a:t>
            </a:r>
            <a:r>
              <a:rPr lang="en-US" dirty="0">
                <a:solidFill>
                  <a:schemeClr val="accent3"/>
                </a:solidFill>
              </a:rPr>
              <a:t> are related to the expressions.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The tag function can then </a:t>
            </a:r>
            <a:r>
              <a:rPr lang="en-US" b="1" dirty="0">
                <a:solidFill>
                  <a:schemeClr val="accent3"/>
                </a:solidFill>
              </a:rPr>
              <a:t>perform whatever operations</a:t>
            </a:r>
            <a:r>
              <a:rPr lang="en-US" dirty="0">
                <a:solidFill>
                  <a:schemeClr val="accent3"/>
                </a:solidFill>
              </a:rPr>
              <a:t> on these arguments.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– </a:t>
            </a:r>
            <a:r>
              <a:rPr lang="en-US" b="1" dirty="0">
                <a:solidFill>
                  <a:schemeClr val="accent6"/>
                </a:solidFill>
              </a:rPr>
              <a:t>tagged templates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280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B3C4BC-2A20-4AAA-9C50-D96D991C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2057400"/>
            <a:ext cx="6000750" cy="206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3BD613-3C08-41D5-BD04-11BD41761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15"/>
          <a:stretch/>
        </p:blipFill>
        <p:spPr>
          <a:xfrm>
            <a:off x="685800" y="2057400"/>
            <a:ext cx="4372761" cy="3143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– </a:t>
            </a:r>
            <a:r>
              <a:rPr lang="en-US" b="1" dirty="0">
                <a:solidFill>
                  <a:schemeClr val="accent6"/>
                </a:solidFill>
              </a:rPr>
              <a:t>tagged templates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262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– </a:t>
            </a:r>
            <a:r>
              <a:rPr lang="en-US" b="1" dirty="0">
                <a:solidFill>
                  <a:schemeClr val="accent6"/>
                </a:solidFill>
              </a:rPr>
              <a:t>tagged templates</a:t>
            </a:r>
            <a:br>
              <a:rPr lang="en-US" b="1" dirty="0"/>
            </a:b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46A35A-442C-40AF-9191-39FB46A0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4600575" cy="2914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613B03-ABAD-4FE0-945A-8A5FE764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57400"/>
            <a:ext cx="5638800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79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special raw property, available on the first argument to the tag function, allows you to </a:t>
            </a:r>
            <a:r>
              <a:rPr lang="en-US" dirty="0">
                <a:solidFill>
                  <a:schemeClr val="accent5"/>
                </a:solidFill>
              </a:rPr>
              <a:t>access the raw strings as they were entered</a:t>
            </a:r>
            <a:r>
              <a:rPr lang="en-US" dirty="0"/>
              <a:t>, without processing escape sequences.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– </a:t>
            </a:r>
            <a:r>
              <a:rPr lang="en-US" b="1" dirty="0">
                <a:solidFill>
                  <a:schemeClr val="accent6"/>
                </a:solidFill>
              </a:rPr>
              <a:t>raw strings</a:t>
            </a:r>
            <a:br>
              <a:rPr lang="en-US" b="1" dirty="0"/>
            </a:b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40762E-AAB3-407A-B44C-CE39DD6A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158498"/>
            <a:ext cx="5048250" cy="193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59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addition, the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String.raw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exists to create raw strings - just like the default template function and string concatenation would create.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 – </a:t>
            </a:r>
            <a:r>
              <a:rPr lang="en-US" b="1" dirty="0">
                <a:solidFill>
                  <a:schemeClr val="accent6"/>
                </a:solidFill>
              </a:rPr>
              <a:t>raw strings</a:t>
            </a:r>
            <a:br>
              <a:rPr lang="en-US" b="1" dirty="0"/>
            </a:br>
            <a:endParaRPr lang="uk-UA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C7B804-AC95-4C86-9CF3-D81D58C8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3158498"/>
            <a:ext cx="3619500" cy="2181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85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uk-UA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In JavaScript, the textual data is stored as </a:t>
            </a:r>
            <a:r>
              <a:rPr lang="en-US" b="1" dirty="0">
                <a:solidFill>
                  <a:schemeClr val="accent3"/>
                </a:solidFill>
              </a:rPr>
              <a:t>strings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There is no separate type for a single character.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The internal format for strings is always </a:t>
            </a:r>
            <a:r>
              <a:rPr lang="en-US" b="1" dirty="0">
                <a:solidFill>
                  <a:schemeClr val="accent3"/>
                </a:solidFill>
              </a:rPr>
              <a:t>UTF-16</a:t>
            </a:r>
            <a:r>
              <a:rPr lang="en-US" dirty="0">
                <a:solidFill>
                  <a:schemeClr val="accent3"/>
                </a:solidFill>
              </a:rPr>
              <a:t>, it is not tied to the page encoding.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530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object</a:t>
            </a:r>
            <a:br>
              <a:rPr lang="en-US" b="1" dirty="0"/>
            </a:br>
            <a:endParaRPr lang="uk-UA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Normally, JavaScript strings are primitive values, created from literal. </a:t>
            </a:r>
          </a:p>
          <a:p>
            <a:r>
              <a:rPr lang="en-US" dirty="0"/>
              <a:t>But strings can also be defined as objects with the keyword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Don't create strings as objects.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It slows down execution speed.</a:t>
            </a:r>
          </a:p>
          <a:p>
            <a:r>
              <a:rPr lang="en-US" dirty="0"/>
              <a:t>The new keyword complicates the code. This can produce some unexpected results.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2FA7D3-F68D-46C0-9B0A-C0DE04E4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3200400"/>
            <a:ext cx="285750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31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object - </a:t>
            </a:r>
            <a:r>
              <a:rPr lang="en-US" dirty="0">
                <a:solidFill>
                  <a:schemeClr val="accent6"/>
                </a:solidFill>
              </a:rPr>
              <a:t>unexpected results</a:t>
            </a:r>
            <a:br>
              <a:rPr lang="en-US" b="1" dirty="0"/>
            </a:br>
            <a:endParaRPr lang="uk-UA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A6F029-F57D-42AE-8A6A-57FBF03A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66" y="2071121"/>
            <a:ext cx="6191250" cy="91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265327-FEDC-4FFD-B958-70AF0ECF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66" y="3152818"/>
            <a:ext cx="6296025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892DD9-721B-4435-A960-CE5EC2DD4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366" y="4215465"/>
            <a:ext cx="6191250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89F45DBB-4247-4054-9EBA-B40AF229CE5C}"/>
              </a:ext>
            </a:extLst>
          </p:cNvPr>
          <p:cNvSpPr/>
          <p:nvPr/>
        </p:nvSpPr>
        <p:spPr>
          <a:xfrm>
            <a:off x="3456264" y="2709644"/>
            <a:ext cx="5131352" cy="275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FEB40388-8A50-4208-AB74-954C7CDC92EB}"/>
              </a:ext>
            </a:extLst>
          </p:cNvPr>
          <p:cNvSpPr/>
          <p:nvPr/>
        </p:nvSpPr>
        <p:spPr>
          <a:xfrm>
            <a:off x="3456263" y="3766395"/>
            <a:ext cx="5236127" cy="275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DBBD60E8-7ECD-4456-8437-B590B1E71922}"/>
              </a:ext>
            </a:extLst>
          </p:cNvPr>
          <p:cNvSpPr/>
          <p:nvPr/>
        </p:nvSpPr>
        <p:spPr>
          <a:xfrm>
            <a:off x="3456264" y="4834938"/>
            <a:ext cx="5131352" cy="275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34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and methods in primitive?</a:t>
            </a:r>
            <a:endParaRPr lang="uk-UA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Here’s the paradox faced by the creator of JavaScript: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There are many things one would want to do with a primitive like a string.</a:t>
            </a:r>
            <a:r>
              <a:rPr 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It would be great to access them as </a:t>
            </a:r>
            <a:r>
              <a:rPr lang="en-US" b="1" dirty="0">
                <a:solidFill>
                  <a:schemeClr val="accent3"/>
                </a:solidFill>
              </a:rPr>
              <a:t>methods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Primitives must be as </a:t>
            </a:r>
            <a:r>
              <a:rPr lang="en-US" b="1" dirty="0">
                <a:solidFill>
                  <a:schemeClr val="accent3"/>
                </a:solidFill>
              </a:rPr>
              <a:t>fast</a:t>
            </a:r>
            <a:r>
              <a:rPr lang="en-US" dirty="0">
                <a:solidFill>
                  <a:schemeClr val="accent3"/>
                </a:solidFill>
              </a:rPr>
              <a:t> and </a:t>
            </a:r>
            <a:r>
              <a:rPr lang="en-US" b="1" dirty="0">
                <a:solidFill>
                  <a:schemeClr val="accent3"/>
                </a:solidFill>
              </a:rPr>
              <a:t>lightweight</a:t>
            </a:r>
            <a:r>
              <a:rPr lang="en-US" dirty="0">
                <a:solidFill>
                  <a:schemeClr val="accent3"/>
                </a:solidFill>
              </a:rPr>
              <a:t> as possible.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0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and methods in primitive?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solution looks a little bit awkward, but here it is: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Primitives are </a:t>
            </a:r>
            <a:r>
              <a:rPr lang="en-US" b="1" dirty="0">
                <a:solidFill>
                  <a:schemeClr val="accent3"/>
                </a:solidFill>
              </a:rPr>
              <a:t>still primitive</a:t>
            </a:r>
            <a:r>
              <a:rPr lang="en-US" dirty="0">
                <a:solidFill>
                  <a:schemeClr val="accent3"/>
                </a:solidFill>
              </a:rPr>
              <a:t>. A single value, as desired.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The language allows access to</a:t>
            </a:r>
            <a:r>
              <a:rPr lang="en-US" b="1" dirty="0">
                <a:solidFill>
                  <a:schemeClr val="accent3"/>
                </a:solidFill>
              </a:rPr>
              <a:t> methods and properties</a:t>
            </a:r>
            <a:r>
              <a:rPr lang="en-US" dirty="0">
                <a:solidFill>
                  <a:schemeClr val="accent3"/>
                </a:solidFill>
              </a:rPr>
              <a:t> of strings.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In order for that to work, a special </a:t>
            </a:r>
            <a:r>
              <a:rPr lang="en-US" b="1" dirty="0">
                <a:solidFill>
                  <a:schemeClr val="accent3"/>
                </a:solidFill>
              </a:rPr>
              <a:t>“object wrapper”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r>
              <a:rPr lang="en-US" dirty="0">
                <a:solidFill>
                  <a:schemeClr val="accent3"/>
                </a:solidFill>
              </a:rPr>
              <a:t>      It provides the extra functionality is created, and then is destroyed.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F4AA2A-BC15-4596-B68B-A5B8BFD3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4514719"/>
            <a:ext cx="4762500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709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length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length property has the string </a:t>
            </a:r>
            <a:r>
              <a:rPr lang="en-US" dirty="0">
                <a:solidFill>
                  <a:schemeClr val="accent5"/>
                </a:solidFill>
              </a:rPr>
              <a:t>length</a:t>
            </a:r>
            <a:r>
              <a:rPr lang="en-US" dirty="0"/>
              <a:t>.</a:t>
            </a:r>
          </a:p>
          <a:p>
            <a:r>
              <a:rPr lang="en-US" dirty="0"/>
              <a:t>Note that \n is a single “special” character, so the length is indeed 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25BA4E-3D88-4F34-B9CF-9C4C3100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224212"/>
            <a:ext cx="3810000" cy="40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36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characters 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To get a character at position pos, use </a:t>
            </a:r>
            <a:r>
              <a:rPr lang="en-US" dirty="0">
                <a:solidFill>
                  <a:schemeClr val="accent5"/>
                </a:solidFill>
              </a:rPr>
              <a:t>square brackets</a:t>
            </a:r>
            <a:r>
              <a:rPr lang="en-US" dirty="0"/>
              <a:t> or call the method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str.charAt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(pos)</a:t>
            </a:r>
            <a:r>
              <a:rPr lang="en-US" dirty="0"/>
              <a:t>. </a:t>
            </a:r>
          </a:p>
          <a:p>
            <a:r>
              <a:rPr lang="en-US" dirty="0"/>
              <a:t>The square brackets are a modern way of getting a character, </a:t>
            </a:r>
          </a:p>
          <a:p>
            <a:r>
              <a:rPr lang="en-US" dirty="0"/>
              <a:t>While </a:t>
            </a:r>
            <a:r>
              <a:rPr lang="en-US" dirty="0" err="1"/>
              <a:t>charAt</a:t>
            </a:r>
            <a:r>
              <a:rPr lang="en-US" dirty="0"/>
              <a:t> exists mostly for historical reasons.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ADE076-656D-40D8-AC91-66681BF6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997" y="3649866"/>
            <a:ext cx="476250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76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characters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We can also iterate over characters using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for..of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950C72-15FB-4717-92A8-872B9760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804721"/>
            <a:ext cx="571500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569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Strings are immutable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Strings </a:t>
            </a:r>
            <a:r>
              <a:rPr lang="en-US" dirty="0">
                <a:solidFill>
                  <a:schemeClr val="accent5"/>
                </a:solidFill>
              </a:rPr>
              <a:t>can’t be changed</a:t>
            </a:r>
            <a:r>
              <a:rPr lang="en-US" dirty="0"/>
              <a:t> in JavaScript. It is impossible to change a character.</a:t>
            </a:r>
          </a:p>
          <a:p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855B25-7273-4DDD-9EC9-EDC8B89F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47" y="2806030"/>
            <a:ext cx="3810000" cy="92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4AA023-27E1-49CA-8278-5DA87915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247" y="4065252"/>
            <a:ext cx="3810000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12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Changing the case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Methods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toLowerCase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toUpperCase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change the case: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CD5B8B-02F2-4B4B-A7AF-A1AEE4D6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806030"/>
            <a:ext cx="4762500" cy="57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895DF9-2BA4-4860-954B-17A27383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3729954"/>
            <a:ext cx="4762500" cy="40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50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for a substring - </a:t>
            </a:r>
            <a:r>
              <a:rPr lang="en-US" b="1" dirty="0" err="1">
                <a:solidFill>
                  <a:schemeClr val="accent6"/>
                </a:solidFill>
              </a:rPr>
              <a:t>indexOf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The first method is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str.indexOf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substr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, pos)</a:t>
            </a:r>
            <a:r>
              <a:rPr lang="en-US" dirty="0"/>
              <a:t>.</a:t>
            </a:r>
          </a:p>
          <a:p>
            <a:r>
              <a:rPr lang="en-US" dirty="0"/>
              <a:t>It looks for the </a:t>
            </a:r>
            <a:r>
              <a:rPr lang="en-US" dirty="0" err="1">
                <a:solidFill>
                  <a:schemeClr val="accent5"/>
                </a:solidFill>
              </a:rPr>
              <a:t>substr</a:t>
            </a:r>
            <a:r>
              <a:rPr lang="en-US" dirty="0"/>
              <a:t> in </a:t>
            </a:r>
            <a:r>
              <a:rPr lang="en-US" dirty="0">
                <a:solidFill>
                  <a:schemeClr val="accent5"/>
                </a:solidFill>
              </a:rPr>
              <a:t>str</a:t>
            </a:r>
            <a:r>
              <a:rPr lang="en-US" dirty="0"/>
              <a:t>, starting from the given position </a:t>
            </a:r>
            <a:r>
              <a:rPr lang="en-US" dirty="0">
                <a:solidFill>
                  <a:schemeClr val="accent5"/>
                </a:solidFill>
              </a:rPr>
              <a:t>pos</a:t>
            </a:r>
            <a:r>
              <a:rPr lang="en-US" dirty="0"/>
              <a:t>.</a:t>
            </a:r>
          </a:p>
          <a:p>
            <a:r>
              <a:rPr lang="en-US" dirty="0"/>
              <a:t>And returns the position where the match was found or -1 if nothing can be found.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C28CD5F-738B-49AA-BCBD-72A86DA3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09" y="3679622"/>
            <a:ext cx="6696075" cy="123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90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literals can be enclosed within either </a:t>
            </a:r>
            <a:r>
              <a:rPr lang="en-US" dirty="0">
                <a:solidFill>
                  <a:schemeClr val="accent5"/>
                </a:solidFill>
              </a:rPr>
              <a:t>single quotes</a:t>
            </a:r>
            <a:r>
              <a:rPr lang="en-US" dirty="0"/>
              <a:t> or </a:t>
            </a:r>
            <a:r>
              <a:rPr lang="en-US" dirty="0">
                <a:solidFill>
                  <a:schemeClr val="accent5"/>
                </a:solidFill>
              </a:rPr>
              <a:t>double quotes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Single and double quotes are essentially the same.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834FDE-E1AC-4D29-9B3E-CB8F8BC1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857500"/>
            <a:ext cx="4762500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</a:t>
            </a:r>
            <a:r>
              <a:rPr lang="en-US" dirty="0">
                <a:solidFill>
                  <a:schemeClr val="accent6"/>
                </a:solidFill>
              </a:rPr>
              <a:t>string literals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698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for a substring - </a:t>
            </a:r>
            <a:r>
              <a:rPr lang="en-US" b="1" dirty="0" err="1">
                <a:solidFill>
                  <a:schemeClr val="accent6"/>
                </a:solidFill>
              </a:rPr>
              <a:t>indexOf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The optional second parameter allows us to </a:t>
            </a:r>
            <a:r>
              <a:rPr lang="en-US" dirty="0">
                <a:solidFill>
                  <a:schemeClr val="accent5"/>
                </a:solidFill>
              </a:rPr>
              <a:t>search starting from the given position</a:t>
            </a:r>
            <a:r>
              <a:rPr lang="en-US" dirty="0"/>
              <a:t>.</a:t>
            </a:r>
          </a:p>
          <a:p>
            <a:r>
              <a:rPr lang="en-US" dirty="0"/>
              <a:t>For instance, the first occurrence of "id" is at position 1. </a:t>
            </a:r>
          </a:p>
          <a:p>
            <a:r>
              <a:rPr lang="en-US" dirty="0"/>
              <a:t>To look for the next occurrence, let’s start the search from position 2: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FB4630-7E97-49F5-A749-84306119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46" y="3679622"/>
            <a:ext cx="3810000" cy="75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0711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for a substring - </a:t>
            </a:r>
            <a:r>
              <a:rPr lang="en-US" b="1" dirty="0" err="1">
                <a:solidFill>
                  <a:schemeClr val="accent6"/>
                </a:solidFill>
              </a:rPr>
              <a:t>indexOf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If we’re interested in all occurrences, we can run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indexOf</a:t>
            </a:r>
            <a:r>
              <a:rPr lang="en-US" dirty="0">
                <a:solidFill>
                  <a:schemeClr val="accent5"/>
                </a:solidFill>
              </a:rPr>
              <a:t> in a loop</a:t>
            </a:r>
            <a:r>
              <a:rPr lang="en-US" dirty="0"/>
              <a:t>. </a:t>
            </a:r>
          </a:p>
          <a:p>
            <a:r>
              <a:rPr lang="en-US" dirty="0"/>
              <a:t>Every new call is made with the position after the previous match: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2D0FAD-A288-4716-9D39-99DC7B5F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258555"/>
            <a:ext cx="4762500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686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for a substring - </a:t>
            </a:r>
            <a:r>
              <a:rPr lang="en-US" b="1" dirty="0" err="1">
                <a:solidFill>
                  <a:schemeClr val="accent6"/>
                </a:solidFill>
              </a:rPr>
              <a:t>indexOf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One of the old tricks used here is the </a:t>
            </a:r>
            <a:r>
              <a:rPr lang="en-US" dirty="0">
                <a:solidFill>
                  <a:schemeClr val="accent5"/>
                </a:solidFill>
              </a:rPr>
              <a:t>bitwise NOT</a:t>
            </a: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~</a:t>
            </a:r>
            <a:r>
              <a:rPr lang="en-US" dirty="0"/>
              <a:t> operator. </a:t>
            </a:r>
          </a:p>
          <a:p>
            <a:r>
              <a:rPr lang="en-US" dirty="0"/>
              <a:t>It converts the number to a 32-bit integer (removes the decimal part if exists) </a:t>
            </a:r>
          </a:p>
          <a:p>
            <a:r>
              <a:rPr lang="en-US" dirty="0"/>
              <a:t>And then it reverses all bits in its binary representation.</a:t>
            </a:r>
          </a:p>
          <a:p>
            <a:r>
              <a:rPr lang="en-US" dirty="0"/>
              <a:t>In practice, that means a simple thing: for 32-bit integers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~n</a:t>
            </a:r>
            <a:r>
              <a:rPr lang="en-US" dirty="0">
                <a:solidFill>
                  <a:schemeClr val="accent5"/>
                </a:solidFill>
              </a:rPr>
              <a:t> equals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-(n+1)</a:t>
            </a:r>
            <a:r>
              <a:rPr lang="en-US" dirty="0"/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F10D23-3F5C-46FC-A167-7BE19D43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35" y="4105450"/>
            <a:ext cx="3810000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68F62B-40DA-4F9C-ADE5-DF87F20A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67" y="4105450"/>
            <a:ext cx="3810000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88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for a substring - </a:t>
            </a:r>
            <a:r>
              <a:rPr lang="en-US" b="1" dirty="0" err="1">
                <a:solidFill>
                  <a:schemeClr val="accent6"/>
                </a:solidFill>
              </a:rPr>
              <a:t>lastIndexOf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There is also a similar method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str.lastIndexOf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substr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, position)</a:t>
            </a:r>
            <a:r>
              <a:rPr lang="en-US" dirty="0"/>
              <a:t>. </a:t>
            </a:r>
          </a:p>
          <a:p>
            <a:r>
              <a:rPr lang="en-US" dirty="0"/>
              <a:t>This method </a:t>
            </a:r>
            <a:r>
              <a:rPr lang="en-US" dirty="0">
                <a:solidFill>
                  <a:schemeClr val="accent5"/>
                </a:solidFill>
              </a:rPr>
              <a:t>searches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from the end of a string to its beginning</a:t>
            </a:r>
            <a:r>
              <a:rPr lang="en-US" dirty="0"/>
              <a:t>.</a:t>
            </a:r>
          </a:p>
          <a:p>
            <a:r>
              <a:rPr lang="en-US" dirty="0"/>
              <a:t>It would list the occurrences in the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4277425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for a substring - </a:t>
            </a:r>
            <a:r>
              <a:rPr lang="en-US" b="1" dirty="0">
                <a:solidFill>
                  <a:schemeClr val="accent6"/>
                </a:solidFill>
              </a:rPr>
              <a:t>includes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The more modern method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str.includes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substr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, pos)</a:t>
            </a:r>
            <a:r>
              <a:rPr lang="en-US" dirty="0"/>
              <a:t> </a:t>
            </a:r>
          </a:p>
          <a:p>
            <a:r>
              <a:rPr lang="en-US" dirty="0"/>
              <a:t>It returns true/false depending on whether </a:t>
            </a:r>
            <a:r>
              <a:rPr lang="en-US" dirty="0">
                <a:solidFill>
                  <a:schemeClr val="accent5"/>
                </a:solidFill>
              </a:rPr>
              <a:t>str</a:t>
            </a:r>
            <a:r>
              <a:rPr lang="en-US" dirty="0"/>
              <a:t> contains </a:t>
            </a:r>
            <a:r>
              <a:rPr lang="en-US" dirty="0" err="1">
                <a:solidFill>
                  <a:schemeClr val="accent5"/>
                </a:solidFill>
              </a:rPr>
              <a:t>substr</a:t>
            </a:r>
            <a:r>
              <a:rPr lang="en-US" dirty="0"/>
              <a:t> within.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EF8DB6-D1C3-4782-922D-43B5A9E3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268386"/>
            <a:ext cx="4762500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588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for a substring - </a:t>
            </a:r>
            <a:r>
              <a:rPr lang="en-US" b="1" dirty="0">
                <a:solidFill>
                  <a:schemeClr val="accent6"/>
                </a:solidFill>
              </a:rPr>
              <a:t>includes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/>
              <a:t>The optional second argument of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str.includes</a:t>
            </a:r>
            <a:r>
              <a:rPr lang="en-US" dirty="0"/>
              <a:t> is the position to start searching from: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4F7546-E70E-48CC-A40C-63908CF0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838625"/>
            <a:ext cx="6667500" cy="57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57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a substring - </a:t>
            </a:r>
            <a:r>
              <a:rPr lang="en-US" b="1" dirty="0">
                <a:solidFill>
                  <a:schemeClr val="accent6"/>
                </a:solidFill>
              </a:rPr>
              <a:t>slice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str.slice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(start [, end])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Returns the part of the string 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 (but not including)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791288-28BC-4798-ACD5-E8756B99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278129"/>
            <a:ext cx="7048500" cy="771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417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a substring - </a:t>
            </a:r>
            <a:r>
              <a:rPr lang="en-US" b="1" dirty="0">
                <a:solidFill>
                  <a:schemeClr val="accent6"/>
                </a:solidFill>
              </a:rPr>
              <a:t>slice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974897" cy="3429000"/>
          </a:xfrm>
        </p:spPr>
        <p:txBody>
          <a:bodyPr/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If there 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second argument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then slice goes till the end of the string: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Negative values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mean the position is counted from the string end: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0D8FDF-C57E-4D4C-A588-C38C9542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847975"/>
            <a:ext cx="6191250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5E1552-5F76-4185-8327-39FF8FA6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4564747"/>
            <a:ext cx="6191250" cy="904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014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a substring - </a:t>
            </a:r>
            <a:r>
              <a:rPr lang="en-US" b="1" dirty="0">
                <a:solidFill>
                  <a:schemeClr val="accent6"/>
                </a:solidFill>
              </a:rPr>
              <a:t>substring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str.substring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(start [, end])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Returns the part of the string between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start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and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end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 allows start to be greater than end. Negative arguments are not supported.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33386B-B4B2-4A53-87CD-F52B5101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694127"/>
            <a:ext cx="4286250" cy="1733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962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a substring - </a:t>
            </a:r>
            <a:r>
              <a:rPr lang="en-US" b="1" dirty="0" err="1">
                <a:solidFill>
                  <a:schemeClr val="accent6"/>
                </a:solidFill>
              </a:rPr>
              <a:t>substr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str.substr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(start [, length])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Returns the part of the string from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start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with the given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length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first argument may be negative, to count from the end.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5F4590-4FEE-496F-ADB5-427649A8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691025"/>
            <a:ext cx="6191250" cy="60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DF5CB6-6265-4D0A-9A4C-082ED52C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4681624"/>
            <a:ext cx="6191250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67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can also be created using the </a:t>
            </a:r>
            <a:r>
              <a:rPr lang="en-US" dirty="0">
                <a:solidFill>
                  <a:schemeClr val="accent5"/>
                </a:solidFill>
              </a:rPr>
              <a:t>String constructor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thing</a:t>
            </a:r>
            <a:r>
              <a:rPr lang="en-US" dirty="0"/>
              <a:t> - anything to be converted to a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49A036-79AE-4190-A0B9-EFFDEF9C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857500"/>
            <a:ext cx="4762500" cy="552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</a:t>
            </a:r>
            <a:r>
              <a:rPr lang="en-US" dirty="0">
                <a:solidFill>
                  <a:schemeClr val="accent6"/>
                </a:solidFill>
              </a:rPr>
              <a:t>string constructor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55909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a substring - </a:t>
            </a:r>
            <a:r>
              <a:rPr lang="en-US" b="1" dirty="0">
                <a:solidFill>
                  <a:schemeClr val="accent6"/>
                </a:solidFill>
              </a:rPr>
              <a:t>comparing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/>
              <a:t>Let’s recap these methods to avoid any confusion: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7" name="Таблиця 6">
            <a:extLst>
              <a:ext uri="{FF2B5EF4-FFF2-40B4-BE49-F238E27FC236}">
                <a16:creationId xmlns:a16="http://schemas.microsoft.com/office/drawing/2014/main" id="{66FF3212-4EE6-43C1-A604-14BCEC85C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25652"/>
              </p:ext>
            </p:extLst>
          </p:nvPr>
        </p:nvGraphicFramePr>
        <p:xfrm>
          <a:off x="2286000" y="2872740"/>
          <a:ext cx="7620000" cy="1798320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149434831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793691708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4194696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marL="4762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selects…</a:t>
                      </a:r>
                    </a:p>
                  </a:txBody>
                  <a:tcPr marL="4762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negatives</a:t>
                      </a:r>
                    </a:p>
                  </a:txBody>
                  <a:tcPr marL="4762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893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/>
                          </a:solidFill>
                          <a:effectLst/>
                        </a:rPr>
                        <a:t>slice(start, end)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from start to end (not including end)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allows negatives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9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substring(start, end)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between start and end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negative values mean 0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7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substr(start, length)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from start get length characters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allows negative start</a:t>
                      </a: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33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049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strings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Strings are compared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character-by-character in alphabetical order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Although, there are some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oddities</a:t>
            </a:r>
            <a: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lowercase letter is always greater than the uppercase:</a:t>
            </a:r>
          </a:p>
          <a:p>
            <a:pPr marL="457200" indent="-457200">
              <a:buAutoNum type="arabicPeriod"/>
            </a:pP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Letters with diacritical marks are “out of order”: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EFE9D6-049E-4C54-B885-ECE9B9CE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563225"/>
            <a:ext cx="3810000" cy="45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6D4B9D-8C8F-48ED-90B9-CA73F4E6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854168"/>
            <a:ext cx="3810000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713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strings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 strings are encoded using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UTF-16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Each character has a corresponding numeric code.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There are special methods that allow to get the character for the code and back: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str.codePointAt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(pos)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- returns the code for the character at position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pos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String.fromCodePoint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(code)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- creates a character by its numeric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code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7BE159-4103-4B81-99B0-B1B5C46C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3617403"/>
            <a:ext cx="3857625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FBC91E-EAE3-4BC2-A9B1-40FDAE89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5349117"/>
            <a:ext cx="3857625" cy="43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051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strings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Now let’s see the characters with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codes 65..220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by making a string of them: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55D00D-A631-4635-9AB6-2387349F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760633"/>
            <a:ext cx="619125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39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strings - </a:t>
            </a:r>
            <a:r>
              <a:rPr lang="en-US" b="1" dirty="0">
                <a:solidFill>
                  <a:schemeClr val="accent6"/>
                </a:solidFill>
              </a:rPr>
              <a:t>correct comparisons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“right” algorithm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to do string comparisons is more complex than it may seem.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Alphabets are different for different languages, so browser needs to know it to compare.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call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str.localeCompare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(str2)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returns an integer indicating: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Returns a negative number if str is less than str2.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Returns a positive number if str is greater than str2.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Returns 0 if they are equivalent.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EDB359-A6A5-4C94-8569-69DAC1E0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4933076"/>
            <a:ext cx="4762500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106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32F98BF9-A21B-4263-8DBE-1CCE7E4E2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00685"/>
              </p:ext>
            </p:extLst>
          </p:nvPr>
        </p:nvGraphicFramePr>
        <p:xfrm>
          <a:off x="685798" y="2057400"/>
          <a:ext cx="11176234" cy="3413760"/>
        </p:xfrm>
        <a:graphic>
          <a:graphicData uri="http://schemas.openxmlformats.org/drawingml/2006/table">
            <a:tbl>
              <a:tblPr/>
              <a:tblGrid>
                <a:gridCol w="3189916">
                  <a:extLst>
                    <a:ext uri="{9D8B030D-6E8A-4147-A177-3AD203B41FA5}">
                      <a16:colId xmlns:a16="http://schemas.microsoft.com/office/drawing/2014/main" val="329241738"/>
                    </a:ext>
                  </a:extLst>
                </a:gridCol>
                <a:gridCol w="7986318">
                  <a:extLst>
                    <a:ext uri="{9D8B030D-6E8A-4147-A177-3AD203B41FA5}">
                      <a16:colId xmlns:a16="http://schemas.microsoft.com/office/drawing/2014/main" val="981010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uk-UA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Combines the text of two (or more) strings and returns a new string.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55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match()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match regular expression </a:t>
                      </a:r>
                      <a:r>
                        <a:rPr lang="en-US" i="1" dirty="0" err="1">
                          <a:effectLst/>
                        </a:rPr>
                        <a:t>regexp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against a string.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452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matchAll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iterator of all </a:t>
                      </a:r>
                      <a:r>
                        <a:rPr lang="en-US" i="1" dirty="0" err="1">
                          <a:effectLst/>
                        </a:rPr>
                        <a:t>regexp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6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padEnd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Pads the current string from the end with a given string and returns a new string.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6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padStart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Pads the current string from the start with a given string and returns a new string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5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repeat()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string consisting of the elements of the object repeated </a:t>
                      </a:r>
                      <a:r>
                        <a:rPr lang="en-US" i="1" dirty="0">
                          <a:effectLst/>
                        </a:rPr>
                        <a:t>count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7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replace occurrences of </a:t>
                      </a:r>
                      <a:r>
                        <a:rPr lang="en-US" i="1" dirty="0" err="1">
                          <a:effectLst/>
                        </a:rPr>
                        <a:t>searchFor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using </a:t>
                      </a:r>
                      <a:r>
                        <a:rPr lang="en-US" i="1" dirty="0" err="1">
                          <a:effectLst/>
                        </a:rPr>
                        <a:t>replaceWith</a:t>
                      </a:r>
                      <a:r>
                        <a:rPr lang="en-US" i="1" dirty="0">
                          <a:effectLst/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0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415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32F98BF9-A21B-4263-8DBE-1CCE7E4E2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23865"/>
              </p:ext>
            </p:extLst>
          </p:nvPr>
        </p:nvGraphicFramePr>
        <p:xfrm>
          <a:off x="685798" y="2057400"/>
          <a:ext cx="11176234" cy="3413760"/>
        </p:xfrm>
        <a:graphic>
          <a:graphicData uri="http://schemas.openxmlformats.org/drawingml/2006/table">
            <a:tbl>
              <a:tblPr/>
              <a:tblGrid>
                <a:gridCol w="3189916">
                  <a:extLst>
                    <a:ext uri="{9D8B030D-6E8A-4147-A177-3AD203B41FA5}">
                      <a16:colId xmlns:a16="http://schemas.microsoft.com/office/drawing/2014/main" val="329241738"/>
                    </a:ext>
                  </a:extLst>
                </a:gridCol>
                <a:gridCol w="7986318">
                  <a:extLst>
                    <a:ext uri="{9D8B030D-6E8A-4147-A177-3AD203B41FA5}">
                      <a16:colId xmlns:a16="http://schemas.microsoft.com/office/drawing/2014/main" val="981010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search()</a:t>
                      </a:r>
                      <a:endParaRPr lang="uk-UA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a match between a regular expression </a:t>
                      </a:r>
                      <a:r>
                        <a:rPr lang="en-US" i="1" dirty="0" err="1">
                          <a:effectLst/>
                        </a:rPr>
                        <a:t>regexp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the calling string.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55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array of strings populated by splitting the calling string.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452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toLocaleLowerCase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characters are converted to lowercase while respecting the current locale.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6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toLocaleUpperCase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characters are converted to uppercase while respecting the current locale.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6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string representing the specified object.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5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trim()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Trims whitespace from the beginning and end of the string.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7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trimStart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()/</a:t>
                      </a: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trimLeft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Trims whitespace from the beginning of the string.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0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56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32F98BF9-A21B-4263-8DBE-1CCE7E4E2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43868"/>
              </p:ext>
            </p:extLst>
          </p:nvPr>
        </p:nvGraphicFramePr>
        <p:xfrm>
          <a:off x="685798" y="2057400"/>
          <a:ext cx="11176234" cy="1706880"/>
        </p:xfrm>
        <a:graphic>
          <a:graphicData uri="http://schemas.openxmlformats.org/drawingml/2006/table">
            <a:tbl>
              <a:tblPr/>
              <a:tblGrid>
                <a:gridCol w="3189916">
                  <a:extLst>
                    <a:ext uri="{9D8B030D-6E8A-4147-A177-3AD203B41FA5}">
                      <a16:colId xmlns:a16="http://schemas.microsoft.com/office/drawing/2014/main" val="329241738"/>
                    </a:ext>
                  </a:extLst>
                </a:gridCol>
                <a:gridCol w="7986318">
                  <a:extLst>
                    <a:ext uri="{9D8B030D-6E8A-4147-A177-3AD203B41FA5}">
                      <a16:colId xmlns:a16="http://schemas.microsoft.com/office/drawing/2014/main" val="981010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trimEnd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()/</a:t>
                      </a: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trimRight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uk-UA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Trims whitespace from the end of the string.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55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primitive value of the specified object.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452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@@iterator()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 Iterator object that iterates over the code points of a String value.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6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697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7E55FE-115E-48D8-84D0-9CB4157C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871787"/>
            <a:ext cx="9448800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concat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</p:spTree>
    <p:extLst>
      <p:ext uri="{BB962C8B-B14F-4D97-AF65-F5344CB8AC3E}">
        <p14:creationId xmlns:p14="http://schemas.microsoft.com/office/powerpoint/2010/main" val="2040050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AA8838-3728-40BB-B9EB-7A2A6CDB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1" y="2852737"/>
            <a:ext cx="9439275" cy="2428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padStart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</p:spTree>
    <p:extLst>
      <p:ext uri="{BB962C8B-B14F-4D97-AF65-F5344CB8AC3E}">
        <p14:creationId xmlns:p14="http://schemas.microsoft.com/office/powerpoint/2010/main" val="21342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with ECMAScript 2015, string literals can be enclosed within </a:t>
            </a:r>
            <a:r>
              <a:rPr lang="en-US" dirty="0">
                <a:solidFill>
                  <a:schemeClr val="accent5"/>
                </a:solidFill>
              </a:rPr>
              <a:t>backticks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E49203-7454-49B5-A139-F818C540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857500"/>
            <a:ext cx="4762500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</a:t>
            </a:r>
            <a:r>
              <a:rPr lang="en-US" dirty="0">
                <a:solidFill>
                  <a:schemeClr val="accent6"/>
                </a:solidFill>
              </a:rPr>
              <a:t>template literals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4262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8510C0-BA88-43A9-8749-7D59AE76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59" y="2881312"/>
            <a:ext cx="9439275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padEnd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</p:spTree>
    <p:extLst>
      <p:ext uri="{BB962C8B-B14F-4D97-AF65-F5344CB8AC3E}">
        <p14:creationId xmlns:p14="http://schemas.microsoft.com/office/powerpoint/2010/main" val="358725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repeat()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A440CC-DF7B-4960-A0AA-3C177C6D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3" y="2852737"/>
            <a:ext cx="9429750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331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948E1A-E52F-4465-950F-D6392CEB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2" y="2862262"/>
            <a:ext cx="9277350" cy="267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split()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</p:spTree>
    <p:extLst>
      <p:ext uri="{BB962C8B-B14F-4D97-AF65-F5344CB8AC3E}">
        <p14:creationId xmlns:p14="http://schemas.microsoft.com/office/powerpoint/2010/main" val="3732975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9DA3E4-2025-4212-860A-A1281C9D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59" y="2871787"/>
            <a:ext cx="9439275" cy="164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toLocaleLowerCase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</p:spTree>
    <p:extLst>
      <p:ext uri="{BB962C8B-B14F-4D97-AF65-F5344CB8AC3E}">
        <p14:creationId xmlns:p14="http://schemas.microsoft.com/office/powerpoint/2010/main" val="3481894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E07E36-B362-4E0D-A3BD-D914EE10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1" y="2852737"/>
            <a:ext cx="9429750" cy="164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toLocaleUpperCase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</p:spTree>
    <p:extLst>
      <p:ext uri="{BB962C8B-B14F-4D97-AF65-F5344CB8AC3E}">
        <p14:creationId xmlns:p14="http://schemas.microsoft.com/office/powerpoint/2010/main" val="3275101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4D84D4-92BB-4AFC-A4A7-42703375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3" y="2857499"/>
            <a:ext cx="9458325" cy="163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trim()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</p:spTree>
    <p:extLst>
      <p:ext uri="{BB962C8B-B14F-4D97-AF65-F5344CB8AC3E}">
        <p14:creationId xmlns:p14="http://schemas.microsoft.com/office/powerpoint/2010/main" val="1950611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trimEnd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2DA5DC-47B6-41AF-BB85-F596E48F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58" y="2838449"/>
            <a:ext cx="9439275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768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trimStart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4E0E6B-0D7D-4BD5-9E1D-337DA95D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6" y="2833686"/>
            <a:ext cx="9448800" cy="164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785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unrelated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[@@iterator]()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example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B5D862-0BCA-4EB1-9349-8361D404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3" y="2833686"/>
            <a:ext cx="9305925" cy="247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7801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32F98BF9-A21B-4263-8DBE-1CCE7E4E2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10348"/>
              </p:ext>
            </p:extLst>
          </p:nvPr>
        </p:nvGraphicFramePr>
        <p:xfrm>
          <a:off x="685798" y="2057400"/>
          <a:ext cx="11176234" cy="3413760"/>
        </p:xfrm>
        <a:graphic>
          <a:graphicData uri="http://schemas.openxmlformats.org/drawingml/2006/table">
            <a:tbl>
              <a:tblPr/>
              <a:tblGrid>
                <a:gridCol w="3189916">
                  <a:extLst>
                    <a:ext uri="{9D8B030D-6E8A-4147-A177-3AD203B41FA5}">
                      <a16:colId xmlns:a16="http://schemas.microsoft.com/office/drawing/2014/main" val="329241738"/>
                    </a:ext>
                  </a:extLst>
                </a:gridCol>
                <a:gridCol w="7986318">
                  <a:extLst>
                    <a:ext uri="{9D8B030D-6E8A-4147-A177-3AD203B41FA5}">
                      <a16:colId xmlns:a16="http://schemas.microsoft.com/office/drawing/2014/main" val="981010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anchor()</a:t>
                      </a:r>
                      <a:endParaRPr lang="uk-UA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name="name"&gt;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55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big()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&lt;big&gt;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452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blink()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&lt;blink&gt;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6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bold()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6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fixed()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5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fontcolor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&lt;font color="color"&gt;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7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&lt;font size="size"&gt;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0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Besides regular characters, special characters can be encoded using </a:t>
            </a:r>
            <a:r>
              <a:rPr lang="en-US" dirty="0">
                <a:solidFill>
                  <a:schemeClr val="accent5"/>
                </a:solidFill>
              </a:rPr>
              <a:t>escape notation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8C706EFA-2FD4-49DE-B58C-A1DBA7487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52356"/>
              </p:ext>
            </p:extLst>
          </p:nvPr>
        </p:nvGraphicFramePr>
        <p:xfrm>
          <a:off x="685799" y="2797508"/>
          <a:ext cx="10820400" cy="1490820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422941969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1125010577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573223512"/>
                    </a:ext>
                  </a:extLst>
                </a:gridCol>
              </a:tblGrid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Code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Result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Description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12809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\'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'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Single quote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453392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\"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"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Double quote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550829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\\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Backslash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65118"/>
                  </a:ext>
                </a:extLst>
              </a:tr>
            </a:tbl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notation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1445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methods - </a:t>
            </a:r>
            <a:r>
              <a:rPr lang="en-US" b="1" dirty="0">
                <a:solidFill>
                  <a:schemeClr val="accent6"/>
                </a:solidFill>
              </a:rPr>
              <a:t>related to HTML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32F98BF9-A21B-4263-8DBE-1CCE7E4E2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71860"/>
              </p:ext>
            </p:extLst>
          </p:nvPr>
        </p:nvGraphicFramePr>
        <p:xfrm>
          <a:off x="685798" y="2057400"/>
          <a:ext cx="11176234" cy="2987040"/>
        </p:xfrm>
        <a:graphic>
          <a:graphicData uri="http://schemas.openxmlformats.org/drawingml/2006/table">
            <a:tbl>
              <a:tblPr/>
              <a:tblGrid>
                <a:gridCol w="3189916">
                  <a:extLst>
                    <a:ext uri="{9D8B030D-6E8A-4147-A177-3AD203B41FA5}">
                      <a16:colId xmlns:a16="http://schemas.microsoft.com/office/drawing/2014/main" val="329241738"/>
                    </a:ext>
                  </a:extLst>
                </a:gridCol>
                <a:gridCol w="7986318">
                  <a:extLst>
                    <a:ext uri="{9D8B030D-6E8A-4147-A177-3AD203B41FA5}">
                      <a16:colId xmlns:a16="http://schemas.microsoft.com/office/drawing/2014/main" val="981010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HTML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italics()</a:t>
                      </a:r>
                      <a:endParaRPr lang="uk-UA" dirty="0">
                        <a:solidFill>
                          <a:schemeClr val="accent5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55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link()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452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small()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&lt;small&gt;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6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strike()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&lt;strike&gt;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66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&lt;sub&gt;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5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accent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&lt;sup&gt;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78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961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b="1" dirty="0"/>
              <a:t> - </a:t>
            </a:r>
            <a:r>
              <a:rPr lang="en-US" b="1" dirty="0">
                <a:solidFill>
                  <a:schemeClr val="accent6"/>
                </a:solidFill>
              </a:rPr>
              <a:t>surrogate pairs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 frequently used characters have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2-byte codes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But 2 bytes only allow 65536 combinations and that’s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not enough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for every possible symbol.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 rare symbols are encoded with a pair of 2-byte characters called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“a surrogate pair”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D3176D-DB5A-4875-ADA7-354C818E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647245"/>
            <a:ext cx="4762500" cy="771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394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b="1" dirty="0"/>
              <a:t> - </a:t>
            </a:r>
            <a:r>
              <a:rPr lang="en-US" b="1" dirty="0">
                <a:solidFill>
                  <a:schemeClr val="accent6"/>
                </a:solidFill>
              </a:rPr>
              <a:t>surrogate pairs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String.fromCodePoint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and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str.codePointAt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- methods that deal with surrogate pairs right.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Before them, there were only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String.fromCharCode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and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str.charCodeAt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These methods are actually the same, but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don’t work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with surrogate pairs.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C2A469-ECCC-404A-A0A9-E82A0E1D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291" y="3639032"/>
            <a:ext cx="6191250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03C278-DAA2-4DC9-A198-A8FA910E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291" y="4905375"/>
            <a:ext cx="6191250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577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b="1" dirty="0"/>
              <a:t> - </a:t>
            </a:r>
            <a:r>
              <a:rPr lang="en-US" b="1" dirty="0">
                <a:solidFill>
                  <a:schemeClr val="accent6"/>
                </a:solidFill>
              </a:rPr>
              <a:t>diacritical marks 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There are symbols that are composed of the base character with a mark above/under it.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 instance, the letter a can be the base character for: </a:t>
            </a:r>
            <a:r>
              <a:rPr lang="en-US" dirty="0" err="1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àáâäãåā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Most common “composite” character have their own code in the UTF-16 table.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But not all of them, because there are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too many possible combinations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 support arbitrary compositions, UTF-16 allows us to use several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unicode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characters: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3816D7-1BB0-4AB8-9F36-E38D9521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4537920"/>
            <a:ext cx="2857500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5ACA5B-C982-41C0-9C40-9DDB12F4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5322464"/>
            <a:ext cx="2857500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8407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b="1" dirty="0"/>
              <a:t> - </a:t>
            </a:r>
            <a:r>
              <a:rPr lang="en-US" b="1" dirty="0">
                <a:solidFill>
                  <a:schemeClr val="accent6"/>
                </a:solidFill>
              </a:rPr>
              <a:t>diacritical marks 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 provides great flexibility, but also an interesting problem: 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characters visually look the same, but be represented with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different </a:t>
            </a:r>
            <a:r>
              <a:rPr lang="en-US" dirty="0" err="1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unicode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compositions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C54328-602F-4B8B-8DAA-004F8238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16" y="3249686"/>
            <a:ext cx="571500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356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Bonus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b="1" dirty="0"/>
              <a:t> - </a:t>
            </a:r>
            <a:r>
              <a:rPr lang="en-US" b="1" dirty="0">
                <a:solidFill>
                  <a:schemeClr val="accent6"/>
                </a:solidFill>
              </a:rPr>
              <a:t>diacritical marks 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1176234" cy="3429000"/>
          </a:xfrm>
        </p:spPr>
        <p:txBody>
          <a:bodyPr/>
          <a:lstStyle/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 solve this, there exists a 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“</a:t>
            </a:r>
            <a:r>
              <a:rPr lang="en-US" dirty="0" err="1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unicode</a:t>
            </a:r>
            <a:r>
              <a:rPr lang="en-US" dirty="0">
                <a:solidFill>
                  <a:schemeClr val="accent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normalization”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algorithm.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 brings each string to the single “normal” form.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 is implemented by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str.normalize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()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525E81-973D-47EB-952E-4BBD8780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671232"/>
            <a:ext cx="6191250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AAF376-DAF5-4373-95AC-A6336761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4477885"/>
            <a:ext cx="6191250" cy="771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114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799"/>
            <a:ext cx="10820400" cy="480060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Proxima Nova Black" panose="020B0604020202020204" charset="0"/>
                <a:ea typeface="Open Sans" panose="020B0604020202020204" charset="0"/>
                <a:cs typeface="Open Sans" panose="020B0604020202020204" charset="0"/>
              </a:rPr>
              <a:t>Useful links</a:t>
            </a:r>
            <a:br>
              <a:rPr lang="en-US" sz="3200" dirty="0"/>
            </a:br>
            <a:endParaRPr lang="uk-UA" sz="3200" dirty="0">
              <a:latin typeface="Proxima Nova Black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330D7D9-A99D-496F-AC37-197D3497383B}"/>
              </a:ext>
            </a:extLst>
          </p:cNvPr>
          <p:cNvSpPr txBox="1">
            <a:spLocks/>
          </p:cNvSpPr>
          <p:nvPr/>
        </p:nvSpPr>
        <p:spPr>
          <a:xfrm>
            <a:off x="1055999" y="1535499"/>
            <a:ext cx="10237643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https://developer.mozilla.org/en-US/docs/Web/JavaScript/Reference/Global_Objects/String</a:t>
            </a:r>
            <a:endParaRPr lang="en-US" sz="1800" dirty="0">
              <a:solidFill>
                <a:schemeClr val="accent6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https://www.w3schools.com/js/js_string_methods.asp</a:t>
            </a:r>
            <a:endParaRPr lang="en-US" sz="1800" dirty="0">
              <a:solidFill>
                <a:schemeClr val="accent6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https://www.sitepoint.com/15-javascript-string-functions/</a:t>
            </a:r>
            <a:endParaRPr lang="en-US" sz="1800" dirty="0">
              <a:solidFill>
                <a:schemeClr val="accent6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https://javascript.info/string</a:t>
            </a:r>
            <a:endParaRPr lang="en-US" sz="1800" dirty="0">
              <a:solidFill>
                <a:schemeClr val="accent6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https://www.tutorialspoint.com/javascript/javascript_strings_object.htm</a:t>
            </a:r>
            <a:endParaRPr lang="en-US" sz="1800" dirty="0">
              <a:solidFill>
                <a:schemeClr val="accent6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800899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uk-UA" dirty="0"/>
            </a:br>
            <a:r>
              <a:rPr lang="en-US" dirty="0"/>
              <a:t>for attention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Yaroslav Vendysh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781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Besides regular characters, special characters can be encoded using </a:t>
            </a:r>
            <a:r>
              <a:rPr lang="en-US" dirty="0">
                <a:solidFill>
                  <a:schemeClr val="accent5"/>
                </a:solidFill>
              </a:rPr>
              <a:t>escape notation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3DEFC9BF-9481-484E-B08E-3AA27F815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2871"/>
              </p:ext>
            </p:extLst>
          </p:nvPr>
        </p:nvGraphicFramePr>
        <p:xfrm>
          <a:off x="685797" y="2797508"/>
          <a:ext cx="10820399" cy="2608935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148772076"/>
                    </a:ext>
                  </a:extLst>
                </a:gridCol>
                <a:gridCol w="8115299">
                  <a:extLst>
                    <a:ext uri="{9D8B030D-6E8A-4147-A177-3AD203B41FA5}">
                      <a16:colId xmlns:a16="http://schemas.microsoft.com/office/drawing/2014/main" val="3737227480"/>
                    </a:ext>
                  </a:extLst>
                </a:gridCol>
              </a:tblGrid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Code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Result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98866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\b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Backspace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38651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\f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Form Feed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90375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\n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New Line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78177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\r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Carriage Return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48095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\t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Horizontal Tabulator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671669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\v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Vertical Tabulator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82508"/>
                  </a:ext>
                </a:extLst>
              </a:tr>
            </a:tbl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notation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595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Besides regular characters, special characters can be encoded using </a:t>
            </a:r>
            <a:r>
              <a:rPr lang="en-US" dirty="0">
                <a:solidFill>
                  <a:schemeClr val="accent5"/>
                </a:solidFill>
              </a:rPr>
              <a:t>escape notation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1049B97B-8620-4768-8606-ABBC7F08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63432"/>
              </p:ext>
            </p:extLst>
          </p:nvPr>
        </p:nvGraphicFramePr>
        <p:xfrm>
          <a:off x="685792" y="2797508"/>
          <a:ext cx="10820400" cy="2821909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1250891493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173076832"/>
                    </a:ext>
                  </a:extLst>
                </a:gridCol>
              </a:tblGrid>
              <a:tr h="3727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Code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Result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74428"/>
                  </a:ext>
                </a:extLst>
              </a:tr>
              <a:tr h="612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\XXX</a:t>
                      </a:r>
                      <a:b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</a:br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(where XXX is 1–3 octal digits; range of 0–377)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ISO-8859-1 character / Unicode code point between U+0000 and U+00FF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31193"/>
                  </a:ext>
                </a:extLst>
              </a:tr>
              <a:tr h="612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\uXXXX</a:t>
                      </a:r>
                      <a:b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</a:br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(where XXXX is 4 hex digits; range of 0x0000–0xFFFF)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UTF-16 code unit / Unicode code point between U+0000 and U+FFFF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20021"/>
                  </a:ext>
                </a:extLst>
              </a:tr>
              <a:tr h="612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\u{X} ... \u{XXXXXX}</a:t>
                      </a:r>
                      <a:b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</a:br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(where X…XXXXXX is 1–6 hex digits; range of 0x0–0x10FFFF)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UTF-32 code unit / Unicode code point between U+0000 and U+10FFFF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210642"/>
                  </a:ext>
                </a:extLst>
              </a:tr>
              <a:tr h="6123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\</a:t>
                      </a:r>
                      <a:r>
                        <a:rPr lang="en-US" sz="1400" dirty="0" err="1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xXX</a:t>
                      </a:r>
                      <a:br>
                        <a:rPr lang="en-US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</a:br>
                      <a:r>
                        <a:rPr lang="en-US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(where XX is 2 hex digits; range of 0x00–0xFF)</a:t>
                      </a:r>
                    </a:p>
                  </a:txBody>
                  <a:tcPr marL="133109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ISO-8859-1 character / Unicode code point between U+0000 and U+00FF</a:t>
                      </a:r>
                    </a:p>
                  </a:txBody>
                  <a:tcPr marL="66554" marR="66554" marT="66554" marB="665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04581"/>
                  </a:ext>
                </a:extLst>
              </a:tr>
            </a:tbl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notation</a:t>
            </a:r>
            <a:br>
              <a:rPr lang="en-US" b="1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550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F224646-515B-45F8-A061-84F6D4A3E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EE57D-B8ED-46A8-9249-80E396E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notation – </a:t>
            </a:r>
            <a:r>
              <a:rPr lang="en-US" dirty="0">
                <a:solidFill>
                  <a:schemeClr val="accent6"/>
                </a:solidFill>
              </a:rPr>
              <a:t>example using</a:t>
            </a:r>
            <a:br>
              <a:rPr lang="en-US" b="1" dirty="0"/>
            </a:b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3E2CF5-F479-4615-8602-631A911A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057400"/>
            <a:ext cx="4762500" cy="742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A292AF-3A58-4780-95F1-52E2AA24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31" y="3956749"/>
            <a:ext cx="4762500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BB7C5D-6791-4E13-8EE6-B698E4D8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256" y="4739736"/>
            <a:ext cx="4752975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C0F470-E7B3-4CDE-8FFD-0EB8195F8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731" y="3164237"/>
            <a:ext cx="4762500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040458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4026</TotalTime>
  <Words>2425</Words>
  <Application>Microsoft Office PowerPoint</Application>
  <PresentationFormat>Широкий екран</PresentationFormat>
  <Paragraphs>411</Paragraphs>
  <Slides>67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67</vt:i4>
      </vt:variant>
    </vt:vector>
  </HeadingPairs>
  <TitlesOfParts>
    <vt:vector size="74" baseType="lpstr">
      <vt:lpstr>Arial</vt:lpstr>
      <vt:lpstr>Consolas</vt:lpstr>
      <vt:lpstr>Wingdings</vt:lpstr>
      <vt:lpstr>Proxima Nova Black</vt:lpstr>
      <vt:lpstr>Open Sans</vt:lpstr>
      <vt:lpstr>Calibri</vt:lpstr>
      <vt:lpstr>LIGHT-THEME</vt:lpstr>
      <vt:lpstr>Strings</vt:lpstr>
      <vt:lpstr>Intro</vt:lpstr>
      <vt:lpstr>Syntax - string literals </vt:lpstr>
      <vt:lpstr>Syntax - string constructor </vt:lpstr>
      <vt:lpstr>Syntax - template literals </vt:lpstr>
      <vt:lpstr>Escape notation </vt:lpstr>
      <vt:lpstr>Escape notation </vt:lpstr>
      <vt:lpstr>Escape notation </vt:lpstr>
      <vt:lpstr>Escape notation – example using </vt:lpstr>
      <vt:lpstr>Long literal strings </vt:lpstr>
      <vt:lpstr>Template literals – syntax </vt:lpstr>
      <vt:lpstr>Template literals – multi-line strings </vt:lpstr>
      <vt:lpstr>Template literals – expressions </vt:lpstr>
      <vt:lpstr>Template literals – nesting templates </vt:lpstr>
      <vt:lpstr>Template literals – tagged templates </vt:lpstr>
      <vt:lpstr>Template literals – tagged templates </vt:lpstr>
      <vt:lpstr>Template literals – tagged templates </vt:lpstr>
      <vt:lpstr>Template literals – raw strings </vt:lpstr>
      <vt:lpstr>Template literals – raw strings </vt:lpstr>
      <vt:lpstr>String object </vt:lpstr>
      <vt:lpstr>String object - unexpected results </vt:lpstr>
      <vt:lpstr>Properties and methods in primitive?</vt:lpstr>
      <vt:lpstr>Properties and methods in primitive?</vt:lpstr>
      <vt:lpstr>String length</vt:lpstr>
      <vt:lpstr>Accessing characters </vt:lpstr>
      <vt:lpstr>Accessing characters</vt:lpstr>
      <vt:lpstr>Strings are immutable</vt:lpstr>
      <vt:lpstr>Changing the case</vt:lpstr>
      <vt:lpstr>Searching for a substring - indexOf</vt:lpstr>
      <vt:lpstr>Searching for a substring - indexOf</vt:lpstr>
      <vt:lpstr>Searching for a substring - indexOf</vt:lpstr>
      <vt:lpstr>Searching for a substring - indexOf</vt:lpstr>
      <vt:lpstr>Searching for a substring - lastIndexOf</vt:lpstr>
      <vt:lpstr>Searching for a substring - includes</vt:lpstr>
      <vt:lpstr>Searching for a substring - includes</vt:lpstr>
      <vt:lpstr>Getting a substring - slice</vt:lpstr>
      <vt:lpstr>Getting a substring - slice</vt:lpstr>
      <vt:lpstr>Getting a substring - substring</vt:lpstr>
      <vt:lpstr>Getting a substring - substr</vt:lpstr>
      <vt:lpstr>Getting a substring - comparing</vt:lpstr>
      <vt:lpstr>Comparing strings</vt:lpstr>
      <vt:lpstr>Comparing strings</vt:lpstr>
      <vt:lpstr>Comparing strings</vt:lpstr>
      <vt:lpstr>Comparing strings - correct comparisons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unrelated to HTML</vt:lpstr>
      <vt:lpstr>Another methods - related to HTML</vt:lpstr>
      <vt:lpstr>Another methods - related to HTML</vt:lpstr>
      <vt:lpstr>Bonus  - surrogate pairs</vt:lpstr>
      <vt:lpstr>Bonus  - surrogate pairs</vt:lpstr>
      <vt:lpstr>Bonus  - diacritical marks </vt:lpstr>
      <vt:lpstr>Bonus  - diacritical marks </vt:lpstr>
      <vt:lpstr>Bonus  - diacritical marks </vt:lpstr>
      <vt:lpstr>Useful links </vt:lpstr>
      <vt:lpstr>Thank you 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Ярослав Вендиш</cp:lastModifiedBy>
  <cp:revision>221</cp:revision>
  <dcterms:created xsi:type="dcterms:W3CDTF">2018-12-11T16:43:22Z</dcterms:created>
  <dcterms:modified xsi:type="dcterms:W3CDTF">2020-01-27T21:40:39Z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