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/>
    <p:restoredTop sz="94599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bg1"/>
                </a:solidFill>
              </a:rPr>
              <a:t>Solar Energy Blocked</a:t>
            </a:r>
            <a:r>
              <a:rPr lang="en-US" sz="3600" baseline="0" dirty="0">
                <a:solidFill>
                  <a:schemeClr val="bg1"/>
                </a:solidFill>
              </a:rPr>
              <a:t> by Orbital Debris</a:t>
            </a:r>
            <a:endParaRPr lang="en-US" sz="36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Blocked Solar Energy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General</c:formatCode>
                <c:ptCount val="181"/>
                <c:pt idx="0">
                  <c:v>-90</c:v>
                </c:pt>
                <c:pt idx="1">
                  <c:v>-89</c:v>
                </c:pt>
                <c:pt idx="2">
                  <c:v>-88</c:v>
                </c:pt>
                <c:pt idx="3">
                  <c:v>-87</c:v>
                </c:pt>
                <c:pt idx="4">
                  <c:v>-86</c:v>
                </c:pt>
                <c:pt idx="5">
                  <c:v>-85</c:v>
                </c:pt>
                <c:pt idx="6">
                  <c:v>-84</c:v>
                </c:pt>
                <c:pt idx="7">
                  <c:v>-83</c:v>
                </c:pt>
                <c:pt idx="8">
                  <c:v>-82</c:v>
                </c:pt>
                <c:pt idx="9">
                  <c:v>-81</c:v>
                </c:pt>
                <c:pt idx="10">
                  <c:v>-80</c:v>
                </c:pt>
                <c:pt idx="11">
                  <c:v>-79</c:v>
                </c:pt>
                <c:pt idx="12">
                  <c:v>-78</c:v>
                </c:pt>
                <c:pt idx="13">
                  <c:v>-77</c:v>
                </c:pt>
                <c:pt idx="14">
                  <c:v>-76</c:v>
                </c:pt>
                <c:pt idx="15">
                  <c:v>-75</c:v>
                </c:pt>
                <c:pt idx="16">
                  <c:v>-74</c:v>
                </c:pt>
                <c:pt idx="17">
                  <c:v>-73</c:v>
                </c:pt>
                <c:pt idx="18">
                  <c:v>-72</c:v>
                </c:pt>
                <c:pt idx="19">
                  <c:v>-71</c:v>
                </c:pt>
                <c:pt idx="20">
                  <c:v>-70</c:v>
                </c:pt>
                <c:pt idx="21">
                  <c:v>-69</c:v>
                </c:pt>
                <c:pt idx="22">
                  <c:v>-68</c:v>
                </c:pt>
                <c:pt idx="23">
                  <c:v>-67</c:v>
                </c:pt>
                <c:pt idx="24">
                  <c:v>-66</c:v>
                </c:pt>
                <c:pt idx="25">
                  <c:v>-65</c:v>
                </c:pt>
                <c:pt idx="26">
                  <c:v>-64</c:v>
                </c:pt>
                <c:pt idx="27">
                  <c:v>-63</c:v>
                </c:pt>
                <c:pt idx="28">
                  <c:v>-62</c:v>
                </c:pt>
                <c:pt idx="29">
                  <c:v>-61</c:v>
                </c:pt>
                <c:pt idx="30">
                  <c:v>-60</c:v>
                </c:pt>
                <c:pt idx="31">
                  <c:v>-59</c:v>
                </c:pt>
                <c:pt idx="32">
                  <c:v>-58</c:v>
                </c:pt>
                <c:pt idx="33">
                  <c:v>-57</c:v>
                </c:pt>
                <c:pt idx="34">
                  <c:v>-56</c:v>
                </c:pt>
                <c:pt idx="35">
                  <c:v>-55</c:v>
                </c:pt>
                <c:pt idx="36">
                  <c:v>-54</c:v>
                </c:pt>
                <c:pt idx="37">
                  <c:v>-53</c:v>
                </c:pt>
                <c:pt idx="38">
                  <c:v>-52</c:v>
                </c:pt>
                <c:pt idx="39">
                  <c:v>-51</c:v>
                </c:pt>
                <c:pt idx="40">
                  <c:v>-50</c:v>
                </c:pt>
                <c:pt idx="41">
                  <c:v>-49</c:v>
                </c:pt>
                <c:pt idx="42">
                  <c:v>-48</c:v>
                </c:pt>
                <c:pt idx="43">
                  <c:v>-47</c:v>
                </c:pt>
                <c:pt idx="44">
                  <c:v>-46</c:v>
                </c:pt>
                <c:pt idx="45">
                  <c:v>-45</c:v>
                </c:pt>
                <c:pt idx="46">
                  <c:v>-44</c:v>
                </c:pt>
                <c:pt idx="47">
                  <c:v>-43</c:v>
                </c:pt>
                <c:pt idx="48">
                  <c:v>-42</c:v>
                </c:pt>
                <c:pt idx="49">
                  <c:v>-41</c:v>
                </c:pt>
                <c:pt idx="50">
                  <c:v>-40</c:v>
                </c:pt>
                <c:pt idx="51">
                  <c:v>-39</c:v>
                </c:pt>
                <c:pt idx="52">
                  <c:v>-38</c:v>
                </c:pt>
                <c:pt idx="53">
                  <c:v>-37</c:v>
                </c:pt>
                <c:pt idx="54">
                  <c:v>-36</c:v>
                </c:pt>
                <c:pt idx="55">
                  <c:v>-35</c:v>
                </c:pt>
                <c:pt idx="56">
                  <c:v>-34</c:v>
                </c:pt>
                <c:pt idx="57">
                  <c:v>-33</c:v>
                </c:pt>
                <c:pt idx="58">
                  <c:v>-32</c:v>
                </c:pt>
                <c:pt idx="59">
                  <c:v>-31</c:v>
                </c:pt>
                <c:pt idx="60">
                  <c:v>-30</c:v>
                </c:pt>
                <c:pt idx="61">
                  <c:v>-29</c:v>
                </c:pt>
                <c:pt idx="62">
                  <c:v>-28</c:v>
                </c:pt>
                <c:pt idx="63">
                  <c:v>-27</c:v>
                </c:pt>
                <c:pt idx="64">
                  <c:v>-26</c:v>
                </c:pt>
                <c:pt idx="65">
                  <c:v>-25</c:v>
                </c:pt>
                <c:pt idx="66">
                  <c:v>-24</c:v>
                </c:pt>
                <c:pt idx="67">
                  <c:v>-23</c:v>
                </c:pt>
                <c:pt idx="68">
                  <c:v>-22</c:v>
                </c:pt>
                <c:pt idx="69">
                  <c:v>-21</c:v>
                </c:pt>
                <c:pt idx="70">
                  <c:v>-20</c:v>
                </c:pt>
                <c:pt idx="71">
                  <c:v>-19</c:v>
                </c:pt>
                <c:pt idx="72">
                  <c:v>-18</c:v>
                </c:pt>
                <c:pt idx="73">
                  <c:v>-17</c:v>
                </c:pt>
                <c:pt idx="74">
                  <c:v>-16</c:v>
                </c:pt>
                <c:pt idx="75">
                  <c:v>-15</c:v>
                </c:pt>
                <c:pt idx="76">
                  <c:v>-14</c:v>
                </c:pt>
                <c:pt idx="77">
                  <c:v>-13</c:v>
                </c:pt>
                <c:pt idx="78">
                  <c:v>-12</c:v>
                </c:pt>
                <c:pt idx="79">
                  <c:v>-11</c:v>
                </c:pt>
                <c:pt idx="80">
                  <c:v>-10</c:v>
                </c:pt>
                <c:pt idx="81">
                  <c:v>-9</c:v>
                </c:pt>
                <c:pt idx="82">
                  <c:v>-8</c:v>
                </c:pt>
                <c:pt idx="83">
                  <c:v>-7</c:v>
                </c:pt>
                <c:pt idx="84">
                  <c:v>-6</c:v>
                </c:pt>
                <c:pt idx="85">
                  <c:v>-5</c:v>
                </c:pt>
                <c:pt idx="86">
                  <c:v>-4</c:v>
                </c:pt>
                <c:pt idx="87">
                  <c:v>-3</c:v>
                </c:pt>
                <c:pt idx="88">
                  <c:v>-2</c:v>
                </c:pt>
                <c:pt idx="89">
                  <c:v>-1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31</c:v>
                </c:pt>
                <c:pt idx="122">
                  <c:v>32</c:v>
                </c:pt>
                <c:pt idx="123">
                  <c:v>33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37</c:v>
                </c:pt>
                <c:pt idx="128">
                  <c:v>38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62</c:v>
                </c:pt>
                <c:pt idx="153">
                  <c:v>63</c:v>
                </c:pt>
                <c:pt idx="154">
                  <c:v>64</c:v>
                </c:pt>
                <c:pt idx="155">
                  <c:v>65</c:v>
                </c:pt>
                <c:pt idx="156">
                  <c:v>66</c:v>
                </c:pt>
                <c:pt idx="157">
                  <c:v>67</c:v>
                </c:pt>
                <c:pt idx="158">
                  <c:v>68</c:v>
                </c:pt>
                <c:pt idx="159">
                  <c:v>69</c:v>
                </c:pt>
                <c:pt idx="160">
                  <c:v>70</c:v>
                </c:pt>
                <c:pt idx="161">
                  <c:v>71</c:v>
                </c:pt>
                <c:pt idx="162">
                  <c:v>72</c:v>
                </c:pt>
                <c:pt idx="163">
                  <c:v>73</c:v>
                </c:pt>
                <c:pt idx="164">
                  <c:v>74</c:v>
                </c:pt>
                <c:pt idx="165">
                  <c:v>75</c:v>
                </c:pt>
                <c:pt idx="166">
                  <c:v>76</c:v>
                </c:pt>
                <c:pt idx="167">
                  <c:v>77</c:v>
                </c:pt>
                <c:pt idx="168">
                  <c:v>78</c:v>
                </c:pt>
                <c:pt idx="169">
                  <c:v>79</c:v>
                </c:pt>
                <c:pt idx="170">
                  <c:v>80</c:v>
                </c:pt>
                <c:pt idx="171">
                  <c:v>81</c:v>
                </c:pt>
                <c:pt idx="172">
                  <c:v>82</c:v>
                </c:pt>
                <c:pt idx="173">
                  <c:v>83</c:v>
                </c:pt>
                <c:pt idx="174">
                  <c:v>84</c:v>
                </c:pt>
                <c:pt idx="175">
                  <c:v>85</c:v>
                </c:pt>
                <c:pt idx="176">
                  <c:v>86</c:v>
                </c:pt>
                <c:pt idx="177">
                  <c:v>87</c:v>
                </c:pt>
                <c:pt idx="178">
                  <c:v>88</c:v>
                </c:pt>
                <c:pt idx="179">
                  <c:v>89</c:v>
                </c:pt>
                <c:pt idx="180">
                  <c:v>90</c:v>
                </c:pt>
              </c:numCache>
            </c:num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0</c:v>
                </c:pt>
                <c:pt idx="1">
                  <c:v>13.11</c:v>
                </c:pt>
                <c:pt idx="2">
                  <c:v>25.56</c:v>
                </c:pt>
                <c:pt idx="3">
                  <c:v>43.56</c:v>
                </c:pt>
                <c:pt idx="4">
                  <c:v>65.55</c:v>
                </c:pt>
                <c:pt idx="5">
                  <c:v>89.04</c:v>
                </c:pt>
                <c:pt idx="6">
                  <c:v>98.45</c:v>
                </c:pt>
                <c:pt idx="7">
                  <c:v>111.74</c:v>
                </c:pt>
                <c:pt idx="8">
                  <c:v>101.36</c:v>
                </c:pt>
                <c:pt idx="9">
                  <c:v>142.63999999999999</c:v>
                </c:pt>
                <c:pt idx="10">
                  <c:v>159.66</c:v>
                </c:pt>
                <c:pt idx="11">
                  <c:v>147.49</c:v>
                </c:pt>
                <c:pt idx="12">
                  <c:v>181.74</c:v>
                </c:pt>
                <c:pt idx="13">
                  <c:v>186.06</c:v>
                </c:pt>
                <c:pt idx="14">
                  <c:v>201.76</c:v>
                </c:pt>
                <c:pt idx="15">
                  <c:v>206.63</c:v>
                </c:pt>
                <c:pt idx="16">
                  <c:v>253.12</c:v>
                </c:pt>
                <c:pt idx="17">
                  <c:v>234.24</c:v>
                </c:pt>
                <c:pt idx="18">
                  <c:v>259.81</c:v>
                </c:pt>
                <c:pt idx="19">
                  <c:v>253.1</c:v>
                </c:pt>
                <c:pt idx="20">
                  <c:v>283.05</c:v>
                </c:pt>
                <c:pt idx="21">
                  <c:v>276.12</c:v>
                </c:pt>
                <c:pt idx="22">
                  <c:v>299.33999999999997</c:v>
                </c:pt>
                <c:pt idx="23">
                  <c:v>294.99</c:v>
                </c:pt>
                <c:pt idx="24">
                  <c:v>287.27</c:v>
                </c:pt>
                <c:pt idx="25">
                  <c:v>324.38</c:v>
                </c:pt>
                <c:pt idx="26">
                  <c:v>295.69</c:v>
                </c:pt>
                <c:pt idx="27">
                  <c:v>328.24</c:v>
                </c:pt>
                <c:pt idx="28">
                  <c:v>369.26</c:v>
                </c:pt>
                <c:pt idx="29">
                  <c:v>321.85000000000002</c:v>
                </c:pt>
                <c:pt idx="30">
                  <c:v>358.08</c:v>
                </c:pt>
                <c:pt idx="31">
                  <c:v>373.68</c:v>
                </c:pt>
                <c:pt idx="32">
                  <c:v>330.59</c:v>
                </c:pt>
                <c:pt idx="33">
                  <c:v>392.55</c:v>
                </c:pt>
                <c:pt idx="34">
                  <c:v>404.19</c:v>
                </c:pt>
                <c:pt idx="35">
                  <c:v>389.09</c:v>
                </c:pt>
                <c:pt idx="36">
                  <c:v>422.9</c:v>
                </c:pt>
                <c:pt idx="37">
                  <c:v>411.35</c:v>
                </c:pt>
                <c:pt idx="38">
                  <c:v>431.66</c:v>
                </c:pt>
                <c:pt idx="39">
                  <c:v>404.98</c:v>
                </c:pt>
                <c:pt idx="40">
                  <c:v>448.46</c:v>
                </c:pt>
                <c:pt idx="41">
                  <c:v>454.23</c:v>
                </c:pt>
                <c:pt idx="42">
                  <c:v>456.58</c:v>
                </c:pt>
                <c:pt idx="43">
                  <c:v>438.24</c:v>
                </c:pt>
                <c:pt idx="44">
                  <c:v>469.19</c:v>
                </c:pt>
                <c:pt idx="45">
                  <c:v>482.22</c:v>
                </c:pt>
                <c:pt idx="46">
                  <c:v>481.7</c:v>
                </c:pt>
                <c:pt idx="47">
                  <c:v>483.03</c:v>
                </c:pt>
                <c:pt idx="48">
                  <c:v>462.2</c:v>
                </c:pt>
                <c:pt idx="49">
                  <c:v>504.35</c:v>
                </c:pt>
                <c:pt idx="50">
                  <c:v>530.28</c:v>
                </c:pt>
                <c:pt idx="51">
                  <c:v>576.49</c:v>
                </c:pt>
                <c:pt idx="52">
                  <c:v>550.74</c:v>
                </c:pt>
                <c:pt idx="53">
                  <c:v>520.35</c:v>
                </c:pt>
                <c:pt idx="54">
                  <c:v>569.24</c:v>
                </c:pt>
                <c:pt idx="55">
                  <c:v>596.12</c:v>
                </c:pt>
                <c:pt idx="56">
                  <c:v>580.91999999999996</c:v>
                </c:pt>
                <c:pt idx="57">
                  <c:v>592.20000000000005</c:v>
                </c:pt>
                <c:pt idx="58">
                  <c:v>577.01</c:v>
                </c:pt>
                <c:pt idx="59">
                  <c:v>571.24</c:v>
                </c:pt>
                <c:pt idx="60">
                  <c:v>581.1</c:v>
                </c:pt>
                <c:pt idx="61">
                  <c:v>576.9</c:v>
                </c:pt>
                <c:pt idx="62">
                  <c:v>598.57000000000005</c:v>
                </c:pt>
                <c:pt idx="63">
                  <c:v>609.6</c:v>
                </c:pt>
                <c:pt idx="64">
                  <c:v>621.04999999999995</c:v>
                </c:pt>
                <c:pt idx="65">
                  <c:v>602.75</c:v>
                </c:pt>
                <c:pt idx="66">
                  <c:v>624.22</c:v>
                </c:pt>
                <c:pt idx="67">
                  <c:v>658.6</c:v>
                </c:pt>
                <c:pt idx="68">
                  <c:v>652.46</c:v>
                </c:pt>
                <c:pt idx="69">
                  <c:v>641.99</c:v>
                </c:pt>
                <c:pt idx="70">
                  <c:v>662.66</c:v>
                </c:pt>
                <c:pt idx="71">
                  <c:v>670.57</c:v>
                </c:pt>
                <c:pt idx="72">
                  <c:v>640.32000000000005</c:v>
                </c:pt>
                <c:pt idx="73">
                  <c:v>671.34</c:v>
                </c:pt>
                <c:pt idx="74">
                  <c:v>683.82</c:v>
                </c:pt>
                <c:pt idx="75">
                  <c:v>703.59</c:v>
                </c:pt>
                <c:pt idx="76">
                  <c:v>676.78</c:v>
                </c:pt>
                <c:pt idx="77">
                  <c:v>694.68</c:v>
                </c:pt>
                <c:pt idx="78">
                  <c:v>728.49</c:v>
                </c:pt>
                <c:pt idx="79">
                  <c:v>745.28</c:v>
                </c:pt>
                <c:pt idx="80">
                  <c:v>724.29</c:v>
                </c:pt>
                <c:pt idx="81">
                  <c:v>761.24</c:v>
                </c:pt>
                <c:pt idx="82">
                  <c:v>759.54</c:v>
                </c:pt>
                <c:pt idx="83">
                  <c:v>787.59</c:v>
                </c:pt>
                <c:pt idx="84">
                  <c:v>773.65</c:v>
                </c:pt>
                <c:pt idx="85">
                  <c:v>792.4</c:v>
                </c:pt>
                <c:pt idx="86">
                  <c:v>838.12</c:v>
                </c:pt>
                <c:pt idx="87">
                  <c:v>824.54</c:v>
                </c:pt>
                <c:pt idx="88">
                  <c:v>900.15</c:v>
                </c:pt>
                <c:pt idx="89">
                  <c:v>1102.17</c:v>
                </c:pt>
                <c:pt idx="90">
                  <c:v>9327.44</c:v>
                </c:pt>
                <c:pt idx="91">
                  <c:v>1126.7</c:v>
                </c:pt>
                <c:pt idx="92">
                  <c:v>982.63</c:v>
                </c:pt>
                <c:pt idx="93">
                  <c:v>926.66</c:v>
                </c:pt>
                <c:pt idx="94">
                  <c:v>873.22</c:v>
                </c:pt>
                <c:pt idx="95">
                  <c:v>794.97</c:v>
                </c:pt>
                <c:pt idx="96">
                  <c:v>858.06</c:v>
                </c:pt>
                <c:pt idx="97">
                  <c:v>846.21</c:v>
                </c:pt>
                <c:pt idx="98">
                  <c:v>711.59</c:v>
                </c:pt>
                <c:pt idx="99">
                  <c:v>652.85</c:v>
                </c:pt>
                <c:pt idx="100">
                  <c:v>651.12</c:v>
                </c:pt>
                <c:pt idx="101">
                  <c:v>650.29999999999995</c:v>
                </c:pt>
                <c:pt idx="102">
                  <c:v>632.25</c:v>
                </c:pt>
                <c:pt idx="103">
                  <c:v>595.54999999999995</c:v>
                </c:pt>
                <c:pt idx="104">
                  <c:v>622.62</c:v>
                </c:pt>
                <c:pt idx="105">
                  <c:v>622.44000000000005</c:v>
                </c:pt>
                <c:pt idx="106">
                  <c:v>622.78</c:v>
                </c:pt>
                <c:pt idx="107">
                  <c:v>630.61</c:v>
                </c:pt>
                <c:pt idx="108">
                  <c:v>653.67999999999995</c:v>
                </c:pt>
                <c:pt idx="109">
                  <c:v>648.39</c:v>
                </c:pt>
                <c:pt idx="110">
                  <c:v>620.02</c:v>
                </c:pt>
                <c:pt idx="111">
                  <c:v>631.14</c:v>
                </c:pt>
                <c:pt idx="112">
                  <c:v>635.88</c:v>
                </c:pt>
                <c:pt idx="113">
                  <c:v>634.13</c:v>
                </c:pt>
                <c:pt idx="114">
                  <c:v>619.61</c:v>
                </c:pt>
                <c:pt idx="115">
                  <c:v>620.52</c:v>
                </c:pt>
                <c:pt idx="116">
                  <c:v>629.74</c:v>
                </c:pt>
                <c:pt idx="117">
                  <c:v>594.29999999999995</c:v>
                </c:pt>
                <c:pt idx="118">
                  <c:v>596.84</c:v>
                </c:pt>
                <c:pt idx="119">
                  <c:v>585.04999999999995</c:v>
                </c:pt>
                <c:pt idx="120">
                  <c:v>567.52</c:v>
                </c:pt>
                <c:pt idx="121">
                  <c:v>560.30999999999995</c:v>
                </c:pt>
                <c:pt idx="122">
                  <c:v>551.45000000000005</c:v>
                </c:pt>
                <c:pt idx="123">
                  <c:v>527.86</c:v>
                </c:pt>
                <c:pt idx="124">
                  <c:v>502.26</c:v>
                </c:pt>
                <c:pt idx="125">
                  <c:v>513.55999999999995</c:v>
                </c:pt>
                <c:pt idx="126">
                  <c:v>533.11</c:v>
                </c:pt>
                <c:pt idx="127">
                  <c:v>513.04</c:v>
                </c:pt>
                <c:pt idx="128">
                  <c:v>521.80999999999995</c:v>
                </c:pt>
                <c:pt idx="129">
                  <c:v>472.5</c:v>
                </c:pt>
                <c:pt idx="130">
                  <c:v>465.67</c:v>
                </c:pt>
                <c:pt idx="131">
                  <c:v>466.97</c:v>
                </c:pt>
                <c:pt idx="132">
                  <c:v>444.12</c:v>
                </c:pt>
                <c:pt idx="133">
                  <c:v>437.59</c:v>
                </c:pt>
                <c:pt idx="134">
                  <c:v>429.01</c:v>
                </c:pt>
                <c:pt idx="135">
                  <c:v>420.45</c:v>
                </c:pt>
                <c:pt idx="136">
                  <c:v>422.24</c:v>
                </c:pt>
                <c:pt idx="137">
                  <c:v>443.69</c:v>
                </c:pt>
                <c:pt idx="138">
                  <c:v>437.29</c:v>
                </c:pt>
                <c:pt idx="139">
                  <c:v>404.68</c:v>
                </c:pt>
                <c:pt idx="140">
                  <c:v>420.16</c:v>
                </c:pt>
                <c:pt idx="141">
                  <c:v>420.47</c:v>
                </c:pt>
                <c:pt idx="142">
                  <c:v>450.86</c:v>
                </c:pt>
                <c:pt idx="143">
                  <c:v>409.73</c:v>
                </c:pt>
                <c:pt idx="144">
                  <c:v>402.65</c:v>
                </c:pt>
                <c:pt idx="145">
                  <c:v>415.84</c:v>
                </c:pt>
                <c:pt idx="146">
                  <c:v>390.21</c:v>
                </c:pt>
                <c:pt idx="147">
                  <c:v>353.93</c:v>
                </c:pt>
                <c:pt idx="148">
                  <c:v>354.66</c:v>
                </c:pt>
                <c:pt idx="149">
                  <c:v>351.33</c:v>
                </c:pt>
                <c:pt idx="150">
                  <c:v>334.76</c:v>
                </c:pt>
                <c:pt idx="151">
                  <c:v>335.5</c:v>
                </c:pt>
                <c:pt idx="152">
                  <c:v>330.52</c:v>
                </c:pt>
                <c:pt idx="153">
                  <c:v>308.88</c:v>
                </c:pt>
                <c:pt idx="154">
                  <c:v>314.23</c:v>
                </c:pt>
                <c:pt idx="155">
                  <c:v>289.97000000000003</c:v>
                </c:pt>
                <c:pt idx="156">
                  <c:v>303.31</c:v>
                </c:pt>
                <c:pt idx="157">
                  <c:v>294.19</c:v>
                </c:pt>
                <c:pt idx="158">
                  <c:v>290.05</c:v>
                </c:pt>
                <c:pt idx="159">
                  <c:v>285.92</c:v>
                </c:pt>
                <c:pt idx="160">
                  <c:v>264.56</c:v>
                </c:pt>
                <c:pt idx="161">
                  <c:v>267.29000000000002</c:v>
                </c:pt>
                <c:pt idx="162">
                  <c:v>253.23</c:v>
                </c:pt>
                <c:pt idx="163">
                  <c:v>263.95</c:v>
                </c:pt>
                <c:pt idx="164">
                  <c:v>246.74</c:v>
                </c:pt>
                <c:pt idx="165">
                  <c:v>230.11</c:v>
                </c:pt>
                <c:pt idx="166">
                  <c:v>200.06</c:v>
                </c:pt>
                <c:pt idx="167">
                  <c:v>179.54</c:v>
                </c:pt>
                <c:pt idx="168">
                  <c:v>213.51</c:v>
                </c:pt>
                <c:pt idx="169">
                  <c:v>142.34</c:v>
                </c:pt>
                <c:pt idx="170">
                  <c:v>148.63999999999999</c:v>
                </c:pt>
                <c:pt idx="171">
                  <c:v>163.31</c:v>
                </c:pt>
                <c:pt idx="172">
                  <c:v>128.56</c:v>
                </c:pt>
                <c:pt idx="173">
                  <c:v>108.95</c:v>
                </c:pt>
                <c:pt idx="174">
                  <c:v>86.72</c:v>
                </c:pt>
                <c:pt idx="175">
                  <c:v>74.790000000000006</c:v>
                </c:pt>
                <c:pt idx="176">
                  <c:v>73.78</c:v>
                </c:pt>
                <c:pt idx="177">
                  <c:v>49.92</c:v>
                </c:pt>
                <c:pt idx="178">
                  <c:v>35.33</c:v>
                </c:pt>
                <c:pt idx="179">
                  <c:v>14.25</c:v>
                </c:pt>
                <c:pt idx="18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3-8144-970B-AA90D7BD9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5899760"/>
        <c:axId val="2086185184"/>
      </c:lineChart>
      <c:catAx>
        <c:axId val="208589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Latitude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8518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208618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Blocked</a:t>
                </a:r>
                <a:r>
                  <a:rPr lang="en-US" sz="2000" baseline="0" dirty="0">
                    <a:solidFill>
                      <a:schemeClr val="bg1">
                        <a:lumMod val="95000"/>
                      </a:schemeClr>
                    </a:solidFill>
                  </a:rPr>
                  <a:t> Solar Energy (1000s Kw)</a:t>
                </a:r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597E0-90FD-CF4C-8A28-806BAB807E22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3B3C-537F-8B43-9E81-0C957349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53B3C-537F-8B43-9E81-0C9573495E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E12-6DAE-6343-8569-E68E1305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2995-B215-4244-B7B2-3ED473148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4728-E226-1B45-9792-D979392A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C61D-872A-284B-881E-3A67B85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DC59-7B00-FD46-BB21-F0616CC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98B-F64C-684E-8093-B48705A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BEAE-BDEE-E644-969A-3D25067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34E5-F55E-674F-82CB-23FAB62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5587-8E46-504C-97DB-E93F4D1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A285-42E2-9F48-880A-9495F3A3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B3080-FB8A-9E4C-B8B0-D19D9D3E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E2ED-8F35-A642-92C2-CAEA5ED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47A7-AA02-F343-96A6-440A17B7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860D-5B1C-184C-9E4F-D32CE9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7BE6-F1D4-3942-9B09-4EF4B4A9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E79-B6FE-BD46-B9B2-5F54C66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8CC7-7840-664E-8782-EF36E470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218B-7802-7840-B1E2-989321C9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3F34-43FA-2642-8E7D-1C44B9C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C56D-0CD9-9D46-9464-C18A9B4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560-8D2D-BD44-803D-38ADE87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5F77-0FD4-694B-A3D2-F9D20C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5103-1FF6-5645-B417-4D941B6A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BB9A-7BCC-CD48-9F88-C7E3253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4BDB-5F11-6F4E-8F0C-378E62EA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E1-AB7B-3342-A000-422FF0FF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C98-6D29-1A40-B02A-1EB3F1D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B9B-8CE2-024A-A82B-9A8C104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F5F7-370A-8F4E-AFFF-DF3A68D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123-2D99-C44B-8527-95C130A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93C4-7F6A-E94D-965C-D6C386A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1AF-4598-8448-A508-A0ABBCB5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9F5C-F044-0D49-A1C9-EACAD2F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841-E4C3-1E4C-B4E3-4A2026A4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3ABEC-DF3C-9D4C-A790-18BC6C8D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7AD-046C-FB45-A3A4-27E2EAC1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64A6-913C-4D4C-9D27-12A4E3B4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5E9-5BA5-C843-901E-C7EA37C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E28B-151C-A44F-B02E-89AA4B0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2B9-7669-F84E-A29B-A0DBD420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9662-EACA-6E47-945B-18C7E9E9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1F90-30F9-1440-94A0-0A5A578E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899C-413E-9345-ABC5-52B219D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E924-CAA7-FB4D-A1D8-424C017E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4296E-3DC7-1E4A-AC7A-A9907CA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1E01-1897-7F47-AFD3-FFC6C08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264-1111-0945-A4CF-C7C8A6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3E2F-C52A-7145-8C03-8696A490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BAC3-32E2-0D45-8D89-83B1EAEA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EFF7-5F5D-FF46-B5B5-B3BE8347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2BE-1B7E-6543-BCC1-B0FAEF4D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B805-063A-1E4C-96AE-75BFDD3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33D3-DFE7-8B48-B847-1B5B3C7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696A-73FF-F644-9D60-7994DA9E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1F49-31AC-9C47-89B1-CE2797D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667F-A113-194D-89D3-DFA659D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328E-BD00-7443-A77C-9FD2E88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4145-889E-E44E-A0A2-1B4BC6A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4ADB-35A6-D14E-B66A-881F718F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DF6F-8A48-A441-BDC0-311829BD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6653-8F94-BC4B-9DBF-6838DE8A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1E90-DCBB-3C4E-9920-10E8BF6775BE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67B0-DE95-8F49-8057-B267F8B8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6A7-8899-1940-9609-B9B4B2C5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AE8C-6FF2-3749-AA4A-E39865A2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579"/>
            <a:ext cx="9144000" cy="2387600"/>
          </a:xfrm>
        </p:spPr>
        <p:txBody>
          <a:bodyPr/>
          <a:lstStyle/>
          <a:p>
            <a:r>
              <a:rPr lang="en-US" dirty="0"/>
              <a:t>Orbit Space Debris and its Effect on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B9E-5A92-E94C-A277-8A139C95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179"/>
            <a:ext cx="9144000" cy="1655762"/>
          </a:xfrm>
        </p:spPr>
        <p:txBody>
          <a:bodyPr/>
          <a:lstStyle/>
          <a:p>
            <a:r>
              <a:rPr lang="en-US" dirty="0"/>
              <a:t>Jarod </a:t>
            </a:r>
            <a:r>
              <a:rPr lang="en-US" dirty="0" err="1"/>
              <a:t>Aerts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CE991-0B7A-4745-9B42-C37267CB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07" y="3429000"/>
            <a:ext cx="11021786" cy="68580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FF5010CA-7910-F643-8DDF-D8C150CBB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5853">
            <a:off x="2232374" y="3950884"/>
            <a:ext cx="1054114" cy="1054114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47F1EC43-5598-C74A-A95E-4217851DB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763193" y="3950884"/>
            <a:ext cx="1054114" cy="10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F6B45-31CE-D649-802B-FF6F2B82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8" y="1690688"/>
            <a:ext cx="80467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orbital debris?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7409CE9-50C6-684B-93C9-C4F2D801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36894"/>
            <a:ext cx="805612" cy="302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01C83-3297-AE42-BDF4-311E151A7BD2}"/>
              </a:ext>
            </a:extLst>
          </p:cNvPr>
          <p:cNvSpPr txBox="1"/>
          <p:nvPr/>
        </p:nvSpPr>
        <p:spPr>
          <a:xfrm>
            <a:off x="326611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Second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23322-FA6F-1F46-81D5-C216195A6E97}"/>
              </a:ext>
            </a:extLst>
          </p:cNvPr>
          <p:cNvSpPr txBox="1"/>
          <p:nvPr/>
        </p:nvSpPr>
        <p:spPr>
          <a:xfrm>
            <a:off x="26665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First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3E733-51B4-8C4D-AEC8-EBDBA862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54" y="3658551"/>
            <a:ext cx="804672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473C6-B90F-5140-B691-1D2185F4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7079">
            <a:off x="6855076" y="2330580"/>
            <a:ext cx="243840" cy="9144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D059BF0B-95EE-3F4D-A639-4D50DB075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A8DBB-33F6-EE43-8550-2715EE2312E9}"/>
              </a:ext>
            </a:extLst>
          </p:cNvPr>
          <p:cNvSpPr txBox="1"/>
          <p:nvPr/>
        </p:nvSpPr>
        <p:spPr>
          <a:xfrm>
            <a:off x="823011" y="1423020"/>
            <a:ext cx="4800600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Broken Down Satellites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Rocket Second Stages</a:t>
            </a:r>
          </a:p>
        </p:txBody>
      </p:sp>
    </p:spTree>
    <p:extLst>
      <p:ext uri="{BB962C8B-B14F-4D97-AF65-F5344CB8AC3E}">
        <p14:creationId xmlns:p14="http://schemas.microsoft.com/office/powerpoint/2010/main" val="3453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691 0.2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C 0.01693 -0.11203 0.03529 -0.22361 0.07057 -0.28194 C 0.10586 -0.34051 0.1582 -0.34583 0.21094 -0.35069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175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effect climate?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045EA-BD81-FF44-95A5-E6F3B712CB55}"/>
              </a:ext>
            </a:extLst>
          </p:cNvPr>
          <p:cNvGrpSpPr/>
          <p:nvPr/>
        </p:nvGrpSpPr>
        <p:grpSpPr>
          <a:xfrm>
            <a:off x="6855076" y="2330580"/>
            <a:ext cx="932109" cy="914400"/>
            <a:chOff x="6855076" y="2330580"/>
            <a:chExt cx="932109" cy="914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4473C6-B90F-5140-B691-1D2185F4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F39F20-36A1-6B43-9612-660672A8065A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E1B018-3BCD-0D4F-83FC-3A638EE2FF57}"/>
              </a:ext>
            </a:extLst>
          </p:cNvPr>
          <p:cNvGrpSpPr/>
          <p:nvPr/>
        </p:nvGrpSpPr>
        <p:grpSpPr>
          <a:xfrm>
            <a:off x="7424724" y="1948107"/>
            <a:ext cx="1045812" cy="701516"/>
            <a:chOff x="7424724" y="1948107"/>
            <a:chExt cx="1045812" cy="701516"/>
          </a:xfrm>
        </p:grpSpPr>
        <p:pic>
          <p:nvPicPr>
            <p:cNvPr id="11" name="Picture 10" descr="A close up of an object&#10;&#10;Description automatically generated">
              <a:extLst>
                <a:ext uri="{FF2B5EF4-FFF2-40B4-BE49-F238E27FC236}">
                  <a16:creationId xmlns:a16="http://schemas.microsoft.com/office/drawing/2014/main" id="{D059BF0B-95EE-3F4D-A639-4D50DB07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89286" l="3125" r="94643">
                          <a14:foregroundMark x1="90179" y1="18304" x2="89286" y2="27232"/>
                          <a14:foregroundMark x1="94643" y1="24554" x2="94643" y2="24554"/>
                          <a14:foregroundMark x1="3125" y1="74554" x2="4464" y2="7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5545649">
              <a:off x="7424724" y="1948107"/>
              <a:ext cx="457200" cy="4572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F20E0-02E7-7D40-B685-F1BA07F94EA4}"/>
                </a:ext>
              </a:extLst>
            </p:cNvPr>
            <p:cNvSpPr/>
            <p:nvPr/>
          </p:nvSpPr>
          <p:spPr>
            <a:xfrm>
              <a:off x="8202814" y="2239235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AD67F-2948-8349-8294-88D1E2669F9E}"/>
              </a:ext>
            </a:extLst>
          </p:cNvPr>
          <p:cNvSpPr txBox="1"/>
          <p:nvPr/>
        </p:nvSpPr>
        <p:spPr>
          <a:xfrm>
            <a:off x="1626907" y="2951946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debris will block incoming solar radiation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7D76F-1038-BD43-BCD2-3AE4621A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848054" y="2345400"/>
            <a:ext cx="243840" cy="9144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F2793BD1-2E6A-0947-9893-B1B06BA6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17702" y="1965427"/>
            <a:ext cx="457200" cy="457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DE43B-E345-714A-9C74-7904D24A9FDC}"/>
              </a:ext>
            </a:extLst>
          </p:cNvPr>
          <p:cNvGrpSpPr/>
          <p:nvPr/>
        </p:nvGrpSpPr>
        <p:grpSpPr>
          <a:xfrm>
            <a:off x="6037865" y="3926747"/>
            <a:ext cx="932109" cy="914400"/>
            <a:chOff x="6855076" y="2330580"/>
            <a:chExt cx="932109" cy="9144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59691-EDFF-4A4E-AB9A-BEB019F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DA042D-2FE2-BF4C-9795-3E2CAE0F6F8E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4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C -0.01797 0.03634 -0.03581 0.07269 -0.04687 0.11158 C -0.0582 0.15046 -0.06706 0.23333 -0.06706 0.23357 L -0.06706 0.23333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C 0.00456 -0.00926 0.00912 -0.01851 0.0168 -0.02685 C 0.02448 -0.03495 0.03529 -0.04189 0.04623 -0.04884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4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86D4D-6DF4-5D4A-AC85-A2E199EC0383}"/>
              </a:ext>
            </a:extLst>
          </p:cNvPr>
          <p:cNvCxnSpPr/>
          <p:nvPr/>
        </p:nvCxnSpPr>
        <p:spPr>
          <a:xfrm>
            <a:off x="1460714" y="305316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6CDB65-88C6-8F4B-8BB8-C64EDB99FB29}"/>
              </a:ext>
            </a:extLst>
          </p:cNvPr>
          <p:cNvCxnSpPr/>
          <p:nvPr/>
        </p:nvCxnSpPr>
        <p:spPr>
          <a:xfrm>
            <a:off x="1204992" y="4412360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5FA9C1-3270-B948-86C4-328D6EE5480E}"/>
              </a:ext>
            </a:extLst>
          </p:cNvPr>
          <p:cNvCxnSpPr/>
          <p:nvPr/>
        </p:nvCxnSpPr>
        <p:spPr>
          <a:xfrm>
            <a:off x="1204992" y="238415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147342-A2B7-0244-9100-99F3BABA7D49}"/>
              </a:ext>
            </a:extLst>
          </p:cNvPr>
          <p:cNvCxnSpPr/>
          <p:nvPr/>
        </p:nvCxnSpPr>
        <p:spPr>
          <a:xfrm>
            <a:off x="1460714" y="3856495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776098-E0B5-914E-8D00-76BC4A334160}"/>
              </a:ext>
            </a:extLst>
          </p:cNvPr>
          <p:cNvCxnSpPr/>
          <p:nvPr/>
        </p:nvCxnSpPr>
        <p:spPr>
          <a:xfrm>
            <a:off x="1716436" y="3445789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559691-EDFF-4A4E-AB9A-BEB019FE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037865" y="3926747"/>
            <a:ext cx="24384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0DA042D-2FE2-BF4C-9795-3E2CAE0F6F8E}"/>
              </a:ext>
            </a:extLst>
          </p:cNvPr>
          <p:cNvSpPr/>
          <p:nvPr/>
        </p:nvSpPr>
        <p:spPr>
          <a:xfrm>
            <a:off x="6702252" y="4383947"/>
            <a:ext cx="267722" cy="410388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3F4DD-04E2-7B4C-968E-17E6B44B3720}"/>
              </a:ext>
            </a:extLst>
          </p:cNvPr>
          <p:cNvSpPr txBox="1"/>
          <p:nvPr/>
        </p:nvSpPr>
        <p:spPr>
          <a:xfrm>
            <a:off x="1716436" y="1719440"/>
            <a:ext cx="5831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Map orbits of debris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Find total surface area in orbit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Calculate blocked sunlight </a:t>
            </a:r>
          </a:p>
        </p:txBody>
      </p:sp>
    </p:spTree>
    <p:extLst>
      <p:ext uri="{BB962C8B-B14F-4D97-AF65-F5344CB8AC3E}">
        <p14:creationId xmlns:p14="http://schemas.microsoft.com/office/powerpoint/2010/main" val="34324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38021 -0.00486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9C733-91C3-EB46-BB7F-44EAB48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572" y="-53340"/>
            <a:ext cx="13729143" cy="6964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Plotted</a:t>
            </a:r>
          </a:p>
        </p:txBody>
      </p:sp>
    </p:spTree>
    <p:extLst>
      <p:ext uri="{BB962C8B-B14F-4D97-AF65-F5344CB8AC3E}">
        <p14:creationId xmlns:p14="http://schemas.microsoft.com/office/powerpoint/2010/main" val="2548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975815-8897-624A-98F1-FD896CE93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155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4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 animBg="0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D0F04EE-D4F7-0A44-98CA-1EED7ED920D3}"/>
              </a:ext>
            </a:extLst>
          </p:cNvPr>
          <p:cNvSpPr txBox="1"/>
          <p:nvPr/>
        </p:nvSpPr>
        <p:spPr>
          <a:xfrm>
            <a:off x="843103" y="507685"/>
            <a:ext cx="5907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0.000000000052%</a:t>
            </a:r>
          </a:p>
          <a:p>
            <a:pPr fontAlgn="b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Total solar energy blocked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F7AD6-0986-064C-8579-680774324DDA}"/>
              </a:ext>
            </a:extLst>
          </p:cNvPr>
          <p:cNvSpPr/>
          <p:nvPr/>
        </p:nvSpPr>
        <p:spPr>
          <a:xfrm>
            <a:off x="843103" y="574852"/>
            <a:ext cx="5342639" cy="747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8" name="Picture 7" descr="A close up of an object&#10;&#10;Description automatically generated">
            <a:extLst>
              <a:ext uri="{FF2B5EF4-FFF2-40B4-BE49-F238E27FC236}">
                <a16:creationId xmlns:a16="http://schemas.microsoft.com/office/drawing/2014/main" id="{AC8AE1DE-28D2-BD44-B3F1-D42812B3C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9F03A218-AD37-9444-A634-716EA50A8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860902" y="1729809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55BA368B-8938-8C4A-8D2D-B3A795C3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107369" y="1948105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F5BD3095-5BFF-DB4F-A7A1-592F5F842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948692" y="2235487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CDB2CB59-C8BA-CB46-9FF5-47DF5BC27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651265" y="2419861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n object&#10;&#10;Description automatically generated">
            <a:extLst>
              <a:ext uri="{FF2B5EF4-FFF2-40B4-BE49-F238E27FC236}">
                <a16:creationId xmlns:a16="http://schemas.microsoft.com/office/drawing/2014/main" id="{B2B863A6-2306-474E-88AD-A9AD72B44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522292" y="2741164"/>
            <a:ext cx="457200" cy="457200"/>
          </a:xfrm>
          <a:prstGeom prst="rect">
            <a:avLst/>
          </a:prstGeom>
        </p:spPr>
      </p:pic>
      <p:pic>
        <p:nvPicPr>
          <p:cNvPr id="14" name="Picture 13" descr="A close up of an object&#10;&#10;Description automatically generated">
            <a:extLst>
              <a:ext uri="{FF2B5EF4-FFF2-40B4-BE49-F238E27FC236}">
                <a16:creationId xmlns:a16="http://schemas.microsoft.com/office/drawing/2014/main" id="{FA908EBC-A018-B443-8F88-8BF58AE8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224864" y="2955305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n object&#10;&#10;Description automatically generated">
            <a:extLst>
              <a:ext uri="{FF2B5EF4-FFF2-40B4-BE49-F238E27FC236}">
                <a16:creationId xmlns:a16="http://schemas.microsoft.com/office/drawing/2014/main" id="{60BE1916-72C3-594B-BD03-808B9345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35121" y="3276608"/>
            <a:ext cx="457200" cy="457200"/>
          </a:xfrm>
          <a:prstGeom prst="rect">
            <a:avLst/>
          </a:prstGeom>
        </p:spPr>
      </p:pic>
      <p:pic>
        <p:nvPicPr>
          <p:cNvPr id="16" name="Picture 15" descr="A close up of an object&#10;&#10;Description automatically generated">
            <a:extLst>
              <a:ext uri="{FF2B5EF4-FFF2-40B4-BE49-F238E27FC236}">
                <a16:creationId xmlns:a16="http://schemas.microsoft.com/office/drawing/2014/main" id="{4E1B8AEB-4152-7D44-8790-22E70C191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88932" y="3518200"/>
            <a:ext cx="457200" cy="457200"/>
          </a:xfrm>
          <a:prstGeom prst="rect">
            <a:avLst/>
          </a:prstGeom>
        </p:spPr>
      </p:pic>
      <p:pic>
        <p:nvPicPr>
          <p:cNvPr id="17" name="Picture 16" descr="A close up of an object&#10;&#10;Description automatically generated">
            <a:extLst>
              <a:ext uri="{FF2B5EF4-FFF2-40B4-BE49-F238E27FC236}">
                <a16:creationId xmlns:a16="http://schemas.microsoft.com/office/drawing/2014/main" id="{34DCB453-C736-0942-A4CE-502D9D6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41105" y="3816936"/>
            <a:ext cx="457200" cy="4572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9A370983-EFC1-F042-A7CC-679A07A90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32741" y="3984488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n object&#10;&#10;Description automatically generated">
            <a:extLst>
              <a:ext uri="{FF2B5EF4-FFF2-40B4-BE49-F238E27FC236}">
                <a16:creationId xmlns:a16="http://schemas.microsoft.com/office/drawing/2014/main" id="{8F039184-2704-6142-9955-BFCF355E0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74607" y="3785922"/>
            <a:ext cx="457200" cy="457200"/>
          </a:xfrm>
          <a:prstGeom prst="rect">
            <a:avLst/>
          </a:prstGeom>
        </p:spPr>
      </p:pic>
      <p:pic>
        <p:nvPicPr>
          <p:cNvPr id="20" name="Picture 19" descr="A close up of an object&#10;&#10;Description automatically generated">
            <a:extLst>
              <a:ext uri="{FF2B5EF4-FFF2-40B4-BE49-F238E27FC236}">
                <a16:creationId xmlns:a16="http://schemas.microsoft.com/office/drawing/2014/main" id="{6B90E9D5-1182-9840-AE4B-995A1E8B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7398" y="4352380"/>
            <a:ext cx="457200" cy="457200"/>
          </a:xfrm>
          <a:prstGeom prst="rect">
            <a:avLst/>
          </a:prstGeom>
        </p:spPr>
      </p:pic>
      <p:pic>
        <p:nvPicPr>
          <p:cNvPr id="21" name="Picture 20" descr="A close up of an object&#10;&#10;Description automatically generated">
            <a:extLst>
              <a:ext uri="{FF2B5EF4-FFF2-40B4-BE49-F238E27FC236}">
                <a16:creationId xmlns:a16="http://schemas.microsoft.com/office/drawing/2014/main" id="{CABD05B4-9D65-5D4B-9E67-FD15E4D9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32349" y="4575525"/>
            <a:ext cx="457200" cy="457200"/>
          </a:xfrm>
          <a:prstGeom prst="rect">
            <a:avLst/>
          </a:prstGeom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FA671849-E780-274E-A129-4AB7AF27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42328" y="4945827"/>
            <a:ext cx="457200" cy="457200"/>
          </a:xfrm>
          <a:prstGeom prst="rect">
            <a:avLst/>
          </a:prstGeom>
        </p:spPr>
      </p:pic>
      <p:pic>
        <p:nvPicPr>
          <p:cNvPr id="23" name="Picture 22" descr="A close up of an object&#10;&#10;Description automatically generated">
            <a:extLst>
              <a:ext uri="{FF2B5EF4-FFF2-40B4-BE49-F238E27FC236}">
                <a16:creationId xmlns:a16="http://schemas.microsoft.com/office/drawing/2014/main" id="{1CD61DF5-9557-6D40-A3D9-71574DC34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5830" y="5438020"/>
            <a:ext cx="457200" cy="457200"/>
          </a:xfrm>
          <a:prstGeom prst="rect">
            <a:avLst/>
          </a:prstGeom>
        </p:spPr>
      </p:pic>
      <p:pic>
        <p:nvPicPr>
          <p:cNvPr id="24" name="Picture 23" descr="A close up of an object&#10;&#10;Description automatically generated">
            <a:extLst>
              <a:ext uri="{FF2B5EF4-FFF2-40B4-BE49-F238E27FC236}">
                <a16:creationId xmlns:a16="http://schemas.microsoft.com/office/drawing/2014/main" id="{36897D17-0553-FB4B-92E7-2F65C89C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98606" y="5905649"/>
            <a:ext cx="457200" cy="457200"/>
          </a:xfrm>
          <a:prstGeom prst="rect">
            <a:avLst/>
          </a:prstGeom>
        </p:spPr>
      </p:pic>
      <p:pic>
        <p:nvPicPr>
          <p:cNvPr id="25" name="Picture 24" descr="A close up of an object&#10;&#10;Description automatically generated">
            <a:extLst>
              <a:ext uri="{FF2B5EF4-FFF2-40B4-BE49-F238E27FC236}">
                <a16:creationId xmlns:a16="http://schemas.microsoft.com/office/drawing/2014/main" id="{12D25B7F-6DF0-5C4F-A56A-D00C4269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745647" y="5689606"/>
            <a:ext cx="457200" cy="457200"/>
          </a:xfrm>
          <a:prstGeom prst="rect">
            <a:avLst/>
          </a:prstGeom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92E50594-E752-8541-9FEB-0D904F13A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64496" y="5158016"/>
            <a:ext cx="457200" cy="457200"/>
          </a:xfrm>
          <a:prstGeom prst="rect">
            <a:avLst/>
          </a:prstGeom>
        </p:spPr>
      </p:pic>
      <p:pic>
        <p:nvPicPr>
          <p:cNvPr id="27" name="Picture 26" descr="A close up of an object&#10;&#10;Description automatically generated">
            <a:extLst>
              <a:ext uri="{FF2B5EF4-FFF2-40B4-BE49-F238E27FC236}">
                <a16:creationId xmlns:a16="http://schemas.microsoft.com/office/drawing/2014/main" id="{04D3ED08-7B16-D24B-9FD1-4574A6BDB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85059" y="6197935"/>
            <a:ext cx="457200" cy="457200"/>
          </a:xfrm>
          <a:prstGeom prst="rect">
            <a:avLst/>
          </a:prstGeom>
        </p:spPr>
      </p:pic>
      <p:pic>
        <p:nvPicPr>
          <p:cNvPr id="28" name="Picture 27" descr="A close up of an object&#10;&#10;Description automatically generated">
            <a:extLst>
              <a:ext uri="{FF2B5EF4-FFF2-40B4-BE49-F238E27FC236}">
                <a16:creationId xmlns:a16="http://schemas.microsoft.com/office/drawing/2014/main" id="{E260E362-757E-5C4E-9C97-46161395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08289" y="6397842"/>
            <a:ext cx="457200" cy="457200"/>
          </a:xfrm>
          <a:prstGeom prst="rect">
            <a:avLst/>
          </a:prstGeom>
        </p:spPr>
      </p:pic>
      <p:pic>
        <p:nvPicPr>
          <p:cNvPr id="29" name="Picture 28" descr="A close up of an object&#10;&#10;Description automatically generated">
            <a:extLst>
              <a:ext uri="{FF2B5EF4-FFF2-40B4-BE49-F238E27FC236}">
                <a16:creationId xmlns:a16="http://schemas.microsoft.com/office/drawing/2014/main" id="{2B5CAF5B-5665-5849-91B5-0B8419E60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426982" y="6493108"/>
            <a:ext cx="457200" cy="457200"/>
          </a:xfrm>
          <a:prstGeom prst="rect">
            <a:avLst/>
          </a:prstGeom>
        </p:spPr>
      </p:pic>
      <p:pic>
        <p:nvPicPr>
          <p:cNvPr id="30" name="Picture 29" descr="A close up of an object&#10;&#10;Description automatically generated">
            <a:extLst>
              <a:ext uri="{FF2B5EF4-FFF2-40B4-BE49-F238E27FC236}">
                <a16:creationId xmlns:a16="http://schemas.microsoft.com/office/drawing/2014/main" id="{9CC64068-57F3-AF4A-B803-014160C5C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84135" y="1680380"/>
            <a:ext cx="457200" cy="457200"/>
          </a:xfrm>
          <a:prstGeom prst="rect">
            <a:avLst/>
          </a:prstGeom>
        </p:spPr>
      </p:pic>
      <p:pic>
        <p:nvPicPr>
          <p:cNvPr id="31" name="Picture 30" descr="A close up of an object&#10;&#10;Description automatically generated">
            <a:extLst>
              <a:ext uri="{FF2B5EF4-FFF2-40B4-BE49-F238E27FC236}">
                <a16:creationId xmlns:a16="http://schemas.microsoft.com/office/drawing/2014/main" id="{C21E84DE-83A5-4F4E-8355-E4ACDBF58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70977" y="4239794"/>
            <a:ext cx="457200" cy="457200"/>
          </a:xfrm>
          <a:prstGeom prst="rect">
            <a:avLst/>
          </a:prstGeom>
        </p:spPr>
      </p:pic>
      <p:pic>
        <p:nvPicPr>
          <p:cNvPr id="32" name="Picture 31" descr="A close up of an object&#10;&#10;Description automatically generated">
            <a:extLst>
              <a:ext uri="{FF2B5EF4-FFF2-40B4-BE49-F238E27FC236}">
                <a16:creationId xmlns:a16="http://schemas.microsoft.com/office/drawing/2014/main" id="{3C3B4186-8E7D-4B49-9BA4-EE79C0FB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25734" y="4643626"/>
            <a:ext cx="457200" cy="457200"/>
          </a:xfrm>
          <a:prstGeom prst="rect">
            <a:avLst/>
          </a:prstGeom>
        </p:spPr>
      </p:pic>
      <p:pic>
        <p:nvPicPr>
          <p:cNvPr id="33" name="Picture 32" descr="A close up of an object&#10;&#10;Description automatically generated">
            <a:extLst>
              <a:ext uri="{FF2B5EF4-FFF2-40B4-BE49-F238E27FC236}">
                <a16:creationId xmlns:a16="http://schemas.microsoft.com/office/drawing/2014/main" id="{A16559D2-A6C7-9A4C-9FD5-52D4D5B0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075160" y="4495062"/>
            <a:ext cx="457200" cy="457200"/>
          </a:xfrm>
          <a:prstGeom prst="rect">
            <a:avLst/>
          </a:prstGeom>
        </p:spPr>
      </p:pic>
      <p:pic>
        <p:nvPicPr>
          <p:cNvPr id="34" name="Picture 33" descr="A close up of an object&#10;&#10;Description automatically generated">
            <a:extLst>
              <a:ext uri="{FF2B5EF4-FFF2-40B4-BE49-F238E27FC236}">
                <a16:creationId xmlns:a16="http://schemas.microsoft.com/office/drawing/2014/main" id="{855EA063-8C96-CA44-9656-4E9E6B989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969945" y="1462082"/>
            <a:ext cx="457200" cy="457200"/>
          </a:xfrm>
          <a:prstGeom prst="rect">
            <a:avLst/>
          </a:prstGeom>
        </p:spPr>
      </p:pic>
      <p:pic>
        <p:nvPicPr>
          <p:cNvPr id="35" name="Picture 34" descr="A close up of an object&#10;&#10;Description automatically generated">
            <a:extLst>
              <a:ext uri="{FF2B5EF4-FFF2-40B4-BE49-F238E27FC236}">
                <a16:creationId xmlns:a16="http://schemas.microsoft.com/office/drawing/2014/main" id="{92229FE8-BF6B-3A4F-894F-79B51DB7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341935" y="1328224"/>
            <a:ext cx="457200" cy="457200"/>
          </a:xfrm>
          <a:prstGeom prst="rect">
            <a:avLst/>
          </a:prstGeom>
        </p:spPr>
      </p:pic>
      <p:pic>
        <p:nvPicPr>
          <p:cNvPr id="36" name="Picture 35" descr="A close up of an object&#10;&#10;Description automatically generated">
            <a:extLst>
              <a:ext uri="{FF2B5EF4-FFF2-40B4-BE49-F238E27FC236}">
                <a16:creationId xmlns:a16="http://schemas.microsoft.com/office/drawing/2014/main" id="{C264A10D-4F4C-0147-9C10-A89922669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611739" y="1105052"/>
            <a:ext cx="457200" cy="457200"/>
          </a:xfrm>
          <a:prstGeom prst="rect">
            <a:avLst/>
          </a:prstGeom>
        </p:spPr>
      </p:pic>
      <p:pic>
        <p:nvPicPr>
          <p:cNvPr id="37" name="Picture 36" descr="A close up of an object&#10;&#10;Description automatically generated">
            <a:extLst>
              <a:ext uri="{FF2B5EF4-FFF2-40B4-BE49-F238E27FC236}">
                <a16:creationId xmlns:a16="http://schemas.microsoft.com/office/drawing/2014/main" id="{9E9F6676-1B35-E041-958B-E9509EC4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092815" y="1283680"/>
            <a:ext cx="457200" cy="457200"/>
          </a:xfrm>
          <a:prstGeom prst="rect">
            <a:avLst/>
          </a:prstGeom>
        </p:spPr>
      </p:pic>
      <p:pic>
        <p:nvPicPr>
          <p:cNvPr id="38" name="Picture 37" descr="A close up of an object&#10;&#10;Description automatically generated">
            <a:extLst>
              <a:ext uri="{FF2B5EF4-FFF2-40B4-BE49-F238E27FC236}">
                <a16:creationId xmlns:a16="http://schemas.microsoft.com/office/drawing/2014/main" id="{DA101369-53FE-CE4F-9C01-09E8FEB12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353676" y="993573"/>
            <a:ext cx="457200" cy="457200"/>
          </a:xfrm>
          <a:prstGeom prst="rect">
            <a:avLst/>
          </a:prstGeom>
        </p:spPr>
      </p:pic>
      <p:pic>
        <p:nvPicPr>
          <p:cNvPr id="39" name="Picture 38" descr="A close up of an object&#10;&#10;Description automatically generated">
            <a:extLst>
              <a:ext uri="{FF2B5EF4-FFF2-40B4-BE49-F238E27FC236}">
                <a16:creationId xmlns:a16="http://schemas.microsoft.com/office/drawing/2014/main" id="{AAAE5E09-EE85-7642-A561-7050232D1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827890" y="921802"/>
            <a:ext cx="457200" cy="457200"/>
          </a:xfrm>
          <a:prstGeom prst="rect">
            <a:avLst/>
          </a:prstGeom>
        </p:spPr>
      </p:pic>
      <p:pic>
        <p:nvPicPr>
          <p:cNvPr id="40" name="Picture 39" descr="A close up of an object&#10;&#10;Description automatically generated">
            <a:extLst>
              <a:ext uri="{FF2B5EF4-FFF2-40B4-BE49-F238E27FC236}">
                <a16:creationId xmlns:a16="http://schemas.microsoft.com/office/drawing/2014/main" id="{EB1C3541-29BC-0541-98A5-4964F5560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714002" y="1175942"/>
            <a:ext cx="457200" cy="457200"/>
          </a:xfrm>
          <a:prstGeom prst="rect">
            <a:avLst/>
          </a:prstGeom>
        </p:spPr>
      </p:pic>
      <p:pic>
        <p:nvPicPr>
          <p:cNvPr id="41" name="Picture 40" descr="A close up of an object&#10;&#10;Description automatically generated">
            <a:extLst>
              <a:ext uri="{FF2B5EF4-FFF2-40B4-BE49-F238E27FC236}">
                <a16:creationId xmlns:a16="http://schemas.microsoft.com/office/drawing/2014/main" id="{6A41B6AB-2213-8B40-BFD9-74EB0E93D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47473" y="952879"/>
            <a:ext cx="457200" cy="457200"/>
          </a:xfrm>
          <a:prstGeom prst="rect">
            <a:avLst/>
          </a:prstGeom>
        </p:spPr>
      </p:pic>
      <p:pic>
        <p:nvPicPr>
          <p:cNvPr id="42" name="Picture 41" descr="A close up of an object&#10;&#10;Description automatically generated">
            <a:extLst>
              <a:ext uri="{FF2B5EF4-FFF2-40B4-BE49-F238E27FC236}">
                <a16:creationId xmlns:a16="http://schemas.microsoft.com/office/drawing/2014/main" id="{AA1F2670-BBEB-764D-A0A4-91F00444B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16943" y="1238953"/>
            <a:ext cx="457200" cy="457200"/>
          </a:xfrm>
          <a:prstGeom prst="rect">
            <a:avLst/>
          </a:prstGeom>
        </p:spPr>
      </p:pic>
      <p:pic>
        <p:nvPicPr>
          <p:cNvPr id="43" name="Picture 42" descr="A close up of an object&#10;&#10;Description automatically generated">
            <a:extLst>
              <a:ext uri="{FF2B5EF4-FFF2-40B4-BE49-F238E27FC236}">
                <a16:creationId xmlns:a16="http://schemas.microsoft.com/office/drawing/2014/main" id="{022C1283-AAF1-4E47-BA00-922C60875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658758" y="1194360"/>
            <a:ext cx="457200" cy="457200"/>
          </a:xfrm>
          <a:prstGeom prst="rect">
            <a:avLst/>
          </a:prstGeom>
        </p:spPr>
      </p:pic>
      <p:pic>
        <p:nvPicPr>
          <p:cNvPr id="44" name="Picture 43" descr="A close up of an object&#10;&#10;Description automatically generated">
            <a:extLst>
              <a:ext uri="{FF2B5EF4-FFF2-40B4-BE49-F238E27FC236}">
                <a16:creationId xmlns:a16="http://schemas.microsoft.com/office/drawing/2014/main" id="{29356BB6-DBB2-2248-9910-ED0D6BAE5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138676" y="1456900"/>
            <a:ext cx="457200" cy="457200"/>
          </a:xfrm>
          <a:prstGeom prst="rect">
            <a:avLst/>
          </a:prstGeom>
        </p:spPr>
      </p:pic>
      <p:pic>
        <p:nvPicPr>
          <p:cNvPr id="45" name="Picture 44" descr="A close up of an object&#10;&#10;Description automatically generated">
            <a:extLst>
              <a:ext uri="{FF2B5EF4-FFF2-40B4-BE49-F238E27FC236}">
                <a16:creationId xmlns:a16="http://schemas.microsoft.com/office/drawing/2014/main" id="{7F4ADC8D-9C3C-6649-AEA7-875A5DBF5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695678" y="1724622"/>
            <a:ext cx="457200" cy="457200"/>
          </a:xfrm>
          <a:prstGeom prst="rect">
            <a:avLst/>
          </a:prstGeom>
        </p:spPr>
      </p:pic>
      <p:pic>
        <p:nvPicPr>
          <p:cNvPr id="46" name="Picture 45" descr="A close up of an object&#10;&#10;Description automatically generated">
            <a:extLst>
              <a:ext uri="{FF2B5EF4-FFF2-40B4-BE49-F238E27FC236}">
                <a16:creationId xmlns:a16="http://schemas.microsoft.com/office/drawing/2014/main" id="{B85ABFFD-C8EA-9341-BFE8-8F2C5887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423451" y="1320445"/>
            <a:ext cx="457200" cy="45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1C3362-831D-844D-BFB9-4FA6A1AB366E}"/>
              </a:ext>
            </a:extLst>
          </p:cNvPr>
          <p:cNvSpPr/>
          <p:nvPr/>
        </p:nvSpPr>
        <p:spPr>
          <a:xfrm>
            <a:off x="6528393" y="1752435"/>
            <a:ext cx="6619985" cy="6672776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9A398EC5-A951-3648-ABA0-A08CBF8BE2EB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45143 0.00093 " pathEditMode="relative" rAng="0" ptsTypes="AA">
                                      <p:cBhvr>
                                        <p:cTn id="245" dur="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00"/>
                            </p:stCondLst>
                            <p:childTnLst>
                              <p:par>
                                <p:cTn id="2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7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8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900"/>
                            </p:stCondLst>
                            <p:childTnLst>
                              <p:par>
                                <p:cTn id="2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9000"/>
                            </p:stCondLst>
                            <p:childTnLst>
                              <p:par>
                                <p:cTn id="2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91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9200"/>
                            </p:stCondLst>
                            <p:childTnLst>
                              <p:par>
                                <p:cTn id="2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93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40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5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9600"/>
                            </p:stCondLst>
                            <p:childTnLst>
                              <p:par>
                                <p:cTn id="2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70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800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900"/>
                            </p:stCondLst>
                            <p:childTnLst>
                              <p:par>
                                <p:cTn id="3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100"/>
                            </p:stCondLst>
                            <p:childTnLst>
                              <p:par>
                                <p:cTn id="3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200"/>
                            </p:stCondLst>
                            <p:childTnLst>
                              <p:par>
                                <p:cTn id="3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3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400"/>
                            </p:stCondLst>
                            <p:childTnLst>
                              <p:par>
                                <p:cTn id="3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6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3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900"/>
                            </p:stCondLst>
                            <p:childTnLst>
                              <p:par>
                                <p:cTn id="3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1100"/>
                            </p:stCondLst>
                            <p:childTnLst>
                              <p:par>
                                <p:cTn id="3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"/>
                            </p:stCondLst>
                            <p:childTnLst>
                              <p:par>
                                <p:cTn id="3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300"/>
                            </p:stCondLst>
                            <p:childTnLst>
                              <p:par>
                                <p:cTn id="3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600"/>
                            </p:stCondLst>
                            <p:childTnLst>
                              <p:par>
                                <p:cTn id="3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1700"/>
                            </p:stCondLst>
                            <p:childTnLst>
                              <p:par>
                                <p:cTn id="3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1800"/>
                            </p:stCondLst>
                            <p:childTnLst>
                              <p:par>
                                <p:cTn id="3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19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AD055-F236-0E42-8038-21F339ADB390}"/>
              </a:ext>
            </a:extLst>
          </p:cNvPr>
          <p:cNvSpPr txBox="1"/>
          <p:nvPr/>
        </p:nvSpPr>
        <p:spPr>
          <a:xfrm>
            <a:off x="838200" y="1728535"/>
            <a:ext cx="583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13368 Tons put in orbit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8603E9-0A5D-4E4E-B07A-8501814685B4}"/>
              </a:ext>
            </a:extLst>
          </p:cNvPr>
          <p:cNvGrpSpPr/>
          <p:nvPr/>
        </p:nvGrpSpPr>
        <p:grpSpPr>
          <a:xfrm>
            <a:off x="838200" y="2644170"/>
            <a:ext cx="5257800" cy="1569660"/>
            <a:chOff x="838200" y="2644170"/>
            <a:chExt cx="5257800" cy="15696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99008C-AE20-724A-A366-8D8477F2DF94}"/>
                </a:ext>
              </a:extLst>
            </p:cNvPr>
            <p:cNvSpPr txBox="1"/>
            <p:nvPr/>
          </p:nvSpPr>
          <p:spPr>
            <a:xfrm>
              <a:off x="838200" y="2644170"/>
              <a:ext cx="24237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9600" dirty="0">
                  <a:solidFill>
                    <a:schemeClr val="bg1">
                      <a:lumMod val="9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F1991-264A-2D4A-9530-9B40E0D60CEA}"/>
                </a:ext>
              </a:extLst>
            </p:cNvPr>
            <p:cNvSpPr txBox="1"/>
            <p:nvPr/>
          </p:nvSpPr>
          <p:spPr>
            <a:xfrm>
              <a:off x="3016049" y="2905780"/>
              <a:ext cx="3079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Effects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28214-1B9B-804F-8250-3CF887E8EE0A}"/>
                </a:ext>
              </a:extLst>
            </p:cNvPr>
            <p:cNvSpPr txBox="1"/>
            <p:nvPr/>
          </p:nvSpPr>
          <p:spPr>
            <a:xfrm>
              <a:off x="3016048" y="3429000"/>
              <a:ext cx="3079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on Insolation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0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90</Words>
  <Application>Microsoft Macintosh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Futura Medium</vt:lpstr>
      <vt:lpstr>Office Theme</vt:lpstr>
      <vt:lpstr>Orbit Space Debris and its Effect on Climate</vt:lpstr>
      <vt:lpstr>What is orbital debris?</vt:lpstr>
      <vt:lpstr>How can this effect climate?</vt:lpstr>
      <vt:lpstr>How can we test it?</vt:lpstr>
      <vt:lpstr>Orbits Plotted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Space Debris and its Effect on Climate</dc:title>
  <dc:creator>Jarod Aerts</dc:creator>
  <cp:lastModifiedBy>Jarod Aerts</cp:lastModifiedBy>
  <cp:revision>32</cp:revision>
  <dcterms:created xsi:type="dcterms:W3CDTF">2019-03-14T21:58:25Z</dcterms:created>
  <dcterms:modified xsi:type="dcterms:W3CDTF">2019-04-07T21:21:21Z</dcterms:modified>
</cp:coreProperties>
</file>