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320" r:id="rId2"/>
    <p:sldId id="322" r:id="rId3"/>
    <p:sldId id="332" r:id="rId4"/>
    <p:sldId id="324" r:id="rId5"/>
    <p:sldId id="335" r:id="rId6"/>
    <p:sldId id="336" r:id="rId7"/>
    <p:sldId id="337" r:id="rId8"/>
    <p:sldId id="338" r:id="rId9"/>
    <p:sldId id="339" r:id="rId10"/>
    <p:sldId id="340" r:id="rId11"/>
    <p:sldId id="341" r:id="rId12"/>
    <p:sldId id="342" r:id="rId13"/>
    <p:sldId id="345" r:id="rId14"/>
    <p:sldId id="346" r:id="rId15"/>
    <p:sldId id="347" r:id="rId16"/>
    <p:sldId id="348" r:id="rId17"/>
    <p:sldId id="349" r:id="rId18"/>
    <p:sldId id="334" r:id="rId1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752" autoAdjust="0"/>
  </p:normalViewPr>
  <p:slideViewPr>
    <p:cSldViewPr>
      <p:cViewPr>
        <p:scale>
          <a:sx n="80" d="100"/>
          <a:sy n="80" d="100"/>
        </p:scale>
        <p:origin x="-107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04-Jun-12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04-Jun-12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elerik.com/telerik-points.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Sam Walton offers a very good summary of what exactly your duties are going to be. If you have worked at this field in the past, you should know that he is right. If this is your first experience on such position, just remember the following:</a:t>
            </a:r>
          </a:p>
          <a:p>
            <a:r>
              <a:rPr lang="en-US" sz="1200" kern="1200" dirty="0" smtClean="0">
                <a:solidFill>
                  <a:schemeClr val="tx1"/>
                </a:solidFill>
                <a:effectLst/>
                <a:latin typeface="+mn-lt"/>
                <a:ea typeface="+mn-ea"/>
                <a:cs typeface="+mn-cs"/>
              </a:rPr>
              <a:t>It really doesn’t matter if “the customer is always right” – the only thing that matters is that he is “your” customer and you should do everything to keep him “yours”.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78278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Support issue, accompanied by detailed information and a working sample project (ideal case)</a:t>
            </a:r>
            <a:r>
              <a:rPr lang="en-US" sz="1200" kern="1200" dirty="0" smtClean="0">
                <a:solidFill>
                  <a:schemeClr val="tx1"/>
                </a:solidFill>
                <a:effectLst/>
                <a:latin typeface="+mn-lt"/>
                <a:ea typeface="+mn-ea"/>
                <a:cs typeface="+mn-cs"/>
              </a:rPr>
              <a:t>: The problem is clear and there is an accompanying project that reproduces it (not a necessity but always a welcomed addition). Run the project or build your own and examine it. Try to find a quick and easy solution and send it to the customer. If a sample project is present, modify it and send it back to the customer along with a detailed explanation of what you did and why. If you have used a lot of custom code – use inline comments. </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the problem is caused by a bug in our product, you should log it. Before doing this, make sure that you have isolated the scenario and the steps that must be taken in order to reproduce the problem every time. Once you are done, refer to a senior support officer or a developer and introduce the case. If they confirm that this is a bug indeed, use the TFS / PITS system to log the problem and the customer that initially reported it. There is a detailed explanation about the PITS system and its usage in (THE CORRESPONDING DOCUMENT).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Once you do that, you should also give points to the customer. Customers are rewarded with </a:t>
            </a:r>
            <a:r>
              <a:rPr lang="en-US" sz="1200" kern="1200" dirty="0" err="1" smtClean="0">
                <a:solidFill>
                  <a:schemeClr val="tx1"/>
                </a:solidFill>
                <a:effectLst/>
                <a:latin typeface="+mn-lt"/>
                <a:ea typeface="+mn-ea"/>
                <a:cs typeface="+mn-cs"/>
              </a:rPr>
              <a:t>telerik</a:t>
            </a:r>
            <a:r>
              <a:rPr lang="en-US" sz="1200" kern="1200" dirty="0" smtClean="0">
                <a:solidFill>
                  <a:schemeClr val="tx1"/>
                </a:solidFill>
                <a:effectLst/>
                <a:latin typeface="+mn-lt"/>
                <a:ea typeface="+mn-ea"/>
                <a:cs typeface="+mn-cs"/>
              </a:rPr>
              <a:t> points for various activities – more information on the subject is available here: </a:t>
            </a:r>
            <a:r>
              <a:rPr lang="en-US" sz="1200" u="sng" kern="1200" dirty="0" smtClean="0">
                <a:solidFill>
                  <a:schemeClr val="tx1"/>
                </a:solidFill>
                <a:effectLst/>
                <a:latin typeface="+mn-lt"/>
                <a:ea typeface="+mn-ea"/>
                <a:cs typeface="+mn-cs"/>
                <a:hlinkClick r:id="rId3"/>
              </a:rPr>
              <a:t>http://www.telerik.com/telerik-points.aspx</a:t>
            </a:r>
            <a:r>
              <a:rPr lang="en-US" sz="1200" kern="1200" dirty="0" smtClean="0">
                <a:solidFill>
                  <a:schemeClr val="tx1"/>
                </a:solidFill>
                <a:effectLst/>
                <a:latin typeface="+mn-lt"/>
                <a:ea typeface="+mn-ea"/>
                <a:cs typeface="+mn-cs"/>
              </a:rPr>
              <a:t>. In general, we don’t give less than 500 points per case.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324583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creating a sample is relatively easy, do it and send it to the customer with accompanying information about what you have done – it is best that you use bullets / numbered lists in order to avoid missing an important step. You should also consider if such sample will be of help to other users. If you believe that others bay benefit of it, you should add it to one of the following resources:</a:t>
            </a:r>
          </a:p>
          <a:p>
            <a:pPr lvl="0"/>
            <a:r>
              <a:rPr lang="en-US" sz="1200" kern="1200" dirty="0" smtClean="0">
                <a:solidFill>
                  <a:schemeClr val="tx1"/>
                </a:solidFill>
                <a:effectLst/>
                <a:latin typeface="+mn-lt"/>
                <a:ea typeface="+mn-ea"/>
                <a:cs typeface="+mn-cs"/>
              </a:rPr>
              <a:t>Documentation</a:t>
            </a:r>
          </a:p>
          <a:p>
            <a:pPr lvl="0"/>
            <a:r>
              <a:rPr lang="en-US" sz="1200" kern="1200" dirty="0" smtClean="0">
                <a:solidFill>
                  <a:schemeClr val="tx1"/>
                </a:solidFill>
                <a:effectLst/>
                <a:latin typeface="+mn-lt"/>
                <a:ea typeface="+mn-ea"/>
                <a:cs typeface="+mn-cs"/>
              </a:rPr>
              <a:t>KB article</a:t>
            </a:r>
          </a:p>
          <a:p>
            <a:pPr lvl="0"/>
            <a:r>
              <a:rPr lang="en-US" sz="1200" kern="1200" dirty="0" smtClean="0">
                <a:solidFill>
                  <a:schemeClr val="tx1"/>
                </a:solidFill>
                <a:effectLst/>
                <a:latin typeface="+mn-lt"/>
                <a:ea typeface="+mn-ea"/>
                <a:cs typeface="+mn-cs"/>
              </a:rPr>
              <a:t>Code Library article</a:t>
            </a:r>
          </a:p>
          <a:p>
            <a:pPr lvl="0"/>
            <a:r>
              <a:rPr lang="en-US" sz="1200" kern="1200" dirty="0" smtClean="0">
                <a:solidFill>
                  <a:schemeClr val="tx1"/>
                </a:solidFill>
                <a:effectLst/>
                <a:latin typeface="+mn-lt"/>
                <a:ea typeface="+mn-ea"/>
                <a:cs typeface="+mn-cs"/>
              </a:rPr>
              <a:t>Sticky forum thread</a:t>
            </a:r>
          </a:p>
          <a:p>
            <a:pPr lvl="0"/>
            <a:r>
              <a:rPr lang="en-US" sz="1200" kern="1200" dirty="0" smtClean="0">
                <a:solidFill>
                  <a:schemeClr val="tx1"/>
                </a:solidFill>
                <a:effectLst/>
                <a:latin typeface="+mn-lt"/>
                <a:ea typeface="+mn-ea"/>
                <a:cs typeface="+mn-cs"/>
              </a:rPr>
              <a:t>Telerik Blogs</a:t>
            </a:r>
          </a:p>
          <a:p>
            <a:r>
              <a:rPr lang="en-US" sz="1200" kern="1200" dirty="0" smtClean="0">
                <a:solidFill>
                  <a:schemeClr val="tx1"/>
                </a:solidFill>
                <a:effectLst/>
                <a:latin typeface="+mn-lt"/>
                <a:ea typeface="+mn-ea"/>
                <a:cs typeface="+mn-cs"/>
              </a:rPr>
              <a:t>It is up to you to decide which the best location for your </a:t>
            </a:r>
            <a:r>
              <a:rPr lang="en-US" sz="1200" kern="1200" dirty="0" err="1" smtClean="0">
                <a:solidFill>
                  <a:schemeClr val="tx1"/>
                </a:solidFill>
                <a:effectLst/>
                <a:latin typeface="+mn-lt"/>
                <a:ea typeface="+mn-ea"/>
                <a:cs typeface="+mn-cs"/>
              </a:rPr>
              <a:t>informtaion</a:t>
            </a:r>
            <a:r>
              <a:rPr lang="en-US" sz="1200" kern="1200" dirty="0" smtClean="0">
                <a:solidFill>
                  <a:schemeClr val="tx1"/>
                </a:solidFill>
                <a:effectLst/>
                <a:latin typeface="+mn-lt"/>
                <a:ea typeface="+mn-ea"/>
                <a:cs typeface="+mn-cs"/>
              </a:rPr>
              <a:t> is. Consider, that usually the documentation is used as a quick-reference guide so if the solution for a specific issue includes only a few lines of code, you might want to put it there. KB articles are often used to show simple cases and / or workarounds for a common problem that still has no internal solution or a fix from our side. If the task is more complex and, for example, involves several controls working together, the best place for it is the Code Library section. We use sticky forum threads when we want to notify our customers about a common problem that is often asked about in the forums and for important information about specific behavior regarding one or more controls. </a:t>
            </a:r>
          </a:p>
          <a:p>
            <a:r>
              <a:rPr lang="en-US" sz="1200" kern="1200" dirty="0" smtClean="0">
                <a:solidFill>
                  <a:schemeClr val="tx1"/>
                </a:solidFill>
                <a:effectLst/>
                <a:latin typeface="+mn-lt"/>
                <a:ea typeface="+mn-ea"/>
                <a:cs typeface="+mn-cs"/>
              </a:rPr>
              <a:t>For instance, we introduced a major change in the skinning of </a:t>
            </a:r>
            <a:r>
              <a:rPr lang="en-US" sz="1200" kern="1200" dirty="0" err="1" smtClean="0">
                <a:solidFill>
                  <a:schemeClr val="tx1"/>
                </a:solidFill>
                <a:effectLst/>
                <a:latin typeface="+mn-lt"/>
                <a:ea typeface="+mn-ea"/>
                <a:cs typeface="+mn-cs"/>
              </a:rPr>
              <a:t>RadControls</a:t>
            </a:r>
            <a:r>
              <a:rPr lang="en-US" sz="1200" kern="1200" dirty="0" smtClean="0">
                <a:solidFill>
                  <a:schemeClr val="tx1"/>
                </a:solidFill>
                <a:effectLst/>
                <a:latin typeface="+mn-lt"/>
                <a:ea typeface="+mn-ea"/>
                <a:cs typeface="+mn-cs"/>
              </a:rPr>
              <a:t> for ASP.NET AJAX in Q1 2009. Since this change affected all of our products and the old custom skins were not compatible with the new CSS naming conventions, we had to use almost every resource in order to help our customers upgrade to the new version as easy as possible. We posted several articles on our corporate blogs regarding this change a couple of weeks prior to the release. We also created and published a custom skin conversion tool that helped our customers to put their custom skins to work with the new rendering. Information about the changes in the CSS naming conventions was added to the documentation as well, and we created a sticky forum posts that explained how exactly customers should convert and use their old custom skins with the new versions of the controls. This allowed us to minimize the impact on the community and to keep the number of angry customers as low as possible.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179967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general, Code Library articles are created by our customers and sent to us. They cover various scenarios and they come in our system as tickets again, however they are inactive and customers cannot access them yet. Once you receive a Code Library article you should:</a:t>
            </a:r>
          </a:p>
          <a:p>
            <a:pPr marL="171450" lvl="0" indent="-171450">
              <a:buFont typeface="Arial" pitchFamily="34" charset="0"/>
              <a:buChar char="•"/>
            </a:pPr>
            <a:r>
              <a:rPr lang="en-US" sz="1200" kern="1200" dirty="0" smtClean="0">
                <a:solidFill>
                  <a:schemeClr val="tx1"/>
                </a:solidFill>
                <a:effectLst/>
                <a:latin typeface="+mn-lt"/>
                <a:ea typeface="+mn-ea"/>
                <a:cs typeface="+mn-cs"/>
              </a:rPr>
              <a:t>Run the code and ensure that everything is working as expected. </a:t>
            </a:r>
          </a:p>
          <a:p>
            <a:pPr marL="171450" lvl="0" indent="-171450">
              <a:buFont typeface="Arial" pitchFamily="34" charset="0"/>
              <a:buChar char="•"/>
            </a:pPr>
            <a:r>
              <a:rPr lang="en-US" sz="1200" kern="1200" dirty="0" smtClean="0">
                <a:solidFill>
                  <a:schemeClr val="tx1"/>
                </a:solidFill>
                <a:effectLst/>
                <a:latin typeface="+mn-lt"/>
                <a:ea typeface="+mn-ea"/>
                <a:cs typeface="+mn-cs"/>
              </a:rPr>
              <a:t>Check if the customer has used DEV version of our controls. If this is the case, you need to replace the DLLs with trial version and re-upload the project. </a:t>
            </a:r>
          </a:p>
          <a:p>
            <a:pPr marL="171450" lvl="0" indent="-171450">
              <a:buFont typeface="Arial" pitchFamily="34" charset="0"/>
              <a:buChar char="•"/>
            </a:pPr>
            <a:r>
              <a:rPr lang="en-US" sz="1200" kern="1200" dirty="0" smtClean="0">
                <a:solidFill>
                  <a:schemeClr val="tx1"/>
                </a:solidFill>
                <a:effectLst/>
                <a:latin typeface="+mn-lt"/>
                <a:ea typeface="+mn-ea"/>
                <a:cs typeface="+mn-cs"/>
              </a:rPr>
              <a:t>Activate the Code Library – set its status from Inactive to Open</a:t>
            </a:r>
          </a:p>
          <a:p>
            <a:pPr marL="171450" lvl="0" indent="-171450">
              <a:buFont typeface="Arial" pitchFamily="34" charset="0"/>
              <a:buChar char="•"/>
            </a:pPr>
            <a:r>
              <a:rPr lang="en-US" sz="1200" kern="1200" dirty="0" smtClean="0">
                <a:solidFill>
                  <a:schemeClr val="tx1"/>
                </a:solidFill>
                <a:effectLst/>
                <a:latin typeface="+mn-lt"/>
                <a:ea typeface="+mn-ea"/>
                <a:cs typeface="+mn-cs"/>
              </a:rPr>
              <a:t>Award the customer with Telerik points – how much points you will give depends on the complexity of the project, but usually the range is 500 - 3000</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216956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First of all, make sure that this is indeed the case. Once you verify that the customer’s issue is indeed not directly related to our controls, explain it to him / her and if possible – provide them with guidelines where a solution for his problem can be found.</a:t>
            </a:r>
          </a:p>
          <a:p>
            <a:r>
              <a:rPr lang="en-US" sz="1200" kern="1200" dirty="0" smtClean="0">
                <a:solidFill>
                  <a:schemeClr val="tx1"/>
                </a:solidFill>
                <a:effectLst/>
                <a:latin typeface="+mn-lt"/>
                <a:ea typeface="+mn-ea"/>
                <a:cs typeface="+mn-cs"/>
              </a:rPr>
              <a:t>For example:</a:t>
            </a:r>
          </a:p>
          <a:p>
            <a:r>
              <a:rPr lang="en-US" sz="1200" i="1" kern="1200" dirty="0" smtClean="0">
                <a:solidFill>
                  <a:schemeClr val="tx1"/>
                </a:solidFill>
                <a:effectLst/>
                <a:latin typeface="+mn-lt"/>
                <a:ea typeface="+mn-ea"/>
                <a:cs typeface="+mn-cs"/>
              </a:rPr>
              <a:t>Sending information from the client to the server via JavaScript is not directly related to </a:t>
            </a:r>
            <a:r>
              <a:rPr lang="en-US" sz="1200" i="1" kern="1200" dirty="0" err="1" smtClean="0">
                <a:solidFill>
                  <a:schemeClr val="tx1"/>
                </a:solidFill>
                <a:effectLst/>
                <a:latin typeface="+mn-lt"/>
                <a:ea typeface="+mn-ea"/>
                <a:cs typeface="+mn-cs"/>
              </a:rPr>
              <a:t>RadControls</a:t>
            </a:r>
            <a:r>
              <a:rPr lang="en-US" sz="1200" i="1" kern="1200" dirty="0" smtClean="0">
                <a:solidFill>
                  <a:schemeClr val="tx1"/>
                </a:solidFill>
                <a:effectLst/>
                <a:latin typeface="+mn-lt"/>
                <a:ea typeface="+mn-ea"/>
                <a:cs typeface="+mn-cs"/>
              </a:rPr>
              <a:t>, but is a general programming task. There are several ways to do that and which one you would choose depends entirely on you and on the exact setup that you have – more information on this matter is available in various resources on the Internet. For example, if you are working with </a:t>
            </a:r>
            <a:r>
              <a:rPr lang="en-US" sz="1200" i="1" kern="1200" dirty="0" err="1" smtClean="0">
                <a:solidFill>
                  <a:schemeClr val="tx1"/>
                </a:solidFill>
                <a:effectLst/>
                <a:latin typeface="+mn-lt"/>
                <a:ea typeface="+mn-ea"/>
                <a:cs typeface="+mn-cs"/>
              </a:rPr>
              <a:t>postbacks</a:t>
            </a:r>
            <a:r>
              <a:rPr lang="en-US" sz="1200" i="1" kern="1200" dirty="0" smtClean="0">
                <a:solidFill>
                  <a:schemeClr val="tx1"/>
                </a:solidFill>
                <a:effectLst/>
                <a:latin typeface="+mn-lt"/>
                <a:ea typeface="+mn-ea"/>
                <a:cs typeface="+mn-cs"/>
              </a:rPr>
              <a:t>, you could use __</a:t>
            </a:r>
            <a:r>
              <a:rPr lang="en-US" sz="1200" i="1" kern="1200" dirty="0" err="1" smtClean="0">
                <a:solidFill>
                  <a:schemeClr val="tx1"/>
                </a:solidFill>
                <a:effectLst/>
                <a:latin typeface="+mn-lt"/>
                <a:ea typeface="+mn-ea"/>
                <a:cs typeface="+mn-cs"/>
              </a:rPr>
              <a:t>doPostback</a:t>
            </a:r>
            <a:r>
              <a:rPr lang="en-US" sz="1200" i="1" kern="1200" dirty="0" smtClean="0">
                <a:solidFill>
                  <a:schemeClr val="tx1"/>
                </a:solidFill>
                <a:effectLst/>
                <a:latin typeface="+mn-lt"/>
                <a:ea typeface="+mn-ea"/>
                <a:cs typeface="+mn-cs"/>
              </a:rPr>
              <a:t>() (link to an article which covers this subject in details). If you are using </a:t>
            </a:r>
            <a:r>
              <a:rPr lang="en-US" sz="1200" i="1" kern="1200" dirty="0" err="1" smtClean="0">
                <a:solidFill>
                  <a:schemeClr val="tx1"/>
                </a:solidFill>
                <a:effectLst/>
                <a:latin typeface="+mn-lt"/>
                <a:ea typeface="+mn-ea"/>
                <a:cs typeface="+mn-cs"/>
              </a:rPr>
              <a:t>RadAjax</a:t>
            </a:r>
            <a:r>
              <a:rPr lang="en-US" sz="1200" i="1" kern="1200" dirty="0" smtClean="0">
                <a:solidFill>
                  <a:schemeClr val="tx1"/>
                </a:solidFill>
                <a:effectLst/>
                <a:latin typeface="+mn-lt"/>
                <a:ea typeface="+mn-ea"/>
                <a:cs typeface="+mn-cs"/>
              </a:rPr>
              <a:t>, you could use </a:t>
            </a:r>
            <a:r>
              <a:rPr lang="en-US" sz="1200" i="1" kern="1200" dirty="0" err="1" smtClean="0">
                <a:solidFill>
                  <a:schemeClr val="tx1"/>
                </a:solidFill>
                <a:effectLst/>
                <a:latin typeface="+mn-lt"/>
                <a:ea typeface="+mn-ea"/>
                <a:cs typeface="+mn-cs"/>
              </a:rPr>
              <a:t>RadAjaxManager’s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ajaxRequest</a:t>
            </a:r>
            <a:r>
              <a:rPr lang="en-US" sz="1200" i="1" kern="1200" dirty="0" smtClean="0">
                <a:solidFill>
                  <a:schemeClr val="tx1"/>
                </a:solidFill>
                <a:effectLst/>
                <a:latin typeface="+mn-lt"/>
                <a:ea typeface="+mn-ea"/>
                <a:cs typeface="+mn-cs"/>
              </a:rPr>
              <a:t>() / </a:t>
            </a:r>
            <a:r>
              <a:rPr lang="en-US" sz="1200" i="1" kern="1200" dirty="0" err="1" smtClean="0">
                <a:solidFill>
                  <a:schemeClr val="tx1"/>
                </a:solidFill>
                <a:effectLst/>
                <a:latin typeface="+mn-lt"/>
                <a:ea typeface="+mn-ea"/>
                <a:cs typeface="+mn-cs"/>
              </a:rPr>
              <a:t>ajaxRequestWithTarget</a:t>
            </a:r>
            <a:r>
              <a:rPr lang="en-US" sz="1200" i="1" kern="1200" dirty="0" smtClean="0">
                <a:solidFill>
                  <a:schemeClr val="tx1"/>
                </a:solidFill>
                <a:effectLst/>
                <a:latin typeface="+mn-lt"/>
                <a:ea typeface="+mn-ea"/>
                <a:cs typeface="+mn-cs"/>
              </a:rPr>
              <a:t>() methods (links to the online documentation of </a:t>
            </a:r>
            <a:r>
              <a:rPr lang="en-US" sz="1200" i="1" kern="1200" dirty="0" err="1" smtClean="0">
                <a:solidFill>
                  <a:schemeClr val="tx1"/>
                </a:solidFill>
                <a:effectLst/>
                <a:latin typeface="+mn-lt"/>
                <a:ea typeface="+mn-ea"/>
                <a:cs typeface="+mn-cs"/>
              </a:rPr>
              <a:t>RadAjaxManager’s</a:t>
            </a:r>
            <a:r>
              <a:rPr lang="en-US" sz="1200" i="1" kern="1200" dirty="0" smtClean="0">
                <a:solidFill>
                  <a:schemeClr val="tx1"/>
                </a:solidFill>
                <a:effectLst/>
                <a:latin typeface="+mn-lt"/>
                <a:ea typeface="+mn-ea"/>
                <a:cs typeface="+mn-cs"/>
              </a:rPr>
              <a:t> client-side API) to do that.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Always make sure that you provide solid arguments in defense of the statement that the problem is not related to our products. If a problem that is reproducible with our controls can be reproduced without them (i.e. by using only standard ASP.NET / HTML controls), create such project and send it to the customer so he can verify this on their side. This will minimize the negative impact of your reply. Be extra careful in your explanation!</a:t>
            </a:r>
          </a:p>
          <a:p>
            <a:r>
              <a:rPr lang="en-US" sz="1200" kern="1200" dirty="0" smtClean="0">
                <a:solidFill>
                  <a:schemeClr val="tx1"/>
                </a:solidFill>
                <a:effectLst/>
                <a:latin typeface="+mn-lt"/>
                <a:ea typeface="+mn-ea"/>
                <a:cs typeface="+mn-cs"/>
              </a:rPr>
              <a:t>For example:</a:t>
            </a:r>
          </a:p>
          <a:p>
            <a:r>
              <a:rPr lang="en-US" sz="1200" i="1" kern="1200" dirty="0" smtClean="0">
                <a:solidFill>
                  <a:schemeClr val="tx1"/>
                </a:solidFill>
                <a:effectLst/>
                <a:latin typeface="+mn-lt"/>
                <a:ea typeface="+mn-ea"/>
                <a:cs typeface="+mn-cs"/>
              </a:rPr>
              <a:t>This problem is not directly related to </a:t>
            </a:r>
            <a:r>
              <a:rPr lang="en-US" sz="1200" i="1" kern="1200" dirty="0" err="1" smtClean="0">
                <a:solidFill>
                  <a:schemeClr val="tx1"/>
                </a:solidFill>
                <a:effectLst/>
                <a:latin typeface="+mn-lt"/>
                <a:ea typeface="+mn-ea"/>
                <a:cs typeface="+mn-cs"/>
              </a:rPr>
              <a:t>RadXXX</a:t>
            </a:r>
            <a:r>
              <a:rPr lang="en-US" sz="1200" i="1" kern="1200" dirty="0" smtClean="0">
                <a:solidFill>
                  <a:schemeClr val="tx1"/>
                </a:solidFill>
                <a:effectLst/>
                <a:latin typeface="+mn-lt"/>
                <a:ea typeface="+mn-ea"/>
                <a:cs typeface="+mn-cs"/>
              </a:rPr>
              <a:t> but to the way the browser works – you will experience the same behavior if you are using YYYYY (standard controls). For your convenience I have attached a small sample to this thread that reproduces the same problem – as you can see, there are no </a:t>
            </a:r>
            <a:r>
              <a:rPr lang="en-US" sz="1200" i="1" kern="1200" dirty="0" err="1" smtClean="0">
                <a:solidFill>
                  <a:schemeClr val="tx1"/>
                </a:solidFill>
                <a:effectLst/>
                <a:latin typeface="+mn-lt"/>
                <a:ea typeface="+mn-ea"/>
                <a:cs typeface="+mn-cs"/>
              </a:rPr>
              <a:t>RadControls</a:t>
            </a:r>
            <a:r>
              <a:rPr lang="en-US" sz="1200" i="1" kern="1200" dirty="0" smtClean="0">
                <a:solidFill>
                  <a:schemeClr val="tx1"/>
                </a:solidFill>
                <a:effectLst/>
                <a:latin typeface="+mn-lt"/>
                <a:ea typeface="+mn-ea"/>
                <a:cs typeface="+mn-cs"/>
              </a:rPr>
              <a:t> in it, only standard HTML / ASP.NET controls.</a:t>
            </a:r>
            <a:br>
              <a:rPr lang="en-US" sz="1200" i="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Of course, if it is possible, try to find a solution / workaround for the problem. If there is an easy solution, implement it for the customer and send it to him. If there is no solution, or it is a complex one, try to find more information about it and send the customer a list of resources where he could get more details.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415671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At present (end of 2009) there are 32 major controls in </a:t>
            </a:r>
            <a:r>
              <a:rPr lang="en-US" sz="1200" kern="1200" dirty="0" err="1" smtClean="0">
                <a:solidFill>
                  <a:schemeClr val="tx1"/>
                </a:solidFill>
                <a:effectLst/>
                <a:latin typeface="+mn-lt"/>
                <a:ea typeface="+mn-ea"/>
                <a:cs typeface="+mn-cs"/>
              </a:rPr>
              <a:t>RadControls</a:t>
            </a:r>
            <a:r>
              <a:rPr lang="en-US" sz="1200" kern="1200" dirty="0" smtClean="0">
                <a:solidFill>
                  <a:schemeClr val="tx1"/>
                </a:solidFill>
                <a:effectLst/>
                <a:latin typeface="+mn-lt"/>
                <a:ea typeface="+mn-ea"/>
                <a:cs typeface="+mn-cs"/>
              </a:rPr>
              <a:t> for ASP.NET AJAX suite and chances are that the tickets you receive will not be restricted to one </a:t>
            </a:r>
            <a:r>
              <a:rPr lang="en-US" sz="1200" kern="1200" dirty="0" err="1" smtClean="0">
                <a:solidFill>
                  <a:schemeClr val="tx1"/>
                </a:solidFill>
                <a:effectLst/>
                <a:latin typeface="+mn-lt"/>
                <a:ea typeface="+mn-ea"/>
                <a:cs typeface="+mn-cs"/>
              </a:rPr>
              <a:t>RadControl</a:t>
            </a:r>
            <a:r>
              <a:rPr lang="en-US" sz="1200" kern="1200" dirty="0" smtClean="0">
                <a:solidFill>
                  <a:schemeClr val="tx1"/>
                </a:solidFill>
                <a:effectLst/>
                <a:latin typeface="+mn-lt"/>
                <a:ea typeface="+mn-ea"/>
                <a:cs typeface="+mn-cs"/>
              </a:rPr>
              <a:t> are likely. When such ticket arrives, make sure that you have examined it carefully and pinpointed where exactly the problem is. If a control(s) is handled by another team and you need assistance with it, try to run the project first and then call the support person from that team and ask him / her for assistance. If needed, assign the ticket to a specific person (inform them via IM or personally first) and add the details that you discovered in ticket’s notes. This will allow your colleague to start investigating from the point that you made up to and not to start from point zero.  </a:t>
            </a:r>
          </a:p>
          <a:p>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404831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Service</a:t>
            </a:r>
            <a:endParaRPr lang="en-US" dirty="0"/>
          </a:p>
        </p:txBody>
      </p:sp>
      <p:sp>
        <p:nvSpPr>
          <p:cNvPr id="3" name="Subtitle 2"/>
          <p:cNvSpPr>
            <a:spLocks noGrp="1"/>
          </p:cNvSpPr>
          <p:nvPr>
            <p:ph type="subTitle" idx="1"/>
          </p:nvPr>
        </p:nvSpPr>
        <p:spPr/>
        <p:txBody>
          <a:bodyPr/>
          <a:lstStyle/>
          <a:p>
            <a:r>
              <a:rPr lang="en-US" dirty="0" smtClean="0"/>
              <a:t>Telerik’s way</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Georgi Tunev</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Support Director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t>Telerik</a:t>
            </a:r>
            <a:endParaRPr lang="en-US" sz="1800" dirty="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Support Tickets Types</a:t>
            </a:r>
          </a:p>
        </p:txBody>
      </p:sp>
      <p:sp>
        <p:nvSpPr>
          <p:cNvPr id="3" name="Content Placeholder 2"/>
          <p:cNvSpPr>
            <a:spLocks noGrp="1"/>
          </p:cNvSpPr>
          <p:nvPr>
            <p:ph idx="1"/>
          </p:nvPr>
        </p:nvSpPr>
        <p:spPr>
          <a:xfrm>
            <a:off x="228600" y="1447800"/>
            <a:ext cx="8686800" cy="5257800"/>
          </a:xfrm>
        </p:spPr>
        <p:txBody>
          <a:bodyPr/>
          <a:lstStyle/>
          <a:p>
            <a:r>
              <a:rPr lang="en-US" dirty="0" smtClean="0"/>
              <a:t>Code </a:t>
            </a:r>
            <a:r>
              <a:rPr lang="en-US" dirty="0"/>
              <a:t>Library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318922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Support Tickets Types</a:t>
            </a:r>
            <a:endParaRPr lang="en-US" dirty="0"/>
          </a:p>
        </p:txBody>
      </p:sp>
      <p:sp>
        <p:nvSpPr>
          <p:cNvPr id="3" name="Content Placeholder 2"/>
          <p:cNvSpPr>
            <a:spLocks noGrp="1"/>
          </p:cNvSpPr>
          <p:nvPr>
            <p:ph idx="1"/>
          </p:nvPr>
        </p:nvSpPr>
        <p:spPr>
          <a:xfrm>
            <a:off x="228600" y="914400"/>
            <a:ext cx="8686800" cy="1066800"/>
          </a:xfrm>
        </p:spPr>
        <p:txBody>
          <a:bodyPr/>
          <a:lstStyle/>
          <a:p>
            <a:r>
              <a:rPr lang="en-US" dirty="0" smtClean="0"/>
              <a:t>Question </a:t>
            </a:r>
            <a:r>
              <a:rPr lang="en-US" dirty="0"/>
              <a:t>/ Problem </a:t>
            </a:r>
            <a:r>
              <a:rPr lang="en-US" dirty="0" smtClean="0"/>
              <a:t>not </a:t>
            </a:r>
            <a:r>
              <a:rPr lang="en-US" dirty="0"/>
              <a:t>directly related to company’s products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TextBox 4"/>
          <p:cNvSpPr txBox="1"/>
          <p:nvPr/>
        </p:nvSpPr>
        <p:spPr>
          <a:xfrm>
            <a:off x="381000" y="2209800"/>
            <a:ext cx="8610600" cy="2862322"/>
          </a:xfrm>
          <a:prstGeom prst="rect">
            <a:avLst/>
          </a:prstGeom>
          <a:noFill/>
        </p:spPr>
        <p:txBody>
          <a:bodyPr wrap="square" rtlCol="0">
            <a:spAutoFit/>
          </a:bodyPr>
          <a:lstStyle/>
          <a:p>
            <a:r>
              <a:rPr lang="en-US" sz="2000" i="1" dirty="0" smtClean="0"/>
              <a:t>Ex1: Sending </a:t>
            </a:r>
            <a:r>
              <a:rPr lang="en-US" sz="2000" i="1" dirty="0"/>
              <a:t>information from the client to the server via JavaScript is </a:t>
            </a:r>
            <a:r>
              <a:rPr lang="en-US" sz="2000" i="1" dirty="0" smtClean="0"/>
              <a:t> not </a:t>
            </a:r>
            <a:r>
              <a:rPr lang="en-US" sz="2000" i="1" dirty="0"/>
              <a:t>directly related to </a:t>
            </a:r>
            <a:r>
              <a:rPr lang="en-US" sz="2000" i="1" dirty="0" err="1"/>
              <a:t>RadControls</a:t>
            </a:r>
            <a:r>
              <a:rPr lang="en-US" sz="2000" i="1" dirty="0"/>
              <a:t>, but is a general programming </a:t>
            </a:r>
            <a:r>
              <a:rPr lang="en-US" sz="2000" i="1" dirty="0" smtClean="0"/>
              <a:t>task</a:t>
            </a:r>
            <a:r>
              <a:rPr lang="en-US" sz="2000" i="1" dirty="0"/>
              <a:t>. There are several ways to do that and which one you would </a:t>
            </a:r>
            <a:r>
              <a:rPr lang="en-US" sz="2000" i="1" dirty="0" smtClean="0"/>
              <a:t>choose </a:t>
            </a:r>
            <a:r>
              <a:rPr lang="en-US" sz="2000" i="1" dirty="0"/>
              <a:t>depends entirely on you and on the exact setup that you </a:t>
            </a:r>
            <a:r>
              <a:rPr lang="en-US" sz="2000" i="1" dirty="0" smtClean="0"/>
              <a:t>have </a:t>
            </a:r>
            <a:r>
              <a:rPr lang="en-US" sz="2000" i="1" dirty="0"/>
              <a:t>– more information on this matter is available in various </a:t>
            </a:r>
            <a:r>
              <a:rPr lang="en-US" sz="2000" i="1" dirty="0" smtClean="0"/>
              <a:t> resources </a:t>
            </a:r>
            <a:r>
              <a:rPr lang="en-US" sz="2000" i="1" dirty="0"/>
              <a:t>on the Internet. For example, if you are working with </a:t>
            </a:r>
            <a:r>
              <a:rPr lang="en-US" sz="2000" i="1" dirty="0" err="1" smtClean="0"/>
              <a:t>postbacks</a:t>
            </a:r>
            <a:r>
              <a:rPr lang="en-US" sz="2000" i="1" dirty="0"/>
              <a:t>, you could use __</a:t>
            </a:r>
            <a:r>
              <a:rPr lang="en-US" sz="2000" i="1" dirty="0" err="1"/>
              <a:t>doPostback</a:t>
            </a:r>
            <a:r>
              <a:rPr lang="en-US" sz="2000" i="1" dirty="0"/>
              <a:t>() (link to an article which </a:t>
            </a:r>
            <a:r>
              <a:rPr lang="en-US" sz="2000" i="1" dirty="0" smtClean="0"/>
              <a:t> covers </a:t>
            </a:r>
            <a:r>
              <a:rPr lang="en-US" sz="2000" i="1" dirty="0"/>
              <a:t>this subject in details). If you are using </a:t>
            </a:r>
            <a:r>
              <a:rPr lang="en-US" sz="2000" i="1" dirty="0" err="1"/>
              <a:t>RadAjax</a:t>
            </a:r>
            <a:r>
              <a:rPr lang="en-US" sz="2000" i="1" dirty="0"/>
              <a:t>, you could </a:t>
            </a:r>
            <a:r>
              <a:rPr lang="en-US" sz="2000" i="1" dirty="0" smtClean="0"/>
              <a:t>use </a:t>
            </a:r>
            <a:r>
              <a:rPr lang="en-US" sz="2000" i="1" dirty="0" err="1"/>
              <a:t>RadAjaxManager’s</a:t>
            </a:r>
            <a:r>
              <a:rPr lang="en-US" sz="2000" i="1" dirty="0"/>
              <a:t> </a:t>
            </a:r>
            <a:r>
              <a:rPr lang="en-US" sz="2000" i="1" dirty="0" err="1"/>
              <a:t>ajaxRequest</a:t>
            </a:r>
            <a:r>
              <a:rPr lang="en-US" sz="2000" i="1" dirty="0"/>
              <a:t>() / </a:t>
            </a:r>
            <a:r>
              <a:rPr lang="en-US" sz="2000" i="1" dirty="0" err="1"/>
              <a:t>ajaxRequestWithTarget</a:t>
            </a:r>
            <a:r>
              <a:rPr lang="en-US" sz="2000" i="1" dirty="0"/>
              <a:t>() </a:t>
            </a:r>
            <a:r>
              <a:rPr lang="en-US" sz="2000" i="1" dirty="0" smtClean="0"/>
              <a:t> methods </a:t>
            </a:r>
            <a:r>
              <a:rPr lang="en-US" sz="2000" i="1" dirty="0"/>
              <a:t>(links to the online documentation of </a:t>
            </a:r>
            <a:r>
              <a:rPr lang="en-US" sz="2000" i="1" dirty="0" err="1"/>
              <a:t>RadAjaxManager’s</a:t>
            </a:r>
            <a:r>
              <a:rPr lang="en-US" sz="2000" i="1" dirty="0"/>
              <a:t> </a:t>
            </a:r>
            <a:r>
              <a:rPr lang="en-US" sz="2000" i="1" dirty="0" smtClean="0"/>
              <a:t>client-side </a:t>
            </a:r>
            <a:r>
              <a:rPr lang="en-US" sz="2000" i="1" dirty="0"/>
              <a:t>API) to do that. </a:t>
            </a:r>
            <a:endParaRPr lang="en-US" sz="1200" dirty="0"/>
          </a:p>
        </p:txBody>
      </p:sp>
      <p:sp>
        <p:nvSpPr>
          <p:cNvPr id="6" name="TextBox 5"/>
          <p:cNvSpPr txBox="1"/>
          <p:nvPr/>
        </p:nvSpPr>
        <p:spPr>
          <a:xfrm>
            <a:off x="381000" y="5074384"/>
            <a:ext cx="8610600" cy="1631216"/>
          </a:xfrm>
          <a:prstGeom prst="rect">
            <a:avLst/>
          </a:prstGeom>
          <a:noFill/>
        </p:spPr>
        <p:txBody>
          <a:bodyPr wrap="square" rtlCol="0">
            <a:spAutoFit/>
          </a:bodyPr>
          <a:lstStyle/>
          <a:p>
            <a:r>
              <a:rPr lang="en-US" sz="2000" i="1" dirty="0" smtClean="0"/>
              <a:t>Ex2: This </a:t>
            </a:r>
            <a:r>
              <a:rPr lang="en-US" sz="2000" i="1" dirty="0"/>
              <a:t>problem is not directly related to </a:t>
            </a:r>
            <a:r>
              <a:rPr lang="en-US" sz="2000" i="1" dirty="0" err="1"/>
              <a:t>RadXXX</a:t>
            </a:r>
            <a:r>
              <a:rPr lang="en-US" sz="2000" i="1" dirty="0"/>
              <a:t> but to the way the browser works – you will experience the same behavior if you are using YYYYY (standard controls). For your convenience I </a:t>
            </a:r>
            <a:r>
              <a:rPr lang="en-US" sz="2000" i="1" dirty="0" smtClean="0"/>
              <a:t>attached </a:t>
            </a:r>
            <a:r>
              <a:rPr lang="en-US" sz="2000" i="1" dirty="0"/>
              <a:t>a small sample to this thread that reproduces the same problem – as you can see, there are no </a:t>
            </a:r>
            <a:r>
              <a:rPr lang="en-US" sz="2000" i="1" dirty="0" err="1"/>
              <a:t>RadControls</a:t>
            </a:r>
            <a:r>
              <a:rPr lang="en-US" sz="2000" i="1" dirty="0"/>
              <a:t> in it, only standard HTML / ASP.NET controls.</a:t>
            </a:r>
            <a:endParaRPr lang="en-US" sz="2000" dirty="0"/>
          </a:p>
        </p:txBody>
      </p:sp>
    </p:spTree>
    <p:extLst>
      <p:ext uri="{BB962C8B-B14F-4D97-AF65-F5344CB8AC3E}">
        <p14:creationId xmlns:p14="http://schemas.microsoft.com/office/powerpoint/2010/main" val="13189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Support Tickets Types</a:t>
            </a:r>
          </a:p>
        </p:txBody>
      </p:sp>
      <p:sp>
        <p:nvSpPr>
          <p:cNvPr id="3" name="Content Placeholder 2"/>
          <p:cNvSpPr>
            <a:spLocks noGrp="1"/>
          </p:cNvSpPr>
          <p:nvPr>
            <p:ph idx="1"/>
          </p:nvPr>
        </p:nvSpPr>
        <p:spPr>
          <a:xfrm>
            <a:off x="228600" y="1524000"/>
            <a:ext cx="8686800" cy="5181600"/>
          </a:xfrm>
        </p:spPr>
        <p:txBody>
          <a:bodyPr/>
          <a:lstStyle/>
          <a:p>
            <a:r>
              <a:rPr lang="en-US" dirty="0" smtClean="0"/>
              <a:t>Support </a:t>
            </a:r>
            <a:r>
              <a:rPr lang="en-US" dirty="0"/>
              <a:t>issue with multiple questions on several controls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31892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Still </a:t>
            </a:r>
            <a:r>
              <a:rPr lang="en-US" dirty="0" smtClean="0"/>
              <a:t>not </a:t>
            </a:r>
            <a:r>
              <a:rPr lang="en-US" dirty="0"/>
              <a:t>sure what the problem is?</a:t>
            </a:r>
          </a:p>
        </p:txBody>
      </p:sp>
      <p:sp>
        <p:nvSpPr>
          <p:cNvPr id="3" name="Content Placeholder 2"/>
          <p:cNvSpPr>
            <a:spLocks noGrp="1"/>
          </p:cNvSpPr>
          <p:nvPr>
            <p:ph idx="1"/>
          </p:nvPr>
        </p:nvSpPr>
        <p:spPr>
          <a:xfrm>
            <a:off x="228600" y="2286000"/>
            <a:ext cx="8686800" cy="4419600"/>
          </a:xfrm>
        </p:spPr>
        <p:txBody>
          <a:bodyPr>
            <a:normAutofit/>
          </a:bodyPr>
          <a:lstStyle/>
          <a:p>
            <a:pPr marL="0" indent="0">
              <a:spcBef>
                <a:spcPct val="0"/>
              </a:spcBef>
              <a:spcAft>
                <a:spcPct val="0"/>
              </a:spcAft>
              <a:buNone/>
            </a:pPr>
            <a:r>
              <a:rPr lang="en-US" sz="2000" i="1" dirty="0">
                <a:solidFill>
                  <a:srgbClr val="EBFFC2"/>
                </a:solidFill>
                <a:latin typeface="Corbel" pitchFamily="34" charset="0"/>
              </a:rPr>
              <a:t>Hello Ben, </a:t>
            </a:r>
          </a:p>
          <a:p>
            <a:pPr marL="0" indent="0">
              <a:spcBef>
                <a:spcPct val="0"/>
              </a:spcBef>
              <a:spcAft>
                <a:spcPct val="0"/>
              </a:spcAft>
              <a:buNone/>
            </a:pPr>
            <a:r>
              <a:rPr lang="en-US" sz="2000" i="1" dirty="0">
                <a:solidFill>
                  <a:srgbClr val="EBFFC2"/>
                </a:solidFill>
                <a:latin typeface="Corbel" pitchFamily="34" charset="0"/>
              </a:rPr>
              <a:t>I tried to reproduce the problem locally but to no avail – everything is working as expected on our side. Please provide the following details – hopefully they will help us pinpoint the exact reason for this behavior:</a:t>
            </a:r>
          </a:p>
          <a:p>
            <a:pPr marL="514350" lvl="0" indent="-514350">
              <a:spcBef>
                <a:spcPct val="0"/>
              </a:spcBef>
              <a:spcAft>
                <a:spcPct val="0"/>
              </a:spcAft>
              <a:buFont typeface="+mj-lt"/>
              <a:buAutoNum type="arabicPeriod"/>
            </a:pPr>
            <a:r>
              <a:rPr lang="en-US" sz="2000" i="1" dirty="0">
                <a:solidFill>
                  <a:srgbClr val="EBFFC2"/>
                </a:solidFill>
                <a:latin typeface="Corbel" pitchFamily="34" charset="0"/>
              </a:rPr>
              <a:t>What is the exact browser’s version that you are using? </a:t>
            </a:r>
          </a:p>
          <a:p>
            <a:pPr marL="514350" lvl="0" indent="-514350">
              <a:spcBef>
                <a:spcPct val="0"/>
              </a:spcBef>
              <a:spcAft>
                <a:spcPct val="0"/>
              </a:spcAft>
              <a:buFont typeface="+mj-lt"/>
              <a:buAutoNum type="arabicPeriod"/>
            </a:pPr>
            <a:r>
              <a:rPr lang="en-US" sz="2000" i="1" dirty="0">
                <a:solidFill>
                  <a:srgbClr val="EBFFC2"/>
                </a:solidFill>
                <a:latin typeface="Corbel" pitchFamily="34" charset="0"/>
              </a:rPr>
              <a:t>In the ticket info, you have noted that you are using version XXXX of </a:t>
            </a:r>
            <a:r>
              <a:rPr lang="en-US" sz="2000" i="1" dirty="0" err="1">
                <a:solidFill>
                  <a:srgbClr val="EBFFC2"/>
                </a:solidFill>
                <a:latin typeface="Corbel" pitchFamily="34" charset="0"/>
              </a:rPr>
              <a:t>RadXXX</a:t>
            </a:r>
            <a:r>
              <a:rPr lang="en-US" sz="2000" i="1" dirty="0">
                <a:solidFill>
                  <a:srgbClr val="EBFFC2"/>
                </a:solidFill>
                <a:latin typeface="Corbel" pitchFamily="34" charset="0"/>
              </a:rPr>
              <a:t>. Could you please confirm that? </a:t>
            </a:r>
          </a:p>
          <a:p>
            <a:pPr marL="514350" lvl="0" indent="-514350">
              <a:spcBef>
                <a:spcPct val="0"/>
              </a:spcBef>
              <a:spcAft>
                <a:spcPct val="0"/>
              </a:spcAft>
              <a:buFont typeface="+mj-lt"/>
              <a:buAutoNum type="arabicPeriod"/>
            </a:pPr>
            <a:r>
              <a:rPr lang="en-US" sz="2000" i="1" dirty="0">
                <a:solidFill>
                  <a:srgbClr val="EBFFC2"/>
                </a:solidFill>
                <a:latin typeface="Corbel" pitchFamily="34" charset="0"/>
              </a:rPr>
              <a:t>Please send us the exact steps to reproduce the problem. If possible, send us some screenshots of the observed behavior. .</a:t>
            </a:r>
          </a:p>
          <a:p>
            <a:pPr marL="0" indent="0">
              <a:spcBef>
                <a:spcPct val="0"/>
              </a:spcBef>
              <a:spcAft>
                <a:spcPct val="0"/>
              </a:spcAft>
              <a:buNone/>
            </a:pPr>
            <a:r>
              <a:rPr lang="en-US" sz="2000" i="1" dirty="0">
                <a:solidFill>
                  <a:srgbClr val="EBFFC2"/>
                </a:solidFill>
                <a:latin typeface="Corbel" pitchFamily="34" charset="0"/>
              </a:rPr>
              <a:t>For convenience I prepared a small sample, based on the information that you provided so far and attached it to this thread. Could you please check it and let me know how it differs from your real setup? </a:t>
            </a:r>
          </a:p>
          <a:p>
            <a:pPr marL="0" indent="0">
              <a:spcBef>
                <a:spcPct val="0"/>
              </a:spcBef>
              <a:spcAft>
                <a:spcPct val="0"/>
              </a:spcAft>
              <a:buNone/>
            </a:pPr>
            <a:r>
              <a:rPr lang="en-US" sz="2000" i="1" dirty="0">
                <a:solidFill>
                  <a:srgbClr val="EBFFC2"/>
                </a:solidFill>
                <a:latin typeface="Corbel" pitchFamily="34" charset="0"/>
              </a:rPr>
              <a:t>Thank you in advance for your patience and cooperation. </a:t>
            </a:r>
          </a:p>
          <a:p>
            <a:endParaRPr lang="en-US" sz="1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7" name="Content Placeholder 2"/>
          <p:cNvSpPr txBox="1">
            <a:spLocks/>
          </p:cNvSpPr>
          <p:nvPr/>
        </p:nvSpPr>
        <p:spPr>
          <a:xfrm>
            <a:off x="228600" y="1524000"/>
            <a:ext cx="8686800" cy="7620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Ask for additional details!</a:t>
            </a:r>
            <a:endParaRPr lang="en-US" dirty="0"/>
          </a:p>
        </p:txBody>
      </p:sp>
    </p:spTree>
    <p:extLst>
      <p:ext uri="{BB962C8B-B14F-4D97-AF65-F5344CB8AC3E}">
        <p14:creationId xmlns:p14="http://schemas.microsoft.com/office/powerpoint/2010/main" val="346125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Reply’s Structure</a:t>
            </a:r>
            <a:endParaRPr lang="en-US" dirty="0"/>
          </a:p>
        </p:txBody>
      </p:sp>
      <p:sp>
        <p:nvSpPr>
          <p:cNvPr id="3" name="Content Placeholder 2"/>
          <p:cNvSpPr>
            <a:spLocks noGrp="1"/>
          </p:cNvSpPr>
          <p:nvPr>
            <p:ph idx="1"/>
          </p:nvPr>
        </p:nvSpPr>
        <p:spPr>
          <a:xfrm>
            <a:off x="228600" y="1600200"/>
            <a:ext cx="8686800" cy="5105400"/>
          </a:xfrm>
        </p:spPr>
        <p:txBody>
          <a:bodyPr/>
          <a:lstStyle/>
          <a:p>
            <a:r>
              <a:rPr lang="en-US" dirty="0" smtClean="0"/>
              <a:t>Use the following reply structure:</a:t>
            </a:r>
            <a:endParaRPr lang="en-US" dirty="0"/>
          </a:p>
          <a:p>
            <a:pPr lvl="1"/>
            <a:r>
              <a:rPr lang="en-US" dirty="0" smtClean="0"/>
              <a:t>Introduction</a:t>
            </a:r>
          </a:p>
          <a:p>
            <a:pPr lvl="1"/>
            <a:r>
              <a:rPr lang="en-US" dirty="0" smtClean="0"/>
              <a:t>Body</a:t>
            </a:r>
          </a:p>
          <a:p>
            <a:pPr lvl="1"/>
            <a:r>
              <a:rPr lang="en-US" dirty="0" smtClean="0"/>
              <a:t>Conclusion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2208884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 </a:t>
            </a:r>
            <a:endParaRPr lang="en-US" dirty="0"/>
          </a:p>
        </p:txBody>
      </p:sp>
      <p:sp>
        <p:nvSpPr>
          <p:cNvPr id="3" name="Content Placeholder 2"/>
          <p:cNvSpPr>
            <a:spLocks noGrp="1"/>
          </p:cNvSpPr>
          <p:nvPr>
            <p:ph idx="1"/>
          </p:nvPr>
        </p:nvSpPr>
        <p:spPr/>
        <p:txBody>
          <a:bodyPr/>
          <a:lstStyle/>
          <a:p>
            <a:r>
              <a:rPr lang="en-US" dirty="0" smtClean="0"/>
              <a:t>Always use a spellchecker</a:t>
            </a:r>
          </a:p>
          <a:p>
            <a:r>
              <a:rPr lang="en-US" dirty="0" smtClean="0"/>
              <a:t>Don’t let communication run late</a:t>
            </a:r>
          </a:p>
          <a:p>
            <a:r>
              <a:rPr lang="en-US" dirty="0" smtClean="0"/>
              <a:t>Admit a problem</a:t>
            </a:r>
          </a:p>
          <a:p>
            <a:r>
              <a:rPr lang="en-US" dirty="0" smtClean="0"/>
              <a:t>Involve the customer in the problem solving process. </a:t>
            </a:r>
          </a:p>
          <a:p>
            <a:r>
              <a:rPr lang="en-US" dirty="0" smtClean="0"/>
              <a:t>Follow-up.</a:t>
            </a:r>
          </a:p>
          <a:p>
            <a:r>
              <a:rPr lang="en-US" dirty="0" smtClean="0"/>
              <a:t>Give the customer a “way back”</a:t>
            </a:r>
          </a:p>
          <a:p>
            <a:r>
              <a:rPr lang="en-US" dirty="0" smtClean="0"/>
              <a:t>Be extra careful when you communicate with an angry customer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658334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with Phrasing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269938308"/>
              </p:ext>
            </p:extLst>
          </p:nvPr>
        </p:nvGraphicFramePr>
        <p:xfrm>
          <a:off x="685800" y="1143000"/>
          <a:ext cx="7924800" cy="5368606"/>
        </p:xfrm>
        <a:graphic>
          <a:graphicData uri="http://schemas.openxmlformats.org/drawingml/2006/table">
            <a:tbl>
              <a:tblPr firstRow="1" firstCol="1" lastRow="1" lastCol="1" bandRow="1" bandCol="1">
                <a:tableStyleId>{5C22544A-7EE6-4342-B048-85BDC9FD1C3A}</a:tableStyleId>
              </a:tblPr>
              <a:tblGrid>
                <a:gridCol w="3962400"/>
                <a:gridCol w="3962400"/>
              </a:tblGrid>
              <a:tr h="305918">
                <a:tc>
                  <a:txBody>
                    <a:bodyPr/>
                    <a:lstStyle/>
                    <a:p>
                      <a:pPr marL="0" marR="0" algn="ctr">
                        <a:lnSpc>
                          <a:spcPct val="115000"/>
                        </a:lnSpc>
                        <a:spcBef>
                          <a:spcPts val="0"/>
                        </a:spcBef>
                        <a:spcAft>
                          <a:spcPts val="1000"/>
                        </a:spcAft>
                      </a:pPr>
                      <a:r>
                        <a:rPr lang="en-US" sz="2000" baseline="0" dirty="0">
                          <a:solidFill>
                            <a:schemeClr val="accent2"/>
                          </a:solidFill>
                          <a:effectLst/>
                        </a:rPr>
                        <a:t>BAD</a:t>
                      </a:r>
                      <a:endParaRPr lang="en-US" sz="2000"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1000"/>
                        </a:spcAft>
                      </a:pPr>
                      <a:r>
                        <a:rPr lang="en-US" sz="2000" b="1" dirty="0">
                          <a:effectLst/>
                        </a:rPr>
                        <a:t>Polite alternative </a:t>
                      </a:r>
                      <a:r>
                        <a:rPr lang="en-US" sz="2000" b="1" dirty="0">
                          <a:effectLst/>
                          <a:sym typeface="Wingdings"/>
                        </a:rPr>
                        <a:t></a:t>
                      </a:r>
                      <a:endParaRPr lang="en-US" sz="20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5853">
                <a:tc>
                  <a:txBody>
                    <a:bodyPr/>
                    <a:lstStyle/>
                    <a:p>
                      <a:pPr marL="0" marR="0" algn="just">
                        <a:lnSpc>
                          <a:spcPct val="115000"/>
                        </a:lnSpc>
                        <a:spcBef>
                          <a:spcPts val="0"/>
                        </a:spcBef>
                        <a:spcAft>
                          <a:spcPts val="1000"/>
                        </a:spcAft>
                      </a:pPr>
                      <a:r>
                        <a:rPr lang="en-US" sz="1800" b="1" baseline="0" dirty="0">
                          <a:solidFill>
                            <a:schemeClr val="accent2"/>
                          </a:solidFill>
                          <a:effectLst/>
                        </a:rPr>
                        <a:t>You’re right – this is bad.</a:t>
                      </a:r>
                      <a:endParaRPr lang="en-US" sz="1800" b="1"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0"/>
                        </a:spcBef>
                        <a:spcAft>
                          <a:spcPts val="1000"/>
                        </a:spcAft>
                      </a:pPr>
                      <a:r>
                        <a:rPr lang="en-US" sz="1800" b="1" dirty="0" smtClean="0">
                          <a:effectLst/>
                        </a:rPr>
                        <a:t>I </a:t>
                      </a:r>
                      <a:r>
                        <a:rPr lang="en-US" sz="1800" b="1" dirty="0">
                          <a:effectLst/>
                        </a:rPr>
                        <a:t>understand your frustration</a:t>
                      </a:r>
                      <a:endParaRPr lang="en-US" sz="18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80834">
                <a:tc>
                  <a:txBody>
                    <a:bodyPr/>
                    <a:lstStyle/>
                    <a:p>
                      <a:pPr marL="0" marR="0" algn="just">
                        <a:lnSpc>
                          <a:spcPct val="115000"/>
                        </a:lnSpc>
                        <a:spcBef>
                          <a:spcPts val="0"/>
                        </a:spcBef>
                        <a:spcAft>
                          <a:spcPts val="1000"/>
                        </a:spcAft>
                      </a:pPr>
                      <a:r>
                        <a:rPr lang="en-US" sz="1800" b="1" baseline="0" dirty="0" smtClean="0">
                          <a:solidFill>
                            <a:schemeClr val="accent2"/>
                          </a:solidFill>
                          <a:effectLst/>
                        </a:rPr>
                        <a:t>The </a:t>
                      </a:r>
                      <a:r>
                        <a:rPr lang="en-US" sz="1800" b="1" baseline="0" dirty="0">
                          <a:solidFill>
                            <a:schemeClr val="accent2"/>
                          </a:solidFill>
                          <a:effectLst/>
                        </a:rPr>
                        <a:t>reason for the problem is in (some other team’s control) and you should contact them for further details. </a:t>
                      </a:r>
                      <a:endParaRPr lang="en-US" sz="1800" b="1"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0"/>
                        </a:spcBef>
                        <a:spcAft>
                          <a:spcPts val="1000"/>
                        </a:spcAft>
                      </a:pPr>
                      <a:r>
                        <a:rPr lang="en-US" sz="1800" b="1" dirty="0">
                          <a:effectLst/>
                        </a:rPr>
                        <a:t>I am transferring your ticket to the corresponding team and will introduce them to your case – please expect reply from them shortly. </a:t>
                      </a:r>
                      <a:endParaRPr lang="en-US" sz="18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890">
                <a:tc>
                  <a:txBody>
                    <a:bodyPr/>
                    <a:lstStyle/>
                    <a:p>
                      <a:pPr marL="0" marR="0" algn="just">
                        <a:lnSpc>
                          <a:spcPct val="115000"/>
                        </a:lnSpc>
                        <a:spcBef>
                          <a:spcPts val="0"/>
                        </a:spcBef>
                        <a:spcAft>
                          <a:spcPts val="1000"/>
                        </a:spcAft>
                      </a:pPr>
                      <a:r>
                        <a:rPr lang="en-US" sz="1800" b="1" baseline="0" dirty="0">
                          <a:solidFill>
                            <a:schemeClr val="accent2"/>
                          </a:solidFill>
                          <a:effectLst/>
                        </a:rPr>
                        <a:t>This is happening because of a problem in your logic. </a:t>
                      </a:r>
                      <a:endParaRPr lang="en-US" sz="1800" b="1"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0"/>
                        </a:spcBef>
                        <a:spcAft>
                          <a:spcPts val="1000"/>
                        </a:spcAft>
                      </a:pPr>
                      <a:r>
                        <a:rPr lang="en-US" sz="1800" b="1" dirty="0">
                          <a:effectLst/>
                        </a:rPr>
                        <a:t>Such behavior is expected with the current logic (Never accuse the customer directly)</a:t>
                      </a:r>
                      <a:endParaRPr lang="en-US" sz="18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73123">
                <a:tc>
                  <a:txBody>
                    <a:bodyPr/>
                    <a:lstStyle/>
                    <a:p>
                      <a:pPr marL="0" marR="0" algn="just">
                        <a:lnSpc>
                          <a:spcPct val="115000"/>
                        </a:lnSpc>
                        <a:spcBef>
                          <a:spcPts val="0"/>
                        </a:spcBef>
                        <a:spcAft>
                          <a:spcPts val="1000"/>
                        </a:spcAft>
                      </a:pPr>
                      <a:r>
                        <a:rPr lang="en-US" sz="1800" b="1" baseline="0" dirty="0">
                          <a:solidFill>
                            <a:schemeClr val="accent2"/>
                          </a:solidFill>
                          <a:effectLst/>
                        </a:rPr>
                        <a:t>Yes, this is a problem in our controls.</a:t>
                      </a:r>
                      <a:endParaRPr lang="en-US" sz="1800" b="1"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0"/>
                        </a:spcBef>
                        <a:spcAft>
                          <a:spcPts val="1000"/>
                        </a:spcAft>
                      </a:pPr>
                      <a:r>
                        <a:rPr lang="en-US" sz="1800" b="1" dirty="0">
                          <a:effectLst/>
                        </a:rPr>
                        <a:t>Indeed, I verified that the issue exists in the current version of the </a:t>
                      </a:r>
                      <a:r>
                        <a:rPr lang="en-US" sz="1800" b="1" dirty="0" smtClean="0">
                          <a:effectLst/>
                        </a:rPr>
                        <a:t>controls</a:t>
                      </a:r>
                      <a:endParaRPr lang="en-US" sz="18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55861">
                <a:tc>
                  <a:txBody>
                    <a:bodyPr/>
                    <a:lstStyle/>
                    <a:p>
                      <a:pPr marL="0" marR="0" algn="just">
                        <a:lnSpc>
                          <a:spcPct val="115000"/>
                        </a:lnSpc>
                        <a:spcBef>
                          <a:spcPts val="0"/>
                        </a:spcBef>
                        <a:spcAft>
                          <a:spcPts val="1000"/>
                        </a:spcAft>
                      </a:pPr>
                      <a:r>
                        <a:rPr lang="en-US" sz="1800" b="1" baseline="0" dirty="0">
                          <a:solidFill>
                            <a:schemeClr val="accent2"/>
                          </a:solidFill>
                          <a:effectLst/>
                        </a:rPr>
                        <a:t>We will see what we will do about this issue</a:t>
                      </a:r>
                      <a:r>
                        <a:rPr lang="en-US" sz="1800" b="1" baseline="0" dirty="0" smtClean="0">
                          <a:solidFill>
                            <a:schemeClr val="accent2"/>
                          </a:solidFill>
                          <a:effectLst/>
                        </a:rPr>
                        <a:t>.</a:t>
                      </a:r>
                      <a:endParaRPr lang="en-US" sz="1800" b="1" baseline="0" dirty="0">
                        <a:solidFill>
                          <a:schemeClr val="accent2"/>
                        </a:solidFill>
                        <a:effectLst/>
                        <a:latin typeface="Calibri"/>
                        <a:ea typeface="Times New Roman"/>
                        <a:cs typeface="Times New Roman"/>
                      </a:endParaRPr>
                    </a:p>
                  </a:txBody>
                  <a:tcPr marL="68580" marR="68580" marT="0" marB="0">
                    <a:lnL w="12700" cmpd="sng">
                      <a:noFill/>
                    </a:lnL>
                    <a:lnR w="12700" cap="flat" cmpd="sng" algn="ctr">
                      <a:solidFill>
                        <a:schemeClr val="accent4"/>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just">
                        <a:lnSpc>
                          <a:spcPct val="115000"/>
                        </a:lnSpc>
                        <a:spcBef>
                          <a:spcPts val="0"/>
                        </a:spcBef>
                        <a:spcAft>
                          <a:spcPts val="1000"/>
                        </a:spcAft>
                      </a:pPr>
                      <a:r>
                        <a:rPr lang="en-US" sz="1800" b="1" dirty="0">
                          <a:effectLst/>
                        </a:rPr>
                        <a:t>We will make sure to address the issue in near future (try to be more polite about issues that we do not know when we will fix)</a:t>
                      </a:r>
                      <a:endParaRPr lang="en-US" sz="1800" b="1" dirty="0">
                        <a:effectLst/>
                        <a:latin typeface="Calibri"/>
                        <a:ea typeface="Times New Roman"/>
                        <a:cs typeface="Times New Roman"/>
                      </a:endParaRPr>
                    </a:p>
                  </a:txBody>
                  <a:tcPr marL="68580" marR="68580" marT="0" marB="0">
                    <a:lnL w="12700" cap="flat" cmpd="sng" algn="ctr">
                      <a:solidFill>
                        <a:schemeClr val="accent4"/>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65209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the end</a:t>
            </a:r>
            <a:endParaRPr lang="en-US" dirty="0"/>
          </a:p>
        </p:txBody>
      </p:sp>
      <p:sp>
        <p:nvSpPr>
          <p:cNvPr id="5" name="Subtitle 4"/>
          <p:cNvSpPr>
            <a:spLocks noGrp="1"/>
          </p:cNvSpPr>
          <p:nvPr>
            <p:ph type="subTitle" idx="1"/>
          </p:nvPr>
        </p:nvSpPr>
        <p:spPr/>
        <p:txBody>
          <a:bodyPr/>
          <a:lstStyle/>
          <a:p>
            <a:r>
              <a:rPr lang="en-US" dirty="0" smtClean="0"/>
              <a:t>…or is there an end? }:-)</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1322138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Service</a:t>
            </a:r>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495800"/>
            <a:ext cx="7924800" cy="685800"/>
          </a:xfrm>
        </p:spPr>
        <p:txBody>
          <a:bodyPr>
            <a:normAutofit fontScale="90000"/>
          </a:bodyPr>
          <a:lstStyle/>
          <a:p>
            <a:r>
              <a:rPr lang="en-US" dirty="0" smtClean="0"/>
              <a:t>What is “Customer Service”?</a:t>
            </a:r>
            <a:endParaRPr lang="en-US" dirty="0"/>
          </a:p>
        </p:txBody>
      </p:sp>
      <p:pic>
        <p:nvPicPr>
          <p:cNvPr id="2050" name="Picture 2" descr="looknfeel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971800" y="990600"/>
            <a:ext cx="3200400" cy="3200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Customer Service (CS)?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i="1" dirty="0">
                <a:solidFill>
                  <a:schemeClr val="accent5">
                    <a:lumMod val="20000"/>
                    <a:lumOff val="80000"/>
                  </a:schemeClr>
                </a:solidFill>
                <a:effectLst/>
              </a:rPr>
              <a:t>“</a:t>
            </a:r>
            <a:r>
              <a:rPr lang="en-US" i="1" dirty="0" smtClean="0">
                <a:solidFill>
                  <a:schemeClr val="accent5">
                    <a:lumMod val="20000"/>
                    <a:lumOff val="80000"/>
                  </a:schemeClr>
                </a:solidFill>
                <a:effectLst/>
              </a:rPr>
              <a:t>There is only one boss, and whether a person shines shoes for a living or heads up the biggest corporation in the world, the boss remains the same. It is the customer! The customer is the person who pays everyone’s salary and who decides whether a business is going to succeed or fail. </a:t>
            </a:r>
            <a:br>
              <a:rPr lang="en-US" i="1" dirty="0" smtClean="0">
                <a:solidFill>
                  <a:schemeClr val="accent5">
                    <a:lumMod val="20000"/>
                    <a:lumOff val="80000"/>
                  </a:schemeClr>
                </a:solidFill>
                <a:effectLst/>
              </a:rPr>
            </a:br>
            <a:r>
              <a:rPr lang="en-US" i="1" dirty="0" smtClean="0">
                <a:solidFill>
                  <a:schemeClr val="accent5">
                    <a:lumMod val="20000"/>
                    <a:lumOff val="80000"/>
                  </a:schemeClr>
                </a:solidFill>
                <a:effectLst/>
              </a:rPr>
              <a:t/>
            </a:r>
            <a:br>
              <a:rPr lang="en-US" i="1" dirty="0" smtClean="0">
                <a:solidFill>
                  <a:schemeClr val="accent5">
                    <a:lumMod val="20000"/>
                    <a:lumOff val="80000"/>
                  </a:schemeClr>
                </a:solidFill>
                <a:effectLst/>
              </a:rPr>
            </a:br>
            <a:r>
              <a:rPr lang="en-US" i="1" dirty="0" smtClean="0">
                <a:solidFill>
                  <a:schemeClr val="accent5">
                    <a:lumMod val="20000"/>
                    <a:lumOff val="80000"/>
                  </a:schemeClr>
                </a:solidFill>
                <a:effectLst/>
              </a:rPr>
              <a:t>Literally </a:t>
            </a:r>
            <a:r>
              <a:rPr lang="en-US" i="1" dirty="0">
                <a:solidFill>
                  <a:schemeClr val="accent5">
                    <a:lumMod val="20000"/>
                    <a:lumOff val="80000"/>
                  </a:schemeClr>
                </a:solidFill>
                <a:effectLst/>
              </a:rPr>
              <a:t>everything we do, every concept perceived, every technology developed and associate employed, is directed with this one objective clearly in mind – pleasing the customer.”</a:t>
            </a:r>
          </a:p>
          <a:p>
            <a:pPr marL="0" indent="0" algn="ctr">
              <a:buNone/>
            </a:pPr>
            <a:endParaRPr lang="en-US" dirty="0" smtClean="0">
              <a:effectLst/>
            </a:endParaRPr>
          </a:p>
          <a:p>
            <a:pPr marL="0" indent="0">
              <a:buNone/>
            </a:pPr>
            <a:r>
              <a:rPr lang="en-US" i="1" dirty="0" smtClean="0">
                <a:effectLst/>
              </a:rPr>
              <a:t>Sam </a:t>
            </a:r>
            <a:r>
              <a:rPr lang="en-US" i="1" dirty="0">
                <a:effectLst/>
              </a:rPr>
              <a:t>M. Walton, CEO Wal-Mart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687765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610600" y="6553200"/>
            <a:ext cx="457200" cy="228600"/>
          </a:xfrm>
          <a:prstGeom prst="rect">
            <a:avLst/>
          </a:prstGeom>
        </p:spPr>
        <p:txBody>
          <a:bodyPr/>
          <a:lstStyle/>
          <a:p>
            <a:pPr>
              <a:defRPr/>
            </a:pPr>
            <a:fld id="{58452FF4-89E3-4D1B-9927-2DBDC00E58D7}" type="slidenum">
              <a:rPr lang="en-US" smtClean="0"/>
              <a:pPr>
                <a:defRPr/>
              </a:pPr>
              <a:t>4</a:t>
            </a:fld>
            <a:endParaRPr lang="en-US" dirty="0"/>
          </a:p>
        </p:txBody>
      </p:sp>
      <p:sp>
        <p:nvSpPr>
          <p:cNvPr id="5" name="Title 4"/>
          <p:cNvSpPr>
            <a:spLocks noGrp="1"/>
          </p:cNvSpPr>
          <p:nvPr>
            <p:ph type="title"/>
          </p:nvPr>
        </p:nvSpPr>
        <p:spPr>
          <a:prstGeom prst="rect">
            <a:avLst/>
          </a:prstGeom>
        </p:spPr>
        <p:txBody>
          <a:bodyPr/>
          <a:lstStyle/>
          <a:p>
            <a:r>
              <a:rPr lang="en-US" dirty="0" smtClean="0"/>
              <a:t>The Statistics</a:t>
            </a:r>
            <a:endParaRPr lang="en-US" dirty="0"/>
          </a:p>
        </p:txBody>
      </p:sp>
      <p:sp>
        <p:nvSpPr>
          <p:cNvPr id="3" name="Content Placeholder 2"/>
          <p:cNvSpPr>
            <a:spLocks noGrp="1"/>
          </p:cNvSpPr>
          <p:nvPr>
            <p:ph idx="1"/>
          </p:nvPr>
        </p:nvSpPr>
        <p:spPr>
          <a:xfrm>
            <a:off x="228600" y="990600"/>
            <a:ext cx="8686800" cy="5539978"/>
          </a:xfrm>
        </p:spPr>
        <p:txBody>
          <a:bodyPr/>
          <a:lstStyle/>
          <a:p>
            <a:pPr marL="0" indent="0">
              <a:buNone/>
            </a:pPr>
            <a:r>
              <a:rPr lang="en-US" dirty="0">
                <a:effectLst/>
              </a:rPr>
              <a:t>The statistics are pretty clear:</a:t>
            </a:r>
          </a:p>
          <a:p>
            <a:pPr lvl="0"/>
            <a:r>
              <a:rPr lang="en-US" dirty="0">
                <a:effectLst/>
              </a:rPr>
              <a:t>When customers receive good service, they tell 10-12 people on </a:t>
            </a:r>
            <a:r>
              <a:rPr lang="en-US" dirty="0" smtClean="0">
                <a:effectLst/>
              </a:rPr>
              <a:t>average</a:t>
            </a:r>
            <a:endParaRPr lang="en-US" dirty="0">
              <a:effectLst/>
            </a:endParaRPr>
          </a:p>
          <a:p>
            <a:pPr lvl="0"/>
            <a:r>
              <a:rPr lang="en-US" dirty="0">
                <a:effectLst/>
              </a:rPr>
              <a:t>When customers receive poor service, they tell upwards of 20 </a:t>
            </a:r>
            <a:r>
              <a:rPr lang="en-US" dirty="0" smtClean="0">
                <a:effectLst/>
              </a:rPr>
              <a:t>people</a:t>
            </a:r>
            <a:endParaRPr lang="en-US" dirty="0">
              <a:effectLst/>
            </a:endParaRPr>
          </a:p>
          <a:p>
            <a:pPr lvl="0"/>
            <a:r>
              <a:rPr lang="en-US" dirty="0">
                <a:effectLst/>
              </a:rPr>
              <a:t>There is an 82% chance that a person will repurchase from a company where they were </a:t>
            </a:r>
            <a:r>
              <a:rPr lang="en-US" dirty="0" smtClean="0">
                <a:effectLst/>
              </a:rPr>
              <a:t>satisfied</a:t>
            </a:r>
            <a:endParaRPr lang="en-US" dirty="0">
              <a:effectLst/>
            </a:endParaRPr>
          </a:p>
          <a:p>
            <a:pPr lvl="0"/>
            <a:r>
              <a:rPr lang="en-US" dirty="0">
                <a:effectLst/>
              </a:rPr>
              <a:t>There is a 91% chance that poor service will dissuade a customer from ever going back to a </a:t>
            </a:r>
            <a:r>
              <a:rPr lang="en-US" dirty="0" smtClean="0">
                <a:effectLst/>
              </a:rPr>
              <a:t>company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3124200"/>
            <a:ext cx="7924800" cy="685800"/>
          </a:xfrm>
        </p:spPr>
        <p:txBody>
          <a:bodyPr/>
          <a:lstStyle/>
          <a:p>
            <a:r>
              <a:rPr lang="en-US" dirty="0" smtClean="0"/>
              <a:t>Basic Duties</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48817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Tickets</a:t>
            </a:r>
            <a:endParaRPr lang="en-US" dirty="0"/>
          </a:p>
        </p:txBody>
      </p:sp>
      <p:sp>
        <p:nvSpPr>
          <p:cNvPr id="5" name="Content Placeholder 4"/>
          <p:cNvSpPr>
            <a:spLocks noGrp="1"/>
          </p:cNvSpPr>
          <p:nvPr>
            <p:ph idx="1"/>
          </p:nvPr>
        </p:nvSpPr>
        <p:spPr>
          <a:xfrm>
            <a:off x="228600" y="990600"/>
            <a:ext cx="8686800" cy="5334000"/>
          </a:xfrm>
        </p:spPr>
        <p:txBody>
          <a:bodyPr>
            <a:normAutofit fontScale="92500" lnSpcReduction="10000"/>
          </a:bodyPr>
          <a:lstStyle/>
          <a:p>
            <a:r>
              <a:rPr lang="en-US" dirty="0" smtClean="0"/>
              <a:t>Customer resources</a:t>
            </a:r>
          </a:p>
          <a:p>
            <a:pPr lvl="1"/>
            <a:r>
              <a:rPr lang="en-US" dirty="0" smtClean="0"/>
              <a:t>Community ones – Forum, Code Library, KB, Documentation</a:t>
            </a:r>
          </a:p>
          <a:p>
            <a:pPr lvl="1"/>
            <a:r>
              <a:rPr lang="en-US" dirty="0" smtClean="0"/>
              <a:t>Support Ticketing System</a:t>
            </a:r>
          </a:p>
          <a:p>
            <a:pPr lvl="2"/>
            <a:r>
              <a:rPr lang="en-US" dirty="0" smtClean="0"/>
              <a:t>Support Tickets</a:t>
            </a:r>
          </a:p>
          <a:p>
            <a:pPr lvl="2"/>
            <a:r>
              <a:rPr lang="en-US" dirty="0" smtClean="0"/>
              <a:t>Bug Reports</a:t>
            </a:r>
          </a:p>
          <a:p>
            <a:pPr lvl="2"/>
            <a:r>
              <a:rPr lang="en-US" dirty="0" smtClean="0"/>
              <a:t>Feature Request</a:t>
            </a:r>
          </a:p>
          <a:p>
            <a:pPr lvl="2"/>
            <a:r>
              <a:rPr lang="en-US" dirty="0" smtClean="0"/>
              <a:t>Forum Posts</a:t>
            </a:r>
          </a:p>
          <a:p>
            <a:pPr lvl="2"/>
            <a:r>
              <a:rPr lang="en-US" dirty="0" smtClean="0"/>
              <a:t>Code Library / KB Articles</a:t>
            </a:r>
          </a:p>
          <a:p>
            <a:pPr lvl="2"/>
            <a:r>
              <a:rPr lang="en-US" dirty="0" smtClean="0"/>
              <a:t>Others (General Feedback, Customer Care, etc.)</a:t>
            </a:r>
            <a:endParaRPr lang="en-US" dirty="0"/>
          </a:p>
        </p:txBody>
      </p:sp>
    </p:spTree>
    <p:extLst>
      <p:ext uri="{BB962C8B-B14F-4D97-AF65-F5344CB8AC3E}">
        <p14:creationId xmlns:p14="http://schemas.microsoft.com/office/powerpoint/2010/main" val="605482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7924800" cy="685800"/>
          </a:xfrm>
        </p:spPr>
        <p:txBody>
          <a:bodyPr/>
          <a:lstStyle/>
          <a:p>
            <a:r>
              <a:rPr lang="en-US" dirty="0" smtClean="0"/>
              <a:t>Answering Tickets</a:t>
            </a:r>
            <a:endParaRPr lang="en-US" dirty="0"/>
          </a:p>
        </p:txBody>
      </p:sp>
    </p:spTree>
    <p:extLst>
      <p:ext uri="{BB962C8B-B14F-4D97-AF65-F5344CB8AC3E}">
        <p14:creationId xmlns:p14="http://schemas.microsoft.com/office/powerpoint/2010/main" val="4046009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Support Tickets Types</a:t>
            </a:r>
            <a:endParaRPr lang="en-US" dirty="0"/>
          </a:p>
        </p:txBody>
      </p:sp>
      <p:sp>
        <p:nvSpPr>
          <p:cNvPr id="3" name="Content Placeholder 2"/>
          <p:cNvSpPr>
            <a:spLocks noGrp="1"/>
          </p:cNvSpPr>
          <p:nvPr>
            <p:ph idx="1"/>
          </p:nvPr>
        </p:nvSpPr>
        <p:spPr>
          <a:xfrm>
            <a:off x="228600" y="1524000"/>
            <a:ext cx="8686800" cy="5181600"/>
          </a:xfrm>
        </p:spPr>
        <p:txBody>
          <a:bodyPr/>
          <a:lstStyle/>
          <a:p>
            <a:r>
              <a:rPr lang="en-US" dirty="0" smtClean="0"/>
              <a:t>A support issue, accompanied by </a:t>
            </a:r>
          </a:p>
          <a:p>
            <a:pPr lvl="1"/>
            <a:r>
              <a:rPr lang="en-US" dirty="0"/>
              <a:t>D</a:t>
            </a:r>
            <a:r>
              <a:rPr lang="en-US" dirty="0" smtClean="0"/>
              <a:t>etailed information </a:t>
            </a:r>
          </a:p>
          <a:p>
            <a:pPr lvl="1"/>
            <a:r>
              <a:rPr lang="en-US" dirty="0"/>
              <a:t>W</a:t>
            </a:r>
            <a:r>
              <a:rPr lang="en-US" dirty="0" smtClean="0"/>
              <a:t>orking sample project </a:t>
            </a:r>
          </a:p>
          <a:p>
            <a:pPr lvl="1"/>
            <a:r>
              <a:rPr lang="en-US" dirty="0" smtClean="0"/>
              <a:t>This is the ideal case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920996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Support Tickets Types</a:t>
            </a:r>
          </a:p>
        </p:txBody>
      </p:sp>
      <p:sp>
        <p:nvSpPr>
          <p:cNvPr id="3" name="Content Placeholder 2"/>
          <p:cNvSpPr>
            <a:spLocks noGrp="1"/>
          </p:cNvSpPr>
          <p:nvPr>
            <p:ph idx="1"/>
          </p:nvPr>
        </p:nvSpPr>
        <p:spPr>
          <a:xfrm>
            <a:off x="228600" y="1524000"/>
            <a:ext cx="8686800" cy="5181600"/>
          </a:xfrm>
        </p:spPr>
        <p:txBody>
          <a:bodyPr/>
          <a:lstStyle/>
          <a:p>
            <a:r>
              <a:rPr lang="en-US" dirty="0" smtClean="0"/>
              <a:t>Specific </a:t>
            </a:r>
            <a:r>
              <a:rPr lang="en-US" dirty="0"/>
              <a:t>inquiry about certain functionality </a:t>
            </a:r>
          </a:p>
          <a:p>
            <a:pPr lvl="1"/>
            <a:r>
              <a:rPr lang="en-US" dirty="0" smtClean="0"/>
              <a:t>not </a:t>
            </a:r>
            <a:r>
              <a:rPr lang="en-US" dirty="0"/>
              <a:t>shown on our demos </a:t>
            </a:r>
            <a:r>
              <a:rPr lang="en-US" dirty="0" smtClean="0"/>
              <a:t>or</a:t>
            </a:r>
          </a:p>
          <a:p>
            <a:pPr lvl="1"/>
            <a:r>
              <a:rPr lang="en-US" dirty="0" smtClean="0"/>
              <a:t>not shown in </a:t>
            </a:r>
            <a:r>
              <a:rPr lang="en-US" dirty="0"/>
              <a:t>the documentation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184134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1432</TotalTime>
  <Words>2217</Words>
  <Application>Microsoft Office PowerPoint</Application>
  <PresentationFormat>On-screen Show (4:3)</PresentationFormat>
  <Paragraphs>129</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Telerik Academy</vt:lpstr>
      <vt:lpstr>Customer Service</vt:lpstr>
      <vt:lpstr>What is “Customer Service”?</vt:lpstr>
      <vt:lpstr>What is Customer Service (CS)?</vt:lpstr>
      <vt:lpstr>The Statistics</vt:lpstr>
      <vt:lpstr>Basic Duties</vt:lpstr>
      <vt:lpstr>Tickets</vt:lpstr>
      <vt:lpstr>Answering Tickets</vt:lpstr>
      <vt:lpstr>Basic Support Tickets Types</vt:lpstr>
      <vt:lpstr>Basic Support Tickets Types</vt:lpstr>
      <vt:lpstr>Basic Support Tickets Types</vt:lpstr>
      <vt:lpstr>Basic Support Tickets Types</vt:lpstr>
      <vt:lpstr>Basic Support Tickets Types</vt:lpstr>
      <vt:lpstr>Still not sure what the problem is?</vt:lpstr>
      <vt:lpstr>Reply’s Structure</vt:lpstr>
      <vt:lpstr>DOs and DON’Ts </vt:lpstr>
      <vt:lpstr>Be careful with Phrasing</vt:lpstr>
      <vt:lpstr>At the end</vt:lpstr>
      <vt:lpstr>Customer Service</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Doncho Minkov</cp:lastModifiedBy>
  <cp:revision>310</cp:revision>
  <dcterms:created xsi:type="dcterms:W3CDTF">2007-12-08T16:03:35Z</dcterms:created>
  <dcterms:modified xsi:type="dcterms:W3CDTF">2012-06-04T12:49:33Z</dcterms:modified>
  <cp:category>software engineering</cp:category>
</cp:coreProperties>
</file>