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20" r:id="rId2"/>
    <p:sldId id="321" r:id="rId3"/>
    <p:sldId id="335" r:id="rId4"/>
    <p:sldId id="336" r:id="rId5"/>
    <p:sldId id="338" r:id="rId6"/>
    <p:sldId id="339" r:id="rId7"/>
    <p:sldId id="334" r:id="rId8"/>
    <p:sldId id="337" r:id="rId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84260" autoAdjust="0"/>
  </p:normalViewPr>
  <p:slideViewPr>
    <p:cSldViewPr>
      <p:cViewPr>
        <p:scale>
          <a:sx n="80" d="100"/>
          <a:sy n="80" d="100"/>
        </p:scale>
        <p:origin x="-6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ary.reference.com/browse/-ate" TargetMode="External"/><Relationship Id="rId2" Type="http://schemas.openxmlformats.org/officeDocument/2006/relationships/hyperlink" Target="http://dictionary.reference.com/browse/irasci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.com/ron-burley/the-5-smartest-things-to-say-to-an-angry-customer.html" TargetMode="External"/><Relationship Id="rId2" Type="http://schemas.openxmlformats.org/officeDocument/2006/relationships/hyperlink" Target="http://www.wikihow.com/Handle-Angry-Custom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KZxCrn" TargetMode="External"/><Relationship Id="rId4" Type="http://schemas.openxmlformats.org/officeDocument/2006/relationships/hyperlink" Target="http://www.inc.com/ron-burley/4-million-complaint-c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Responding to Client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Handling angry customers’ tickets and escalating tickets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953000"/>
            <a:ext cx="3853295" cy="533400"/>
          </a:xfrm>
        </p:spPr>
        <p:txBody>
          <a:bodyPr/>
          <a:lstStyle/>
          <a:p>
            <a:r>
              <a:rPr lang="en-US" dirty="0" smtClean="0"/>
              <a:t>Georgi Tunev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405735"/>
            <a:ext cx="3838864" cy="461665"/>
          </a:xfrm>
        </p:spPr>
        <p:txBody>
          <a:bodyPr/>
          <a:lstStyle/>
          <a:p>
            <a:r>
              <a:rPr lang="en-US" dirty="0" smtClean="0"/>
              <a:t>Technical Support Director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47244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http://www.telerik.com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What is an irate customer?</a:t>
            </a:r>
          </a:p>
          <a:p>
            <a:r>
              <a:rPr lang="en-US" dirty="0" smtClean="0"/>
              <a:t>Handling irate / angry customers</a:t>
            </a:r>
          </a:p>
          <a:p>
            <a:pPr lvl="1"/>
            <a:r>
              <a:rPr lang="en-US" dirty="0" smtClean="0"/>
              <a:t>DOs</a:t>
            </a:r>
          </a:p>
          <a:p>
            <a:pPr lvl="1"/>
            <a:r>
              <a:rPr lang="en-US" dirty="0" smtClean="0"/>
              <a:t>DON’Ts</a:t>
            </a:r>
          </a:p>
          <a:p>
            <a:r>
              <a:rPr lang="en-US" dirty="0" smtClean="0"/>
              <a:t>Escalating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irate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i·rate</a:t>
            </a:r>
          </a:p>
          <a:p>
            <a:pPr marL="0" indent="0">
              <a:buNone/>
            </a:pPr>
            <a:r>
              <a:rPr lang="en-US" b="0" dirty="0"/>
              <a:t>   </a:t>
            </a:r>
            <a:r>
              <a:rPr lang="en-US" b="0" dirty="0">
                <a:effectLst/>
              </a:rPr>
              <a:t>[ahy-reyt, ahy-reyt</a:t>
            </a:r>
            <a:r>
              <a:rPr lang="en-US" b="0" dirty="0" smtClean="0">
                <a:effectLst/>
              </a:rPr>
              <a:t>]</a:t>
            </a:r>
            <a:endParaRPr lang="en-US" b="0" dirty="0"/>
          </a:p>
          <a:p>
            <a:pPr lvl="1"/>
            <a:r>
              <a:rPr lang="en-US" b="0" dirty="0">
                <a:effectLst/>
              </a:rPr>
              <a:t>adjective</a:t>
            </a:r>
            <a:r>
              <a:rPr lang="en-US" b="0" dirty="0"/>
              <a:t> </a:t>
            </a:r>
            <a:r>
              <a:rPr lang="en-US" b="0" dirty="0">
                <a:effectLst/>
              </a:rPr>
              <a:t>1.</a:t>
            </a:r>
            <a:r>
              <a:rPr lang="en-US" b="0" dirty="0"/>
              <a:t> angry; enraged: </a:t>
            </a:r>
            <a:r>
              <a:rPr lang="en-US" b="0" i="1" dirty="0"/>
              <a:t>an irate </a:t>
            </a:r>
            <a:r>
              <a:rPr lang="en-US" b="0" i="1" dirty="0">
                <a:effectLst/>
              </a:rPr>
              <a:t>customer.</a:t>
            </a:r>
            <a:r>
              <a:rPr lang="en-US" b="0" i="1" dirty="0"/>
              <a:t> </a:t>
            </a:r>
          </a:p>
          <a:p>
            <a:pPr lvl="1"/>
            <a:r>
              <a:rPr lang="en-US" b="0" dirty="0">
                <a:effectLst/>
              </a:rPr>
              <a:t>2.</a:t>
            </a:r>
            <a:r>
              <a:rPr lang="en-US" b="0" dirty="0"/>
              <a:t> arising from or </a:t>
            </a:r>
            <a:r>
              <a:rPr lang="en-US" b="0" dirty="0">
                <a:effectLst/>
              </a:rPr>
              <a:t>characterized</a:t>
            </a:r>
            <a:r>
              <a:rPr lang="en-US" b="0" dirty="0"/>
              <a:t> by anger: </a:t>
            </a:r>
            <a:r>
              <a:rPr lang="en-US" b="0" i="1" dirty="0"/>
              <a:t>an irate letter to the </a:t>
            </a:r>
            <a:r>
              <a:rPr lang="en-US" b="0" i="1" dirty="0">
                <a:effectLst/>
              </a:rPr>
              <a:t>editor.</a:t>
            </a:r>
            <a:r>
              <a:rPr lang="en-US" b="0" i="1" dirty="0"/>
              <a:t> </a:t>
            </a:r>
            <a:endParaRPr lang="en-US" b="0" i="1" dirty="0" smtClean="0"/>
          </a:p>
          <a:p>
            <a:pPr marL="0" indent="0">
              <a:buNone/>
            </a:pPr>
            <a:r>
              <a:rPr lang="en-US" i="1" dirty="0" smtClean="0">
                <a:effectLst/>
              </a:rPr>
              <a:t>Origin:</a:t>
            </a:r>
            <a:r>
              <a:rPr lang="en-US" i="1" dirty="0" smtClean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>
                <a:effectLst/>
              </a:rPr>
              <a:t>1830–40;</a:t>
            </a:r>
            <a:r>
              <a:rPr lang="en-US" b="0" dirty="0" smtClean="0"/>
              <a:t>  &lt; Latin </a:t>
            </a:r>
            <a:r>
              <a:rPr lang="en-US" b="0" i="1" dirty="0" smtClean="0"/>
              <a:t>īrātus</a:t>
            </a:r>
            <a:r>
              <a:rPr lang="en-US" b="0" dirty="0" smtClean="0"/>
              <a:t>  past participle of </a:t>
            </a:r>
            <a:r>
              <a:rPr lang="en-US" b="0" i="1" dirty="0" smtClean="0"/>
              <a:t>īrāscī </a:t>
            </a:r>
            <a:r>
              <a:rPr lang="en-US" b="0" dirty="0" smtClean="0"/>
              <a:t> to be angry, get </a:t>
            </a:r>
            <a:r>
              <a:rPr lang="en-US" b="0" dirty="0" smtClean="0">
                <a:effectLst/>
              </a:rPr>
              <a:t>angry;</a:t>
            </a:r>
            <a:r>
              <a:rPr lang="en-US" b="0" dirty="0" smtClean="0"/>
              <a:t> see </a:t>
            </a:r>
            <a:r>
              <a:rPr lang="en-US" b="0" dirty="0" smtClean="0">
                <a:effectLst/>
                <a:hlinkClick r:id="rId2"/>
              </a:rPr>
              <a:t>irascible</a:t>
            </a:r>
            <a:r>
              <a:rPr lang="en-US" b="0" dirty="0" smtClean="0"/>
              <a:t>, </a:t>
            </a:r>
            <a:r>
              <a:rPr lang="en-US" b="0" dirty="0" smtClean="0">
                <a:effectLst/>
                <a:hlinkClick r:id="rId3"/>
              </a:rPr>
              <a:t>-ate</a:t>
            </a:r>
            <a:r>
              <a:rPr lang="en-US" b="0" baseline="30000" dirty="0" smtClean="0"/>
              <a:t>1 </a:t>
            </a:r>
            <a:endParaRPr lang="en-US" b="0" dirty="0" smtClean="0"/>
          </a:p>
          <a:p>
            <a:r>
              <a:rPr lang="en-US" dirty="0" smtClean="0">
                <a:effectLst/>
              </a:rPr>
              <a:t>Related</a:t>
            </a:r>
            <a:r>
              <a:rPr lang="en-US" dirty="0" smtClean="0"/>
              <a:t> </a:t>
            </a:r>
            <a:r>
              <a:rPr lang="en-US" dirty="0"/>
              <a:t>forms </a:t>
            </a:r>
            <a:endParaRPr lang="en-US" dirty="0" smtClean="0"/>
          </a:p>
          <a:p>
            <a:pPr lvl="1"/>
            <a:r>
              <a:rPr lang="en-US" b="0" dirty="0" smtClean="0">
                <a:effectLst/>
              </a:rPr>
              <a:t>i·rate·ly</a:t>
            </a:r>
            <a:r>
              <a:rPr lang="en-US" b="0" dirty="0">
                <a:effectLst/>
              </a:rPr>
              <a:t>,</a:t>
            </a:r>
            <a:r>
              <a:rPr lang="en-US" b="0" dirty="0"/>
              <a:t> adverb </a:t>
            </a:r>
          </a:p>
          <a:p>
            <a:pPr lvl="1"/>
            <a:r>
              <a:rPr lang="en-US" b="0" dirty="0"/>
              <a:t>i·rate·ness, noun </a:t>
            </a:r>
          </a:p>
          <a:p>
            <a:pPr lvl="1"/>
            <a:r>
              <a:rPr lang="en-US" b="0" dirty="0"/>
              <a:t>non·i·rate, adjective </a:t>
            </a:r>
          </a:p>
          <a:p>
            <a:pPr lvl="1"/>
            <a:r>
              <a:rPr lang="en-US" b="0" dirty="0"/>
              <a:t>non·i·rate·ly, adverb </a:t>
            </a:r>
          </a:p>
          <a:p>
            <a:r>
              <a:rPr lang="en-US" b="0" dirty="0" smtClean="0">
                <a:effectLst/>
              </a:rPr>
              <a:t>Synonyms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smtClean="0">
                <a:effectLst/>
              </a:rPr>
              <a:t>1</a:t>
            </a:r>
            <a:r>
              <a:rPr lang="en-US" b="0" dirty="0">
                <a:effectLst/>
              </a:rPr>
              <a:t>.</a:t>
            </a:r>
            <a:r>
              <a:rPr lang="en-US" b="0" dirty="0"/>
              <a:t>  </a:t>
            </a:r>
            <a:r>
              <a:rPr lang="en-US" b="0" dirty="0">
                <a:effectLst/>
              </a:rPr>
              <a:t>furious,</a:t>
            </a:r>
            <a:r>
              <a:rPr lang="en-US" b="0" dirty="0"/>
              <a:t> </a:t>
            </a:r>
            <a:r>
              <a:rPr lang="en-US" b="0" dirty="0">
                <a:effectLst/>
              </a:rPr>
              <a:t>irritated,</a:t>
            </a:r>
            <a:r>
              <a:rPr lang="en-US" b="0" dirty="0"/>
              <a:t> </a:t>
            </a:r>
            <a:r>
              <a:rPr lang="en-US" dirty="0">
                <a:solidFill>
                  <a:srgbClr val="FF0000"/>
                </a:solidFill>
                <a:effectLst/>
              </a:rPr>
              <a:t>provoked</a:t>
            </a:r>
            <a:r>
              <a:rPr lang="en-US" b="0" dirty="0">
                <a:effectLst/>
              </a:rPr>
              <a:t>.</a:t>
            </a:r>
            <a:r>
              <a:rPr lang="en-US" b="0" dirty="0"/>
              <a:t> </a:t>
            </a:r>
          </a:p>
          <a:p>
            <a:endParaRPr lang="en-US" b="0" i="1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irate / angry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DOs:</a:t>
            </a:r>
          </a:p>
          <a:p>
            <a:pPr lvl="1"/>
            <a:r>
              <a:rPr lang="en-US" dirty="0" smtClean="0"/>
              <a:t>Read / Listen carefully</a:t>
            </a:r>
          </a:p>
          <a:p>
            <a:pPr lvl="1"/>
            <a:r>
              <a:rPr lang="en-US" dirty="0"/>
              <a:t>Look for the real reason</a:t>
            </a:r>
          </a:p>
          <a:p>
            <a:pPr lvl="1"/>
            <a:r>
              <a:rPr lang="en-US" dirty="0" smtClean="0"/>
              <a:t>Empathize and apologize</a:t>
            </a:r>
          </a:p>
          <a:p>
            <a:pPr lvl="1"/>
            <a:r>
              <a:rPr lang="en-US" dirty="0" smtClean="0"/>
              <a:t>Ignore impoliteness</a:t>
            </a:r>
          </a:p>
          <a:p>
            <a:pPr lvl="1"/>
            <a:r>
              <a:rPr lang="en-US" dirty="0" smtClean="0"/>
              <a:t>Assure </a:t>
            </a:r>
          </a:p>
          <a:p>
            <a:pPr lvl="1"/>
            <a:r>
              <a:rPr lang="en-US" dirty="0" smtClean="0"/>
              <a:t>Be positive</a:t>
            </a:r>
          </a:p>
          <a:p>
            <a:pPr lvl="1"/>
            <a:r>
              <a:rPr lang="en-US" dirty="0" smtClean="0"/>
              <a:t>Act immediately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1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irate / angry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DON’Ts:</a:t>
            </a:r>
          </a:p>
          <a:p>
            <a:pPr lvl="1"/>
            <a:r>
              <a:rPr lang="en-US" dirty="0" smtClean="0"/>
              <a:t>Don’t tell him directly that he is wrong</a:t>
            </a:r>
          </a:p>
          <a:p>
            <a:pPr lvl="1"/>
            <a:r>
              <a:rPr lang="en-US" dirty="0" smtClean="0"/>
              <a:t>Do not apologize for every line</a:t>
            </a:r>
          </a:p>
          <a:p>
            <a:pPr lvl="1"/>
            <a:r>
              <a:rPr lang="en-US" dirty="0" smtClean="0"/>
              <a:t>Do not be offensive</a:t>
            </a:r>
          </a:p>
          <a:p>
            <a:pPr lvl="1"/>
            <a:r>
              <a:rPr lang="en-US" dirty="0" smtClean="0"/>
              <a:t>Do not lay blame</a:t>
            </a:r>
          </a:p>
          <a:p>
            <a:pPr lvl="1"/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Do not take it personally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escalate an issue to a senior member, please:</a:t>
            </a:r>
          </a:p>
          <a:p>
            <a:pPr lvl="1"/>
            <a:r>
              <a:rPr lang="en-US" dirty="0" smtClean="0"/>
              <a:t>Escalate it on time</a:t>
            </a:r>
          </a:p>
          <a:p>
            <a:pPr lvl="1"/>
            <a:r>
              <a:rPr lang="en-US" dirty="0" smtClean="0"/>
              <a:t>Provide full details about the case</a:t>
            </a:r>
          </a:p>
          <a:p>
            <a:pPr lvl="1"/>
            <a:r>
              <a:rPr lang="en-US" dirty="0" smtClean="0"/>
              <a:t>Provide explanations on both points of view (yours and customer’s)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0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Angry Clients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Personal experience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www.wikihow.com/Handle-Angry-Customers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www.inc.com/ron-burley/the-5-smartest-things-to-say-to-an-angry-customer.html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www.inc.com/ron-burley/4-million-complaint-call.html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bit.ly/KZxCrn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1426</TotalTime>
  <Words>172</Words>
  <Application>Microsoft Office PowerPoint</Application>
  <PresentationFormat>On-screen Show (4:3)</PresentationFormat>
  <Paragraphs>62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Telerik Academy</vt:lpstr>
      <vt:lpstr>Responding to Client Procedures</vt:lpstr>
      <vt:lpstr>Table of Contents</vt:lpstr>
      <vt:lpstr>What is an irate customer</vt:lpstr>
      <vt:lpstr>Handling irate / angry customers</vt:lpstr>
      <vt:lpstr>Handling irate / angry customers</vt:lpstr>
      <vt:lpstr>Escalating issues</vt:lpstr>
      <vt:lpstr>Handling Angry Clients</vt:lpstr>
      <vt:lpstr>Used resources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Georgi Georgiev</cp:lastModifiedBy>
  <cp:revision>309</cp:revision>
  <dcterms:created xsi:type="dcterms:W3CDTF">2007-12-08T16:03:35Z</dcterms:created>
  <dcterms:modified xsi:type="dcterms:W3CDTF">2012-06-11T11:49:19Z</dcterms:modified>
  <cp:category>software engineering</cp:category>
</cp:coreProperties>
</file>