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handoutMasterIdLst>
    <p:handoutMasterId r:id="rId23"/>
  </p:handoutMasterIdLst>
  <p:sldIdLst>
    <p:sldId id="320" r:id="rId2"/>
    <p:sldId id="321" r:id="rId3"/>
    <p:sldId id="334" r:id="rId4"/>
    <p:sldId id="322" r:id="rId5"/>
    <p:sldId id="335" r:id="rId6"/>
    <p:sldId id="324" r:id="rId7"/>
    <p:sldId id="325" r:id="rId8"/>
    <p:sldId id="326" r:id="rId9"/>
    <p:sldId id="336" r:id="rId10"/>
    <p:sldId id="323" r:id="rId11"/>
    <p:sldId id="327" r:id="rId12"/>
    <p:sldId id="328" r:id="rId13"/>
    <p:sldId id="329" r:id="rId14"/>
    <p:sldId id="330" r:id="rId15"/>
    <p:sldId id="331" r:id="rId16"/>
    <p:sldId id="337" r:id="rId17"/>
    <p:sldId id="338" r:id="rId18"/>
    <p:sldId id="332" r:id="rId19"/>
    <p:sldId id="339" r:id="rId20"/>
    <p:sldId id="333" r:id="rId21"/>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73684" autoAdjust="0"/>
  </p:normalViewPr>
  <p:slideViewPr>
    <p:cSldViewPr>
      <p:cViewPr varScale="1">
        <p:scale>
          <a:sx n="86" d="100"/>
          <a:sy n="86" d="100"/>
        </p:scale>
        <p:origin x="220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7/10/2013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7/10/2013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a:t>
            </a:r>
            <a:r>
              <a:rPr lang="en-US" baseline="0" dirty="0" smtClean="0"/>
              <a:t> the work in </a:t>
            </a:r>
            <a:r>
              <a:rPr lang="en-US" baseline="0" dirty="0" err="1" smtClean="0"/>
              <a:t>Telerik</a:t>
            </a:r>
            <a:r>
              <a:rPr lang="en-US" baseline="0" dirty="0" smtClean="0"/>
              <a:t>, describe the customers.</a:t>
            </a:r>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a:t>
            </a:fld>
            <a:endParaRPr lang="en-US" dirty="0"/>
          </a:p>
        </p:txBody>
      </p:sp>
    </p:spTree>
    <p:extLst>
      <p:ext uri="{BB962C8B-B14F-4D97-AF65-F5344CB8AC3E}">
        <p14:creationId xmlns:p14="http://schemas.microsoft.com/office/powerpoint/2010/main" val="3988043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types:</a:t>
            </a:r>
          </a:p>
          <a:p>
            <a:pPr marL="228600" indent="-228600">
              <a:buAutoNum type="arabicParenR"/>
            </a:pPr>
            <a:r>
              <a:rPr lang="en-US" baseline="0" dirty="0" smtClean="0"/>
              <a:t>Demonstrating product functionality</a:t>
            </a:r>
          </a:p>
          <a:p>
            <a:pPr marL="228600" indent="-228600">
              <a:buAutoNum type="arabicParenR"/>
            </a:pPr>
            <a:r>
              <a:rPr lang="en-US" baseline="0" dirty="0" smtClean="0"/>
              <a:t>Demonstrating how to achieve missing controls functionality</a:t>
            </a:r>
            <a:endParaRPr lang="bg-BG"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4</a:t>
            </a:fld>
            <a:endParaRPr lang="en-US" dirty="0"/>
          </a:p>
        </p:txBody>
      </p:sp>
    </p:spTree>
    <p:extLst>
      <p:ext uri="{BB962C8B-B14F-4D97-AF65-F5344CB8AC3E}">
        <p14:creationId xmlns:p14="http://schemas.microsoft.com/office/powerpoint/2010/main" val="1464207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extLst>
      <p:ext uri="{BB962C8B-B14F-4D97-AF65-F5344CB8AC3E}">
        <p14:creationId xmlns:p14="http://schemas.microsoft.com/office/powerpoint/2010/main" val="53002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academy.telerik.com/"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p:cNvSpPr>
            <a:spLocks noGrp="1"/>
          </p:cNvSpPr>
          <p:nvPr>
            <p:ph type="body" sz="quarter" idx="10"/>
          </p:nvPr>
        </p:nvSpPr>
        <p:spPr>
          <a:xfrm>
            <a:off x="419099" y="4572000"/>
            <a:ext cx="3853295" cy="533400"/>
          </a:xfrm>
        </p:spPr>
        <p:txBody>
          <a:bodyPr/>
          <a:lstStyle/>
          <a:p>
            <a:r>
              <a:rPr lang="en-US" dirty="0" smtClean="0"/>
              <a:t>Rosen Vladimirov</a:t>
            </a:r>
            <a:endParaRPr lang="en-US" dirty="0"/>
          </a:p>
        </p:txBody>
      </p:sp>
      <p:sp>
        <p:nvSpPr>
          <p:cNvPr id="4" name="Text Placeholder 3"/>
          <p:cNvSpPr>
            <a:spLocks noGrp="1"/>
          </p:cNvSpPr>
          <p:nvPr>
            <p:ph type="body" sz="quarter" idx="13"/>
          </p:nvPr>
        </p:nvSpPr>
        <p:spPr>
          <a:xfrm>
            <a:off x="431800" y="5029200"/>
            <a:ext cx="3838864" cy="446276"/>
          </a:xfrm>
        </p:spPr>
        <p:txBody>
          <a:bodyPr/>
          <a:lstStyle/>
          <a:p>
            <a:r>
              <a:rPr lang="en-US" dirty="0" smtClean="0"/>
              <a:t>Junior Support Officer</a:t>
            </a:r>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72000" y="4648200"/>
            <a:ext cx="3975100" cy="1749484"/>
          </a:xfrm>
          <a:prstGeom prst="rect">
            <a:avLst/>
          </a:prstGeom>
          <a:noFill/>
          <a:ln>
            <a:solidFill>
              <a:schemeClr val="accent5">
                <a:lumMod val="60000"/>
                <a:lumOff val="40000"/>
                <a:alpha val="50000"/>
              </a:schemeClr>
            </a:solidFill>
          </a:ln>
          <a:extLst>
            <a:ext uri="{909E8E84-426E-40DD-AFC4-6F175D3DCCD1}">
              <a14:hiddenFill xmlns:a14="http://schemas.microsoft.com/office/drawing/2010/main">
                <a:solidFill>
                  <a:srgbClr val="FFFFFF"/>
                </a:solidFill>
              </a14:hiddenFill>
            </a:ext>
          </a:extLst>
        </p:spPr>
      </p:pic>
      <p:pic>
        <p:nvPicPr>
          <p:cNvPr id="17" name="Picture 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239000" y="261581"/>
            <a:ext cx="1652517" cy="18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3600"/>
            <a:ext cx="8229600" cy="1524000"/>
          </a:xfrm>
        </p:spPr>
        <p:txBody>
          <a:bodyPr/>
          <a:lstStyle/>
          <a:p>
            <a:r>
              <a:rPr lang="en-US" dirty="0" smtClean="0"/>
              <a:t>Preparing Sample Project and Isolating an Issue</a:t>
            </a:r>
            <a:endParaRPr lang="en-US" dirty="0"/>
          </a:p>
        </p:txBody>
      </p:sp>
      <p:sp>
        <p:nvSpPr>
          <p:cNvPr id="5" name="Text Placeholder 4"/>
          <p:cNvSpPr>
            <a:spLocks noGrp="1"/>
          </p:cNvSpPr>
          <p:nvPr>
            <p:ph type="body" sz="quarter" idx="14"/>
          </p:nvPr>
        </p:nvSpPr>
        <p:spPr>
          <a:xfrm>
            <a:off x="457200" y="5405735"/>
            <a:ext cx="3352800" cy="400110"/>
          </a:xfrm>
        </p:spPr>
        <p:txBody>
          <a:bodyPr/>
          <a:lstStyle/>
          <a:p>
            <a:r>
              <a:rPr lang="en-US" dirty="0" smtClean="0"/>
              <a:t>Telerik</a:t>
            </a:r>
          </a:p>
        </p:txBody>
      </p:sp>
      <p:sp>
        <p:nvSpPr>
          <p:cNvPr id="7" name="Text Placeholder 6"/>
          <p:cNvSpPr>
            <a:spLocks noGrp="1"/>
          </p:cNvSpPr>
          <p:nvPr>
            <p:ph type="body" sz="quarter" idx="11"/>
          </p:nvPr>
        </p:nvSpPr>
        <p:spPr/>
        <p:txBody>
          <a:bodyPr/>
          <a:lstStyle/>
          <a:p>
            <a:r>
              <a:rPr lang="en-US" dirty="0" smtClean="0"/>
              <a:t>Telerik Software Academy</a:t>
            </a:r>
            <a:endParaRPr lang="en-US" dirty="0"/>
          </a:p>
        </p:txBody>
      </p:sp>
      <p:sp>
        <p:nvSpPr>
          <p:cNvPr id="8" name="Text Placeholder 7"/>
          <p:cNvSpPr>
            <a:spLocks noGrp="1"/>
          </p:cNvSpPr>
          <p:nvPr>
            <p:ph type="body" sz="quarter" idx="12"/>
          </p:nvPr>
        </p:nvSpPr>
        <p:spPr/>
        <p:txBody>
          <a:bodyPr/>
          <a:lstStyle/>
          <a:p>
            <a:r>
              <a:rPr lang="en-US" smtClean="0">
                <a:hlinkClick r:id="rId5"/>
              </a:rPr>
              <a:t>http://academy.telerik.com</a:t>
            </a:r>
            <a:r>
              <a:rPr lang="en-US"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Does This Help?</a:t>
            </a:r>
            <a:endParaRPr lang="en-US" dirty="0"/>
          </a:p>
        </p:txBody>
      </p:sp>
      <p:sp>
        <p:nvSpPr>
          <p:cNvPr id="5" name="Content Placeholder 4"/>
          <p:cNvSpPr>
            <a:spLocks noGrp="1"/>
          </p:cNvSpPr>
          <p:nvPr>
            <p:ph idx="1"/>
          </p:nvPr>
        </p:nvSpPr>
        <p:spPr>
          <a:xfrm>
            <a:off x="228600" y="1371600"/>
            <a:ext cx="8686800" cy="4648200"/>
          </a:xfrm>
        </p:spPr>
        <p:txBody>
          <a:bodyPr/>
          <a:lstStyle/>
          <a:p>
            <a:r>
              <a:rPr lang="en-US" dirty="0" smtClean="0"/>
              <a:t>Demonstrate scenario not covered by the online resources</a:t>
            </a:r>
          </a:p>
          <a:p>
            <a:r>
              <a:rPr lang="en-US" dirty="0" smtClean="0"/>
              <a:t>Further clarifies the usage of the control</a:t>
            </a:r>
          </a:p>
          <a:p>
            <a:r>
              <a:rPr lang="en-US" dirty="0" smtClean="0"/>
              <a:t>Point out a certain property / feature</a:t>
            </a:r>
          </a:p>
          <a:p>
            <a:r>
              <a:rPr lang="en-US" dirty="0" smtClean="0"/>
              <a:t>Give an integration example</a:t>
            </a:r>
          </a:p>
          <a:p>
            <a:r>
              <a:rPr lang="en-US" dirty="0" smtClean="0"/>
              <a:t>Show best practices</a:t>
            </a:r>
          </a:p>
          <a:p>
            <a:r>
              <a:rPr lang="en-US" dirty="0" smtClean="0"/>
              <a:t>Reusability for yourself</a:t>
            </a:r>
          </a:p>
          <a:p>
            <a:endParaRPr lang="en-US" dirty="0" smtClean="0"/>
          </a:p>
          <a:p>
            <a:endParaRPr lang="en-US" dirty="0"/>
          </a:p>
        </p:txBody>
      </p:sp>
    </p:spTree>
    <p:extLst>
      <p:ext uri="{BB962C8B-B14F-4D97-AF65-F5344CB8AC3E}">
        <p14:creationId xmlns:p14="http://schemas.microsoft.com/office/powerpoint/2010/main" val="21679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More Can Be Done?</a:t>
            </a:r>
            <a:endParaRPr lang="en-US" dirty="0"/>
          </a:p>
        </p:txBody>
      </p:sp>
      <p:sp>
        <p:nvSpPr>
          <p:cNvPr id="6" name="Content Placeholder 5"/>
          <p:cNvSpPr>
            <a:spLocks noGrp="1"/>
          </p:cNvSpPr>
          <p:nvPr>
            <p:ph idx="1"/>
          </p:nvPr>
        </p:nvSpPr>
        <p:spPr>
          <a:xfrm>
            <a:off x="228600" y="1752600"/>
            <a:ext cx="8686800" cy="3886200"/>
          </a:xfrm>
        </p:spPr>
        <p:txBody>
          <a:bodyPr/>
          <a:lstStyle/>
          <a:p>
            <a:r>
              <a:rPr lang="en-US" dirty="0" smtClean="0"/>
              <a:t>Always add a detailed explanation</a:t>
            </a:r>
          </a:p>
          <a:p>
            <a:r>
              <a:rPr lang="en-US" dirty="0" smtClean="0"/>
              <a:t>Point to other resources related to similar cases</a:t>
            </a:r>
          </a:p>
          <a:p>
            <a:r>
              <a:rPr lang="en-US" dirty="0" smtClean="0"/>
              <a:t>Provide guidance on further implementation</a:t>
            </a:r>
          </a:p>
          <a:p>
            <a:r>
              <a:rPr lang="en-US" dirty="0" smtClean="0"/>
              <a:t>Tips and hints on common difficulties</a:t>
            </a:r>
          </a:p>
          <a:p>
            <a:r>
              <a:rPr lang="en-US" dirty="0" smtClean="0"/>
              <a:t>Ask for follow-up and / or further questions</a:t>
            </a:r>
          </a:p>
        </p:txBody>
      </p:sp>
    </p:spTree>
    <p:extLst>
      <p:ext uri="{BB962C8B-B14F-4D97-AF65-F5344CB8AC3E}">
        <p14:creationId xmlns:p14="http://schemas.microsoft.com/office/powerpoint/2010/main" val="26633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0"/>
            <a:ext cx="7924800" cy="685800"/>
          </a:xfrm>
        </p:spPr>
        <p:txBody>
          <a:bodyPr/>
          <a:lstStyle/>
          <a:p>
            <a:r>
              <a:rPr lang="en-US" dirty="0" smtClean="0"/>
              <a:t>What If You Can’t?</a:t>
            </a:r>
            <a:endParaRPr lang="en-US" dirty="0"/>
          </a:p>
        </p:txBody>
      </p:sp>
      <p:sp>
        <p:nvSpPr>
          <p:cNvPr id="4" name="Slide Number Placeholder 3"/>
          <p:cNvSpPr>
            <a:spLocks noGrp="1"/>
          </p:cNvSpPr>
          <p:nvPr>
            <p:ph type="sldNum" sz="quarter" idx="4294967295"/>
          </p:nvPr>
        </p:nvSpPr>
        <p:spPr>
          <a:xfrm>
            <a:off x="8686800" y="6629400"/>
            <a:ext cx="457200" cy="228600"/>
          </a:xfrm>
          <a:prstGeom prst="rect">
            <a:avLst/>
          </a:prstGeom>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6167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124200"/>
            <a:ext cx="7924800" cy="685800"/>
          </a:xfrm>
        </p:spPr>
        <p:txBody>
          <a:bodyPr/>
          <a:lstStyle/>
          <a:p>
            <a:r>
              <a:rPr lang="en-US" dirty="0" smtClean="0"/>
              <a:t>Isolating an Issue</a:t>
            </a:r>
            <a:endParaRPr lang="en-US" dirty="0"/>
          </a:p>
        </p:txBody>
      </p:sp>
    </p:spTree>
    <p:extLst>
      <p:ext uri="{BB962C8B-B14F-4D97-AF65-F5344CB8AC3E}">
        <p14:creationId xmlns:p14="http://schemas.microsoft.com/office/powerpoint/2010/main" val="194171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Isolating an Issue</a:t>
            </a:r>
            <a:endParaRPr lang="en-US" dirty="0"/>
          </a:p>
        </p:txBody>
      </p:sp>
      <p:sp>
        <p:nvSpPr>
          <p:cNvPr id="5" name="Content Placeholder 4"/>
          <p:cNvSpPr>
            <a:spLocks noGrp="1"/>
          </p:cNvSpPr>
          <p:nvPr>
            <p:ph idx="1"/>
          </p:nvPr>
        </p:nvSpPr>
        <p:spPr>
          <a:xfrm>
            <a:off x="228600" y="1219200"/>
            <a:ext cx="8686800" cy="4953000"/>
          </a:xfrm>
        </p:spPr>
        <p:txBody>
          <a:bodyPr/>
          <a:lstStyle/>
          <a:p>
            <a:r>
              <a:rPr lang="en-US" dirty="0" smtClean="0"/>
              <a:t>Google it!</a:t>
            </a:r>
          </a:p>
          <a:p>
            <a:r>
              <a:rPr lang="en-US" dirty="0" smtClean="0"/>
              <a:t>Get rid of the database</a:t>
            </a:r>
          </a:p>
          <a:p>
            <a:r>
              <a:rPr lang="en-US" dirty="0" smtClean="0"/>
              <a:t>Choose the simplest reproduction form</a:t>
            </a:r>
          </a:p>
          <a:p>
            <a:r>
              <a:rPr lang="en-US" dirty="0" smtClean="0"/>
              <a:t>Remove irrelevant controls / code</a:t>
            </a:r>
          </a:p>
          <a:p>
            <a:r>
              <a:rPr lang="en-US" dirty="0" smtClean="0"/>
              <a:t>Replace custom controls with standard ones</a:t>
            </a:r>
          </a:p>
          <a:p>
            <a:r>
              <a:rPr lang="en-US" dirty="0" smtClean="0"/>
              <a:t>Google it again ;-)</a:t>
            </a:r>
          </a:p>
          <a:p>
            <a:r>
              <a:rPr lang="en-US" dirty="0" smtClean="0"/>
              <a:t>Try to find a solution / workaround</a:t>
            </a:r>
          </a:p>
          <a:p>
            <a:endParaRPr lang="en-US" dirty="0"/>
          </a:p>
        </p:txBody>
      </p:sp>
    </p:spTree>
    <p:extLst>
      <p:ext uri="{BB962C8B-B14F-4D97-AF65-F5344CB8AC3E}">
        <p14:creationId xmlns:p14="http://schemas.microsoft.com/office/powerpoint/2010/main" val="128518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1676400"/>
            <a:ext cx="7924800" cy="685800"/>
          </a:xfrm>
        </p:spPr>
        <p:txBody>
          <a:bodyPr/>
          <a:lstStyle/>
          <a:p>
            <a:r>
              <a:rPr lang="en-US" dirty="0" smtClean="0"/>
              <a:t>Demonstration</a:t>
            </a:r>
            <a:endParaRPr lang="en-US" dirty="0"/>
          </a:p>
        </p:txBody>
      </p:sp>
      <p:sp>
        <p:nvSpPr>
          <p:cNvPr id="6" name="Subtitle 5"/>
          <p:cNvSpPr>
            <a:spLocks noGrp="1"/>
          </p:cNvSpPr>
          <p:nvPr>
            <p:ph type="subTitle" idx="1"/>
          </p:nvPr>
        </p:nvSpPr>
        <p:spPr>
          <a:xfrm>
            <a:off x="609600" y="2819400"/>
            <a:ext cx="7924800" cy="3962400"/>
          </a:xfrm>
        </p:spPr>
        <p:txBody>
          <a:bodyPr anchor="t"/>
          <a:lstStyle/>
          <a:p>
            <a:pPr algn="l"/>
            <a:r>
              <a:rPr lang="en-US" u="sng" dirty="0" smtClean="0"/>
              <a:t>Issue:</a:t>
            </a:r>
            <a:r>
              <a:rPr lang="en-US" dirty="0" smtClean="0"/>
              <a:t> </a:t>
            </a:r>
          </a:p>
          <a:p>
            <a:pPr algn="l"/>
            <a:r>
              <a:rPr lang="en-US" dirty="0" smtClean="0">
                <a:effectLst/>
              </a:rPr>
              <a:t>When </a:t>
            </a:r>
            <a:r>
              <a:rPr lang="en-US" dirty="0">
                <a:effectLst/>
              </a:rPr>
              <a:t>context menu open we move mouse and try to change window position. Context menu didn't close. </a:t>
            </a:r>
            <a:r>
              <a:rPr lang="en-US" dirty="0">
                <a:effectLst/>
              </a:rPr>
              <a:t>A</a:t>
            </a:r>
            <a:r>
              <a:rPr lang="en-US" dirty="0" smtClean="0">
                <a:effectLst/>
              </a:rPr>
              <a:t>ttached </a:t>
            </a:r>
            <a:r>
              <a:rPr lang="en-US" dirty="0">
                <a:effectLst/>
              </a:rPr>
              <a:t>video</a:t>
            </a:r>
            <a:r>
              <a:rPr lang="en-US" dirty="0" smtClean="0">
                <a:effectLst/>
              </a:rPr>
              <a:t>.</a:t>
            </a:r>
            <a:endParaRPr lang="bg-BG" dirty="0" smtClean="0">
              <a:effectLst/>
            </a:endParaRPr>
          </a:p>
          <a:p>
            <a:pPr algn="l"/>
            <a:endParaRPr lang="bg-BG" dirty="0">
              <a:effectLst/>
            </a:endParaRPr>
          </a:p>
          <a:p>
            <a:pPr algn="l"/>
            <a:r>
              <a:rPr lang="en-US" dirty="0" smtClean="0">
                <a:effectLst/>
              </a:rPr>
              <a:t>Additional Info:</a:t>
            </a:r>
          </a:p>
          <a:p>
            <a:pPr algn="l"/>
            <a:r>
              <a:rPr lang="en-US" dirty="0" smtClean="0">
                <a:effectLst/>
              </a:rPr>
              <a:t>OS: Windows 7 64bit</a:t>
            </a:r>
          </a:p>
          <a:p>
            <a:pPr algn="l"/>
            <a:r>
              <a:rPr lang="en-US" dirty="0" err="1" smtClean="0">
                <a:effectLst/>
              </a:rPr>
              <a:t>RadControls</a:t>
            </a:r>
            <a:r>
              <a:rPr lang="en-US" dirty="0" smtClean="0">
                <a:effectLst/>
              </a:rPr>
              <a:t> for WPF version: 2013.2 611</a:t>
            </a:r>
            <a:endParaRPr lang="en-US" dirty="0">
              <a:effectLst/>
            </a:endParaRPr>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2882004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8600" y="800100"/>
            <a:ext cx="8686800" cy="685800"/>
          </a:xfrm>
        </p:spPr>
        <p:txBody>
          <a:bodyPr/>
          <a:lstStyle/>
          <a:p>
            <a:r>
              <a:rPr lang="en-US" dirty="0" smtClean="0"/>
              <a:t>Demonstration – second mail</a:t>
            </a:r>
            <a:endParaRPr lang="en-US" dirty="0"/>
          </a:p>
        </p:txBody>
      </p:sp>
      <p:sp>
        <p:nvSpPr>
          <p:cNvPr id="6" name="Subtitle 5"/>
          <p:cNvSpPr>
            <a:spLocks noGrp="1"/>
          </p:cNvSpPr>
          <p:nvPr>
            <p:ph type="subTitle" idx="1"/>
          </p:nvPr>
        </p:nvSpPr>
        <p:spPr>
          <a:xfrm>
            <a:off x="228600" y="1676400"/>
            <a:ext cx="8686800" cy="5638800"/>
          </a:xfrm>
        </p:spPr>
        <p:txBody>
          <a:bodyPr anchor="t"/>
          <a:lstStyle/>
          <a:p>
            <a:pPr algn="l"/>
            <a:r>
              <a:rPr lang="en-US" dirty="0" smtClean="0">
                <a:effectLst/>
              </a:rPr>
              <a:t>Sample </a:t>
            </a:r>
            <a:r>
              <a:rPr lang="en-US" dirty="0">
                <a:effectLst/>
              </a:rPr>
              <a:t>project was attached. </a:t>
            </a:r>
            <a:r>
              <a:rPr lang="en-US" dirty="0" smtClean="0">
                <a:effectLst/>
              </a:rPr>
              <a:t> Steps </a:t>
            </a:r>
            <a:r>
              <a:rPr lang="en-US" dirty="0">
                <a:effectLst/>
              </a:rPr>
              <a:t>to </a:t>
            </a:r>
            <a:r>
              <a:rPr lang="en-US" dirty="0" smtClean="0">
                <a:effectLst/>
              </a:rPr>
              <a:t>reproduce:</a:t>
            </a:r>
            <a:endParaRPr lang="en-US" dirty="0">
              <a:effectLst/>
            </a:endParaRPr>
          </a:p>
          <a:p>
            <a:pPr marL="514350" lvl="0" indent="-514350" algn="l">
              <a:buFont typeface="+mj-lt"/>
              <a:buAutoNum type="arabicPeriod"/>
            </a:pPr>
            <a:r>
              <a:rPr lang="en-US" dirty="0">
                <a:effectLst/>
              </a:rPr>
              <a:t>Run app</a:t>
            </a:r>
          </a:p>
          <a:p>
            <a:pPr marL="514350" lvl="0" indent="-514350" algn="l">
              <a:buFont typeface="+mj-lt"/>
              <a:buAutoNum type="arabicPeriod"/>
            </a:pPr>
            <a:r>
              <a:rPr lang="en-US" dirty="0">
                <a:effectLst/>
              </a:rPr>
              <a:t>Make RadPane Test </a:t>
            </a:r>
            <a:r>
              <a:rPr lang="en-US" dirty="0" smtClean="0">
                <a:effectLst/>
              </a:rPr>
              <a:t>Dropdown </a:t>
            </a:r>
            <a:r>
              <a:rPr lang="en-US" dirty="0">
                <a:effectLst/>
              </a:rPr>
              <a:t>floating</a:t>
            </a:r>
          </a:p>
          <a:p>
            <a:pPr marL="514350" lvl="0" indent="-514350" algn="l">
              <a:buFont typeface="+mj-lt"/>
              <a:buAutoNum type="arabicPeriod"/>
            </a:pPr>
            <a:r>
              <a:rPr lang="en-US" dirty="0">
                <a:effectLst/>
              </a:rPr>
              <a:t>In filter DropDownButton open some Sub&gt;Sub menu item</a:t>
            </a:r>
          </a:p>
          <a:p>
            <a:pPr marL="514350" lvl="0" indent="-514350" algn="l">
              <a:buFont typeface="+mj-lt"/>
              <a:buAutoNum type="arabicPeriod"/>
            </a:pPr>
            <a:r>
              <a:rPr lang="en-US" dirty="0">
                <a:effectLst/>
              </a:rPr>
              <a:t>Click on free </a:t>
            </a:r>
            <a:r>
              <a:rPr lang="en-US" dirty="0" smtClean="0">
                <a:effectLst/>
              </a:rPr>
              <a:t>space </a:t>
            </a:r>
            <a:r>
              <a:rPr lang="en-US" dirty="0">
                <a:effectLst/>
              </a:rPr>
              <a:t>(First level of context menu still visible)</a:t>
            </a:r>
          </a:p>
          <a:p>
            <a:pPr marL="514350" lvl="0" indent="-514350" algn="l">
              <a:buFont typeface="+mj-lt"/>
              <a:buAutoNum type="arabicPeriod"/>
            </a:pPr>
            <a:r>
              <a:rPr lang="en-US" dirty="0">
                <a:effectLst/>
              </a:rPr>
              <a:t>Dragging RadPane</a:t>
            </a:r>
          </a:p>
          <a:p>
            <a:pPr marL="514350" lvl="0" indent="-514350" algn="l">
              <a:buFont typeface="+mj-lt"/>
              <a:buAutoNum type="arabicPeriod"/>
            </a:pPr>
            <a:r>
              <a:rPr lang="en-US" dirty="0">
                <a:effectLst/>
              </a:rPr>
              <a:t>Context menu don't change place and still visible</a:t>
            </a:r>
          </a:p>
        </p:txBody>
      </p:sp>
      <p:sp>
        <p:nvSpPr>
          <p:cNvPr id="4" name="Slide Number Placeholder 3"/>
          <p:cNvSpPr>
            <a:spLocks noGrp="1"/>
          </p:cNvSpPr>
          <p:nvPr>
            <p:ph type="sldNum" sz="quarter" idx="4294967295"/>
          </p:nvPr>
        </p:nvSpPr>
        <p:spPr>
          <a:xfrm>
            <a:off x="8458200" y="6400800"/>
            <a:ext cx="685800" cy="381000"/>
          </a:xfrm>
          <a:prstGeom prst="rect">
            <a:avLst/>
          </a:prstGeom>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3663747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57200"/>
            <a:ext cx="4343400" cy="685800"/>
          </a:xfrm>
        </p:spPr>
        <p:txBody>
          <a:bodyPr/>
          <a:lstStyle/>
          <a:p>
            <a:r>
              <a:rPr lang="en-US" dirty="0" smtClean="0"/>
              <a:t>Support law</a:t>
            </a:r>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81200"/>
            <a:ext cx="7778360" cy="43719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5094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58740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924800" cy="685800"/>
          </a:xfrm>
        </p:spPr>
        <p:txBody>
          <a:bodyPr/>
          <a:lstStyle/>
          <a:p>
            <a:r>
              <a:rPr lang="en-US" dirty="0" smtClean="0"/>
              <a:t>Homework</a:t>
            </a:r>
            <a:endParaRPr lang="bg-BG" dirty="0"/>
          </a:p>
        </p:txBody>
      </p:sp>
      <p:sp>
        <p:nvSpPr>
          <p:cNvPr id="3" name="Subtitle 2"/>
          <p:cNvSpPr>
            <a:spLocks noGrp="1"/>
          </p:cNvSpPr>
          <p:nvPr>
            <p:ph type="subTitle" idx="1"/>
          </p:nvPr>
        </p:nvSpPr>
        <p:spPr>
          <a:xfrm>
            <a:off x="609600" y="1335879"/>
            <a:ext cx="7924800" cy="569120"/>
          </a:xfrm>
        </p:spPr>
        <p:txBody>
          <a:bodyPr/>
          <a:lstStyle/>
          <a:p>
            <a:r>
              <a:rPr lang="en-US" i="1" dirty="0" smtClean="0"/>
              <a:t>Find the problem and suggest a way to fix it</a:t>
            </a:r>
            <a:endParaRPr lang="bg-BG" i="1" dirty="0"/>
          </a:p>
        </p:txBody>
      </p:sp>
      <p:sp>
        <p:nvSpPr>
          <p:cNvPr id="4" name="Subtitle 5"/>
          <p:cNvSpPr txBox="1">
            <a:spLocks/>
          </p:cNvSpPr>
          <p:nvPr/>
        </p:nvSpPr>
        <p:spPr>
          <a:xfrm>
            <a:off x="152400" y="2174078"/>
            <a:ext cx="8839200" cy="4683922"/>
          </a:xfrm>
          <a:prstGeom prst="rect">
            <a:avLst/>
          </a:prstGeom>
        </p:spPr>
        <p:txBody>
          <a:bodyPr lIns="0" tIns="0" rIns="0" bIns="0" anchor="t"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rtl="0" eaLnBrk="0" fontAlgn="base" hangingPunct="0">
              <a:spcBef>
                <a:spcPct val="20000"/>
              </a:spcBef>
              <a:spcAft>
                <a:spcPct val="0"/>
              </a:spcAft>
              <a:buClr>
                <a:schemeClr val="accent2">
                  <a:lumMod val="60000"/>
                  <a:lumOff val="40000"/>
                </a:schemeClr>
              </a:buClr>
              <a:buFont typeface="Wingdings 2" pitchFamily="18" charset="2"/>
              <a:buNone/>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14400" indent="0" algn="ctr" rtl="0" eaLnBrk="0" fontAlgn="base" hangingPunct="0">
              <a:spcBef>
                <a:spcPct val="20000"/>
              </a:spcBef>
              <a:spcAft>
                <a:spcPct val="0"/>
              </a:spcAft>
              <a:buClr>
                <a:schemeClr val="tx1">
                  <a:lumMod val="50000"/>
                </a:schemeClr>
              </a:buClr>
              <a:buFont typeface="Wingdings 2" pitchFamily="18" charset="2"/>
              <a:buNone/>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371600" indent="0" algn="ctr" rtl="0" eaLnBrk="0" fontAlgn="base" hangingPunct="0">
              <a:spcBef>
                <a:spcPct val="20000"/>
              </a:spcBef>
              <a:spcAft>
                <a:spcPct val="0"/>
              </a:spcAft>
              <a:buClr>
                <a:srgbClr val="F8BD52"/>
              </a:buClr>
              <a:buFont typeface="Wingdings 2" pitchFamily="18" charset="2"/>
              <a:buNone/>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828800" indent="0" algn="ctr" rtl="0" eaLnBrk="0" fontAlgn="base" hangingPunct="0">
              <a:spcBef>
                <a:spcPct val="20000"/>
              </a:spcBef>
              <a:spcAft>
                <a:spcPct val="0"/>
              </a:spcAft>
              <a:buClr>
                <a:srgbClr val="46A6BD"/>
              </a:buClr>
              <a:buFont typeface="Wingdings 2" pitchFamily="18" charset="2"/>
              <a:buNone/>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2286000" indent="0" algn="ctr" rtl="0" eaLnBrk="1" latinLnBrk="0" hangingPunct="1">
              <a:spcBef>
                <a:spcPct val="20000"/>
              </a:spcBef>
              <a:buClr>
                <a:schemeClr val="accent6"/>
              </a:buClr>
              <a:buFont typeface="Wingdings 2"/>
              <a:buNone/>
              <a:defRPr sz="1800" kern="1200">
                <a:solidFill>
                  <a:schemeClr val="tx1"/>
                </a:solidFill>
                <a:latin typeface="+mn-lt"/>
                <a:ea typeface="+mn-ea"/>
                <a:cs typeface="+mn-cs"/>
              </a:defRPr>
            </a:lvl6pPr>
            <a:lvl7pPr marL="2743200" indent="0" algn="ctr" rtl="0" eaLnBrk="1" latinLnBrk="0" hangingPunct="1">
              <a:spcBef>
                <a:spcPct val="20000"/>
              </a:spcBef>
              <a:buClr>
                <a:schemeClr val="tx2"/>
              </a:buClr>
              <a:buFont typeface="Wingdings 2"/>
              <a:buNone/>
              <a:defRPr sz="1600" kern="1200">
                <a:solidFill>
                  <a:schemeClr val="tx1"/>
                </a:solidFill>
                <a:latin typeface="+mn-lt"/>
                <a:ea typeface="+mn-ea"/>
                <a:cs typeface="+mn-cs"/>
              </a:defRPr>
            </a:lvl7pPr>
            <a:lvl8pPr marL="3200400" indent="0" algn="ctr" rtl="0" eaLnBrk="1" latinLnBrk="0" hangingPunct="1">
              <a:spcBef>
                <a:spcPct val="20000"/>
              </a:spcBef>
              <a:buClr>
                <a:schemeClr val="tx2"/>
              </a:buClr>
              <a:buFont typeface="Wingdings 2"/>
              <a:buNone/>
              <a:defRPr sz="1400" kern="1200">
                <a:solidFill>
                  <a:schemeClr val="tx1"/>
                </a:solidFill>
                <a:latin typeface="+mn-lt"/>
                <a:ea typeface="+mn-ea"/>
                <a:cs typeface="+mn-cs"/>
              </a:defRPr>
            </a:lvl8pPr>
            <a:lvl9pPr marL="3657600" indent="0" algn="ctr" rtl="0" eaLnBrk="1" latinLnBrk="0" hangingPunct="1">
              <a:spcBef>
                <a:spcPct val="20000"/>
              </a:spcBef>
              <a:buClr>
                <a:schemeClr val="tx2"/>
              </a:buClr>
              <a:buFont typeface="Wingdings 2"/>
              <a:buNone/>
              <a:defRPr sz="1400" kern="1200">
                <a:solidFill>
                  <a:schemeClr val="tx1"/>
                </a:solidFill>
                <a:latin typeface="+mn-lt"/>
                <a:ea typeface="+mn-ea"/>
                <a:cs typeface="+mn-cs"/>
              </a:defRPr>
            </a:lvl9pPr>
          </a:lstStyle>
          <a:p>
            <a:pPr algn="just"/>
            <a:r>
              <a:rPr lang="en-US" dirty="0" smtClean="0">
                <a:effectLst/>
              </a:rPr>
              <a:t>I’m using </a:t>
            </a:r>
            <a:r>
              <a:rPr lang="en-US" dirty="0" err="1" smtClean="0">
                <a:effectLst/>
              </a:rPr>
              <a:t>RadMenu</a:t>
            </a:r>
            <a:r>
              <a:rPr lang="en-US" dirty="0" smtClean="0">
                <a:effectLst/>
              </a:rPr>
              <a:t> for WPF and I want to show icons for each of the items. I set </a:t>
            </a:r>
            <a:r>
              <a:rPr lang="en-US" dirty="0" err="1" smtClean="0">
                <a:effectLst/>
              </a:rPr>
              <a:t>IconColumnWidth</a:t>
            </a:r>
            <a:r>
              <a:rPr lang="en-US" dirty="0" smtClean="0">
                <a:effectLst/>
              </a:rPr>
              <a:t> property to a value higher than the largest width of the images, but some of the Icons are cropped. Is there any additional property that I have to set in order to make this work? I’m sending you a simplified version of my project.</a:t>
            </a:r>
          </a:p>
          <a:p>
            <a:pPr algn="l"/>
            <a:endParaRPr lang="en-US" dirty="0">
              <a:effectLst/>
            </a:endParaRPr>
          </a:p>
          <a:p>
            <a:pPr algn="l"/>
            <a:r>
              <a:rPr lang="en-US" sz="2000" dirty="0">
                <a:effectLst/>
              </a:rPr>
              <a:t>Additional Info:</a:t>
            </a:r>
          </a:p>
          <a:p>
            <a:pPr algn="l"/>
            <a:r>
              <a:rPr lang="en-US" sz="2000" dirty="0">
                <a:effectLst/>
              </a:rPr>
              <a:t>OS: Windows 7 64bit</a:t>
            </a:r>
          </a:p>
          <a:p>
            <a:pPr algn="l"/>
            <a:r>
              <a:rPr lang="en-US" sz="2000" dirty="0" err="1">
                <a:effectLst/>
              </a:rPr>
              <a:t>RadControls</a:t>
            </a:r>
            <a:r>
              <a:rPr lang="en-US" sz="2000" dirty="0">
                <a:effectLst/>
              </a:rPr>
              <a:t> for WPF version: 2013.2 611</a:t>
            </a:r>
            <a:endParaRPr lang="en-US" sz="2000" dirty="0">
              <a:effectLst/>
            </a:endParaRPr>
          </a:p>
        </p:txBody>
      </p:sp>
    </p:spTree>
    <p:extLst>
      <p:ext uri="{BB962C8B-B14F-4D97-AF65-F5344CB8AC3E}">
        <p14:creationId xmlns:p14="http://schemas.microsoft.com/office/powerpoint/2010/main" val="2286074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09600" y="3048000"/>
            <a:ext cx="7924800" cy="685800"/>
          </a:xfrm>
        </p:spPr>
        <p:txBody>
          <a:bodyPr/>
          <a:lstStyle/>
          <a:p>
            <a:r>
              <a:rPr lang="en-US" dirty="0" smtClean="0"/>
              <a:t>Introduction</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3396449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 The End</a:t>
            </a:r>
            <a:endParaRPr lang="en-US" dirty="0"/>
          </a:p>
        </p:txBody>
      </p:sp>
      <p:sp>
        <p:nvSpPr>
          <p:cNvPr id="5" name="Subtitle 4"/>
          <p:cNvSpPr>
            <a:spLocks noGrp="1"/>
          </p:cNvSpPr>
          <p:nvPr>
            <p:ph type="subTitle" idx="1"/>
          </p:nvPr>
        </p:nvSpPr>
        <p:spPr/>
        <p:txBody>
          <a:bodyPr/>
          <a:lstStyle/>
          <a:p>
            <a:r>
              <a:rPr lang="en-US" smtClean="0"/>
              <a:t>A bit more to be added ;)</a:t>
            </a:r>
            <a:endParaRPr lang="en-US"/>
          </a:p>
        </p:txBody>
      </p:sp>
    </p:spTree>
    <p:extLst>
      <p:ext uri="{BB962C8B-B14F-4D97-AF65-F5344CB8AC3E}">
        <p14:creationId xmlns:p14="http://schemas.microsoft.com/office/powerpoint/2010/main" val="261999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Types</a:t>
            </a:r>
            <a:endParaRPr lang="en-US" dirty="0"/>
          </a:p>
        </p:txBody>
      </p:sp>
      <p:sp>
        <p:nvSpPr>
          <p:cNvPr id="3" name="Content Placeholder 2"/>
          <p:cNvSpPr>
            <a:spLocks noGrp="1"/>
          </p:cNvSpPr>
          <p:nvPr>
            <p:ph idx="1"/>
          </p:nvPr>
        </p:nvSpPr>
        <p:spPr>
          <a:xfrm>
            <a:off x="228600" y="2667000"/>
            <a:ext cx="8686800" cy="2667000"/>
          </a:xfrm>
        </p:spPr>
        <p:txBody>
          <a:bodyPr/>
          <a:lstStyle/>
          <a:p>
            <a:r>
              <a:rPr lang="en-US" dirty="0"/>
              <a:t>Customer asks how to achieve something</a:t>
            </a:r>
            <a:r>
              <a:rPr lang="en-US" dirty="0" smtClean="0"/>
              <a:t>.</a:t>
            </a:r>
          </a:p>
          <a:p>
            <a:r>
              <a:rPr lang="en-US" dirty="0"/>
              <a:t>Customer problem in the usage of </a:t>
            </a:r>
            <a:r>
              <a:rPr lang="en-US" dirty="0" err="1"/>
              <a:t>Telerik</a:t>
            </a:r>
            <a:r>
              <a:rPr lang="en-US" dirty="0"/>
              <a:t> controls</a:t>
            </a:r>
            <a:r>
              <a:rPr lang="en-US" dirty="0" smtClean="0"/>
              <a:t>.</a:t>
            </a:r>
          </a:p>
          <a:p>
            <a:r>
              <a:rPr lang="en-US" dirty="0" smtClean="0"/>
              <a:t>Customer reports a Bug </a:t>
            </a:r>
            <a:r>
              <a:rPr lang="en-US" dirty="0" smtClean="0"/>
              <a:t>in </a:t>
            </a:r>
            <a:r>
              <a:rPr lang="en-US" dirty="0" err="1" smtClean="0"/>
              <a:t>Telerik</a:t>
            </a:r>
            <a:r>
              <a:rPr lang="en-US" dirty="0" smtClean="0"/>
              <a:t> Code.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31574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200400"/>
            <a:ext cx="7924800" cy="685800"/>
          </a:xfrm>
        </p:spPr>
        <p:txBody>
          <a:bodyPr/>
          <a:lstStyle/>
          <a:p>
            <a:r>
              <a:rPr lang="en-US" dirty="0" smtClean="0"/>
              <a:t>What is a Sample Project?</a:t>
            </a:r>
            <a:endParaRPr lang="en-US" dirty="0"/>
          </a:p>
        </p:txBody>
      </p:sp>
    </p:spTree>
    <p:extLst>
      <p:ext uri="{BB962C8B-B14F-4D97-AF65-F5344CB8AC3E}">
        <p14:creationId xmlns:p14="http://schemas.microsoft.com/office/powerpoint/2010/main" val="3396884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1219200"/>
            <a:ext cx="7924800" cy="685800"/>
          </a:xfrm>
        </p:spPr>
        <p:txBody>
          <a:bodyPr/>
          <a:lstStyle/>
          <a:p>
            <a:r>
              <a:rPr lang="en-US" dirty="0" smtClean="0"/>
              <a:t>Where to store sample projects</a:t>
            </a:r>
            <a:endParaRPr lang="en-US" dirty="0"/>
          </a:p>
        </p:txBody>
      </p:sp>
      <p:sp>
        <p:nvSpPr>
          <p:cNvPr id="6" name="Subtitle 5"/>
          <p:cNvSpPr>
            <a:spLocks noGrp="1"/>
          </p:cNvSpPr>
          <p:nvPr>
            <p:ph type="subTitle" idx="1"/>
          </p:nvPr>
        </p:nvSpPr>
        <p:spPr>
          <a:xfrm>
            <a:off x="609600" y="2743200"/>
            <a:ext cx="7924800" cy="2590800"/>
          </a:xfrm>
        </p:spPr>
        <p:txBody>
          <a:bodyPr anchor="t"/>
          <a:lstStyle/>
          <a:p>
            <a:pPr marL="457200" indent="-457200" algn="l">
              <a:buFont typeface="Arial" panose="020B0604020202020204" pitchFamily="34" charset="0"/>
              <a:buChar char="•"/>
            </a:pPr>
            <a:r>
              <a:rPr lang="en-US" dirty="0" smtClean="0">
                <a:effectLst/>
              </a:rPr>
              <a:t>Send them directly to customer</a:t>
            </a:r>
          </a:p>
          <a:p>
            <a:pPr marL="457200" indent="-457200" algn="l">
              <a:buFont typeface="Arial" panose="020B0604020202020204" pitchFamily="34" charset="0"/>
              <a:buChar char="•"/>
            </a:pPr>
            <a:r>
              <a:rPr lang="en-US" dirty="0">
                <a:effectLst/>
              </a:rPr>
              <a:t>Help Articles</a:t>
            </a:r>
            <a:endParaRPr lang="en-US" dirty="0" smtClean="0">
              <a:effectLst/>
            </a:endParaRPr>
          </a:p>
          <a:p>
            <a:pPr marL="457200" indent="-457200" algn="l">
              <a:buFont typeface="Arial" panose="020B0604020202020204" pitchFamily="34" charset="0"/>
              <a:buChar char="•"/>
            </a:pPr>
            <a:r>
              <a:rPr lang="en-US" dirty="0" smtClean="0">
                <a:effectLst/>
              </a:rPr>
              <a:t>QSF demos</a:t>
            </a:r>
          </a:p>
          <a:p>
            <a:pPr marL="457200" indent="-457200" algn="l">
              <a:buFont typeface="Arial" panose="020B0604020202020204" pitchFamily="34" charset="0"/>
              <a:buChar char="•"/>
            </a:pPr>
            <a:r>
              <a:rPr lang="en-US" dirty="0" smtClean="0">
                <a:effectLst/>
              </a:rPr>
              <a:t>SDK Examples</a:t>
            </a:r>
          </a:p>
          <a:p>
            <a:pPr marL="457200" indent="-457200" algn="l">
              <a:buFont typeface="Arial" panose="020B0604020202020204" pitchFamily="34" charset="0"/>
              <a:buChar char="•"/>
            </a:pPr>
            <a:r>
              <a:rPr lang="en-US" dirty="0" smtClean="0">
                <a:effectLst/>
              </a:rPr>
              <a:t>KBs</a:t>
            </a:r>
            <a:br>
              <a:rPr lang="en-US" dirty="0" smtClean="0">
                <a:effectLst/>
              </a:rPr>
            </a:br>
            <a:endParaRPr lang="en-US" dirty="0" smtClean="0">
              <a:effectLst/>
            </a:endParaRPr>
          </a:p>
          <a:p>
            <a:pPr algn="l"/>
            <a:endParaRPr lang="en-US" dirty="0" smtClean="0">
              <a:effectLst/>
            </a:endParaRPr>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3293454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a Sample</a:t>
            </a:r>
            <a:endParaRPr lang="en-US" dirty="0"/>
          </a:p>
        </p:txBody>
      </p:sp>
      <p:sp>
        <p:nvSpPr>
          <p:cNvPr id="3" name="Content Placeholder 2"/>
          <p:cNvSpPr>
            <a:spLocks noGrp="1"/>
          </p:cNvSpPr>
          <p:nvPr>
            <p:ph idx="1"/>
          </p:nvPr>
        </p:nvSpPr>
        <p:spPr>
          <a:xfrm>
            <a:off x="228600" y="2667000"/>
            <a:ext cx="8686800" cy="1981200"/>
          </a:xfrm>
        </p:spPr>
        <p:txBody>
          <a:bodyPr/>
          <a:lstStyle/>
          <a:p>
            <a:r>
              <a:rPr lang="en-US" dirty="0" smtClean="0"/>
              <a:t>Keep it as simple as possible</a:t>
            </a:r>
          </a:p>
          <a:p>
            <a:r>
              <a:rPr lang="en-US" dirty="0" smtClean="0"/>
              <a:t>Make it readable</a:t>
            </a:r>
          </a:p>
          <a:p>
            <a:r>
              <a:rPr lang="en-US" dirty="0" smtClean="0"/>
              <a:t>Include comments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395547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1219200"/>
            <a:ext cx="7924800" cy="685800"/>
          </a:xfrm>
        </p:spPr>
        <p:txBody>
          <a:bodyPr/>
          <a:lstStyle/>
          <a:p>
            <a:r>
              <a:rPr lang="en-US" dirty="0" smtClean="0"/>
              <a:t>Demonstration</a:t>
            </a:r>
            <a:endParaRPr lang="en-US" dirty="0"/>
          </a:p>
        </p:txBody>
      </p:sp>
      <p:sp>
        <p:nvSpPr>
          <p:cNvPr id="6" name="Subtitle 5"/>
          <p:cNvSpPr>
            <a:spLocks noGrp="1"/>
          </p:cNvSpPr>
          <p:nvPr>
            <p:ph type="subTitle" idx="1"/>
          </p:nvPr>
        </p:nvSpPr>
        <p:spPr>
          <a:xfrm>
            <a:off x="609600" y="2362200"/>
            <a:ext cx="7924800" cy="2590800"/>
          </a:xfrm>
        </p:spPr>
        <p:txBody>
          <a:bodyPr anchor="t"/>
          <a:lstStyle/>
          <a:p>
            <a:pPr algn="l"/>
            <a:r>
              <a:rPr lang="en-US" u="sng" dirty="0" smtClean="0">
                <a:effectLst/>
              </a:rPr>
              <a:t>Question:</a:t>
            </a:r>
            <a:r>
              <a:rPr lang="en-US" dirty="0" smtClean="0">
                <a:effectLst/>
              </a:rPr>
              <a:t> </a:t>
            </a:r>
            <a:r>
              <a:rPr lang="en-US" dirty="0">
                <a:effectLst/>
              </a:rPr>
              <a:t/>
            </a:r>
            <a:br>
              <a:rPr lang="en-US" dirty="0">
                <a:effectLst/>
              </a:rPr>
            </a:br>
            <a:r>
              <a:rPr lang="en-US" dirty="0">
                <a:effectLst/>
              </a:rPr>
              <a:t>How can I restrict the editable </a:t>
            </a:r>
            <a:r>
              <a:rPr lang="en-US" dirty="0" err="1" smtClean="0">
                <a:effectLst/>
              </a:rPr>
              <a:t>RadComboBox</a:t>
            </a:r>
            <a:r>
              <a:rPr lang="en-US" dirty="0" smtClean="0">
                <a:effectLst/>
              </a:rPr>
              <a:t> </a:t>
            </a:r>
            <a:r>
              <a:rPr lang="en-US" dirty="0">
                <a:effectLst/>
              </a:rPr>
              <a:t>only to allow values from the drop list? The user should be able to enter values which exists in the list and the user should be able to press the button to select values from the </a:t>
            </a:r>
            <a:r>
              <a:rPr lang="en-US" dirty="0" smtClean="0">
                <a:effectLst/>
              </a:rPr>
              <a:t>list</a:t>
            </a:r>
            <a:r>
              <a:rPr lang="en-US" dirty="0">
                <a:effectLst/>
              </a:rPr>
              <a:t>.</a:t>
            </a:r>
            <a:endParaRPr lang="bg-BG" dirty="0" smtClean="0">
              <a:effectLst/>
            </a:endParaRPr>
          </a:p>
          <a:p>
            <a:pPr algn="l"/>
            <a:endParaRPr lang="en-US" dirty="0" smtClean="0">
              <a:effectLst/>
            </a:endParaRPr>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166809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406286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1219200"/>
            <a:ext cx="7924800" cy="685800"/>
          </a:xfrm>
        </p:spPr>
        <p:txBody>
          <a:bodyPr/>
          <a:lstStyle/>
          <a:p>
            <a:r>
              <a:rPr lang="en-US" dirty="0" smtClean="0"/>
              <a:t>Demonstration</a:t>
            </a:r>
            <a:endParaRPr lang="en-US" dirty="0"/>
          </a:p>
        </p:txBody>
      </p:sp>
      <p:sp>
        <p:nvSpPr>
          <p:cNvPr id="6" name="Subtitle 5"/>
          <p:cNvSpPr>
            <a:spLocks noGrp="1"/>
          </p:cNvSpPr>
          <p:nvPr>
            <p:ph type="subTitle" idx="1"/>
          </p:nvPr>
        </p:nvSpPr>
        <p:spPr>
          <a:xfrm>
            <a:off x="609600" y="2362200"/>
            <a:ext cx="7924800" cy="2590800"/>
          </a:xfrm>
        </p:spPr>
        <p:txBody>
          <a:bodyPr anchor="t"/>
          <a:lstStyle/>
          <a:p>
            <a:pPr algn="l"/>
            <a:r>
              <a:rPr lang="en-US" u="sng" dirty="0" smtClean="0">
                <a:effectLst/>
              </a:rPr>
              <a:t>Question:</a:t>
            </a:r>
            <a:r>
              <a:rPr lang="en-US" dirty="0" smtClean="0">
                <a:effectLst/>
              </a:rPr>
              <a:t> </a:t>
            </a:r>
            <a:br>
              <a:rPr lang="en-US" dirty="0" smtClean="0">
                <a:effectLst/>
              </a:rPr>
            </a:br>
            <a:r>
              <a:rPr lang="en-US" dirty="0" smtClean="0">
                <a:effectLst/>
              </a:rPr>
              <a:t>I’m using </a:t>
            </a:r>
            <a:r>
              <a:rPr lang="en-US" dirty="0" err="1" smtClean="0">
                <a:effectLst/>
              </a:rPr>
              <a:t>RadContextMenu</a:t>
            </a:r>
            <a:r>
              <a:rPr lang="en-US" dirty="0" smtClean="0">
                <a:effectLst/>
              </a:rPr>
              <a:t> for a </a:t>
            </a:r>
            <a:r>
              <a:rPr lang="en-US" dirty="0" err="1" smtClean="0">
                <a:effectLst/>
              </a:rPr>
              <a:t>TextBox</a:t>
            </a:r>
            <a:r>
              <a:rPr lang="en-US" dirty="0" smtClean="0">
                <a:effectLst/>
              </a:rPr>
              <a:t> in Silverlight and I want to show Command Gesture Text, similar to WPF </a:t>
            </a:r>
            <a:r>
              <a:rPr lang="en-US" dirty="0" err="1" smtClean="0">
                <a:effectLst/>
              </a:rPr>
              <a:t>ContextMenu</a:t>
            </a:r>
            <a:r>
              <a:rPr lang="en-US" dirty="0" smtClean="0">
                <a:effectLst/>
              </a:rPr>
              <a:t>. How to achieve this?</a:t>
            </a:r>
          </a:p>
          <a:p>
            <a:pPr algn="l"/>
            <a:endParaRPr lang="en-US" dirty="0" smtClean="0">
              <a:effectLst/>
            </a:endParaRPr>
          </a:p>
          <a:p>
            <a:pPr algn="l"/>
            <a:r>
              <a:rPr lang="en-US" sz="2000" i="1" dirty="0" smtClean="0">
                <a:effectLst/>
              </a:rPr>
              <a:t>Background: the control does not offer such functionality, however, there’s an easy way to achieve this.</a:t>
            </a:r>
            <a:endParaRPr lang="en-US" sz="2000" i="1" dirty="0">
              <a:effectLst/>
            </a:endParaRPr>
          </a:p>
          <a:p>
            <a:pPr algn="l"/>
            <a:endParaRPr lang="en-US" dirty="0" smtClean="0">
              <a:effectLst/>
            </a:endParaRPr>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2664620367"/>
      </p:ext>
    </p:extLst>
  </p:cSld>
  <p:clrMapOvr>
    <a:masterClrMapping/>
  </p:clrMapOvr>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3789</TotalTime>
  <Words>402</Words>
  <Application>Microsoft Office PowerPoint</Application>
  <PresentationFormat>On-screen Show (4:3)</PresentationFormat>
  <Paragraphs>94</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vt:lpstr>
      <vt:lpstr>Consolas</vt:lpstr>
      <vt:lpstr>Corbel</vt:lpstr>
      <vt:lpstr>Wingdings 2</vt:lpstr>
      <vt:lpstr>Telerik Academy</vt:lpstr>
      <vt:lpstr>Preparing Sample Project and Isolating an Issue</vt:lpstr>
      <vt:lpstr>Introduction</vt:lpstr>
      <vt:lpstr>Question Types</vt:lpstr>
      <vt:lpstr>What is a Sample Project?</vt:lpstr>
      <vt:lpstr>Where to store sample projects</vt:lpstr>
      <vt:lpstr>Preparing a Sample</vt:lpstr>
      <vt:lpstr>Demonstration</vt:lpstr>
      <vt:lpstr>PowerPoint Presentation</vt:lpstr>
      <vt:lpstr>Demonstration</vt:lpstr>
      <vt:lpstr>How Does This Help?</vt:lpstr>
      <vt:lpstr>What More Can Be Done?</vt:lpstr>
      <vt:lpstr>What If You Can’t?</vt:lpstr>
      <vt:lpstr>Isolating an Issue</vt:lpstr>
      <vt:lpstr>Isolating an Issue</vt:lpstr>
      <vt:lpstr>Demonstration</vt:lpstr>
      <vt:lpstr>Demonstration – second mail</vt:lpstr>
      <vt:lpstr>Support law</vt:lpstr>
      <vt:lpstr>PowerPoint Presentation</vt:lpstr>
      <vt:lpstr>Homework</vt:lpstr>
      <vt:lpstr>In The End</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Telerik Software Academy</dc:title>
  <dc:subject>Telerik Software Academy</dc:subject>
  <dc:creator>Svetlin Nakov</dc:creator>
  <cp:keywords>telerik software academy, free courses for developers</cp:keywords>
  <cp:lastModifiedBy>Rosen Vladimirov</cp:lastModifiedBy>
  <cp:revision>330</cp:revision>
  <dcterms:created xsi:type="dcterms:W3CDTF">2007-12-08T16:03:35Z</dcterms:created>
  <dcterms:modified xsi:type="dcterms:W3CDTF">2013-07-11T01:05:46Z</dcterms:modified>
  <cp:category>software engineering</cp:category>
</cp:coreProperties>
</file>