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handoutMasterIdLst>
    <p:handoutMasterId r:id="rId42"/>
  </p:handoutMasterIdLst>
  <p:sldIdLst>
    <p:sldId id="320" r:id="rId2"/>
    <p:sldId id="321" r:id="rId3"/>
    <p:sldId id="322" r:id="rId4"/>
    <p:sldId id="336" r:id="rId5"/>
    <p:sldId id="337" r:id="rId6"/>
    <p:sldId id="371" r:id="rId7"/>
    <p:sldId id="344" r:id="rId8"/>
    <p:sldId id="343" r:id="rId9"/>
    <p:sldId id="351" r:id="rId10"/>
    <p:sldId id="345" r:id="rId11"/>
    <p:sldId id="340" r:id="rId12"/>
    <p:sldId id="341" r:id="rId13"/>
    <p:sldId id="338" r:id="rId14"/>
    <p:sldId id="342" r:id="rId15"/>
    <p:sldId id="346" r:id="rId16"/>
    <p:sldId id="352" r:id="rId17"/>
    <p:sldId id="335" r:id="rId18"/>
    <p:sldId id="347" r:id="rId19"/>
    <p:sldId id="348" r:id="rId20"/>
    <p:sldId id="349" r:id="rId21"/>
    <p:sldId id="353" r:id="rId22"/>
    <p:sldId id="355" r:id="rId23"/>
    <p:sldId id="354" r:id="rId24"/>
    <p:sldId id="356" r:id="rId25"/>
    <p:sldId id="361" r:id="rId26"/>
    <p:sldId id="357" r:id="rId27"/>
    <p:sldId id="362" r:id="rId28"/>
    <p:sldId id="358" r:id="rId29"/>
    <p:sldId id="363" r:id="rId30"/>
    <p:sldId id="359" r:id="rId31"/>
    <p:sldId id="364" r:id="rId32"/>
    <p:sldId id="366" r:id="rId33"/>
    <p:sldId id="367" r:id="rId34"/>
    <p:sldId id="368" r:id="rId35"/>
    <p:sldId id="369" r:id="rId36"/>
    <p:sldId id="334" r:id="rId37"/>
    <p:sldId id="370" r:id="rId38"/>
    <p:sldId id="372" r:id="rId39"/>
    <p:sldId id="333" r:id="rId4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7" autoAdjust="0"/>
    <p:restoredTop sz="94468" autoAdjust="0"/>
  </p:normalViewPr>
  <p:slideViewPr>
    <p:cSldViewPr>
      <p:cViewPr varScale="1">
        <p:scale>
          <a:sx n="115" d="100"/>
          <a:sy n="115" d="100"/>
        </p:scale>
        <p:origin x="11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youtube.com/watch?v=Sc4EF3ijVJ8" TargetMode="External"/><Relationship Id="rId2" Type="http://schemas.openxmlformats.org/officeDocument/2006/relationships/hyperlink" Target="http://www.youtube.com/watch?v=-hoo_dIOP8k" TargetMode="External"/><Relationship Id="rId1" Type="http://schemas.openxmlformats.org/officeDocument/2006/relationships/slideLayout" Target="../slideLayouts/slideLayout2.xml"/><Relationship Id="rId4" Type="http://schemas.openxmlformats.org/officeDocument/2006/relationships/hyperlink" Target="http://www.youtube.com/watch?v=S_tI9_so1Q4"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facebook.com/telerikacademy" TargetMode="External"/><Relationship Id="rId7" Type="http://schemas.openxmlformats.org/officeDocument/2006/relationships/hyperlink" Target="http://facebook.com/TelerikAcademy"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hyperlink" Target="http://forums.academy.teleri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Communication</a:t>
            </a:r>
            <a:endParaRPr lang="en-US" dirty="0"/>
          </a:p>
        </p:txBody>
      </p:sp>
      <p:sp>
        <p:nvSpPr>
          <p:cNvPr id="3" name="Subtitle 2"/>
          <p:cNvSpPr>
            <a:spLocks noGrp="1"/>
          </p:cNvSpPr>
          <p:nvPr>
            <p:ph type="subTitle" idx="1"/>
          </p:nvPr>
        </p:nvSpPr>
        <p:spPr/>
        <p:txBody>
          <a:bodyPr/>
          <a:lstStyle/>
          <a:p>
            <a:r>
              <a:rPr lang="en-US" dirty="0" smtClean="0"/>
              <a:t>Soft Skills for Developers</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Ivailo Ivanov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800219"/>
          </a:xfrm>
        </p:spPr>
        <p:txBody>
          <a:bodyPr/>
          <a:lstStyle/>
          <a:p>
            <a:r>
              <a:rPr lang="en-US" dirty="0" smtClean="0"/>
              <a:t>Team Lead</a:t>
            </a:r>
          </a:p>
          <a:p>
            <a:r>
              <a:rPr lang="en-US" dirty="0" smtClean="0"/>
              <a:t>OpenAccess  ORM</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t> </a:t>
            </a:r>
            <a:endParaRPr lang="en-US" sz="1800" dirty="0"/>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
        <p:nvSpPr>
          <p:cNvPr id="12" name="TextBox 10"/>
          <p:cNvSpPr txBox="1"/>
          <p:nvPr/>
        </p:nvSpPr>
        <p:spPr>
          <a:xfrm rot="21402176">
            <a:off x="2046463" y="993542"/>
            <a:ext cx="3885423"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http://academy.telerik.com</a:t>
            </a:r>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 </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819400"/>
            <a:ext cx="7924800" cy="685800"/>
          </a:xfrm>
        </p:spPr>
        <p:txBody>
          <a:bodyPr/>
          <a:lstStyle/>
          <a:p>
            <a:r>
              <a:rPr lang="en-US" dirty="0" smtClean="0"/>
              <a:t>Skills you need as a professional</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235416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Proactive </a:t>
            </a:r>
            <a:endParaRPr lang="bg-BG" dirty="0"/>
          </a:p>
        </p:txBody>
      </p:sp>
      <p:sp>
        <p:nvSpPr>
          <p:cNvPr id="3" name="Content Placeholder 2"/>
          <p:cNvSpPr>
            <a:spLocks noGrp="1"/>
          </p:cNvSpPr>
          <p:nvPr>
            <p:ph idx="1"/>
          </p:nvPr>
        </p:nvSpPr>
        <p:spPr/>
        <p:txBody>
          <a:bodyPr/>
          <a:lstStyle/>
          <a:p>
            <a:r>
              <a:rPr lang="en-US" dirty="0"/>
              <a:t>Proactive support</a:t>
            </a:r>
          </a:p>
          <a:p>
            <a:pPr lvl="1"/>
            <a:r>
              <a:rPr lang="en-US" dirty="0" smtClean="0">
                <a:solidFill>
                  <a:schemeClr val="accent5">
                    <a:lumMod val="20000"/>
                    <a:lumOff val="80000"/>
                  </a:schemeClr>
                </a:solidFill>
              </a:rPr>
              <a:t>Reacting</a:t>
            </a:r>
            <a:r>
              <a:rPr lang="en-US" dirty="0" smtClean="0"/>
              <a:t> to incidents</a:t>
            </a:r>
          </a:p>
          <a:p>
            <a:pPr lvl="1"/>
            <a:r>
              <a:rPr lang="en-US" dirty="0" smtClean="0"/>
              <a:t>Finding </a:t>
            </a:r>
            <a:r>
              <a:rPr lang="en-US" dirty="0" smtClean="0">
                <a:solidFill>
                  <a:schemeClr val="accent5">
                    <a:lumMod val="20000"/>
                    <a:lumOff val="80000"/>
                  </a:schemeClr>
                </a:solidFill>
              </a:rPr>
              <a:t>underlying</a:t>
            </a:r>
            <a:r>
              <a:rPr lang="en-US" dirty="0" smtClean="0"/>
              <a:t> problems</a:t>
            </a:r>
          </a:p>
          <a:p>
            <a:pPr lvl="1"/>
            <a:r>
              <a:rPr lang="en-US" dirty="0" smtClean="0">
                <a:solidFill>
                  <a:schemeClr val="accent5">
                    <a:lumMod val="20000"/>
                    <a:lumOff val="80000"/>
                  </a:schemeClr>
                </a:solidFill>
              </a:rPr>
              <a:t>Preventing</a:t>
            </a:r>
            <a:r>
              <a:rPr lang="en-US" dirty="0" smtClean="0"/>
              <a:t> problems to surface as </a:t>
            </a:r>
            <a:r>
              <a:rPr lang="en-US" dirty="0" smtClean="0">
                <a:solidFill>
                  <a:schemeClr val="accent5">
                    <a:lumMod val="20000"/>
                    <a:lumOff val="80000"/>
                  </a:schemeClr>
                </a:solidFill>
              </a:rPr>
              <a:t>incidents</a:t>
            </a:r>
          </a:p>
          <a:p>
            <a:r>
              <a:rPr lang="en-US" dirty="0"/>
              <a:t>Proactive behavior </a:t>
            </a:r>
          </a:p>
          <a:p>
            <a:pPr lvl="1"/>
            <a:r>
              <a:rPr lang="en-US" dirty="0" smtClean="0"/>
              <a:t>Monitor the team/company process, discuss improvements, be vocal with your ideas</a:t>
            </a:r>
          </a:p>
          <a:p>
            <a:pPr lvl="1"/>
            <a:r>
              <a:rPr lang="en-US" dirty="0" smtClean="0"/>
              <a:t>Think about what you are doing. Does it make sense? Can it be done better?</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284084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Team Player</a:t>
            </a:r>
            <a:endParaRPr lang="bg-BG" dirty="0"/>
          </a:p>
        </p:txBody>
      </p:sp>
      <p:sp>
        <p:nvSpPr>
          <p:cNvPr id="3" name="Content Placeholder 2"/>
          <p:cNvSpPr>
            <a:spLocks noGrp="1"/>
          </p:cNvSpPr>
          <p:nvPr>
            <p:ph idx="1"/>
          </p:nvPr>
        </p:nvSpPr>
        <p:spPr>
          <a:xfrm>
            <a:off x="228600" y="1219200"/>
            <a:ext cx="8686800" cy="5486400"/>
          </a:xfrm>
        </p:spPr>
        <p:txBody>
          <a:bodyPr/>
          <a:lstStyle/>
          <a:p>
            <a:pPr>
              <a:lnSpc>
                <a:spcPct val="130000"/>
              </a:lnSpc>
            </a:pPr>
            <a:r>
              <a:rPr lang="en-US" dirty="0" smtClean="0"/>
              <a:t>Self-Assertiveness vs. Team spirit</a:t>
            </a:r>
          </a:p>
          <a:p>
            <a:pPr lvl="1">
              <a:lnSpc>
                <a:spcPct val="130000"/>
              </a:lnSpc>
            </a:pPr>
            <a:r>
              <a:rPr lang="en-US" dirty="0" smtClean="0"/>
              <a:t>What is the right balance?</a:t>
            </a:r>
          </a:p>
          <a:p>
            <a:pPr>
              <a:lnSpc>
                <a:spcPct val="130000"/>
              </a:lnSpc>
            </a:pPr>
            <a:r>
              <a:rPr lang="en-US" dirty="0" smtClean="0"/>
              <a:t>When to seek advice</a:t>
            </a:r>
            <a:endParaRPr lang="en-US" dirty="0"/>
          </a:p>
          <a:p>
            <a:pPr>
              <a:lnSpc>
                <a:spcPct val="130000"/>
              </a:lnSpc>
            </a:pPr>
            <a:r>
              <a:rPr lang="en-US" dirty="0" smtClean="0"/>
              <a:t>When to give advice</a:t>
            </a:r>
          </a:p>
          <a:p>
            <a:pPr>
              <a:lnSpc>
                <a:spcPct val="130000"/>
              </a:lnSpc>
            </a:pPr>
            <a:r>
              <a:rPr lang="en-US" dirty="0" smtClean="0"/>
              <a:t>Knowledge sharing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4262968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Goal Oriented</a:t>
            </a:r>
            <a:endParaRPr lang="bg-BG" dirty="0"/>
          </a:p>
        </p:txBody>
      </p:sp>
      <p:sp>
        <p:nvSpPr>
          <p:cNvPr id="3" name="Content Placeholder 2"/>
          <p:cNvSpPr>
            <a:spLocks noGrp="1"/>
          </p:cNvSpPr>
          <p:nvPr>
            <p:ph idx="1"/>
          </p:nvPr>
        </p:nvSpPr>
        <p:spPr/>
        <p:txBody>
          <a:bodyPr/>
          <a:lstStyle/>
          <a:p>
            <a:r>
              <a:rPr lang="en-US" dirty="0" smtClean="0"/>
              <a:t>Be efficient</a:t>
            </a:r>
          </a:p>
          <a:p>
            <a:r>
              <a:rPr lang="en-US" dirty="0" smtClean="0"/>
              <a:t>Be effective</a:t>
            </a:r>
          </a:p>
          <a:p>
            <a:r>
              <a:rPr lang="en-US" dirty="0" smtClean="0"/>
              <a:t>Know why you are doing each task</a:t>
            </a:r>
          </a:p>
          <a:p>
            <a:r>
              <a:rPr lang="en-US" dirty="0" smtClean="0"/>
              <a:t>Focus on the results</a:t>
            </a:r>
          </a:p>
          <a:p>
            <a:r>
              <a:rPr lang="en-US" dirty="0" smtClean="0"/>
              <a:t>Always consider the sales perspective – what is the bottom line benefit, rather then the immediate effect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1754021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Attention to Details</a:t>
            </a:r>
            <a:endParaRPr lang="bg-BG" dirty="0"/>
          </a:p>
        </p:txBody>
      </p:sp>
      <p:sp>
        <p:nvSpPr>
          <p:cNvPr id="3" name="Content Placeholder 2"/>
          <p:cNvSpPr>
            <a:spLocks noGrp="1"/>
          </p:cNvSpPr>
          <p:nvPr>
            <p:ph idx="1"/>
          </p:nvPr>
        </p:nvSpPr>
        <p:spPr>
          <a:xfrm>
            <a:off x="228600" y="1447800"/>
            <a:ext cx="8686800" cy="5257800"/>
          </a:xfrm>
        </p:spPr>
        <p:txBody>
          <a:bodyPr/>
          <a:lstStyle/>
          <a:p>
            <a:r>
              <a:rPr lang="en-US" dirty="0" smtClean="0">
                <a:solidFill>
                  <a:schemeClr val="tx1">
                    <a:lumMod val="75000"/>
                  </a:schemeClr>
                </a:solidFill>
              </a:rPr>
              <a:t>Deliver more than expected!</a:t>
            </a:r>
          </a:p>
          <a:p>
            <a:endParaRPr lang="en-US" dirty="0" smtClean="0"/>
          </a:p>
          <a:p>
            <a:r>
              <a:rPr lang="en-US" dirty="0" smtClean="0"/>
              <a:t>Don’t let little things ruin a great performance</a:t>
            </a:r>
          </a:p>
          <a:p>
            <a:endParaRPr lang="en-US" dirty="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2050" name="Picture 2" descr="D:\-- Public documents\Telerik Academy\Soft Skills and Client Communcation\Z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33800"/>
            <a:ext cx="2438400" cy="2438400"/>
          </a:xfrm>
          <a:prstGeom prst="rect">
            <a:avLst/>
          </a:prstGeom>
          <a:noFill/>
          <a:effectLst>
            <a:glow rad="63500">
              <a:schemeClr val="tx2">
                <a:lumMod val="75000"/>
                <a:alpha val="4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Positive</a:t>
            </a:r>
            <a:endParaRPr lang="bg-BG" dirty="0"/>
          </a:p>
        </p:txBody>
      </p:sp>
      <p:sp>
        <p:nvSpPr>
          <p:cNvPr id="3" name="Content Placeholder 2"/>
          <p:cNvSpPr>
            <a:spLocks noGrp="1"/>
          </p:cNvSpPr>
          <p:nvPr>
            <p:ph idx="1"/>
          </p:nvPr>
        </p:nvSpPr>
        <p:spPr/>
        <p:txBody>
          <a:bodyPr/>
          <a:lstStyle/>
          <a:p>
            <a:r>
              <a:rPr lang="en-US" dirty="0" smtClean="0"/>
              <a:t>Always be positive towards customers</a:t>
            </a:r>
          </a:p>
          <a:p>
            <a:r>
              <a:rPr lang="en-US" dirty="0" smtClean="0"/>
              <a:t>Put your heart into what you do</a:t>
            </a:r>
          </a:p>
          <a:p>
            <a:r>
              <a:rPr lang="en-US" dirty="0" smtClean="0"/>
              <a:t>Never make things personal</a:t>
            </a:r>
          </a:p>
          <a:p>
            <a:r>
              <a:rPr lang="en-US" dirty="0" smtClean="0"/>
              <a:t>Respect your teammates</a:t>
            </a:r>
          </a:p>
          <a:p>
            <a:r>
              <a:rPr lang="en-US" dirty="0" smtClean="0"/>
              <a:t>Admit your mistakes with dignity</a:t>
            </a:r>
          </a:p>
          <a:p>
            <a:r>
              <a:rPr lang="en-US" dirty="0" smtClean="0"/>
              <a:t>Compete with yourself</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3074" name="Picture 2" descr="D:\-- Public documents\Telerik Academy\Soft Skills and Client Communcation\feel_positiv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419600"/>
            <a:ext cx="1828800" cy="1828800"/>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26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Skills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46727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 Skills for Client Communication</a:t>
            </a:r>
            <a:endParaRPr lang="bg-BG" dirty="0"/>
          </a:p>
        </p:txBody>
      </p:sp>
    </p:spTree>
    <p:extLst>
      <p:ext uri="{BB962C8B-B14F-4D97-AF65-F5344CB8AC3E}">
        <p14:creationId xmlns:p14="http://schemas.microsoft.com/office/powerpoint/2010/main" val="315638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 a good listener</a:t>
            </a:r>
            <a:endParaRPr lang="bg-BG" dirty="0"/>
          </a:p>
        </p:txBody>
      </p:sp>
      <p:sp>
        <p:nvSpPr>
          <p:cNvPr id="8" name="Content Placeholder 7"/>
          <p:cNvSpPr>
            <a:spLocks noGrp="1"/>
          </p:cNvSpPr>
          <p:nvPr>
            <p:ph idx="1"/>
          </p:nvPr>
        </p:nvSpPr>
        <p:spPr/>
        <p:txBody>
          <a:bodyPr/>
          <a:lstStyle/>
          <a:p>
            <a:r>
              <a:rPr lang="en-US" dirty="0" smtClean="0"/>
              <a:t>Listen to what a client </a:t>
            </a:r>
            <a:r>
              <a:rPr lang="en-US" dirty="0" smtClean="0">
                <a:solidFill>
                  <a:schemeClr val="accent5">
                    <a:lumMod val="20000"/>
                    <a:lumOff val="80000"/>
                  </a:schemeClr>
                </a:solidFill>
              </a:rPr>
              <a:t>is</a:t>
            </a:r>
            <a:r>
              <a:rPr lang="en-US" dirty="0" smtClean="0"/>
              <a:t> saying</a:t>
            </a:r>
          </a:p>
          <a:p>
            <a:r>
              <a:rPr lang="en-US" dirty="0" smtClean="0"/>
              <a:t>Listen to what a client </a:t>
            </a:r>
            <a:r>
              <a:rPr lang="en-US" dirty="0" smtClean="0">
                <a:solidFill>
                  <a:schemeClr val="accent5">
                    <a:lumMod val="20000"/>
                    <a:lumOff val="80000"/>
                  </a:schemeClr>
                </a:solidFill>
              </a:rPr>
              <a:t>is not</a:t>
            </a:r>
            <a:r>
              <a:rPr lang="en-US" dirty="0" smtClean="0"/>
              <a:t> saying</a:t>
            </a:r>
          </a:p>
          <a:p>
            <a:r>
              <a:rPr lang="en-US" dirty="0" smtClean="0"/>
              <a:t>Ask the </a:t>
            </a:r>
            <a:r>
              <a:rPr lang="en-US" dirty="0" smtClean="0">
                <a:solidFill>
                  <a:schemeClr val="accent5">
                    <a:lumMod val="20000"/>
                    <a:lumOff val="80000"/>
                  </a:schemeClr>
                </a:solidFill>
              </a:rPr>
              <a:t>right</a:t>
            </a:r>
            <a:r>
              <a:rPr lang="en-US" dirty="0" smtClean="0"/>
              <a:t> questions, gather the </a:t>
            </a:r>
            <a:r>
              <a:rPr lang="en-US" dirty="0" smtClean="0">
                <a:solidFill>
                  <a:schemeClr val="accent5">
                    <a:lumMod val="20000"/>
                    <a:lumOff val="80000"/>
                  </a:schemeClr>
                </a:solidFill>
              </a:rPr>
              <a:t>needed</a:t>
            </a:r>
            <a:r>
              <a:rPr lang="en-US" dirty="0" smtClean="0"/>
              <a:t> information</a:t>
            </a:r>
            <a:endParaRPr lang="bg-BG" dirty="0"/>
          </a:p>
        </p:txBody>
      </p:sp>
      <p:pic>
        <p:nvPicPr>
          <p:cNvPr id="4098" name="Picture 2" descr="D:\-- Public documents\Telerik Academy\Soft Skills and Client Communcation\miscommun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352799"/>
            <a:ext cx="3124200" cy="3165115"/>
          </a:xfrm>
          <a:prstGeom prst="roundRect">
            <a:avLst>
              <a:gd name="adj" fmla="val 5982"/>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16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bg-BG" dirty="0"/>
          </a:p>
        </p:txBody>
      </p:sp>
      <p:sp>
        <p:nvSpPr>
          <p:cNvPr id="3" name="Content Placeholder 2"/>
          <p:cNvSpPr>
            <a:spLocks noGrp="1"/>
          </p:cNvSpPr>
          <p:nvPr>
            <p:ph idx="1"/>
          </p:nvPr>
        </p:nvSpPr>
        <p:spPr/>
        <p:txBody>
          <a:bodyPr/>
          <a:lstStyle/>
          <a:p>
            <a:r>
              <a:rPr lang="en-US" dirty="0" smtClean="0"/>
              <a:t>Ask explicitly</a:t>
            </a:r>
          </a:p>
          <a:p>
            <a:r>
              <a:rPr lang="en-US" dirty="0" smtClean="0"/>
              <a:t>Note it down during a conversation</a:t>
            </a:r>
          </a:p>
          <a:p>
            <a:r>
              <a:rPr lang="en-US" dirty="0" smtClean="0"/>
              <a:t>Monitor the community and other resources</a:t>
            </a:r>
          </a:p>
          <a:p>
            <a:r>
              <a:rPr lang="en-US" dirty="0" smtClean="0"/>
              <a:t>Mind the negative feedback and take actions</a:t>
            </a:r>
            <a:endParaRPr lang="en-US" dirty="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950525"/>
            <a:ext cx="2257425" cy="2019300"/>
          </a:xfrm>
          <a:prstGeom prst="roundRect">
            <a:avLst>
              <a:gd name="adj" fmla="val 5982"/>
            </a:avLst>
          </a:prstGeom>
          <a:noFill/>
          <a:effectLst>
            <a:softEdge rad="127000"/>
          </a:effectLst>
        </p:spPr>
      </p:pic>
    </p:spTree>
    <p:extLst>
      <p:ext uri="{BB962C8B-B14F-4D97-AF65-F5344CB8AC3E}">
        <p14:creationId xmlns:p14="http://schemas.microsoft.com/office/powerpoint/2010/main" val="16533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457200" y="1143000"/>
            <a:ext cx="6858000" cy="5486400"/>
          </a:xfrm>
        </p:spPr>
        <p:txBody>
          <a:bodyPr/>
          <a:lstStyle/>
          <a:p>
            <a:r>
              <a:rPr lang="en-US" dirty="0" smtClean="0"/>
              <a:t>What are the </a:t>
            </a:r>
            <a:r>
              <a:rPr lang="en-US" dirty="0" smtClean="0">
                <a:solidFill>
                  <a:schemeClr val="accent5">
                    <a:lumMod val="20000"/>
                    <a:lumOff val="80000"/>
                  </a:schemeClr>
                </a:solidFill>
              </a:rPr>
              <a:t>Soft</a:t>
            </a:r>
            <a:r>
              <a:rPr lang="en-US" dirty="0" smtClean="0"/>
              <a:t> </a:t>
            </a:r>
            <a:r>
              <a:rPr lang="en-US" dirty="0" smtClean="0">
                <a:solidFill>
                  <a:schemeClr val="accent5">
                    <a:lumMod val="20000"/>
                    <a:lumOff val="80000"/>
                  </a:schemeClr>
                </a:solidFill>
              </a:rPr>
              <a:t>Skills</a:t>
            </a:r>
            <a:r>
              <a:rPr lang="en-US" dirty="0" smtClean="0"/>
              <a:t> and </a:t>
            </a:r>
            <a:r>
              <a:rPr lang="en-US" dirty="0" smtClean="0">
                <a:solidFill>
                  <a:schemeClr val="accent5">
                    <a:lumMod val="20000"/>
                    <a:lumOff val="80000"/>
                  </a:schemeClr>
                </a:solidFill>
              </a:rPr>
              <a:t>Emotional</a:t>
            </a:r>
            <a:r>
              <a:rPr lang="en-US" dirty="0" smtClean="0"/>
              <a:t> </a:t>
            </a:r>
            <a:r>
              <a:rPr lang="en-US" dirty="0" smtClean="0">
                <a:solidFill>
                  <a:schemeClr val="accent5">
                    <a:lumMod val="20000"/>
                    <a:lumOff val="80000"/>
                  </a:schemeClr>
                </a:solidFill>
              </a:rPr>
              <a:t>Intelligence</a:t>
            </a:r>
            <a:r>
              <a:rPr lang="en-US" dirty="0" smtClean="0"/>
              <a:t>?</a:t>
            </a:r>
          </a:p>
          <a:p>
            <a:r>
              <a:rPr lang="en-US" dirty="0" smtClean="0"/>
              <a:t>Skills we need for professional success </a:t>
            </a:r>
          </a:p>
          <a:p>
            <a:r>
              <a:rPr lang="en-US" dirty="0" smtClean="0"/>
              <a:t>Soft Skills in Client Communication</a:t>
            </a:r>
          </a:p>
          <a:p>
            <a:r>
              <a:rPr lang="en-US" dirty="0" smtClean="0"/>
              <a:t>Case studies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8" name="Picture 4" descr="list, type, white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5200" y="2514600"/>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 Clients Confidence</a:t>
            </a:r>
            <a:endParaRPr lang="bg-BG" dirty="0"/>
          </a:p>
        </p:txBody>
      </p:sp>
      <p:sp>
        <p:nvSpPr>
          <p:cNvPr id="3" name="Content Placeholder 2"/>
          <p:cNvSpPr>
            <a:spLocks noGrp="1"/>
          </p:cNvSpPr>
          <p:nvPr>
            <p:ph idx="1"/>
          </p:nvPr>
        </p:nvSpPr>
        <p:spPr/>
        <p:txBody>
          <a:bodyPr/>
          <a:lstStyle/>
          <a:p>
            <a:r>
              <a:rPr lang="en-US" dirty="0" smtClean="0"/>
              <a:t>Be </a:t>
            </a:r>
            <a:r>
              <a:rPr lang="en-US" dirty="0" smtClean="0">
                <a:solidFill>
                  <a:schemeClr val="accent5">
                    <a:lumMod val="20000"/>
                    <a:lumOff val="80000"/>
                  </a:schemeClr>
                </a:solidFill>
              </a:rPr>
              <a:t>honest</a:t>
            </a:r>
            <a:r>
              <a:rPr lang="en-US" dirty="0" smtClean="0"/>
              <a:t> - don’t give false promises</a:t>
            </a:r>
          </a:p>
          <a:p>
            <a:pPr lvl="1"/>
            <a:r>
              <a:rPr lang="en-US" dirty="0" smtClean="0"/>
              <a:t>What to do when it happens anyway?</a:t>
            </a:r>
          </a:p>
          <a:p>
            <a:r>
              <a:rPr lang="en-US" dirty="0" smtClean="0"/>
              <a:t>Spend </a:t>
            </a:r>
            <a:r>
              <a:rPr lang="en-US" dirty="0" smtClean="0">
                <a:solidFill>
                  <a:schemeClr val="accent5">
                    <a:lumMod val="20000"/>
                    <a:lumOff val="80000"/>
                  </a:schemeClr>
                </a:solidFill>
              </a:rPr>
              <a:t>enough</a:t>
            </a:r>
            <a:r>
              <a:rPr lang="en-US" dirty="0" smtClean="0"/>
              <a:t> time, take the issue </a:t>
            </a:r>
            <a:r>
              <a:rPr lang="en-US" dirty="0" smtClean="0">
                <a:solidFill>
                  <a:schemeClr val="accent5">
                    <a:lumMod val="20000"/>
                    <a:lumOff val="80000"/>
                  </a:schemeClr>
                </a:solidFill>
              </a:rPr>
              <a:t>seriously</a:t>
            </a:r>
          </a:p>
          <a:p>
            <a:r>
              <a:rPr lang="en-US" dirty="0" smtClean="0"/>
              <a:t>Provide information on what </a:t>
            </a:r>
            <a:r>
              <a:rPr lang="en-US" dirty="0" smtClean="0">
                <a:solidFill>
                  <a:schemeClr val="accent5">
                    <a:lumMod val="20000"/>
                    <a:lumOff val="80000"/>
                  </a:schemeClr>
                </a:solidFill>
              </a:rPr>
              <a:t>is being </a:t>
            </a:r>
            <a:r>
              <a:rPr lang="en-US" dirty="0" smtClean="0"/>
              <a:t>done</a:t>
            </a:r>
          </a:p>
          <a:p>
            <a:r>
              <a:rPr lang="en-US" dirty="0" smtClean="0"/>
              <a:t>Provide options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748111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limits?</a:t>
            </a:r>
            <a:endParaRPr lang="bg-BG"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Listen </a:t>
            </a:r>
            <a:r>
              <a:rPr lang="en-US" dirty="0" smtClean="0"/>
              <a:t>to the community, but don’t let them </a:t>
            </a:r>
            <a:r>
              <a:rPr lang="en-US" dirty="0" smtClean="0">
                <a:solidFill>
                  <a:schemeClr val="accent5">
                    <a:lumMod val="20000"/>
                    <a:lumOff val="80000"/>
                  </a:schemeClr>
                </a:solidFill>
              </a:rPr>
              <a:t>tell</a:t>
            </a:r>
            <a:r>
              <a:rPr lang="en-US" dirty="0" smtClean="0"/>
              <a:t> you what to do</a:t>
            </a:r>
          </a:p>
          <a:p>
            <a:endParaRPr lang="en-US" dirty="0"/>
          </a:p>
          <a:p>
            <a:r>
              <a:rPr lang="en-US" dirty="0" smtClean="0"/>
              <a:t>Deliver </a:t>
            </a:r>
            <a:r>
              <a:rPr lang="en-US" dirty="0" smtClean="0">
                <a:solidFill>
                  <a:schemeClr val="accent5">
                    <a:lumMod val="20000"/>
                    <a:lumOff val="80000"/>
                  </a:schemeClr>
                </a:solidFill>
              </a:rPr>
              <a:t>more than </a:t>
            </a:r>
            <a:r>
              <a:rPr lang="en-US" dirty="0" smtClean="0"/>
              <a:t>expected, but </a:t>
            </a:r>
            <a:r>
              <a:rPr lang="en-US" dirty="0" smtClean="0">
                <a:solidFill>
                  <a:schemeClr val="accent5">
                    <a:lumMod val="20000"/>
                    <a:lumOff val="80000"/>
                  </a:schemeClr>
                </a:solidFill>
              </a:rPr>
              <a:t>know the limits</a:t>
            </a:r>
            <a:r>
              <a:rPr lang="en-US" dirty="0" smtClean="0"/>
              <a:t> and keep up with them</a:t>
            </a:r>
          </a:p>
          <a:p>
            <a:endParaRPr lang="en-US" dirty="0"/>
          </a:p>
          <a:p>
            <a:r>
              <a:rPr lang="en-US" dirty="0" smtClean="0"/>
              <a:t>Provide only the information that you can disclose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09844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Communication Skills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188369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Case Studies</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23</a:t>
            </a:fld>
            <a:endParaRPr lang="en-US" dirty="0"/>
          </a:p>
        </p:txBody>
      </p:sp>
      <p:pic>
        <p:nvPicPr>
          <p:cNvPr id="5123" name="Picture 3" descr="D:\-- Public documents\Telerik Academy\Soft Skills and Client Communcation\soft-skil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8862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CS#1: The Angry Client</a:t>
            </a:r>
            <a:endParaRPr lang="bg-BG" dirty="0"/>
          </a:p>
        </p:txBody>
      </p:sp>
      <p:sp>
        <p:nvSpPr>
          <p:cNvPr id="5" name="Content Placeholder 4"/>
          <p:cNvSpPr>
            <a:spLocks noGrp="1"/>
          </p:cNvSpPr>
          <p:nvPr>
            <p:ph idx="1"/>
          </p:nvPr>
        </p:nvSpPr>
        <p:spPr/>
        <p:txBody>
          <a:bodyPr/>
          <a:lstStyle/>
          <a:p>
            <a:r>
              <a:rPr lang="en-US" sz="2800" dirty="0">
                <a:effectLst/>
              </a:rPr>
              <a:t>Honestly, I hate OpenAccess because you have it made it so difficult to use when writing </a:t>
            </a:r>
            <a:r>
              <a:rPr lang="en-US" sz="2800" dirty="0" smtClean="0">
                <a:effectLst/>
              </a:rPr>
              <a:t>ADO.NET </a:t>
            </a:r>
            <a:r>
              <a:rPr lang="en-US" sz="2800" dirty="0">
                <a:effectLst/>
              </a:rPr>
              <a:t>like code</a:t>
            </a:r>
            <a:r>
              <a:rPr lang="en-US" sz="2800" dirty="0" smtClean="0">
                <a:effectLst/>
              </a:rPr>
              <a:t>. I am not satisfied by neither of the answers up to now.</a:t>
            </a:r>
            <a:r>
              <a:rPr lang="en-US" sz="2800" dirty="0">
                <a:effectLst/>
              </a:rPr>
              <a:t/>
            </a:r>
            <a:br>
              <a:rPr lang="en-US" sz="2800" dirty="0">
                <a:effectLst/>
              </a:rPr>
            </a:br>
            <a:r>
              <a:rPr lang="en-US" sz="2800" dirty="0">
                <a:effectLst/>
              </a:rPr>
              <a:t>Why can't you make it simpler and just like Microsoft </a:t>
            </a:r>
            <a:r>
              <a:rPr lang="en-US" sz="2800" dirty="0" err="1">
                <a:effectLst/>
              </a:rPr>
              <a:t>ADO.Net</a:t>
            </a:r>
            <a:r>
              <a:rPr lang="en-US" sz="2800" dirty="0">
                <a:effectLst/>
              </a:rPr>
              <a:t> API? </a:t>
            </a:r>
            <a:endParaRPr lang="en-US" sz="2800" dirty="0" smtClean="0">
              <a:effectLst/>
            </a:endParaRPr>
          </a:p>
          <a:p>
            <a:r>
              <a:rPr lang="en-US" sz="2800" i="1" dirty="0" smtClean="0">
                <a:effectLst/>
              </a:rPr>
              <a:t>(Help information: OpenAccess is not supposed to work as ADO.NET at the first place – otherwise why bother, ADO.NET is free anyway…)</a:t>
            </a:r>
          </a:p>
          <a:p>
            <a:r>
              <a:rPr lang="en-US" dirty="0" smtClean="0"/>
              <a:t>Task: Formulate the answer</a:t>
            </a:r>
            <a:endParaRPr lang="bg-BG" dirty="0"/>
          </a:p>
        </p:txBody>
      </p:sp>
    </p:spTree>
    <p:extLst>
      <p:ext uri="{BB962C8B-B14F-4D97-AF65-F5344CB8AC3E}">
        <p14:creationId xmlns:p14="http://schemas.microsoft.com/office/powerpoint/2010/main" val="23595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CS#1: Advices</a:t>
            </a:r>
            <a:endParaRPr lang="bg-BG" i="1" dirty="0"/>
          </a:p>
        </p:txBody>
      </p:sp>
      <p:sp>
        <p:nvSpPr>
          <p:cNvPr id="3" name="Content Placeholder 2"/>
          <p:cNvSpPr>
            <a:spLocks noGrp="1"/>
          </p:cNvSpPr>
          <p:nvPr>
            <p:ph idx="1"/>
          </p:nvPr>
        </p:nvSpPr>
        <p:spPr/>
        <p:txBody>
          <a:bodyPr/>
          <a:lstStyle/>
          <a:p>
            <a:r>
              <a:rPr lang="en-US" dirty="0" smtClean="0"/>
              <a:t>Never lecture the client</a:t>
            </a:r>
          </a:p>
          <a:p>
            <a:r>
              <a:rPr lang="en-US" dirty="0" smtClean="0"/>
              <a:t>Don’t try to fight with him/her</a:t>
            </a:r>
          </a:p>
          <a:p>
            <a:r>
              <a:rPr lang="en-US" dirty="0" smtClean="0"/>
              <a:t>Don’t let the issue appear easy and simple</a:t>
            </a:r>
          </a:p>
          <a:p>
            <a:r>
              <a:rPr lang="en-US" dirty="0" smtClean="0"/>
              <a:t>Begin with telling him you will help and every problem will be addressed</a:t>
            </a:r>
          </a:p>
          <a:p>
            <a:r>
              <a:rPr lang="en-US" dirty="0" smtClean="0"/>
              <a:t>Be nice</a:t>
            </a:r>
          </a:p>
          <a:p>
            <a:r>
              <a:rPr lang="en-US" dirty="0" smtClean="0"/>
              <a:t>Use passive voice, don’t offend him for making mistakes</a:t>
            </a:r>
          </a:p>
          <a:p>
            <a:r>
              <a:rPr lang="en-US" dirty="0" smtClean="0"/>
              <a:t>Inform others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50246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CS#2: The Rude Client</a:t>
            </a:r>
            <a:endParaRPr lang="bg-BG" dirty="0"/>
          </a:p>
        </p:txBody>
      </p:sp>
      <p:sp>
        <p:nvSpPr>
          <p:cNvPr id="3" name="Content Placeholder 2"/>
          <p:cNvSpPr>
            <a:spLocks noGrp="1"/>
          </p:cNvSpPr>
          <p:nvPr>
            <p:ph idx="1"/>
          </p:nvPr>
        </p:nvSpPr>
        <p:spPr/>
        <p:txBody>
          <a:bodyPr/>
          <a:lstStyle/>
          <a:p>
            <a:r>
              <a:rPr lang="en-US" sz="2800" dirty="0" smtClean="0"/>
              <a:t>I do not understand your answer and your code sample is not working at all! Could you give the ticket to someone more senior? Hopefully he can answer my enquiries properly!</a:t>
            </a:r>
          </a:p>
          <a:p>
            <a:r>
              <a:rPr lang="en-US" sz="2800" dirty="0" smtClean="0"/>
              <a:t>(</a:t>
            </a:r>
            <a:r>
              <a:rPr lang="en-US" sz="2800" i="1" dirty="0" smtClean="0"/>
              <a:t>Context info: The code sample is fine, but has a couple of steps to reproduce that the client probably got wrong. The issue explanation was not detailed, only main points mentioned</a:t>
            </a:r>
            <a:r>
              <a:rPr lang="en-US" sz="2800" dirty="0" smtClean="0"/>
              <a:t>)</a:t>
            </a:r>
          </a:p>
          <a:p>
            <a:r>
              <a:rPr lang="en-US" sz="2800" dirty="0" smtClean="0"/>
              <a:t>Task</a:t>
            </a:r>
            <a:r>
              <a:rPr lang="en-US" sz="2800" dirty="0"/>
              <a:t>: Formulate the </a:t>
            </a:r>
            <a:r>
              <a:rPr lang="en-US" sz="2800" dirty="0" smtClean="0"/>
              <a:t>answer, describe course of action</a:t>
            </a:r>
            <a:endParaRPr lang="bg-BG" sz="2800" dirty="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1499529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CS#2: Advices</a:t>
            </a:r>
            <a:endParaRPr lang="bg-BG" i="1" dirty="0"/>
          </a:p>
        </p:txBody>
      </p:sp>
      <p:sp>
        <p:nvSpPr>
          <p:cNvPr id="3" name="Content Placeholder 2"/>
          <p:cNvSpPr>
            <a:spLocks noGrp="1"/>
          </p:cNvSpPr>
          <p:nvPr>
            <p:ph idx="1"/>
          </p:nvPr>
        </p:nvSpPr>
        <p:spPr/>
        <p:txBody>
          <a:bodyPr/>
          <a:lstStyle/>
          <a:p>
            <a:r>
              <a:rPr lang="en-US" dirty="0" smtClean="0"/>
              <a:t>Don’t get offended</a:t>
            </a:r>
          </a:p>
          <a:p>
            <a:r>
              <a:rPr lang="en-US" dirty="0" smtClean="0"/>
              <a:t>Don’t ask the client to calm down</a:t>
            </a:r>
          </a:p>
          <a:p>
            <a:r>
              <a:rPr lang="en-US" dirty="0" smtClean="0"/>
              <a:t>Don’t ignore him</a:t>
            </a:r>
          </a:p>
          <a:p>
            <a:r>
              <a:rPr lang="en-US" dirty="0" smtClean="0"/>
              <a:t>Don’t be rude back</a:t>
            </a:r>
          </a:p>
          <a:p>
            <a:r>
              <a:rPr lang="en-US" dirty="0" smtClean="0"/>
              <a:t>Focus on resolving the issue</a:t>
            </a:r>
          </a:p>
          <a:p>
            <a:r>
              <a:rPr lang="en-US" dirty="0" smtClean="0"/>
              <a:t>Inform others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428973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CS#3: The Impatient Client</a:t>
            </a:r>
            <a:endParaRPr lang="bg-BG" dirty="0"/>
          </a:p>
        </p:txBody>
      </p:sp>
      <p:sp>
        <p:nvSpPr>
          <p:cNvPr id="3" name="Content Placeholder 2"/>
          <p:cNvSpPr>
            <a:spLocks noGrp="1"/>
          </p:cNvSpPr>
          <p:nvPr>
            <p:ph idx="1"/>
          </p:nvPr>
        </p:nvSpPr>
        <p:spPr/>
        <p:txBody>
          <a:bodyPr/>
          <a:lstStyle/>
          <a:p>
            <a:r>
              <a:rPr lang="en-US" sz="2800" dirty="0" smtClean="0"/>
              <a:t>I have raised the ticket 5 hours ago, and yet – no answer. Can I get your attention please?</a:t>
            </a:r>
          </a:p>
          <a:p>
            <a:r>
              <a:rPr lang="en-US" sz="2800" i="1" dirty="0" smtClean="0"/>
              <a:t>(Help Info: The SLA for support tickets is 24 hours or 48 hours response time, depending on the license. There is also phone support, which is paid separately. Corporate clients are usually handled with priority, and this is one of them. The issue he stumbled upon is huge and tough. You have a simple dirty and risky solution but the real one will take time) </a:t>
            </a:r>
          </a:p>
          <a:p>
            <a:r>
              <a:rPr lang="en-US" sz="2800" dirty="0" smtClean="0"/>
              <a:t>Task: Formulate the answer</a:t>
            </a: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94995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CS#3: </a:t>
            </a:r>
            <a:r>
              <a:rPr lang="en-US" i="1" dirty="0"/>
              <a:t>Advices</a:t>
            </a:r>
            <a:endParaRPr lang="bg-BG" dirty="0"/>
          </a:p>
        </p:txBody>
      </p:sp>
      <p:sp>
        <p:nvSpPr>
          <p:cNvPr id="3" name="Content Placeholder 2"/>
          <p:cNvSpPr>
            <a:spLocks noGrp="1"/>
          </p:cNvSpPr>
          <p:nvPr>
            <p:ph idx="1"/>
          </p:nvPr>
        </p:nvSpPr>
        <p:spPr/>
        <p:txBody>
          <a:bodyPr/>
          <a:lstStyle/>
          <a:p>
            <a:r>
              <a:rPr lang="en-US" dirty="0" smtClean="0"/>
              <a:t>Be polite</a:t>
            </a:r>
          </a:p>
          <a:p>
            <a:r>
              <a:rPr lang="en-US" dirty="0" smtClean="0"/>
              <a:t>Offer options</a:t>
            </a:r>
          </a:p>
          <a:p>
            <a:r>
              <a:rPr lang="en-US" dirty="0" smtClean="0"/>
              <a:t>Be honest about the severity of the issue</a:t>
            </a:r>
            <a:endParaRPr lang="en-US" dirty="0"/>
          </a:p>
          <a:p>
            <a:r>
              <a:rPr lang="en-US" dirty="0" smtClean="0"/>
              <a:t>Never do a half-job, really resolve the issue</a:t>
            </a:r>
          </a:p>
          <a:p>
            <a:r>
              <a:rPr lang="en-US" dirty="0" smtClean="0"/>
              <a:t>Mention the SLA, but nicely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6822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267200"/>
            <a:ext cx="7924800" cy="685800"/>
          </a:xfrm>
        </p:spPr>
        <p:txBody>
          <a:bodyPr/>
          <a:lstStyle/>
          <a:p>
            <a:r>
              <a:rPr lang="en-US" dirty="0" smtClean="0"/>
              <a:t>What are the Soft Skills?</a:t>
            </a:r>
            <a:endParaRPr lang="en-US" dirty="0"/>
          </a:p>
        </p:txBody>
      </p:sp>
      <p:sp>
        <p:nvSpPr>
          <p:cNvPr id="3" name="Subtitle 2"/>
          <p:cNvSpPr>
            <a:spLocks noGrp="1"/>
          </p:cNvSpPr>
          <p:nvPr>
            <p:ph type="subTitle" idx="1"/>
          </p:nvPr>
        </p:nvSpPr>
        <p:spPr>
          <a:xfrm>
            <a:off x="609600" y="5069680"/>
            <a:ext cx="7924800" cy="569120"/>
          </a:xfrm>
        </p:spPr>
        <p:txBody>
          <a:bodyPr/>
          <a:lstStyle/>
          <a:p>
            <a:r>
              <a:rPr lang="en-US" dirty="0" smtClean="0"/>
              <a:t>And why being smart is not enough</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1800" y="1347952"/>
            <a:ext cx="3200400" cy="2538248"/>
          </a:xfrm>
          <a:prstGeom prst="roundRect">
            <a:avLst>
              <a:gd name="adj" fmla="val 6374"/>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 The Novice Client</a:t>
            </a:r>
            <a:endParaRPr lang="bg-BG" dirty="0"/>
          </a:p>
        </p:txBody>
      </p:sp>
      <p:sp>
        <p:nvSpPr>
          <p:cNvPr id="3" name="Content Placeholder 2"/>
          <p:cNvSpPr>
            <a:spLocks noGrp="1"/>
          </p:cNvSpPr>
          <p:nvPr>
            <p:ph idx="1"/>
          </p:nvPr>
        </p:nvSpPr>
        <p:spPr/>
        <p:txBody>
          <a:bodyPr/>
          <a:lstStyle/>
          <a:p>
            <a:r>
              <a:rPr lang="en-US" sz="2800" dirty="0" smtClean="0"/>
              <a:t>What do you mean by saving the object in the session? What is the session, do you have code examples for that? I might be new to ASP.NET, but I have 7 years of experience in VB Script!</a:t>
            </a:r>
          </a:p>
          <a:p>
            <a:r>
              <a:rPr lang="en-US" sz="2800" i="1" dirty="0" smtClean="0"/>
              <a:t>(Context Info: You have recommended that he stores an important entity in the ASP.NET session, without explaining too much, as this is something a .NET web developer should be familiar with. No code examples are available for a simple thing like that)</a:t>
            </a:r>
          </a:p>
          <a:p>
            <a:r>
              <a:rPr lang="en-US" sz="2800" dirty="0" smtClean="0"/>
              <a:t>Task: Outline the course of action</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65921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CS#4</a:t>
            </a:r>
            <a:r>
              <a:rPr lang="en-US" i="1" dirty="0" smtClean="0"/>
              <a:t>: Advices</a:t>
            </a:r>
            <a:endParaRPr lang="bg-BG" i="1" dirty="0"/>
          </a:p>
        </p:txBody>
      </p:sp>
      <p:sp>
        <p:nvSpPr>
          <p:cNvPr id="3" name="Content Placeholder 2"/>
          <p:cNvSpPr>
            <a:spLocks noGrp="1"/>
          </p:cNvSpPr>
          <p:nvPr>
            <p:ph idx="1"/>
          </p:nvPr>
        </p:nvSpPr>
        <p:spPr/>
        <p:txBody>
          <a:bodyPr/>
          <a:lstStyle/>
          <a:p>
            <a:r>
              <a:rPr lang="en-US" dirty="0" smtClean="0"/>
              <a:t>Sense the level of experience </a:t>
            </a:r>
          </a:p>
          <a:p>
            <a:pPr lvl="1"/>
            <a:r>
              <a:rPr lang="en-US" dirty="0" smtClean="0"/>
              <a:t>Simple questions</a:t>
            </a:r>
          </a:p>
          <a:p>
            <a:pPr lvl="1"/>
            <a:r>
              <a:rPr lang="en-US" dirty="0" smtClean="0"/>
              <a:t>Lack of clear definitions</a:t>
            </a:r>
          </a:p>
          <a:p>
            <a:pPr lvl="1"/>
            <a:r>
              <a:rPr lang="en-US" dirty="0" smtClean="0"/>
              <a:t>Usually modest tone</a:t>
            </a:r>
          </a:p>
          <a:p>
            <a:r>
              <a:rPr lang="en-US" dirty="0" smtClean="0"/>
              <a:t>Be extremely patient</a:t>
            </a:r>
          </a:p>
          <a:p>
            <a:r>
              <a:rPr lang="en-US" dirty="0" smtClean="0"/>
              <a:t>Go an extra mile explaining details</a:t>
            </a:r>
          </a:p>
          <a:p>
            <a:r>
              <a:rPr lang="en-US" dirty="0" smtClean="0"/>
              <a:t>Send links to the relevant resources</a:t>
            </a:r>
          </a:p>
          <a:p>
            <a:r>
              <a:rPr lang="en-US" dirty="0" smtClean="0"/>
              <a:t>Recommend readings outside the company resources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401988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CS#5: Demanding customer</a:t>
            </a:r>
            <a:endParaRPr lang="bg-BG" dirty="0"/>
          </a:p>
        </p:txBody>
      </p:sp>
      <p:sp>
        <p:nvSpPr>
          <p:cNvPr id="3" name="Content Placeholder 2"/>
          <p:cNvSpPr>
            <a:spLocks noGrp="1"/>
          </p:cNvSpPr>
          <p:nvPr>
            <p:ph idx="1"/>
          </p:nvPr>
        </p:nvSpPr>
        <p:spPr/>
        <p:txBody>
          <a:bodyPr/>
          <a:lstStyle/>
          <a:p>
            <a:r>
              <a:rPr lang="en-US" dirty="0" smtClean="0"/>
              <a:t>Here is my code using your WPF control. Can you be so kind to fix the error?</a:t>
            </a:r>
          </a:p>
          <a:p>
            <a:endParaRPr lang="en-US" dirty="0"/>
          </a:p>
          <a:p>
            <a:r>
              <a:rPr lang="en-US" i="1" dirty="0" smtClean="0"/>
              <a:t>(More info: The error is most probably not caused by your control. The code is complex and would take days to analyze and fix. There is a)</a:t>
            </a:r>
            <a:r>
              <a:rPr lang="en-US" dirty="0" smtClean="0"/>
              <a:t> </a:t>
            </a:r>
          </a:p>
          <a:p>
            <a:endParaRPr lang="en-US" dirty="0"/>
          </a:p>
          <a:p>
            <a:r>
              <a:rPr lang="en-US" dirty="0" smtClean="0"/>
              <a:t>Task: Outline possible courses of action.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2082224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CS#5: Advices</a:t>
            </a:r>
            <a:endParaRPr lang="bg-BG" i="1" dirty="0"/>
          </a:p>
        </p:txBody>
      </p:sp>
      <p:sp>
        <p:nvSpPr>
          <p:cNvPr id="3" name="Content Placeholder 2"/>
          <p:cNvSpPr>
            <a:spLocks noGrp="1"/>
          </p:cNvSpPr>
          <p:nvPr>
            <p:ph idx="1"/>
          </p:nvPr>
        </p:nvSpPr>
        <p:spPr/>
        <p:txBody>
          <a:bodyPr/>
          <a:lstStyle/>
          <a:p>
            <a:r>
              <a:rPr lang="en-US" dirty="0" smtClean="0"/>
              <a:t>Be punctual on what can and cannot be delivered</a:t>
            </a:r>
          </a:p>
          <a:p>
            <a:r>
              <a:rPr lang="en-US" dirty="0" smtClean="0"/>
              <a:t>Be informative and describe the reasons, to the extent that you can disclose</a:t>
            </a:r>
          </a:p>
          <a:p>
            <a:r>
              <a:rPr lang="en-US" dirty="0" smtClean="0"/>
              <a:t>Don’t lecture the client, he/she has the right to ask</a:t>
            </a:r>
          </a:p>
          <a:p>
            <a:r>
              <a:rPr lang="en-US" dirty="0" smtClean="0"/>
              <a:t>Be opened to discussion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1215182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CS#6: Competitor Comparison</a:t>
            </a:r>
            <a:endParaRPr lang="bg-BG" dirty="0"/>
          </a:p>
        </p:txBody>
      </p:sp>
      <p:sp>
        <p:nvSpPr>
          <p:cNvPr id="3" name="Content Placeholder 2"/>
          <p:cNvSpPr>
            <a:spLocks noGrp="1"/>
          </p:cNvSpPr>
          <p:nvPr>
            <p:ph idx="1"/>
          </p:nvPr>
        </p:nvSpPr>
        <p:spPr/>
        <p:txBody>
          <a:bodyPr/>
          <a:lstStyle/>
          <a:p>
            <a:r>
              <a:rPr lang="en-US" dirty="0" smtClean="0"/>
              <a:t>I would like to know why should I choose Telerik ASP.NET Ajax controls over the ones offered by </a:t>
            </a:r>
            <a:r>
              <a:rPr lang="en-US" dirty="0" err="1" smtClean="0"/>
              <a:t>DevExpress</a:t>
            </a:r>
            <a:r>
              <a:rPr lang="en-US" dirty="0" smtClean="0"/>
              <a:t>? I noticed that the feature I want is only supported in the </a:t>
            </a:r>
            <a:r>
              <a:rPr lang="en-US" dirty="0" err="1" smtClean="0"/>
              <a:t>DevExpress</a:t>
            </a:r>
            <a:r>
              <a:rPr lang="en-US" dirty="0" smtClean="0"/>
              <a:t> controls.</a:t>
            </a:r>
          </a:p>
          <a:p>
            <a:r>
              <a:rPr lang="en-US" i="1" dirty="0" smtClean="0"/>
              <a:t>(More info: </a:t>
            </a:r>
            <a:r>
              <a:rPr lang="en-US" i="1" dirty="0" err="1" smtClean="0"/>
              <a:t>DevExpress</a:t>
            </a:r>
            <a:r>
              <a:rPr lang="en-US" i="1" dirty="0" smtClean="0"/>
              <a:t> is one of the other competitors on the controls market. There are some features we have and they don’t)</a:t>
            </a:r>
          </a:p>
          <a:p>
            <a:r>
              <a:rPr lang="en-US" dirty="0" smtClean="0"/>
              <a:t>Task: Outline the course of action, outline the desired outcome and negative possibilities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498087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CS#6: Advices</a:t>
            </a:r>
            <a:endParaRPr lang="bg-BG" i="1" dirty="0"/>
          </a:p>
        </p:txBody>
      </p:sp>
      <p:sp>
        <p:nvSpPr>
          <p:cNvPr id="3" name="Content Placeholder 2"/>
          <p:cNvSpPr>
            <a:spLocks noGrp="1"/>
          </p:cNvSpPr>
          <p:nvPr>
            <p:ph idx="1"/>
          </p:nvPr>
        </p:nvSpPr>
        <p:spPr/>
        <p:txBody>
          <a:bodyPr/>
          <a:lstStyle/>
          <a:p>
            <a:r>
              <a:rPr lang="en-US" dirty="0" smtClean="0"/>
              <a:t>Escalate!</a:t>
            </a:r>
          </a:p>
          <a:p>
            <a:r>
              <a:rPr lang="en-US" dirty="0" smtClean="0"/>
              <a:t>Be delicate with your statements</a:t>
            </a:r>
          </a:p>
          <a:p>
            <a:r>
              <a:rPr lang="en-US" dirty="0" smtClean="0"/>
              <a:t>Do not underestimate the competitor product</a:t>
            </a:r>
          </a:p>
          <a:p>
            <a:r>
              <a:rPr lang="en-US" dirty="0" smtClean="0"/>
              <a:t>Be honest, but also think from the sales perspective</a:t>
            </a:r>
          </a:p>
          <a:p>
            <a:r>
              <a:rPr lang="en-US" dirty="0" smtClean="0"/>
              <a:t>Offer alternative approaches so that the client doesn’t have to go with the competitor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477529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Readings</a:t>
            </a:r>
            <a:endParaRPr lang="bg-BG" dirty="0"/>
          </a:p>
        </p:txBody>
      </p:sp>
      <p:sp>
        <p:nvSpPr>
          <p:cNvPr id="5" name="Content Placeholder 4"/>
          <p:cNvSpPr>
            <a:spLocks noGrp="1"/>
          </p:cNvSpPr>
          <p:nvPr>
            <p:ph idx="1"/>
          </p:nvPr>
        </p:nvSpPr>
        <p:spPr/>
        <p:txBody>
          <a:bodyPr/>
          <a:lstStyle/>
          <a:p>
            <a:r>
              <a:rPr lang="en-US" dirty="0" smtClean="0"/>
              <a:t>Steven Johnson, (2007). The </a:t>
            </a:r>
            <a:r>
              <a:rPr lang="en-US" dirty="0"/>
              <a:t>IT Professional’s Business and Communications Guide (2007)</a:t>
            </a:r>
          </a:p>
          <a:p>
            <a:r>
              <a:rPr lang="en-US" dirty="0" smtClean="0"/>
              <a:t>Ken </a:t>
            </a:r>
            <a:r>
              <a:rPr lang="en-US" dirty="0"/>
              <a:t>Blanchard, Sheldon Bowles, </a:t>
            </a:r>
            <a:r>
              <a:rPr lang="en-US" dirty="0" smtClean="0"/>
              <a:t>(1993). Raving </a:t>
            </a:r>
            <a:r>
              <a:rPr lang="en-US" dirty="0" smtClean="0"/>
              <a:t>Fans</a:t>
            </a:r>
          </a:p>
          <a:p>
            <a:r>
              <a:rPr lang="en-US" dirty="0" smtClean="0"/>
              <a:t>Daniel </a:t>
            </a:r>
            <a:r>
              <a:rPr lang="en-US" dirty="0" err="1" smtClean="0"/>
              <a:t>Goleman</a:t>
            </a:r>
            <a:r>
              <a:rPr lang="en-US" dirty="0" smtClean="0"/>
              <a:t> (1995). Emotional Intelligence</a:t>
            </a:r>
            <a:endParaRPr lang="en-US" dirty="0" smtClean="0"/>
          </a:p>
          <a:p>
            <a:endParaRPr lang="en-US" dirty="0"/>
          </a:p>
          <a:p>
            <a:endParaRPr lang="bg-BG" dirty="0"/>
          </a:p>
        </p:txBody>
      </p:sp>
      <p:pic>
        <p:nvPicPr>
          <p:cNvPr id="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81400" y="4114800"/>
            <a:ext cx="1828800"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90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Fast </a:t>
            </a:r>
            <a:r>
              <a:rPr lang="en-US" dirty="0" smtClean="0"/>
              <a:t>Track</a:t>
            </a:r>
            <a:endParaRPr lang="en-US" dirty="0"/>
          </a:p>
        </p:txBody>
      </p:sp>
      <p:sp>
        <p:nvSpPr>
          <p:cNvPr id="3" name="Content Placeholder 2"/>
          <p:cNvSpPr>
            <a:spLocks noGrp="1"/>
          </p:cNvSpPr>
          <p:nvPr>
            <p:ph idx="1"/>
          </p:nvPr>
        </p:nvSpPr>
        <p:spPr/>
        <p:txBody>
          <a:bodyPr/>
          <a:lstStyle/>
          <a:p>
            <a:r>
              <a:rPr lang="en-US" b="0" dirty="0" err="1" smtClean="0">
                <a:effectLst/>
              </a:rPr>
              <a:t>Authors@Google</a:t>
            </a:r>
            <a:r>
              <a:rPr lang="en-US" b="0" dirty="0">
                <a:effectLst/>
              </a:rPr>
              <a:t>: Daniel </a:t>
            </a:r>
            <a:r>
              <a:rPr lang="en-US" b="0" dirty="0" err="1">
                <a:effectLst/>
              </a:rPr>
              <a:t>Goleman</a:t>
            </a:r>
            <a:endParaRPr lang="en-US" b="0" dirty="0">
              <a:effectLst/>
            </a:endParaRPr>
          </a:p>
          <a:p>
            <a:pPr lvl="1"/>
            <a:r>
              <a:rPr lang="en-US" dirty="0" smtClean="0">
                <a:hlinkClick r:id="rId2"/>
              </a:rPr>
              <a:t>http</a:t>
            </a:r>
            <a:r>
              <a:rPr lang="en-US" dirty="0">
                <a:hlinkClick r:id="rId2"/>
              </a:rPr>
              <a:t>://www.youtube.com/watch?v=-</a:t>
            </a:r>
            <a:r>
              <a:rPr lang="en-US" dirty="0" smtClean="0">
                <a:hlinkClick r:id="rId2"/>
              </a:rPr>
              <a:t>hoo_dIOP8k</a:t>
            </a:r>
            <a:endParaRPr lang="en-US" dirty="0" smtClean="0"/>
          </a:p>
          <a:p>
            <a:r>
              <a:rPr lang="en-US" b="0" dirty="0">
                <a:effectLst/>
              </a:rPr>
              <a:t>Marshmallow </a:t>
            </a:r>
            <a:r>
              <a:rPr lang="en-US" b="0" dirty="0" smtClean="0">
                <a:effectLst/>
              </a:rPr>
              <a:t>Test</a:t>
            </a:r>
            <a:endParaRPr lang="en-US" b="0" dirty="0">
              <a:effectLst/>
            </a:endParaRPr>
          </a:p>
          <a:p>
            <a:pPr lvl="1"/>
            <a:r>
              <a:rPr lang="en-US" dirty="0" smtClean="0">
                <a:hlinkClick r:id="rId3"/>
              </a:rPr>
              <a:t>http</a:t>
            </a:r>
            <a:r>
              <a:rPr lang="en-US" dirty="0">
                <a:hlinkClick r:id="rId3"/>
              </a:rPr>
              <a:t>://</a:t>
            </a:r>
            <a:r>
              <a:rPr lang="en-US" dirty="0" smtClean="0">
                <a:hlinkClick r:id="rId3"/>
              </a:rPr>
              <a:t>www.youtube.com/watch?v=Sc4EF3ijVJ8</a:t>
            </a:r>
            <a:endParaRPr lang="en-US" dirty="0" smtClean="0"/>
          </a:p>
          <a:p>
            <a:r>
              <a:rPr lang="en-US" b="0" dirty="0">
                <a:effectLst/>
              </a:rPr>
              <a:t>Understanding Emotional Intelligence: The Amygdala Hijack</a:t>
            </a:r>
          </a:p>
          <a:p>
            <a:pPr lvl="1"/>
            <a:r>
              <a:rPr lang="en-US" dirty="0" smtClean="0">
                <a:hlinkClick r:id="rId4"/>
              </a:rPr>
              <a:t>http</a:t>
            </a:r>
            <a:r>
              <a:rPr lang="en-US" dirty="0">
                <a:hlinkClick r:id="rId4"/>
              </a:rPr>
              <a:t>://www.youtube.com/watch?v=S_tI9_so1Q4</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3854605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err="1" smtClean="0"/>
              <a:t>Telerik</a:t>
            </a:r>
            <a:r>
              <a:rPr lang="en-US" dirty="0" smtClean="0"/>
              <a:t>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Forums - Community for Programmers"/>
              </a:rPr>
              <a:t>forums.academy.telerik.com</a:t>
            </a:r>
            <a:endParaRPr lang="en-US" noProof="1"/>
          </a:p>
        </p:txBody>
      </p:sp>
      <p:pic>
        <p:nvPicPr>
          <p:cNvPr id="5" name="Picture 5">
            <a:hlinkClick r:id="rId4" tooltip="Telerik Software Academy Forums - Discussion Board for Developers"/>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496336" y="3886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2" tooltip="Telerik Software Academy"/>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660833" y="10668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7" tooltip="Telerik Academy @ Facebook"/>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760655" y="2362199"/>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there “Hard” Skills?!</a:t>
            </a:r>
            <a:endParaRPr lang="bg-BG" dirty="0"/>
          </a:p>
        </p:txBody>
      </p:sp>
      <p:sp>
        <p:nvSpPr>
          <p:cNvPr id="5" name="Content Placeholder 4"/>
          <p:cNvSpPr>
            <a:spLocks noGrp="1"/>
          </p:cNvSpPr>
          <p:nvPr>
            <p:ph idx="1"/>
          </p:nvPr>
        </p:nvSpPr>
        <p:spPr/>
        <p:txBody>
          <a:bodyPr/>
          <a:lstStyle/>
          <a:p>
            <a:r>
              <a:rPr lang="en-US" dirty="0" smtClean="0">
                <a:solidFill>
                  <a:schemeClr val="accent5">
                    <a:lumMod val="20000"/>
                    <a:lumOff val="80000"/>
                  </a:schemeClr>
                </a:solidFill>
              </a:rPr>
              <a:t>Hard</a:t>
            </a:r>
            <a:r>
              <a:rPr lang="en-US" dirty="0" smtClean="0"/>
              <a:t> </a:t>
            </a:r>
            <a:r>
              <a:rPr lang="en-US" dirty="0" smtClean="0">
                <a:solidFill>
                  <a:schemeClr val="accent5">
                    <a:lumMod val="20000"/>
                    <a:lumOff val="80000"/>
                  </a:schemeClr>
                </a:solidFill>
              </a:rPr>
              <a:t>Skills</a:t>
            </a:r>
            <a:endParaRPr lang="en-US" dirty="0" smtClean="0"/>
          </a:p>
          <a:p>
            <a:pPr lvl="1"/>
            <a:r>
              <a:rPr lang="en-US" dirty="0" smtClean="0"/>
              <a:t>Specific abilities needed to perform a certain task</a:t>
            </a:r>
          </a:p>
          <a:p>
            <a:r>
              <a:rPr lang="en-US" dirty="0" smtClean="0"/>
              <a:t>Examples:</a:t>
            </a:r>
          </a:p>
          <a:p>
            <a:pPr lvl="1"/>
            <a:r>
              <a:rPr lang="en-US" dirty="0" smtClean="0"/>
              <a:t>C# programming</a:t>
            </a:r>
          </a:p>
          <a:p>
            <a:pPr lvl="1"/>
            <a:r>
              <a:rPr lang="en-US" dirty="0"/>
              <a:t>Working with Microsoft Office</a:t>
            </a:r>
            <a:endParaRPr lang="en-US" dirty="0" smtClean="0"/>
          </a:p>
          <a:p>
            <a:pPr lvl="1"/>
            <a:r>
              <a:rPr lang="en-US" dirty="0" smtClean="0"/>
              <a:t>Speaking Chinese</a:t>
            </a:r>
          </a:p>
          <a:p>
            <a:r>
              <a:rPr lang="en-US" dirty="0" smtClean="0"/>
              <a:t>According to the education system, hard skills are all that matters!</a:t>
            </a:r>
          </a:p>
          <a:p>
            <a:pPr lvl="1"/>
            <a:endParaRPr lang="bg-BG" dirty="0"/>
          </a:p>
        </p:txBody>
      </p:sp>
    </p:spTree>
    <p:extLst>
      <p:ext uri="{BB962C8B-B14F-4D97-AF65-F5344CB8AC3E}">
        <p14:creationId xmlns:p14="http://schemas.microsoft.com/office/powerpoint/2010/main" val="387746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Soft Skills then?</a:t>
            </a:r>
            <a:endParaRPr lang="bg-BG" dirty="0"/>
          </a:p>
        </p:txBody>
      </p:sp>
      <p:sp>
        <p:nvSpPr>
          <p:cNvPr id="3" name="Content Placeholder 2"/>
          <p:cNvSpPr>
            <a:spLocks noGrp="1"/>
          </p:cNvSpPr>
          <p:nvPr>
            <p:ph idx="1"/>
          </p:nvPr>
        </p:nvSpPr>
        <p:spPr/>
        <p:txBody>
          <a:bodyPr/>
          <a:lstStyle/>
          <a:p>
            <a:r>
              <a:rPr lang="en-US" dirty="0" smtClean="0"/>
              <a:t>Soft Skills</a:t>
            </a:r>
          </a:p>
          <a:p>
            <a:pPr lvl="1"/>
            <a:r>
              <a:rPr lang="en-US" dirty="0" smtClean="0">
                <a:solidFill>
                  <a:schemeClr val="accent5">
                    <a:lumMod val="20000"/>
                    <a:lumOff val="80000"/>
                  </a:schemeClr>
                </a:solidFill>
              </a:rPr>
              <a:t>Personal</a:t>
            </a:r>
            <a:r>
              <a:rPr lang="en-US" dirty="0" smtClean="0"/>
              <a:t> </a:t>
            </a:r>
            <a:r>
              <a:rPr lang="en-US" dirty="0"/>
              <a:t>attributes, characterizing </a:t>
            </a:r>
            <a:r>
              <a:rPr lang="en-US" dirty="0">
                <a:solidFill>
                  <a:schemeClr val="accent5">
                    <a:lumMod val="20000"/>
                    <a:lumOff val="80000"/>
                  </a:schemeClr>
                </a:solidFill>
              </a:rPr>
              <a:t>relationships</a:t>
            </a:r>
            <a:r>
              <a:rPr lang="en-US" dirty="0"/>
              <a:t> with other </a:t>
            </a:r>
            <a:r>
              <a:rPr lang="en-US" dirty="0" smtClean="0"/>
              <a:t>people</a:t>
            </a:r>
          </a:p>
          <a:p>
            <a:r>
              <a:rPr lang="en-US" dirty="0"/>
              <a:t>Emotional </a:t>
            </a:r>
            <a:r>
              <a:rPr lang="en-US" dirty="0" smtClean="0"/>
              <a:t>Intelligence</a:t>
            </a:r>
          </a:p>
          <a:p>
            <a:pPr lvl="1"/>
            <a:r>
              <a:rPr lang="en-US" dirty="0" smtClean="0"/>
              <a:t>Ability </a:t>
            </a:r>
            <a:r>
              <a:rPr lang="en-US" dirty="0"/>
              <a:t>to </a:t>
            </a:r>
            <a:r>
              <a:rPr lang="en-US" dirty="0">
                <a:solidFill>
                  <a:schemeClr val="accent5">
                    <a:lumMod val="20000"/>
                    <a:lumOff val="80000"/>
                  </a:schemeClr>
                </a:solidFill>
              </a:rPr>
              <a:t>recognize</a:t>
            </a:r>
            <a:r>
              <a:rPr lang="en-US" dirty="0"/>
              <a:t> the meanings of emotions and their relationships, and to </a:t>
            </a:r>
            <a:r>
              <a:rPr lang="en-US" dirty="0">
                <a:solidFill>
                  <a:schemeClr val="accent5">
                    <a:lumMod val="20000"/>
                    <a:lumOff val="80000"/>
                  </a:schemeClr>
                </a:solidFill>
              </a:rPr>
              <a:t>reason</a:t>
            </a:r>
            <a:r>
              <a:rPr lang="en-US" dirty="0"/>
              <a:t> and </a:t>
            </a:r>
            <a:r>
              <a:rPr lang="en-US" dirty="0">
                <a:solidFill>
                  <a:schemeClr val="accent5">
                    <a:lumMod val="20000"/>
                    <a:lumOff val="80000"/>
                  </a:schemeClr>
                </a:solidFill>
              </a:rPr>
              <a:t>problem-solve</a:t>
            </a:r>
            <a:r>
              <a:rPr lang="en-US" dirty="0"/>
              <a:t> on the basis of them (Mayer, 1999</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410345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Fashionable Term?</a:t>
            </a:r>
            <a:endParaRPr lang="en-US" dirty="0"/>
          </a:p>
        </p:txBody>
      </p:sp>
      <p:sp>
        <p:nvSpPr>
          <p:cNvPr id="6" name="Text Placeholder 5"/>
          <p:cNvSpPr>
            <a:spLocks noGrp="1"/>
          </p:cNvSpPr>
          <p:nvPr>
            <p:ph type="body" sz="quarter" idx="11"/>
          </p:nvPr>
        </p:nvSpPr>
        <p:spPr>
          <a:xfrm>
            <a:off x="609600" y="1105942"/>
            <a:ext cx="6159766" cy="1634490"/>
          </a:xfrm>
          <a:prstGeom prst="roundRect">
            <a:avLst/>
          </a:prstGeom>
        </p:spPr>
        <p:txBody>
          <a:bodyPr/>
          <a:lstStyle/>
          <a:p>
            <a:pPr marL="0" lvl="1" indent="0" algn="ctr">
              <a:spcBef>
                <a:spcPts val="0"/>
              </a:spcBef>
              <a:buClr>
                <a:schemeClr val="accent5">
                  <a:lumMod val="40000"/>
                  <a:lumOff val="60000"/>
                </a:schemeClr>
              </a:buClr>
              <a:buSzPct val="70000"/>
              <a:buNone/>
            </a:pPr>
            <a:r>
              <a:rPr lang="en-US" b="0" i="1" dirty="0" smtClean="0">
                <a:effectLst/>
              </a:rPr>
              <a:t>"The </a:t>
            </a:r>
            <a:r>
              <a:rPr lang="en-US" b="0" i="1" dirty="0">
                <a:effectLst/>
              </a:rPr>
              <a:t>tongue of a man is his sword </a:t>
            </a:r>
            <a:r>
              <a:rPr lang="en-US" b="0" i="1" dirty="0" smtClean="0">
                <a:effectLst/>
              </a:rPr>
              <a:t/>
            </a:r>
            <a:br>
              <a:rPr lang="en-US" b="0" i="1" dirty="0" smtClean="0">
                <a:effectLst/>
              </a:rPr>
            </a:br>
            <a:r>
              <a:rPr lang="en-US" b="0" i="1" dirty="0" smtClean="0">
                <a:effectLst/>
              </a:rPr>
              <a:t>and effective </a:t>
            </a:r>
            <a:r>
              <a:rPr lang="en-US" b="0" i="1" dirty="0">
                <a:effectLst/>
              </a:rPr>
              <a:t>speech is </a:t>
            </a:r>
            <a:r>
              <a:rPr lang="en-US" b="0" i="1" dirty="0" smtClean="0">
                <a:effectLst/>
              </a:rPr>
              <a:t/>
            </a:r>
            <a:br>
              <a:rPr lang="en-US" b="0" i="1" dirty="0" smtClean="0">
                <a:effectLst/>
              </a:rPr>
            </a:br>
            <a:r>
              <a:rPr lang="en-US" b="0" i="1" dirty="0" smtClean="0">
                <a:effectLst/>
              </a:rPr>
              <a:t>stronger </a:t>
            </a:r>
            <a:r>
              <a:rPr lang="en-US" b="0" i="1" dirty="0">
                <a:effectLst/>
              </a:rPr>
              <a:t>than </a:t>
            </a:r>
            <a:r>
              <a:rPr lang="en-US" b="0" i="1" dirty="0" smtClean="0">
                <a:effectLst/>
              </a:rPr>
              <a:t>all fighting</a:t>
            </a:r>
            <a:r>
              <a:rPr lang="en-US" b="0" i="1" dirty="0">
                <a:effectLst/>
              </a:rPr>
              <a:t>"</a:t>
            </a:r>
            <a:endParaRPr lang="en-US" i="1"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7" name="Rectangle 6"/>
          <p:cNvSpPr/>
          <p:nvPr/>
        </p:nvSpPr>
        <p:spPr>
          <a:xfrm>
            <a:off x="4292702" y="2755462"/>
            <a:ext cx="2476664" cy="477054"/>
          </a:xfrm>
          <a:prstGeom prst="rect">
            <a:avLst/>
          </a:prstGeom>
        </p:spPr>
        <p:txBody>
          <a:bodyPr wrap="square">
            <a:spAutoFit/>
          </a:bodyPr>
          <a:lstStyle/>
          <a:p>
            <a:r>
              <a:rPr lang="en-US" b="1" dirty="0">
                <a:solidFill>
                  <a:schemeClr val="accent5">
                    <a:lumMod val="20000"/>
                    <a:lumOff val="80000"/>
                  </a:schemeClr>
                </a:solidFill>
              </a:rPr>
              <a:t>Ancient Egypt</a:t>
            </a:r>
          </a:p>
        </p:txBody>
      </p:sp>
      <p:sp>
        <p:nvSpPr>
          <p:cNvPr id="8" name="Text Placeholder 5"/>
          <p:cNvSpPr txBox="1">
            <a:spLocks/>
          </p:cNvSpPr>
          <p:nvPr/>
        </p:nvSpPr>
        <p:spPr>
          <a:xfrm>
            <a:off x="609600" y="3256423"/>
            <a:ext cx="6159766" cy="1123712"/>
          </a:xfrm>
          <a:prstGeom prst="round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spcBef>
                <a:spcPts val="0"/>
              </a:spcBef>
              <a:buClr>
                <a:schemeClr val="accent5">
                  <a:lumMod val="40000"/>
                  <a:lumOff val="60000"/>
                </a:schemeClr>
              </a:buClr>
              <a:buSzPct val="70000"/>
              <a:buNone/>
            </a:pPr>
            <a:r>
              <a:rPr lang="en-US" b="0" dirty="0" smtClean="0">
                <a:effectLst/>
              </a:rPr>
              <a:t>"importance </a:t>
            </a:r>
            <a:r>
              <a:rPr lang="en-US" b="0" dirty="0">
                <a:effectLst/>
              </a:rPr>
              <a:t>of emotional expression </a:t>
            </a:r>
            <a:r>
              <a:rPr lang="en-US" b="0" dirty="0" smtClean="0">
                <a:effectLst/>
              </a:rPr>
              <a:t/>
            </a:r>
            <a:br>
              <a:rPr lang="en-US" b="0" dirty="0" smtClean="0">
                <a:effectLst/>
              </a:rPr>
            </a:br>
            <a:r>
              <a:rPr lang="en-US" b="0" dirty="0" smtClean="0">
                <a:effectLst/>
              </a:rPr>
              <a:t>for survival"</a:t>
            </a:r>
            <a:endParaRPr lang="en-US" i="1" dirty="0"/>
          </a:p>
        </p:txBody>
      </p:sp>
      <p:sp>
        <p:nvSpPr>
          <p:cNvPr id="9" name="Rectangle 8"/>
          <p:cNvSpPr/>
          <p:nvPr/>
        </p:nvSpPr>
        <p:spPr>
          <a:xfrm>
            <a:off x="4026166" y="4399423"/>
            <a:ext cx="2743200" cy="477054"/>
          </a:xfrm>
          <a:prstGeom prst="rect">
            <a:avLst/>
          </a:prstGeom>
        </p:spPr>
        <p:txBody>
          <a:bodyPr wrap="square">
            <a:spAutoFit/>
          </a:bodyPr>
          <a:lstStyle/>
          <a:p>
            <a:r>
              <a:rPr lang="en-US" b="1" dirty="0" smtClean="0">
                <a:solidFill>
                  <a:schemeClr val="accent5">
                    <a:lumMod val="20000"/>
                    <a:lumOff val="80000"/>
                  </a:schemeClr>
                </a:solidFill>
              </a:rPr>
              <a:t>Charles Darwin</a:t>
            </a:r>
            <a:endParaRPr lang="en-US" b="1" dirty="0">
              <a:solidFill>
                <a:schemeClr val="accent5">
                  <a:lumMod val="20000"/>
                  <a:lumOff val="80000"/>
                </a:schemeClr>
              </a:solidFill>
            </a:endParaRPr>
          </a:p>
        </p:txBody>
      </p:sp>
      <p:sp>
        <p:nvSpPr>
          <p:cNvPr id="14" name="Content Placeholder 2"/>
          <p:cNvSpPr>
            <a:spLocks noGrp="1"/>
          </p:cNvSpPr>
          <p:nvPr>
            <p:ph idx="1"/>
          </p:nvPr>
        </p:nvSpPr>
        <p:spPr>
          <a:xfrm>
            <a:off x="609600" y="5105400"/>
            <a:ext cx="7210638" cy="553998"/>
          </a:xfrm>
        </p:spPr>
        <p:txBody>
          <a:bodyPr/>
          <a:lstStyle/>
          <a:p>
            <a:pPr marL="0" indent="0">
              <a:buNone/>
            </a:pPr>
            <a:r>
              <a:rPr lang="en-US" dirty="0" smtClean="0"/>
              <a:t>First Book on EQ - Daniel </a:t>
            </a:r>
            <a:r>
              <a:rPr lang="en-US" smtClean="0"/>
              <a:t>Goleman</a:t>
            </a:r>
            <a:r>
              <a:rPr lang="en-US" dirty="0" smtClean="0"/>
              <a:t>, 1995</a:t>
            </a:r>
          </a:p>
        </p:txBody>
      </p:sp>
      <p:pic>
        <p:nvPicPr>
          <p:cNvPr id="15" name="Picture 2" descr="D:\-- Public documents\Telerik Academy\Soft Skills and Client Communcation\egy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219200"/>
            <a:ext cx="1766455" cy="3429000"/>
          </a:xfrm>
          <a:prstGeom prst="roundRect">
            <a:avLst>
              <a:gd name="adj" fmla="val 792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4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 - Examples</a:t>
            </a:r>
            <a:endParaRPr lang="bg-BG" dirty="0"/>
          </a:p>
        </p:txBody>
      </p:sp>
      <p:sp>
        <p:nvSpPr>
          <p:cNvPr id="3" name="Content Placeholder 2"/>
          <p:cNvSpPr>
            <a:spLocks noGrp="1"/>
          </p:cNvSpPr>
          <p:nvPr>
            <p:ph idx="1"/>
          </p:nvPr>
        </p:nvSpPr>
        <p:spPr/>
        <p:txBody>
          <a:bodyPr/>
          <a:lstStyle/>
          <a:p>
            <a:r>
              <a:rPr lang="en-US" dirty="0"/>
              <a:t>Empathy</a:t>
            </a:r>
          </a:p>
          <a:p>
            <a:r>
              <a:rPr lang="en-US" dirty="0"/>
              <a:t>Communication</a:t>
            </a:r>
          </a:p>
          <a:p>
            <a:r>
              <a:rPr lang="en-US" dirty="0"/>
              <a:t>Sociability</a:t>
            </a:r>
          </a:p>
          <a:p>
            <a:r>
              <a:rPr lang="en-US" dirty="0"/>
              <a:t>Motivation</a:t>
            </a:r>
          </a:p>
          <a:p>
            <a:r>
              <a:rPr lang="en-US" dirty="0"/>
              <a:t>Patience</a:t>
            </a:r>
          </a:p>
          <a:p>
            <a:r>
              <a:rPr lang="en-US" dirty="0"/>
              <a:t>Emotion Management</a:t>
            </a:r>
            <a:endParaRPr lang="bg-BG" dirty="0"/>
          </a:p>
          <a:p>
            <a:r>
              <a:rPr lang="en-US" dirty="0" smtClean="0"/>
              <a:t>Positivism</a:t>
            </a:r>
          </a:p>
          <a:p>
            <a:r>
              <a:rPr lang="en-US" dirty="0" smtClean="0"/>
              <a:t>Mentoring</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1026" name="Picture 2" descr="http://naturalpatriot.org/wp-content/uploads/2011/02/empathy.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97" t="12976" r="12497" b="12976"/>
          <a:stretch/>
        </p:blipFill>
        <p:spPr bwMode="auto">
          <a:xfrm>
            <a:off x="4964793" y="1233715"/>
            <a:ext cx="2814864" cy="2256972"/>
          </a:xfrm>
          <a:prstGeom prst="roundRect">
            <a:avLst>
              <a:gd name="adj" fmla="val 4448"/>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3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 vs. IQ</a:t>
            </a:r>
            <a:endParaRPr lang="bg-BG" dirty="0"/>
          </a:p>
        </p:txBody>
      </p:sp>
      <p:sp>
        <p:nvSpPr>
          <p:cNvPr id="3" name="Content Placeholder 2"/>
          <p:cNvSpPr>
            <a:spLocks noGrp="1"/>
          </p:cNvSpPr>
          <p:nvPr>
            <p:ph idx="1"/>
          </p:nvPr>
        </p:nvSpPr>
        <p:spPr>
          <a:xfrm>
            <a:off x="228600" y="914400"/>
            <a:ext cx="5791200" cy="5791200"/>
          </a:xfrm>
        </p:spPr>
        <p:txBody>
          <a:bodyPr/>
          <a:lstStyle/>
          <a:p>
            <a:r>
              <a:rPr lang="en-US" dirty="0" smtClean="0"/>
              <a:t>IQ </a:t>
            </a:r>
            <a:r>
              <a:rPr lang="en-US" dirty="0"/>
              <a:t>defines the potential, </a:t>
            </a:r>
            <a:r>
              <a:rPr lang="en-US" dirty="0" smtClean="0"/>
              <a:t>EQ </a:t>
            </a:r>
            <a:r>
              <a:rPr lang="en-US" dirty="0"/>
              <a:t>shows if you are capable of using it</a:t>
            </a:r>
            <a:endParaRPr lang="bg-BG" dirty="0"/>
          </a:p>
          <a:p>
            <a:r>
              <a:rPr lang="en-US" smtClean="0"/>
              <a:t>EQ </a:t>
            </a:r>
            <a:r>
              <a:rPr lang="en-US" dirty="0"/>
              <a:t>- more important for </a:t>
            </a:r>
            <a:r>
              <a:rPr lang="en-US" dirty="0">
                <a:solidFill>
                  <a:schemeClr val="accent5">
                    <a:lumMod val="20000"/>
                    <a:lumOff val="80000"/>
                  </a:schemeClr>
                </a:solidFill>
              </a:rPr>
              <a:t>success</a:t>
            </a:r>
            <a:r>
              <a:rPr lang="en-US" dirty="0"/>
              <a:t>, </a:t>
            </a:r>
            <a:r>
              <a:rPr lang="en-US" dirty="0">
                <a:solidFill>
                  <a:schemeClr val="accent5">
                    <a:lumMod val="20000"/>
                    <a:lumOff val="80000"/>
                  </a:schemeClr>
                </a:solidFill>
              </a:rPr>
              <a:t>achievements in life</a:t>
            </a:r>
            <a:r>
              <a:rPr lang="en-US" dirty="0"/>
              <a:t> and </a:t>
            </a:r>
            <a:r>
              <a:rPr lang="en-US" dirty="0">
                <a:solidFill>
                  <a:schemeClr val="accent5">
                    <a:lumMod val="20000"/>
                    <a:lumOff val="80000"/>
                  </a:schemeClr>
                </a:solidFill>
              </a:rPr>
              <a:t>happiness</a:t>
            </a:r>
            <a:r>
              <a:rPr lang="en-US" dirty="0"/>
              <a:t> (Daniel Goldman, 1995)</a:t>
            </a: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362200"/>
            <a:ext cx="2971800" cy="1981200"/>
          </a:xfrm>
          <a:prstGeom prst="roundRect">
            <a:avLst>
              <a:gd name="adj" fmla="val 11539"/>
            </a:avLst>
          </a:prstGeom>
          <a:effectLst>
            <a:softEdge rad="127000"/>
          </a:effectLst>
        </p:spPr>
      </p:pic>
    </p:spTree>
    <p:extLst>
      <p:ext uri="{BB962C8B-B14F-4D97-AF65-F5344CB8AC3E}">
        <p14:creationId xmlns:p14="http://schemas.microsoft.com/office/powerpoint/2010/main" val="3609256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 and EIQ</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2615285873"/>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2951</TotalTime>
  <Words>1355</Words>
  <Application>Microsoft Office PowerPoint</Application>
  <PresentationFormat>On-screen Show (4:3)</PresentationFormat>
  <Paragraphs>223</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Cambria</vt:lpstr>
      <vt:lpstr>Consolas</vt:lpstr>
      <vt:lpstr>Corbel</vt:lpstr>
      <vt:lpstr>Wingdings 2</vt:lpstr>
      <vt:lpstr>Telerik Academy</vt:lpstr>
      <vt:lpstr>Client Communication</vt:lpstr>
      <vt:lpstr>Table of Contents</vt:lpstr>
      <vt:lpstr>What are the Soft Skills?</vt:lpstr>
      <vt:lpstr>Are there “Hard” Skills?!</vt:lpstr>
      <vt:lpstr>What are Soft Skills then?</vt:lpstr>
      <vt:lpstr>Just a Fashionable Term?</vt:lpstr>
      <vt:lpstr>Soft Skills - Examples</vt:lpstr>
      <vt:lpstr>EQ vs. IQ</vt:lpstr>
      <vt:lpstr>Soft Skills and EIQ</vt:lpstr>
      <vt:lpstr>Skills you need as a professional</vt:lpstr>
      <vt:lpstr>Be Proactive </vt:lpstr>
      <vt:lpstr>Be a Team Player</vt:lpstr>
      <vt:lpstr>Be Goal Oriented</vt:lpstr>
      <vt:lpstr>Pay Attention to Details</vt:lpstr>
      <vt:lpstr>Be Positive</vt:lpstr>
      <vt:lpstr>Professional Skills</vt:lpstr>
      <vt:lpstr>Soft Skills for Client Communication</vt:lpstr>
      <vt:lpstr>Be a good listener</vt:lpstr>
      <vt:lpstr>Feedback</vt:lpstr>
      <vt:lpstr>Win Clients Confidence</vt:lpstr>
      <vt:lpstr>What are the limits?</vt:lpstr>
      <vt:lpstr>Client Communication Skills</vt:lpstr>
      <vt:lpstr>Case Studies</vt:lpstr>
      <vt:lpstr>CS#1: The Angry Client</vt:lpstr>
      <vt:lpstr>CS#1: Advices</vt:lpstr>
      <vt:lpstr>CS#2: The Rude Client</vt:lpstr>
      <vt:lpstr>CS#2: Advices</vt:lpstr>
      <vt:lpstr>CS#3: The Impatient Client</vt:lpstr>
      <vt:lpstr>CS#3: Advices</vt:lpstr>
      <vt:lpstr>CS#4: The Novice Client</vt:lpstr>
      <vt:lpstr>CS#4: Advices</vt:lpstr>
      <vt:lpstr>CS#5: Demanding customer</vt:lpstr>
      <vt:lpstr>CS#5: Advices</vt:lpstr>
      <vt:lpstr>CS#6: Competitor Comparison</vt:lpstr>
      <vt:lpstr>CS#6: Advices</vt:lpstr>
      <vt:lpstr>Case Studies</vt:lpstr>
      <vt:lpstr>Further Readings</vt:lpstr>
      <vt:lpstr>The Fast Track</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ivailo.v.ivanov@gmail.com</cp:lastModifiedBy>
  <cp:revision>447</cp:revision>
  <dcterms:created xsi:type="dcterms:W3CDTF">2007-12-08T16:03:35Z</dcterms:created>
  <dcterms:modified xsi:type="dcterms:W3CDTF">2013-07-08T11:25:41Z</dcterms:modified>
  <cp:category>software engineering</cp:category>
</cp:coreProperties>
</file>