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handoutMasterIdLst>
    <p:handoutMasterId r:id="rId50"/>
  </p:handoutMasterIdLst>
  <p:sldIdLst>
    <p:sldId id="384" r:id="rId2"/>
    <p:sldId id="385" r:id="rId3"/>
    <p:sldId id="387" r:id="rId4"/>
    <p:sldId id="388" r:id="rId5"/>
    <p:sldId id="389" r:id="rId6"/>
    <p:sldId id="390" r:id="rId7"/>
    <p:sldId id="391" r:id="rId8"/>
    <p:sldId id="392" r:id="rId9"/>
    <p:sldId id="393" r:id="rId10"/>
    <p:sldId id="394" r:id="rId11"/>
    <p:sldId id="395" r:id="rId12"/>
    <p:sldId id="396" r:id="rId13"/>
    <p:sldId id="397" r:id="rId14"/>
    <p:sldId id="320" r:id="rId15"/>
    <p:sldId id="321" r:id="rId16"/>
    <p:sldId id="322" r:id="rId17"/>
    <p:sldId id="372" r:id="rId18"/>
    <p:sldId id="336" r:id="rId19"/>
    <p:sldId id="373" r:id="rId20"/>
    <p:sldId id="337" r:id="rId21"/>
    <p:sldId id="374" r:id="rId22"/>
    <p:sldId id="375" r:id="rId23"/>
    <p:sldId id="376" r:id="rId24"/>
    <p:sldId id="339" r:id="rId25"/>
    <p:sldId id="377" r:id="rId26"/>
    <p:sldId id="378" r:id="rId27"/>
    <p:sldId id="379" r:id="rId28"/>
    <p:sldId id="380" r:id="rId29"/>
    <p:sldId id="381" r:id="rId30"/>
    <p:sldId id="382" r:id="rId31"/>
    <p:sldId id="383" r:id="rId32"/>
    <p:sldId id="351" r:id="rId33"/>
    <p:sldId id="356" r:id="rId34"/>
    <p:sldId id="361" r:id="rId35"/>
    <p:sldId id="357" r:id="rId36"/>
    <p:sldId id="362" r:id="rId37"/>
    <p:sldId id="358" r:id="rId38"/>
    <p:sldId id="363" r:id="rId39"/>
    <p:sldId id="359" r:id="rId40"/>
    <p:sldId id="364" r:id="rId41"/>
    <p:sldId id="366" r:id="rId42"/>
    <p:sldId id="367" r:id="rId43"/>
    <p:sldId id="368" r:id="rId44"/>
    <p:sldId id="369" r:id="rId45"/>
    <p:sldId id="334" r:id="rId46"/>
    <p:sldId id="370" r:id="rId47"/>
    <p:sldId id="333" r:id="rId4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BFFD2"/>
    <a:srgbClr val="9BCC00"/>
    <a:srgbClr val="9ED000"/>
    <a:srgbClr val="F4FCD8"/>
    <a:srgbClr val="E8FFC8"/>
    <a:srgbClr val="FAF7C8"/>
    <a:srgbClr val="FAF8C8"/>
    <a:srgbClr val="F5FFC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7" autoAdjust="0"/>
    <p:restoredTop sz="94468" autoAdjust="0"/>
  </p:normalViewPr>
  <p:slideViewPr>
    <p:cSldViewPr>
      <p:cViewPr>
        <p:scale>
          <a:sx n="66" d="100"/>
          <a:sy n="66" d="100"/>
        </p:scale>
        <p:origin x="-2214" y="-9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7/15/2013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7/15/2013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14</a:t>
            </a:fld>
            <a:endParaRPr lang="en-US" dirty="0"/>
          </a:p>
        </p:txBody>
      </p:sp>
    </p:spTree>
    <p:extLst>
      <p:ext uri="{BB962C8B-B14F-4D97-AF65-F5344CB8AC3E}">
        <p14:creationId xmlns:p14="http://schemas.microsoft.com/office/powerpoint/2010/main" val="253777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facebook.com/telerikacademy" TargetMode="External"/><Relationship Id="rId7" Type="http://schemas.openxmlformats.org/officeDocument/2006/relationships/hyperlink" Target="http://facebook.com/TelerikAcademy" TargetMode="External"/><Relationship Id="rId2" Type="http://schemas.openxmlformats.org/officeDocument/2006/relationships/hyperlink" Target="http://academy.telerik.com/"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hyperlink" Target="http://forums.academy.telerik.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Responding to clients</a:t>
            </a:r>
            <a:endParaRPr lang="en-US" dirty="0"/>
          </a:p>
        </p:txBody>
      </p:sp>
      <p:sp>
        <p:nvSpPr>
          <p:cNvPr id="3" name="Subtitle 2"/>
          <p:cNvSpPr>
            <a:spLocks noGrp="1"/>
          </p:cNvSpPr>
          <p:nvPr>
            <p:ph type="subTitle" idx="1"/>
          </p:nvPr>
        </p:nvSpPr>
        <p:spPr/>
        <p:txBody>
          <a:bodyPr/>
          <a:lstStyle/>
          <a:p>
            <a:r>
              <a:rPr lang="en-US" dirty="0">
                <a:effectLst/>
              </a:rPr>
              <a:t>Writing styles</a:t>
            </a:r>
            <a:endParaRPr lang="en-US" dirty="0"/>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Tina </a:t>
            </a:r>
            <a:r>
              <a:rPr lang="en-US" dirty="0" err="1" smtClean="0"/>
              <a:t>Stancheva</a:t>
            </a:r>
            <a:r>
              <a:rPr lang="en-US" dirty="0" smtClean="0"/>
              <a:t>	</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800219"/>
          </a:xfrm>
        </p:spPr>
        <p:txBody>
          <a:bodyPr/>
          <a:lstStyle/>
          <a:p>
            <a:r>
              <a:rPr lang="en-US" dirty="0" smtClean="0">
                <a:latin typeface="Calibri" pitchFamily="34" charset="0"/>
                <a:cs typeface="Calibri" pitchFamily="34" charset="0"/>
              </a:rPr>
              <a:t>Enterprise Support </a:t>
            </a:r>
            <a:r>
              <a:rPr lang="en-US" dirty="0" smtClean="0">
                <a:latin typeface="Calibri" pitchFamily="34" charset="0"/>
                <a:cs typeface="Calibri" pitchFamily="34" charset="0"/>
              </a:rPr>
              <a:t>Officer</a:t>
            </a:r>
          </a:p>
          <a:p>
            <a:r>
              <a:rPr lang="en-US" dirty="0" smtClean="0">
                <a:latin typeface="Calibri" pitchFamily="34" charset="0"/>
                <a:cs typeface="Calibri" pitchFamily="34" charset="0"/>
              </a:rPr>
              <a:t>Team X2</a:t>
            </a:r>
            <a:endParaRPr lang="en-US" dirty="0">
              <a:latin typeface="Calibri" pitchFamily="34" charset="0"/>
              <a:cs typeface="Calibri" pitchFamily="34" charset="0"/>
            </a:endParaRPr>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572000" y="4648200"/>
            <a:ext cx="3975100" cy="1749484"/>
          </a:xfrm>
          <a:prstGeom prst="rect">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
        <p:nvSpPr>
          <p:cNvPr id="12" name="TextBox 10"/>
          <p:cNvSpPr txBox="1"/>
          <p:nvPr/>
        </p:nvSpPr>
        <p:spPr>
          <a:xfrm rot="21402176">
            <a:off x="2046463" y="993542"/>
            <a:ext cx="3885423"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http://academy.telerik.com</a:t>
            </a:r>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 </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239000" y="261581"/>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955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Bullets</a:t>
            </a:r>
            <a:endParaRPr lang="bg-BG" dirty="0"/>
          </a:p>
        </p:txBody>
      </p:sp>
      <p:sp>
        <p:nvSpPr>
          <p:cNvPr id="5" name="Content Placeholder 4"/>
          <p:cNvSpPr>
            <a:spLocks noGrp="1"/>
          </p:cNvSpPr>
          <p:nvPr>
            <p:ph idx="1"/>
          </p:nvPr>
        </p:nvSpPr>
        <p:spPr>
          <a:xfrm>
            <a:off x="228600" y="914400"/>
            <a:ext cx="8686800" cy="5791200"/>
          </a:xfrm>
        </p:spPr>
        <p:txBody>
          <a:bodyPr/>
          <a:lstStyle/>
          <a:p>
            <a:r>
              <a:rPr lang="en-US" dirty="0" smtClean="0">
                <a:effectLst/>
              </a:rPr>
              <a:t>Begin </a:t>
            </a:r>
            <a:r>
              <a:rPr lang="en-US" dirty="0">
                <a:effectLst/>
              </a:rPr>
              <a:t>each point with the same part of speech</a:t>
            </a:r>
            <a:endParaRPr lang="en-US" sz="2400" i="1" dirty="0" smtClean="0">
              <a:effectLst/>
            </a:endParaRPr>
          </a:p>
          <a:p>
            <a:pPr lvl="1"/>
            <a:r>
              <a:rPr lang="en-US" i="1" dirty="0">
                <a:effectLst/>
              </a:rPr>
              <a:t>Poor:  </a:t>
            </a:r>
            <a:r>
              <a:rPr lang="en-US" b="0" i="1" dirty="0">
                <a:effectLst/>
              </a:rPr>
              <a:t>The workshop covers the following: </a:t>
            </a:r>
          </a:p>
          <a:p>
            <a:pPr lvl="2"/>
            <a:r>
              <a:rPr lang="en-US" b="0" i="1" dirty="0">
                <a:effectLst/>
              </a:rPr>
              <a:t>choosing clear, familiar words  </a:t>
            </a:r>
          </a:p>
          <a:p>
            <a:pPr lvl="2"/>
            <a:r>
              <a:rPr lang="en-US" b="0" i="1" dirty="0">
                <a:effectLst/>
              </a:rPr>
              <a:t>structuring content appropriately  </a:t>
            </a:r>
          </a:p>
          <a:p>
            <a:pPr lvl="2"/>
            <a:r>
              <a:rPr lang="en-US" b="0" i="1" u="sng" dirty="0">
                <a:solidFill>
                  <a:srgbClr val="FF0000"/>
                </a:solidFill>
                <a:effectLst/>
              </a:rPr>
              <a:t>correct</a:t>
            </a:r>
            <a:r>
              <a:rPr lang="en-US" b="0" i="1" dirty="0">
                <a:effectLst/>
              </a:rPr>
              <a:t> punctuation.</a:t>
            </a:r>
            <a:r>
              <a:rPr lang="en-US" b="0" i="1" u="sng" dirty="0">
                <a:effectLst/>
              </a:rPr>
              <a:t> </a:t>
            </a:r>
            <a:endParaRPr lang="en-US" b="0" i="1" dirty="0">
              <a:effectLst/>
            </a:endParaRPr>
          </a:p>
          <a:p>
            <a:pPr lvl="1"/>
            <a:r>
              <a:rPr lang="en-US" i="1" dirty="0">
                <a:effectLst/>
              </a:rPr>
              <a:t>Better: </a:t>
            </a:r>
            <a:r>
              <a:rPr lang="en-US" b="0" i="1" dirty="0">
                <a:effectLst/>
              </a:rPr>
              <a:t>The workshop covers the following: </a:t>
            </a:r>
          </a:p>
          <a:p>
            <a:pPr lvl="2"/>
            <a:r>
              <a:rPr lang="en-US" b="0" i="1" dirty="0">
                <a:effectLst/>
              </a:rPr>
              <a:t>choosing clear, familiar words </a:t>
            </a:r>
          </a:p>
          <a:p>
            <a:pPr lvl="2"/>
            <a:r>
              <a:rPr lang="en-US" b="0" i="1" dirty="0">
                <a:effectLst/>
              </a:rPr>
              <a:t>structuring content appropriately </a:t>
            </a:r>
          </a:p>
          <a:p>
            <a:pPr lvl="2"/>
            <a:r>
              <a:rPr lang="en-US" b="0" i="1" u="sng" dirty="0">
                <a:solidFill>
                  <a:srgbClr val="FF0000"/>
                </a:solidFill>
                <a:effectLst/>
              </a:rPr>
              <a:t>using</a:t>
            </a:r>
            <a:r>
              <a:rPr lang="en-US" b="0" i="1" dirty="0">
                <a:effectLst/>
              </a:rPr>
              <a:t> correct punctuation. </a:t>
            </a:r>
          </a:p>
        </p:txBody>
      </p:sp>
    </p:spTree>
    <p:extLst>
      <p:ext uri="{BB962C8B-B14F-4D97-AF65-F5344CB8AC3E}">
        <p14:creationId xmlns:p14="http://schemas.microsoft.com/office/powerpoint/2010/main" val="1655498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Usability</a:t>
            </a:r>
            <a:endParaRPr lang="bg-BG" dirty="0"/>
          </a:p>
        </p:txBody>
      </p:sp>
      <p:sp>
        <p:nvSpPr>
          <p:cNvPr id="5" name="Content Placeholder 4"/>
          <p:cNvSpPr>
            <a:spLocks noGrp="1"/>
          </p:cNvSpPr>
          <p:nvPr>
            <p:ph idx="1"/>
          </p:nvPr>
        </p:nvSpPr>
        <p:spPr>
          <a:xfrm>
            <a:off x="228600" y="914400"/>
            <a:ext cx="8686800" cy="5791200"/>
          </a:xfrm>
        </p:spPr>
        <p:txBody>
          <a:bodyPr/>
          <a:lstStyle/>
          <a:p>
            <a:pPr lvl="0"/>
            <a:r>
              <a:rPr lang="en-US" dirty="0" smtClean="0">
                <a:effectLst/>
              </a:rPr>
              <a:t>Use black </a:t>
            </a:r>
            <a:r>
              <a:rPr lang="en-US" dirty="0">
                <a:effectLst/>
              </a:rPr>
              <a:t>text on a plain, high-contrast, non-patterned background.</a:t>
            </a:r>
          </a:p>
          <a:p>
            <a:pPr lvl="0"/>
            <a:r>
              <a:rPr lang="en-US" dirty="0">
                <a:effectLst/>
              </a:rPr>
              <a:t>Use bold text </a:t>
            </a:r>
            <a:r>
              <a:rPr lang="en-US" dirty="0" smtClean="0">
                <a:effectLst/>
              </a:rPr>
              <a:t>only to highlight important pieces </a:t>
            </a:r>
            <a:r>
              <a:rPr lang="en-US" dirty="0">
                <a:effectLst/>
              </a:rPr>
              <a:t>of information, such as properties and events.</a:t>
            </a:r>
          </a:p>
          <a:p>
            <a:pPr lvl="0"/>
            <a:r>
              <a:rPr lang="en-US" dirty="0" smtClean="0">
                <a:effectLst/>
              </a:rPr>
              <a:t>When </a:t>
            </a:r>
            <a:r>
              <a:rPr lang="en-US" dirty="0">
                <a:effectLst/>
              </a:rPr>
              <a:t>using color-coding, be sure that the coding scheme can be quickly and easily understood.</a:t>
            </a:r>
          </a:p>
          <a:p>
            <a:pPr lvl="0"/>
            <a:r>
              <a:rPr lang="en-US" dirty="0">
                <a:effectLst/>
              </a:rPr>
              <a:t>Do not use two or more different ways to highlight the same information on one page.</a:t>
            </a:r>
          </a:p>
          <a:p>
            <a:endParaRPr lang="en-US" b="0" i="1" dirty="0">
              <a:effectLst/>
            </a:endParaRPr>
          </a:p>
        </p:txBody>
      </p:sp>
    </p:spTree>
    <p:extLst>
      <p:ext uri="{BB962C8B-B14F-4D97-AF65-F5344CB8AC3E}">
        <p14:creationId xmlns:p14="http://schemas.microsoft.com/office/powerpoint/2010/main" val="97616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Usability</a:t>
            </a:r>
            <a:endParaRPr lang="bg-BG" dirty="0"/>
          </a:p>
        </p:txBody>
      </p:sp>
      <p:sp>
        <p:nvSpPr>
          <p:cNvPr id="5" name="Content Placeholder 4"/>
          <p:cNvSpPr>
            <a:spLocks noGrp="1"/>
          </p:cNvSpPr>
          <p:nvPr>
            <p:ph idx="1"/>
          </p:nvPr>
        </p:nvSpPr>
        <p:spPr>
          <a:xfrm>
            <a:off x="228600" y="914400"/>
            <a:ext cx="8686800" cy="5791200"/>
          </a:xfrm>
        </p:spPr>
        <p:txBody>
          <a:bodyPr/>
          <a:lstStyle/>
          <a:p>
            <a:pPr lvl="0"/>
            <a:r>
              <a:rPr lang="en-US" dirty="0">
                <a:effectLst/>
              </a:rPr>
              <a:t>Structure each content section to facilitate </a:t>
            </a:r>
            <a:r>
              <a:rPr lang="en-US" dirty="0" smtClean="0">
                <a:effectLst/>
              </a:rPr>
              <a:t>scanning</a:t>
            </a:r>
          </a:p>
          <a:p>
            <a:pPr lvl="0"/>
            <a:r>
              <a:rPr lang="en-US" dirty="0" smtClean="0">
                <a:effectLst/>
              </a:rPr>
              <a:t>Group </a:t>
            </a:r>
            <a:r>
              <a:rPr lang="en-US" dirty="0">
                <a:effectLst/>
              </a:rPr>
              <a:t>all related information </a:t>
            </a:r>
            <a:r>
              <a:rPr lang="en-US" dirty="0" smtClean="0">
                <a:effectLst/>
              </a:rPr>
              <a:t>in a paragraph</a:t>
            </a:r>
          </a:p>
          <a:p>
            <a:pPr lvl="0"/>
            <a:r>
              <a:rPr lang="en-US" dirty="0">
                <a:effectLst/>
              </a:rPr>
              <a:t>Make sure that all links are understandable out of context: </a:t>
            </a:r>
          </a:p>
          <a:p>
            <a:pPr lvl="1"/>
            <a:r>
              <a:rPr lang="en-US" i="1" dirty="0">
                <a:effectLst/>
              </a:rPr>
              <a:t>Do not use the phrase "Click here" for text links or in text within image links</a:t>
            </a:r>
            <a:r>
              <a:rPr lang="en-US" i="1" dirty="0" smtClean="0">
                <a:effectLst/>
              </a:rPr>
              <a:t>.</a:t>
            </a:r>
          </a:p>
          <a:p>
            <a:r>
              <a:rPr lang="en-US" i="1" dirty="0" smtClean="0">
                <a:effectLst/>
              </a:rPr>
              <a:t> </a:t>
            </a:r>
            <a:r>
              <a:rPr lang="en-US" dirty="0" smtClean="0">
                <a:effectLst/>
              </a:rPr>
              <a:t>Spell </a:t>
            </a:r>
            <a:r>
              <a:rPr lang="en-US" dirty="0">
                <a:effectLst/>
              </a:rPr>
              <a:t>out abbreviations at least once in the content (preferably at first mention). </a:t>
            </a:r>
            <a:endParaRPr lang="en-US" dirty="0" smtClean="0">
              <a:effectLst/>
            </a:endParaRPr>
          </a:p>
        </p:txBody>
      </p:sp>
    </p:spTree>
    <p:extLst>
      <p:ext uri="{BB962C8B-B14F-4D97-AF65-F5344CB8AC3E}">
        <p14:creationId xmlns:p14="http://schemas.microsoft.com/office/powerpoint/2010/main" val="2652699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Writing styles</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1634635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Responding to clients</a:t>
            </a:r>
            <a:endParaRPr lang="en-US" dirty="0"/>
          </a:p>
        </p:txBody>
      </p:sp>
      <p:sp>
        <p:nvSpPr>
          <p:cNvPr id="3" name="Subtitle 2"/>
          <p:cNvSpPr>
            <a:spLocks noGrp="1"/>
          </p:cNvSpPr>
          <p:nvPr>
            <p:ph type="subTitle" idx="1"/>
          </p:nvPr>
        </p:nvSpPr>
        <p:spPr/>
        <p:txBody>
          <a:bodyPr/>
          <a:lstStyle/>
          <a:p>
            <a:r>
              <a:rPr lang="en-US" dirty="0" smtClean="0"/>
              <a:t>Attitude and Wording</a:t>
            </a:r>
            <a:endParaRPr lang="en-US" dirty="0"/>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Tina </a:t>
            </a:r>
            <a:r>
              <a:rPr lang="en-US" dirty="0" err="1" smtClean="0"/>
              <a:t>Stancheva</a:t>
            </a:r>
            <a:r>
              <a:rPr lang="en-US" dirty="0" smtClean="0"/>
              <a:t>	</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800219"/>
          </a:xfrm>
        </p:spPr>
        <p:txBody>
          <a:bodyPr/>
          <a:lstStyle/>
          <a:p>
            <a:r>
              <a:rPr lang="en-US" dirty="0" smtClean="0">
                <a:latin typeface="Calibri" pitchFamily="34" charset="0"/>
                <a:cs typeface="Calibri" pitchFamily="34" charset="0"/>
              </a:rPr>
              <a:t>Enterprise Support </a:t>
            </a:r>
            <a:r>
              <a:rPr lang="en-US" dirty="0" smtClean="0">
                <a:latin typeface="Calibri" pitchFamily="34" charset="0"/>
                <a:cs typeface="Calibri" pitchFamily="34" charset="0"/>
              </a:rPr>
              <a:t>Officer</a:t>
            </a:r>
          </a:p>
          <a:p>
            <a:r>
              <a:rPr lang="en-US" dirty="0" smtClean="0">
                <a:latin typeface="Calibri" pitchFamily="34" charset="0"/>
                <a:cs typeface="Calibri" pitchFamily="34" charset="0"/>
              </a:rPr>
              <a:t>Team X2</a:t>
            </a:r>
            <a:endParaRPr lang="en-US" dirty="0">
              <a:latin typeface="Calibri" pitchFamily="34" charset="0"/>
              <a:cs typeface="Calibri" pitchFamily="34" charset="0"/>
            </a:endParaRPr>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572000" y="4648200"/>
            <a:ext cx="3975100" cy="1749484"/>
          </a:xfrm>
          <a:prstGeom prst="rect">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
        <p:nvSpPr>
          <p:cNvPr id="12" name="TextBox 10"/>
          <p:cNvSpPr txBox="1"/>
          <p:nvPr/>
        </p:nvSpPr>
        <p:spPr>
          <a:xfrm rot="21402176">
            <a:off x="2046463" y="993542"/>
            <a:ext cx="3885423"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http://academy.telerik.com</a:t>
            </a:r>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 </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239000" y="261581"/>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464457" y="1676401"/>
            <a:ext cx="6858000" cy="4724400"/>
          </a:xfrm>
        </p:spPr>
        <p:txBody>
          <a:bodyPr/>
          <a:lstStyle/>
          <a:p>
            <a:r>
              <a:rPr lang="en-US" dirty="0" smtClean="0"/>
              <a:t>What does </a:t>
            </a:r>
            <a:r>
              <a:rPr lang="en-US" dirty="0" smtClean="0">
                <a:solidFill>
                  <a:schemeClr val="accent5">
                    <a:lumMod val="20000"/>
                    <a:lumOff val="80000"/>
                  </a:schemeClr>
                </a:solidFill>
              </a:rPr>
              <a:t>Attitude</a:t>
            </a:r>
            <a:r>
              <a:rPr lang="en-US" dirty="0" smtClean="0"/>
              <a:t> means?</a:t>
            </a:r>
          </a:p>
          <a:p>
            <a:r>
              <a:rPr lang="en-US" dirty="0" smtClean="0"/>
              <a:t>Using Positive Language</a:t>
            </a:r>
          </a:p>
          <a:p>
            <a:r>
              <a:rPr lang="en-US" dirty="0" smtClean="0"/>
              <a:t>Avoid Negative Language Patterns</a:t>
            </a:r>
          </a:p>
          <a:p>
            <a:r>
              <a:rPr lang="en-US" dirty="0" smtClean="0"/>
              <a:t>Phrases to avoid</a:t>
            </a:r>
          </a:p>
          <a:p>
            <a:r>
              <a:rPr lang="en-US" dirty="0">
                <a:effectLst/>
              </a:rPr>
              <a:t>Setting Customers Expectations</a:t>
            </a:r>
            <a:endParaRPr lang="bg-BG" dirty="0">
              <a:effectLst/>
            </a:endParaRPr>
          </a:p>
          <a:p>
            <a:pPr marL="0" indent="0">
              <a:buNone/>
            </a:pP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1028" name="Picture 4" descr="list, type, white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15200" y="2514600"/>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4572000" cy="3295650"/>
          </a:xfrm>
        </p:spPr>
        <p:txBody>
          <a:bodyPr/>
          <a:lstStyle/>
          <a:p>
            <a:r>
              <a:rPr lang="en-US" dirty="0" smtClean="0"/>
              <a:t>What does ATTITUDE means?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914400"/>
            <a:ext cx="3305175" cy="3295650"/>
          </a:xfrm>
          <a:prstGeom prst="rect">
            <a:avLst/>
          </a:prstGeom>
        </p:spPr>
      </p:pic>
      <p:sp>
        <p:nvSpPr>
          <p:cNvPr id="6" name="TextBox 5"/>
          <p:cNvSpPr txBox="1"/>
          <p:nvPr/>
        </p:nvSpPr>
        <p:spPr>
          <a:xfrm>
            <a:off x="438604" y="4457343"/>
            <a:ext cx="8153400" cy="2092881"/>
          </a:xfrm>
          <a:prstGeom prst="rect">
            <a:avLst/>
          </a:prstGeom>
          <a:noFill/>
        </p:spPr>
        <p:txBody>
          <a:bodyPr wrap="square" rtlCol="0">
            <a:spAutoFit/>
          </a:bodyPr>
          <a:lstStyle/>
          <a:p>
            <a:r>
              <a:rPr lang="en-US" sz="2600" dirty="0" smtClean="0"/>
              <a:t>Attitude </a:t>
            </a:r>
            <a:r>
              <a:rPr lang="en-US" sz="2600" dirty="0"/>
              <a:t>is a subjective judgment of character made by the customer based on the perception of how the support officer presents himself or herself and meets the customers’ needs. This is why it is crucial to always maintain a positive attitude while working with customers</a:t>
            </a:r>
            <a:r>
              <a:rPr lang="en-US" sz="2600" dirty="0" smtClean="0"/>
              <a:t>.</a:t>
            </a:r>
            <a:endParaRPr lang="bg-BG" sz="2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Positive Language</a:t>
            </a:r>
            <a:endParaRPr lang="bg-BG" dirty="0"/>
          </a:p>
        </p:txBody>
      </p:sp>
      <p:sp>
        <p:nvSpPr>
          <p:cNvPr id="5" name="Content Placeholder 4"/>
          <p:cNvSpPr>
            <a:spLocks noGrp="1"/>
          </p:cNvSpPr>
          <p:nvPr>
            <p:ph idx="1"/>
          </p:nvPr>
        </p:nvSpPr>
        <p:spPr/>
        <p:txBody>
          <a:bodyPr/>
          <a:lstStyle/>
          <a:p>
            <a:pPr marL="0" indent="0" algn="ctr">
              <a:buNone/>
            </a:pPr>
            <a:r>
              <a:rPr lang="en-US" i="1" dirty="0">
                <a:effectLst/>
              </a:rPr>
              <a:t>"It is not necessary to do extraordinary things to get extraordinary </a:t>
            </a:r>
            <a:r>
              <a:rPr lang="en-US" i="1" dirty="0" smtClean="0">
                <a:effectLst/>
              </a:rPr>
              <a:t>results!“</a:t>
            </a:r>
          </a:p>
          <a:p>
            <a:r>
              <a:rPr lang="en-US" dirty="0" smtClean="0">
                <a:effectLst/>
              </a:rPr>
              <a:t>Be patient </a:t>
            </a:r>
            <a:r>
              <a:rPr lang="en-US" dirty="0">
                <a:effectLst/>
              </a:rPr>
              <a:t>and </a:t>
            </a:r>
            <a:r>
              <a:rPr lang="en-US" dirty="0" smtClean="0">
                <a:effectLst/>
              </a:rPr>
              <a:t>calm. </a:t>
            </a:r>
          </a:p>
          <a:p>
            <a:r>
              <a:rPr lang="en-US" dirty="0" smtClean="0">
                <a:effectLst/>
              </a:rPr>
              <a:t>Do </a:t>
            </a:r>
            <a:r>
              <a:rPr lang="en-US" dirty="0">
                <a:effectLst/>
              </a:rPr>
              <a:t>not take complaints personally</a:t>
            </a:r>
            <a:r>
              <a:rPr lang="en-US" dirty="0" smtClean="0">
                <a:effectLst/>
              </a:rPr>
              <a:t>. </a:t>
            </a:r>
          </a:p>
          <a:p>
            <a:r>
              <a:rPr lang="en-US" dirty="0" smtClean="0">
                <a:effectLst/>
              </a:rPr>
              <a:t>Show empathy. </a:t>
            </a:r>
          </a:p>
          <a:p>
            <a:r>
              <a:rPr lang="en-US" dirty="0" smtClean="0">
                <a:effectLst/>
              </a:rPr>
              <a:t>Examples:</a:t>
            </a:r>
          </a:p>
          <a:p>
            <a:pPr lvl="1"/>
            <a:r>
              <a:rPr lang="en-US" sz="2600" i="1" dirty="0" smtClean="0">
                <a:effectLst/>
              </a:rPr>
              <a:t>“</a:t>
            </a:r>
            <a:r>
              <a:rPr lang="en-US" sz="2600" i="1" dirty="0">
                <a:effectLst/>
              </a:rPr>
              <a:t>I can see your point on the matter” </a:t>
            </a:r>
          </a:p>
          <a:p>
            <a:pPr lvl="1"/>
            <a:r>
              <a:rPr lang="en-US" sz="2600" i="1" dirty="0" smtClean="0">
                <a:effectLst/>
              </a:rPr>
              <a:t>“I </a:t>
            </a:r>
            <a:r>
              <a:rPr lang="en-US" sz="2600" i="1" dirty="0">
                <a:effectLst/>
              </a:rPr>
              <a:t>can understand how this issue is frustrating you.”  </a:t>
            </a:r>
            <a:endParaRPr lang="en-US" sz="2600" i="1" dirty="0" smtClean="0">
              <a:effectLst/>
            </a:endParaRPr>
          </a:p>
          <a:p>
            <a:pPr lvl="1"/>
            <a:r>
              <a:rPr lang="en-US" sz="2600" i="1" dirty="0" smtClean="0">
                <a:effectLst/>
              </a:rPr>
              <a:t>“I am sorry to see your disappointment.”</a:t>
            </a:r>
            <a:endParaRPr lang="bg-BG" sz="2600" i="1" dirty="0">
              <a:effectLst/>
            </a:endParaRPr>
          </a:p>
        </p:txBody>
      </p:sp>
    </p:spTree>
    <p:extLst>
      <p:ext uri="{BB962C8B-B14F-4D97-AF65-F5344CB8AC3E}">
        <p14:creationId xmlns:p14="http://schemas.microsoft.com/office/powerpoint/2010/main" val="278969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Positive Language</a:t>
            </a:r>
            <a:endParaRPr lang="bg-BG" dirty="0"/>
          </a:p>
        </p:txBody>
      </p:sp>
      <p:sp>
        <p:nvSpPr>
          <p:cNvPr id="5" name="Content Placeholder 4"/>
          <p:cNvSpPr>
            <a:spLocks noGrp="1"/>
          </p:cNvSpPr>
          <p:nvPr>
            <p:ph idx="1"/>
          </p:nvPr>
        </p:nvSpPr>
        <p:spPr>
          <a:xfrm>
            <a:off x="228600" y="1371600"/>
            <a:ext cx="8686800" cy="5334000"/>
          </a:xfrm>
        </p:spPr>
        <p:txBody>
          <a:bodyPr/>
          <a:lstStyle/>
          <a:p>
            <a:r>
              <a:rPr lang="en-US" dirty="0" smtClean="0">
                <a:effectLst/>
              </a:rPr>
              <a:t>Write </a:t>
            </a:r>
            <a:r>
              <a:rPr lang="en-US" dirty="0">
                <a:effectLst/>
              </a:rPr>
              <a:t>something positive </a:t>
            </a:r>
            <a:endParaRPr lang="en-US" dirty="0" smtClean="0">
              <a:effectLst/>
            </a:endParaRPr>
          </a:p>
          <a:p>
            <a:pPr lvl="1"/>
            <a:r>
              <a:rPr lang="en-US" dirty="0" smtClean="0">
                <a:effectLst/>
              </a:rPr>
              <a:t>Show you are prepared </a:t>
            </a:r>
            <a:r>
              <a:rPr lang="en-US" dirty="0">
                <a:effectLst/>
              </a:rPr>
              <a:t>to understand </a:t>
            </a:r>
            <a:endParaRPr lang="en-US" dirty="0" smtClean="0">
              <a:effectLst/>
            </a:endParaRPr>
          </a:p>
          <a:p>
            <a:pPr lvl="1"/>
            <a:r>
              <a:rPr lang="en-US" dirty="0">
                <a:effectLst/>
              </a:rPr>
              <a:t>M</a:t>
            </a:r>
            <a:r>
              <a:rPr lang="en-US" dirty="0" smtClean="0">
                <a:effectLst/>
              </a:rPr>
              <a:t>ore importantly: Show you are going to take action</a:t>
            </a:r>
          </a:p>
          <a:p>
            <a:r>
              <a:rPr lang="en-US" dirty="0" smtClean="0">
                <a:effectLst/>
              </a:rPr>
              <a:t>Examples:</a:t>
            </a:r>
          </a:p>
          <a:p>
            <a:pPr lvl="1"/>
            <a:r>
              <a:rPr lang="en-US" sz="2600" i="1" dirty="0" smtClean="0">
                <a:effectLst/>
              </a:rPr>
              <a:t>“As we can see your point on the matter, we’ve decided to…”</a:t>
            </a:r>
          </a:p>
          <a:p>
            <a:pPr lvl="1"/>
            <a:r>
              <a:rPr lang="en-US" sz="2600" i="1" dirty="0">
                <a:effectLst/>
              </a:rPr>
              <a:t>“Let me see how we can get this fixed.” </a:t>
            </a:r>
          </a:p>
          <a:p>
            <a:pPr lvl="1"/>
            <a:endParaRPr lang="bg-BG" dirty="0">
              <a:effectLst/>
            </a:endParaRPr>
          </a:p>
        </p:txBody>
      </p:sp>
    </p:spTree>
    <p:extLst>
      <p:ext uri="{BB962C8B-B14F-4D97-AF65-F5344CB8AC3E}">
        <p14:creationId xmlns:p14="http://schemas.microsoft.com/office/powerpoint/2010/main" val="3877462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Positive Language</a:t>
            </a:r>
            <a:endParaRPr lang="bg-BG" dirty="0"/>
          </a:p>
        </p:txBody>
      </p:sp>
      <p:sp>
        <p:nvSpPr>
          <p:cNvPr id="5" name="Content Placeholder 4"/>
          <p:cNvSpPr>
            <a:spLocks noGrp="1"/>
          </p:cNvSpPr>
          <p:nvPr>
            <p:ph idx="1"/>
          </p:nvPr>
        </p:nvSpPr>
        <p:spPr/>
        <p:txBody>
          <a:bodyPr/>
          <a:lstStyle/>
          <a:p>
            <a:r>
              <a:rPr lang="en-US" sz="3000" dirty="0" smtClean="0">
                <a:effectLst/>
              </a:rPr>
              <a:t>Show </a:t>
            </a:r>
            <a:r>
              <a:rPr lang="en-US" sz="3000" dirty="0">
                <a:effectLst/>
              </a:rPr>
              <a:t>the customer that their problem is your main concern. </a:t>
            </a:r>
            <a:endParaRPr lang="en-US" sz="3000" dirty="0" smtClean="0">
              <a:effectLst/>
            </a:endParaRPr>
          </a:p>
          <a:p>
            <a:r>
              <a:rPr lang="en-US" sz="3000" dirty="0" smtClean="0">
                <a:effectLst/>
              </a:rPr>
              <a:t>Never </a:t>
            </a:r>
            <a:r>
              <a:rPr lang="en-US" sz="3000" dirty="0">
                <a:effectLst/>
              </a:rPr>
              <a:t>be judgmental </a:t>
            </a:r>
            <a:endParaRPr lang="en-US" sz="3000" dirty="0" smtClean="0">
              <a:effectLst/>
            </a:endParaRPr>
          </a:p>
          <a:p>
            <a:r>
              <a:rPr lang="en-US" sz="3000" dirty="0" smtClean="0">
                <a:effectLst/>
              </a:rPr>
              <a:t>Never indicate the </a:t>
            </a:r>
            <a:r>
              <a:rPr lang="en-US" sz="3000" dirty="0">
                <a:effectLst/>
              </a:rPr>
              <a:t>customer caused the </a:t>
            </a:r>
            <a:r>
              <a:rPr lang="en-US" sz="3000" dirty="0" smtClean="0">
                <a:effectLst/>
              </a:rPr>
              <a:t>problem</a:t>
            </a:r>
          </a:p>
          <a:p>
            <a:pPr lvl="1"/>
            <a:r>
              <a:rPr lang="en-US" sz="2600" i="1" dirty="0" smtClean="0">
                <a:effectLst/>
              </a:rPr>
              <a:t>“</a:t>
            </a:r>
            <a:r>
              <a:rPr lang="en-US" sz="2400" i="1" dirty="0">
                <a:effectLst/>
              </a:rPr>
              <a:t>How long have you had this problem</a:t>
            </a:r>
            <a:r>
              <a:rPr lang="en-US" sz="2400" i="1" dirty="0" smtClean="0">
                <a:effectLst/>
              </a:rPr>
              <a:t>?” </a:t>
            </a:r>
          </a:p>
          <a:p>
            <a:pPr lvl="1"/>
            <a:r>
              <a:rPr lang="en-US" sz="2400" i="1" dirty="0" smtClean="0">
                <a:effectLst/>
              </a:rPr>
              <a:t>“Thank you for your detailed report. The information helped us find the cause for the issue. Basically our controls…, this is why a better approach is to…”</a:t>
            </a:r>
          </a:p>
          <a:p>
            <a:pPr lvl="1"/>
            <a:r>
              <a:rPr lang="en-US" sz="2400" i="1" dirty="0" smtClean="0">
                <a:effectLst/>
              </a:rPr>
              <a:t>“Unfortunately we will have to further investigate the case to find the cause and fix it. However, in the meantime we’ve come up with the following workaround.</a:t>
            </a:r>
            <a:endParaRPr lang="bg-BG" sz="2400" i="1" dirty="0">
              <a:effectLst/>
            </a:endParaRPr>
          </a:p>
          <a:p>
            <a:pPr marL="0" indent="0" algn="ctr">
              <a:buNone/>
            </a:pPr>
            <a:endParaRPr lang="bg-BG" dirty="0"/>
          </a:p>
        </p:txBody>
      </p:sp>
    </p:spTree>
    <p:extLst>
      <p:ext uri="{BB962C8B-B14F-4D97-AF65-F5344CB8AC3E}">
        <p14:creationId xmlns:p14="http://schemas.microsoft.com/office/powerpoint/2010/main" val="220413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464457" y="1676401"/>
            <a:ext cx="6858000" cy="4724400"/>
          </a:xfrm>
        </p:spPr>
        <p:txBody>
          <a:bodyPr/>
          <a:lstStyle/>
          <a:p>
            <a:r>
              <a:rPr lang="en-US" dirty="0" smtClean="0"/>
              <a:t>Concision</a:t>
            </a:r>
            <a:endParaRPr lang="en-US" dirty="0" smtClean="0"/>
          </a:p>
          <a:p>
            <a:r>
              <a:rPr lang="en-US" dirty="0" smtClean="0"/>
              <a:t>Active Voice</a:t>
            </a:r>
            <a:endParaRPr lang="en-US" dirty="0" smtClean="0"/>
          </a:p>
          <a:p>
            <a:r>
              <a:rPr lang="en-US" dirty="0"/>
              <a:t>The Inverted </a:t>
            </a:r>
            <a:r>
              <a:rPr lang="en-US" dirty="0" smtClean="0"/>
              <a:t>Pyramid</a:t>
            </a:r>
          </a:p>
          <a:p>
            <a:r>
              <a:rPr lang="en-US" dirty="0"/>
              <a:t>Scanability </a:t>
            </a:r>
            <a:endParaRPr lang="en-US" dirty="0" smtClean="0"/>
          </a:p>
          <a:p>
            <a:r>
              <a:rPr lang="en-US" dirty="0" smtClean="0"/>
              <a:t>Bullets</a:t>
            </a:r>
          </a:p>
          <a:p>
            <a:r>
              <a:rPr lang="en-US" dirty="0"/>
              <a:t>Usability</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28" name="Picture 4" descr="list, type, white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15200" y="2514600"/>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300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990600"/>
          </a:xfrm>
        </p:spPr>
        <p:txBody>
          <a:bodyPr/>
          <a:lstStyle/>
          <a:p>
            <a:r>
              <a:rPr lang="en-US" dirty="0">
                <a:effectLst/>
              </a:rPr>
              <a:t>Avoid the Negative </a:t>
            </a:r>
            <a:r>
              <a:rPr lang="en-US" dirty="0" smtClean="0">
                <a:effectLst/>
              </a:rPr>
              <a:t/>
            </a:r>
            <a:br>
              <a:rPr lang="en-US" dirty="0" smtClean="0">
                <a:effectLst/>
              </a:rPr>
            </a:br>
            <a:r>
              <a:rPr lang="en-US" dirty="0" smtClean="0">
                <a:effectLst/>
              </a:rPr>
              <a:t>Language </a:t>
            </a:r>
            <a:r>
              <a:rPr lang="en-US" dirty="0">
                <a:effectLst/>
              </a:rPr>
              <a:t>Pattern. </a:t>
            </a:r>
            <a:endParaRPr lang="bg-BG" dirty="0">
              <a:effectLst/>
            </a:endParaRPr>
          </a:p>
        </p:txBody>
      </p:sp>
      <p:sp>
        <p:nvSpPr>
          <p:cNvPr id="3" name="Content Placeholder 2"/>
          <p:cNvSpPr>
            <a:spLocks noGrp="1"/>
          </p:cNvSpPr>
          <p:nvPr>
            <p:ph idx="1"/>
          </p:nvPr>
        </p:nvSpPr>
        <p:spPr>
          <a:xfrm>
            <a:off x="228600" y="1066800"/>
            <a:ext cx="8686800" cy="5638800"/>
          </a:xfrm>
        </p:spPr>
        <p:txBody>
          <a:bodyPr/>
          <a:lstStyle/>
          <a:p>
            <a:r>
              <a:rPr lang="en-US" dirty="0">
                <a:effectLst/>
              </a:rPr>
              <a:t>Negative: </a:t>
            </a:r>
            <a:endParaRPr lang="en-US" dirty="0" smtClean="0">
              <a:effectLst/>
            </a:endParaRPr>
          </a:p>
          <a:p>
            <a:pPr lvl="1"/>
            <a:r>
              <a:rPr lang="en-US" sz="2600" i="1" dirty="0" smtClean="0">
                <a:effectLst/>
              </a:rPr>
              <a:t>"</a:t>
            </a:r>
            <a:r>
              <a:rPr lang="en-US" sz="2600" i="1" dirty="0">
                <a:effectLst/>
              </a:rPr>
              <a:t>We regret to inform you that we cannot process your application to register your business name, since you have neglected to provide sufficient information.  Please complete ALL sections of the attached form and return it to us." </a:t>
            </a:r>
            <a:endParaRPr lang="en-US" sz="2600" i="1" dirty="0" smtClean="0">
              <a:effectLst/>
            </a:endParaRPr>
          </a:p>
          <a:p>
            <a:pPr lvl="1"/>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1410345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990600"/>
          </a:xfrm>
        </p:spPr>
        <p:txBody>
          <a:bodyPr/>
          <a:lstStyle/>
          <a:p>
            <a:r>
              <a:rPr lang="en-US" dirty="0">
                <a:effectLst/>
              </a:rPr>
              <a:t>Avoid the Negative </a:t>
            </a:r>
            <a:r>
              <a:rPr lang="en-US" dirty="0" smtClean="0">
                <a:effectLst/>
              </a:rPr>
              <a:t/>
            </a:r>
            <a:br>
              <a:rPr lang="en-US" dirty="0" smtClean="0">
                <a:effectLst/>
              </a:rPr>
            </a:br>
            <a:r>
              <a:rPr lang="en-US" dirty="0" smtClean="0">
                <a:effectLst/>
              </a:rPr>
              <a:t>Language </a:t>
            </a:r>
            <a:r>
              <a:rPr lang="en-US" dirty="0">
                <a:effectLst/>
              </a:rPr>
              <a:t>Pattern. </a:t>
            </a:r>
            <a:endParaRPr lang="bg-BG" dirty="0">
              <a:effectLst/>
            </a:endParaRPr>
          </a:p>
        </p:txBody>
      </p:sp>
      <p:sp>
        <p:nvSpPr>
          <p:cNvPr id="3" name="Content Placeholder 2"/>
          <p:cNvSpPr>
            <a:spLocks noGrp="1"/>
          </p:cNvSpPr>
          <p:nvPr>
            <p:ph idx="1"/>
          </p:nvPr>
        </p:nvSpPr>
        <p:spPr>
          <a:xfrm>
            <a:off x="228600" y="1066800"/>
            <a:ext cx="8686800" cy="5638800"/>
          </a:xfrm>
        </p:spPr>
        <p:txBody>
          <a:bodyPr/>
          <a:lstStyle/>
          <a:p>
            <a:r>
              <a:rPr lang="en-US" dirty="0">
                <a:effectLst/>
              </a:rPr>
              <a:t>Negative: </a:t>
            </a:r>
            <a:endParaRPr lang="en-US" dirty="0" smtClean="0">
              <a:effectLst/>
            </a:endParaRPr>
          </a:p>
          <a:p>
            <a:pPr lvl="1"/>
            <a:r>
              <a:rPr lang="en-US" sz="2600" i="1" dirty="0" smtClean="0">
                <a:effectLst/>
              </a:rPr>
              <a:t>"</a:t>
            </a:r>
            <a:r>
              <a:rPr lang="en-US" sz="2600" i="1" dirty="0">
                <a:effectLst/>
              </a:rPr>
              <a:t>We regret to inform you that we </a:t>
            </a:r>
            <a:r>
              <a:rPr lang="en-US" sz="2600" i="1" dirty="0">
                <a:solidFill>
                  <a:srgbClr val="FF0000"/>
                </a:solidFill>
                <a:effectLst/>
              </a:rPr>
              <a:t>cannot</a:t>
            </a:r>
            <a:r>
              <a:rPr lang="en-US" sz="2600" i="1" dirty="0">
                <a:effectLst/>
              </a:rPr>
              <a:t> process your application to register your business name, since you have </a:t>
            </a:r>
            <a:r>
              <a:rPr lang="en-US" sz="2600" i="1" dirty="0">
                <a:solidFill>
                  <a:srgbClr val="FF0000"/>
                </a:solidFill>
                <a:effectLst/>
              </a:rPr>
              <a:t>neglected</a:t>
            </a:r>
            <a:r>
              <a:rPr lang="en-US" sz="2600" i="1" dirty="0">
                <a:effectLst/>
              </a:rPr>
              <a:t> to provide sufficient information.  Please complete ALL sections of the attached form and return it to us." </a:t>
            </a:r>
            <a:endParaRPr lang="en-US" sz="2600" i="1" dirty="0" smtClean="0">
              <a:effectLst/>
            </a:endParaRPr>
          </a:p>
          <a:p>
            <a:pPr lvl="1"/>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941639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990600"/>
          </a:xfrm>
        </p:spPr>
        <p:txBody>
          <a:bodyPr/>
          <a:lstStyle/>
          <a:p>
            <a:r>
              <a:rPr lang="en-US" dirty="0">
                <a:effectLst/>
              </a:rPr>
              <a:t>Avoid the Negative </a:t>
            </a:r>
            <a:r>
              <a:rPr lang="en-US" dirty="0" smtClean="0">
                <a:effectLst/>
              </a:rPr>
              <a:t/>
            </a:r>
            <a:br>
              <a:rPr lang="en-US" dirty="0" smtClean="0">
                <a:effectLst/>
              </a:rPr>
            </a:br>
            <a:r>
              <a:rPr lang="en-US" dirty="0" smtClean="0">
                <a:effectLst/>
              </a:rPr>
              <a:t>Language </a:t>
            </a:r>
            <a:r>
              <a:rPr lang="en-US" dirty="0">
                <a:effectLst/>
              </a:rPr>
              <a:t>Pattern. </a:t>
            </a:r>
            <a:endParaRPr lang="bg-BG" dirty="0">
              <a:effectLst/>
            </a:endParaRPr>
          </a:p>
        </p:txBody>
      </p:sp>
      <p:sp>
        <p:nvSpPr>
          <p:cNvPr id="3" name="Content Placeholder 2"/>
          <p:cNvSpPr>
            <a:spLocks noGrp="1"/>
          </p:cNvSpPr>
          <p:nvPr>
            <p:ph idx="1"/>
          </p:nvPr>
        </p:nvSpPr>
        <p:spPr>
          <a:xfrm>
            <a:off x="228600" y="1066800"/>
            <a:ext cx="8686800" cy="5638800"/>
          </a:xfrm>
        </p:spPr>
        <p:txBody>
          <a:bodyPr/>
          <a:lstStyle/>
          <a:p>
            <a:r>
              <a:rPr lang="en-US" dirty="0">
                <a:effectLst/>
              </a:rPr>
              <a:t>Negative: </a:t>
            </a:r>
            <a:endParaRPr lang="en-US" dirty="0" smtClean="0">
              <a:effectLst/>
            </a:endParaRPr>
          </a:p>
          <a:p>
            <a:pPr lvl="1"/>
            <a:r>
              <a:rPr lang="en-US" sz="2800" i="1" dirty="0" smtClean="0">
                <a:effectLst/>
              </a:rPr>
              <a:t>"</a:t>
            </a:r>
            <a:r>
              <a:rPr lang="en-US" sz="2800" i="1" dirty="0">
                <a:effectLst/>
              </a:rPr>
              <a:t>We regret to inform you that we </a:t>
            </a:r>
            <a:r>
              <a:rPr lang="en-US" sz="2800" i="1" dirty="0">
                <a:solidFill>
                  <a:srgbClr val="FF0000"/>
                </a:solidFill>
                <a:effectLst/>
              </a:rPr>
              <a:t>cannot</a:t>
            </a:r>
            <a:r>
              <a:rPr lang="en-US" sz="2800" i="1" dirty="0">
                <a:effectLst/>
              </a:rPr>
              <a:t> process your application to register your business name, since you have </a:t>
            </a:r>
            <a:r>
              <a:rPr lang="en-US" sz="2800" i="1" dirty="0">
                <a:solidFill>
                  <a:srgbClr val="FF0000"/>
                </a:solidFill>
                <a:effectLst/>
              </a:rPr>
              <a:t>neglected</a:t>
            </a:r>
            <a:r>
              <a:rPr lang="en-US" sz="2800" i="1" dirty="0">
                <a:effectLst/>
              </a:rPr>
              <a:t> to provide sufficient information.  Please complete ALL sections of the attached form and return it to us</a:t>
            </a:r>
            <a:r>
              <a:rPr lang="en-US" sz="2800" i="1" dirty="0" smtClean="0">
                <a:effectLst/>
              </a:rPr>
              <a:t>.“</a:t>
            </a:r>
          </a:p>
          <a:p>
            <a:r>
              <a:rPr lang="en-US" dirty="0" smtClean="0">
                <a:effectLst/>
              </a:rPr>
              <a:t>This only tells </a:t>
            </a:r>
            <a:r>
              <a:rPr lang="en-US" dirty="0">
                <a:effectLst/>
              </a:rPr>
              <a:t>the person what </a:t>
            </a:r>
            <a:r>
              <a:rPr lang="en-US" dirty="0" smtClean="0">
                <a:effectLst/>
              </a:rPr>
              <a:t>he/she </a:t>
            </a:r>
            <a:r>
              <a:rPr lang="en-US" dirty="0">
                <a:effectLst/>
              </a:rPr>
              <a:t>has done </a:t>
            </a:r>
            <a:r>
              <a:rPr lang="en-US" dirty="0" smtClean="0">
                <a:effectLst/>
              </a:rPr>
              <a:t>wrong</a:t>
            </a:r>
          </a:p>
          <a:p>
            <a:pPr lvl="1"/>
            <a:r>
              <a:rPr lang="en-US" sz="2800" dirty="0" smtClean="0">
                <a:effectLst/>
              </a:rPr>
              <a:t>Doesn’t </a:t>
            </a:r>
            <a:r>
              <a:rPr lang="en-US" sz="2800" dirty="0">
                <a:effectLst/>
              </a:rPr>
              <a:t>stress </a:t>
            </a:r>
            <a:r>
              <a:rPr lang="en-US" sz="2800" dirty="0" smtClean="0">
                <a:effectLst/>
              </a:rPr>
              <a:t>what can </a:t>
            </a:r>
            <a:r>
              <a:rPr lang="en-US" sz="2800" dirty="0">
                <a:effectLst/>
              </a:rPr>
              <a:t>be done to </a:t>
            </a:r>
            <a:r>
              <a:rPr lang="en-US" sz="2800" dirty="0" smtClean="0">
                <a:effectLst/>
              </a:rPr>
              <a:t>fix the </a:t>
            </a:r>
            <a:r>
              <a:rPr lang="en-US" sz="2800" dirty="0">
                <a:effectLst/>
              </a:rPr>
              <a:t>problem. </a:t>
            </a:r>
            <a:endParaRPr lang="en-US" sz="2800" dirty="0" smtClean="0">
              <a:effectLst/>
            </a:endParaRPr>
          </a:p>
          <a:p>
            <a:pPr lvl="1"/>
            <a:r>
              <a:rPr lang="en-US" sz="2800" dirty="0" smtClean="0">
                <a:effectLst/>
              </a:rPr>
              <a:t>The </a:t>
            </a:r>
            <a:r>
              <a:rPr lang="en-US" sz="2800" dirty="0">
                <a:effectLst/>
              </a:rPr>
              <a:t>information is </a:t>
            </a:r>
            <a:r>
              <a:rPr lang="en-US" sz="2800" dirty="0" smtClean="0">
                <a:effectLst/>
              </a:rPr>
              <a:t>there</a:t>
            </a:r>
            <a:r>
              <a:rPr lang="en-US" sz="2800" dirty="0">
                <a:effectLst/>
              </a:rPr>
              <a:t>, but </a:t>
            </a:r>
            <a:r>
              <a:rPr lang="en-US" sz="2800" dirty="0" smtClean="0">
                <a:effectLst/>
              </a:rPr>
              <a:t>sounds </a:t>
            </a:r>
            <a:r>
              <a:rPr lang="en-US" sz="2800" dirty="0">
                <a:effectLst/>
              </a:rPr>
              <a:t>bureaucratic, cold and negative.</a:t>
            </a:r>
            <a:endParaRPr lang="bg-BG" sz="2800" dirty="0">
              <a:effectLst/>
            </a:endParaRPr>
          </a:p>
          <a:p>
            <a:pPr lvl="1"/>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3109589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990600"/>
          </a:xfrm>
        </p:spPr>
        <p:txBody>
          <a:bodyPr/>
          <a:lstStyle/>
          <a:p>
            <a:r>
              <a:rPr lang="en-US" dirty="0">
                <a:effectLst/>
              </a:rPr>
              <a:t>Avoid the Negative </a:t>
            </a:r>
            <a:r>
              <a:rPr lang="en-US" dirty="0" smtClean="0">
                <a:effectLst/>
              </a:rPr>
              <a:t/>
            </a:r>
            <a:br>
              <a:rPr lang="en-US" dirty="0" smtClean="0">
                <a:effectLst/>
              </a:rPr>
            </a:br>
            <a:r>
              <a:rPr lang="en-US" dirty="0" smtClean="0">
                <a:effectLst/>
              </a:rPr>
              <a:t>Language </a:t>
            </a:r>
            <a:r>
              <a:rPr lang="en-US" dirty="0">
                <a:effectLst/>
              </a:rPr>
              <a:t>Pattern. </a:t>
            </a:r>
            <a:endParaRPr lang="bg-BG" dirty="0">
              <a:effectLst/>
            </a:endParaRPr>
          </a:p>
        </p:txBody>
      </p:sp>
      <p:sp>
        <p:nvSpPr>
          <p:cNvPr id="3" name="Content Placeholder 2"/>
          <p:cNvSpPr>
            <a:spLocks noGrp="1"/>
          </p:cNvSpPr>
          <p:nvPr>
            <p:ph idx="1"/>
          </p:nvPr>
        </p:nvSpPr>
        <p:spPr>
          <a:xfrm>
            <a:off x="228600" y="1066800"/>
            <a:ext cx="8686800" cy="5638800"/>
          </a:xfrm>
        </p:spPr>
        <p:txBody>
          <a:bodyPr/>
          <a:lstStyle/>
          <a:p>
            <a:r>
              <a:rPr lang="en-US" dirty="0" smtClean="0">
                <a:effectLst/>
              </a:rPr>
              <a:t>Positive:</a:t>
            </a:r>
          </a:p>
          <a:p>
            <a:pPr lvl="1"/>
            <a:r>
              <a:rPr lang="en-US" sz="2400" i="1" dirty="0">
                <a:effectLst/>
              </a:rPr>
              <a:t>"Congratulations on your new business.  To register your business name, we need some additional information.  If you return the attached form, with highlighted areas filled in, we will be able to send you your business registration certificate within two weeks.  We wish you success in your new endeavor." </a:t>
            </a:r>
            <a:endParaRPr lang="en-US" sz="2400" i="1" dirty="0" smtClean="0">
              <a:effectLst/>
            </a:endParaRPr>
          </a:p>
          <a:p>
            <a:r>
              <a:rPr lang="en-US" sz="3400" dirty="0">
                <a:solidFill>
                  <a:srgbClr val="EBFFD2"/>
                </a:solidFill>
                <a:effectLst/>
              </a:rPr>
              <a:t>The positive example sounds completely </a:t>
            </a:r>
            <a:r>
              <a:rPr lang="en-US" sz="3400" dirty="0" smtClean="0">
                <a:solidFill>
                  <a:srgbClr val="EBFFD2"/>
                </a:solidFill>
                <a:effectLst/>
              </a:rPr>
              <a:t>different</a:t>
            </a:r>
          </a:p>
          <a:p>
            <a:pPr lvl="1"/>
            <a:r>
              <a:rPr lang="en-US" dirty="0" smtClean="0">
                <a:solidFill>
                  <a:srgbClr val="EBFFD2"/>
                </a:solidFill>
                <a:effectLst/>
              </a:rPr>
              <a:t>Contains </a:t>
            </a:r>
            <a:r>
              <a:rPr lang="en-US" dirty="0">
                <a:solidFill>
                  <a:srgbClr val="EBFFD2"/>
                </a:solidFill>
                <a:effectLst/>
              </a:rPr>
              <a:t>almost identical </a:t>
            </a:r>
            <a:r>
              <a:rPr lang="en-US" dirty="0" smtClean="0">
                <a:solidFill>
                  <a:srgbClr val="EBFFD2"/>
                </a:solidFill>
                <a:effectLst/>
              </a:rPr>
              <a:t>information.</a:t>
            </a:r>
          </a:p>
          <a:p>
            <a:pPr lvl="1"/>
            <a:r>
              <a:rPr lang="en-US" dirty="0" smtClean="0">
                <a:solidFill>
                  <a:srgbClr val="EBFFD2"/>
                </a:solidFill>
                <a:effectLst/>
              </a:rPr>
              <a:t>BUT has </a:t>
            </a:r>
            <a:r>
              <a:rPr lang="en-US" dirty="0">
                <a:solidFill>
                  <a:srgbClr val="EBFFD2"/>
                </a:solidFill>
                <a:effectLst/>
              </a:rPr>
              <a:t>a more "upbeat" and helpful tone.</a:t>
            </a:r>
            <a:endParaRPr lang="bg-BG" dirty="0">
              <a:solidFill>
                <a:srgbClr val="EBFFD2"/>
              </a:solidFill>
              <a:effectLst/>
            </a:endParaRPr>
          </a:p>
          <a:p>
            <a:pPr lvl="1"/>
            <a:endParaRPr lang="en-US" sz="2400" i="1" dirty="0" smtClean="0">
              <a:effectLst/>
            </a:endParaRPr>
          </a:p>
          <a:p>
            <a:pPr lvl="1"/>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3847047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Phrases to avoid</a:t>
            </a:r>
            <a:endParaRPr lang="bg-BG" dirty="0">
              <a:effectLst/>
            </a:endParaRPr>
          </a:p>
        </p:txBody>
      </p:sp>
      <p:sp>
        <p:nvSpPr>
          <p:cNvPr id="3" name="Content Placeholder 2"/>
          <p:cNvSpPr>
            <a:spLocks noGrp="1"/>
          </p:cNvSpPr>
          <p:nvPr>
            <p:ph idx="1"/>
          </p:nvPr>
        </p:nvSpPr>
        <p:spPr>
          <a:xfrm>
            <a:off x="228600" y="914400"/>
            <a:ext cx="8662988" cy="5791200"/>
          </a:xfrm>
        </p:spPr>
        <p:txBody>
          <a:bodyPr/>
          <a:lstStyle/>
          <a:p>
            <a:r>
              <a:rPr lang="en-US" dirty="0" smtClean="0">
                <a:effectLst/>
              </a:rPr>
              <a:t>Customers learn about us </a:t>
            </a:r>
            <a:br>
              <a:rPr lang="en-US" dirty="0" smtClean="0">
                <a:effectLst/>
              </a:rPr>
            </a:br>
            <a:r>
              <a:rPr lang="en-US" dirty="0" smtClean="0">
                <a:effectLst/>
              </a:rPr>
              <a:t>from the words we use</a:t>
            </a:r>
          </a:p>
          <a:p>
            <a:pPr lvl="1"/>
            <a:r>
              <a:rPr lang="en-US" sz="3200" dirty="0">
                <a:solidFill>
                  <a:srgbClr val="EBFFD2"/>
                </a:solidFill>
                <a:effectLst/>
              </a:rPr>
              <a:t>Don’t use</a:t>
            </a:r>
            <a:r>
              <a:rPr lang="en-US" sz="3200" dirty="0" smtClean="0">
                <a:solidFill>
                  <a:schemeClr val="accent2">
                    <a:lumMod val="60000"/>
                    <a:lumOff val="40000"/>
                  </a:schemeClr>
                </a:solidFill>
                <a:effectLst/>
              </a:rPr>
              <a:t>:</a:t>
            </a:r>
          </a:p>
          <a:p>
            <a:pPr lvl="2"/>
            <a:r>
              <a:rPr lang="en-US" sz="3200" i="1" dirty="0" smtClean="0">
                <a:solidFill>
                  <a:schemeClr val="accent2">
                    <a:lumMod val="60000"/>
                    <a:lumOff val="40000"/>
                  </a:schemeClr>
                </a:solidFill>
                <a:effectLst/>
              </a:rPr>
              <a:t>“I don’t know”</a:t>
            </a:r>
          </a:p>
          <a:p>
            <a:pPr lvl="2"/>
            <a:r>
              <a:rPr lang="en-US" sz="3200" i="1" dirty="0" smtClean="0">
                <a:solidFill>
                  <a:schemeClr val="accent2">
                    <a:lumMod val="60000"/>
                    <a:lumOff val="40000"/>
                  </a:schemeClr>
                </a:solidFill>
                <a:effectLst/>
              </a:rPr>
              <a:t>“No”</a:t>
            </a:r>
          </a:p>
          <a:p>
            <a:pPr lvl="1"/>
            <a:r>
              <a:rPr lang="en-US" sz="3200" dirty="0" smtClean="0">
                <a:effectLst/>
              </a:rPr>
              <a:t>Instead use:</a:t>
            </a:r>
          </a:p>
          <a:p>
            <a:pPr lvl="2"/>
            <a:r>
              <a:rPr lang="en-US" sz="3200" i="1" dirty="0">
                <a:effectLst/>
              </a:rPr>
              <a:t>“That is a good question. </a:t>
            </a:r>
            <a:r>
              <a:rPr lang="en-US" sz="3200" i="1" dirty="0" smtClean="0">
                <a:effectLst/>
              </a:rPr>
              <a:t>Let </a:t>
            </a:r>
            <a:r>
              <a:rPr lang="en-US" sz="3200" i="1" dirty="0">
                <a:effectLst/>
              </a:rPr>
              <a:t>me find out for you</a:t>
            </a:r>
            <a:r>
              <a:rPr lang="en-US" sz="3200" i="1" dirty="0" smtClean="0">
                <a:effectLst/>
              </a:rPr>
              <a:t>.”</a:t>
            </a:r>
          </a:p>
          <a:p>
            <a:pPr lvl="2"/>
            <a:r>
              <a:rPr lang="en-US" sz="3200" i="1" dirty="0" smtClean="0">
                <a:effectLst/>
              </a:rPr>
              <a:t>“Yes”</a:t>
            </a:r>
            <a:endParaRPr lang="en-US" sz="3200" dirty="0" smtClean="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990600"/>
            <a:ext cx="2947988" cy="2947988"/>
          </a:xfrm>
          <a:prstGeom prst="rect">
            <a:avLst/>
          </a:prstGeom>
        </p:spPr>
      </p:pic>
    </p:spTree>
    <p:extLst>
      <p:ext uri="{BB962C8B-B14F-4D97-AF65-F5344CB8AC3E}">
        <p14:creationId xmlns:p14="http://schemas.microsoft.com/office/powerpoint/2010/main" val="104867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Phrases to avoid</a:t>
            </a:r>
            <a:endParaRPr lang="bg-BG" dirty="0">
              <a:effectLst/>
            </a:endParaRPr>
          </a:p>
        </p:txBody>
      </p:sp>
      <p:sp>
        <p:nvSpPr>
          <p:cNvPr id="3" name="Content Placeholder 2"/>
          <p:cNvSpPr>
            <a:spLocks noGrp="1"/>
          </p:cNvSpPr>
          <p:nvPr>
            <p:ph idx="1"/>
          </p:nvPr>
        </p:nvSpPr>
        <p:spPr>
          <a:xfrm>
            <a:off x="228600" y="914400"/>
            <a:ext cx="8534400" cy="5791200"/>
          </a:xfrm>
        </p:spPr>
        <p:txBody>
          <a:bodyPr/>
          <a:lstStyle/>
          <a:p>
            <a:r>
              <a:rPr lang="en-US" dirty="0">
                <a:effectLst/>
              </a:rPr>
              <a:t>“We cannot do that</a:t>
            </a:r>
            <a:r>
              <a:rPr lang="en-US" dirty="0" smtClean="0">
                <a:effectLst/>
              </a:rPr>
              <a:t>.”</a:t>
            </a:r>
          </a:p>
          <a:p>
            <a:pPr lvl="1"/>
            <a:r>
              <a:rPr lang="en-US" dirty="0">
                <a:effectLst/>
              </a:rPr>
              <a:t>“What you can do is take a look at those sample projects and use them to start building your logic following these tutorials</a:t>
            </a:r>
            <a:r>
              <a:rPr lang="en-US" dirty="0" smtClean="0">
                <a:effectLst/>
              </a:rPr>
              <a:t>.”</a:t>
            </a:r>
          </a:p>
          <a:p>
            <a:r>
              <a:rPr lang="en-US" dirty="0">
                <a:effectLst/>
              </a:rPr>
              <a:t>“You will have to</a:t>
            </a:r>
            <a:r>
              <a:rPr lang="en-US" dirty="0" smtClean="0">
                <a:effectLst/>
              </a:rPr>
              <a:t>…”</a:t>
            </a:r>
          </a:p>
          <a:p>
            <a:pPr lvl="1"/>
            <a:r>
              <a:rPr lang="en-US" dirty="0">
                <a:effectLst/>
              </a:rPr>
              <a:t>“One option would be for you to…” </a:t>
            </a:r>
            <a:endParaRPr lang="en-US" dirty="0" smtClean="0">
              <a:effectLst/>
            </a:endParaRPr>
          </a:p>
          <a:p>
            <a:pPr lvl="1"/>
            <a:r>
              <a:rPr lang="en-US" dirty="0" smtClean="0">
                <a:effectLst/>
              </a:rPr>
              <a:t>“</a:t>
            </a:r>
            <a:r>
              <a:rPr lang="en-US" dirty="0">
                <a:effectLst/>
              </a:rPr>
              <a:t>I want to get started on this right away and it would be great if you could send …” </a:t>
            </a:r>
          </a:p>
          <a:p>
            <a:pPr lvl="1"/>
            <a:r>
              <a:rPr lang="en-US" dirty="0">
                <a:effectLst/>
              </a:rPr>
              <a:t> “I would suggest trying </a:t>
            </a:r>
            <a:r>
              <a:rPr lang="en-US" dirty="0" smtClean="0">
                <a:effectLst/>
              </a:rPr>
              <a:t>…”</a:t>
            </a:r>
            <a:endParaRPr lang="bg-BG" dirty="0">
              <a:effectLst/>
            </a:endParaRPr>
          </a:p>
          <a:p>
            <a:endParaRPr lang="en-US" dirty="0">
              <a:effectLst/>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602410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Phrases to avoid</a:t>
            </a:r>
            <a:endParaRPr lang="bg-BG" dirty="0">
              <a:effectLst/>
            </a:endParaRPr>
          </a:p>
        </p:txBody>
      </p:sp>
      <p:sp>
        <p:nvSpPr>
          <p:cNvPr id="3" name="Content Placeholder 2"/>
          <p:cNvSpPr>
            <a:spLocks noGrp="1"/>
          </p:cNvSpPr>
          <p:nvPr>
            <p:ph idx="1"/>
          </p:nvPr>
        </p:nvSpPr>
        <p:spPr>
          <a:xfrm>
            <a:off x="228600" y="914400"/>
            <a:ext cx="8534400" cy="5791200"/>
          </a:xfrm>
        </p:spPr>
        <p:txBody>
          <a:bodyPr/>
          <a:lstStyle/>
          <a:p>
            <a:r>
              <a:rPr lang="en-US" dirty="0">
                <a:effectLst/>
              </a:rPr>
              <a:t>Negative </a:t>
            </a:r>
            <a:r>
              <a:rPr lang="en-US" dirty="0" smtClean="0">
                <a:effectLst/>
              </a:rPr>
              <a:t>Statements </a:t>
            </a:r>
          </a:p>
          <a:p>
            <a:pPr lvl="1"/>
            <a:r>
              <a:rPr lang="en-US" dirty="0" smtClean="0">
                <a:effectLst/>
              </a:rPr>
              <a:t> </a:t>
            </a:r>
            <a:r>
              <a:rPr lang="en-US" dirty="0">
                <a:effectLst/>
              </a:rPr>
              <a:t>“</a:t>
            </a:r>
            <a:r>
              <a:rPr lang="en-US" dirty="0" smtClean="0">
                <a:effectLst/>
              </a:rPr>
              <a:t>We </a:t>
            </a:r>
            <a:r>
              <a:rPr lang="en-US" i="1" dirty="0">
                <a:solidFill>
                  <a:schemeClr val="accent2">
                    <a:lumMod val="60000"/>
                    <a:lumOff val="40000"/>
                  </a:schemeClr>
                </a:solidFill>
                <a:effectLst/>
              </a:rPr>
              <a:t>can’t</a:t>
            </a:r>
            <a:r>
              <a:rPr lang="en-US" dirty="0" smtClean="0">
                <a:solidFill>
                  <a:srgbClr val="FF0000"/>
                </a:solidFill>
                <a:effectLst/>
              </a:rPr>
              <a:t> </a:t>
            </a:r>
            <a:r>
              <a:rPr lang="en-US" dirty="0" smtClean="0">
                <a:effectLst/>
              </a:rPr>
              <a:t>fix this now.” -&gt; “</a:t>
            </a:r>
            <a:r>
              <a:rPr lang="en-US" dirty="0" smtClean="0">
                <a:solidFill>
                  <a:srgbClr val="92D050"/>
                </a:solidFill>
                <a:effectLst/>
              </a:rPr>
              <a:t>We will do our best to fix it as soon as possible</a:t>
            </a:r>
            <a:r>
              <a:rPr lang="en-US" dirty="0" smtClean="0">
                <a:effectLst/>
              </a:rPr>
              <a:t>.”</a:t>
            </a:r>
          </a:p>
          <a:p>
            <a:pPr lvl="1"/>
            <a:r>
              <a:rPr lang="en-US" dirty="0" smtClean="0">
                <a:effectLst/>
              </a:rPr>
              <a:t> “The control </a:t>
            </a:r>
            <a:r>
              <a:rPr lang="en-US" i="1" dirty="0">
                <a:solidFill>
                  <a:schemeClr val="accent2">
                    <a:lumMod val="60000"/>
                    <a:lumOff val="40000"/>
                  </a:schemeClr>
                </a:solidFill>
                <a:effectLst/>
              </a:rPr>
              <a:t>doesn’t</a:t>
            </a:r>
            <a:r>
              <a:rPr lang="en-US" dirty="0" smtClean="0">
                <a:effectLst/>
              </a:rPr>
              <a:t> support this functionality.”-&gt;”</a:t>
            </a:r>
            <a:r>
              <a:rPr lang="en-US" dirty="0" smtClean="0">
                <a:solidFill>
                  <a:srgbClr val="92D050"/>
                </a:solidFill>
                <a:effectLst/>
              </a:rPr>
              <a:t>We will create a feature request based on your feedback and if it gathers enough popularity, we will definitely consider its implementation</a:t>
            </a:r>
            <a:r>
              <a:rPr lang="en-US" dirty="0" smtClean="0">
                <a:effectLst/>
              </a:rPr>
              <a:t>.”</a:t>
            </a:r>
            <a:endParaRPr lang="en-US" dirty="0">
              <a:effectLst/>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685311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838200"/>
          </a:xfrm>
        </p:spPr>
        <p:txBody>
          <a:bodyPr/>
          <a:lstStyle/>
          <a:p>
            <a:r>
              <a:rPr lang="en-US" dirty="0">
                <a:effectLst/>
              </a:rPr>
              <a:t>Setting </a:t>
            </a:r>
            <a:r>
              <a:rPr lang="en-US" dirty="0" smtClean="0">
                <a:effectLst/>
              </a:rPr>
              <a:t>Customers Expectations</a:t>
            </a:r>
            <a:endParaRPr lang="bg-BG" dirty="0">
              <a:effectLst/>
            </a:endParaRPr>
          </a:p>
        </p:txBody>
      </p:sp>
      <p:sp>
        <p:nvSpPr>
          <p:cNvPr id="3" name="Content Placeholder 2"/>
          <p:cNvSpPr>
            <a:spLocks noGrp="1"/>
          </p:cNvSpPr>
          <p:nvPr>
            <p:ph idx="1"/>
          </p:nvPr>
        </p:nvSpPr>
        <p:spPr>
          <a:xfrm>
            <a:off x="228600" y="914400"/>
            <a:ext cx="8534400" cy="5791200"/>
          </a:xfrm>
        </p:spPr>
        <p:txBody>
          <a:bodyPr/>
          <a:lstStyle/>
          <a:p>
            <a:pPr marL="0" indent="0" algn="ctr">
              <a:buNone/>
            </a:pPr>
            <a:r>
              <a:rPr lang="en-US" i="1" dirty="0">
                <a:effectLst/>
              </a:rPr>
              <a:t>“Seeing the world through your customer’s eyes is the essential principle of setting realistic customer expectations</a:t>
            </a:r>
            <a:r>
              <a:rPr lang="en-US" i="1" dirty="0" smtClean="0">
                <a:effectLst/>
              </a:rPr>
              <a:t>.”</a:t>
            </a:r>
          </a:p>
          <a:p>
            <a:pPr marL="0" indent="0" algn="ctr">
              <a:buNone/>
            </a:pPr>
            <a:endParaRPr lang="en-US" dirty="0" smtClean="0">
              <a:effectLst/>
            </a:endParaRPr>
          </a:p>
          <a:p>
            <a:r>
              <a:rPr lang="en-US" dirty="0" smtClean="0">
                <a:effectLst/>
              </a:rPr>
              <a:t>Ask </a:t>
            </a:r>
            <a:r>
              <a:rPr lang="en-US" dirty="0">
                <a:effectLst/>
              </a:rPr>
              <a:t>your customers </a:t>
            </a:r>
            <a:r>
              <a:rPr lang="en-US" dirty="0" smtClean="0">
                <a:effectLst/>
              </a:rPr>
              <a:t>for feedback</a:t>
            </a:r>
          </a:p>
          <a:p>
            <a:r>
              <a:rPr lang="en-US" dirty="0">
                <a:effectLst/>
              </a:rPr>
              <a:t>Honesty is always the best policy</a:t>
            </a:r>
            <a:endParaRPr lang="bg-BG" dirty="0">
              <a:effectLst/>
            </a:endParaRPr>
          </a:p>
          <a:p>
            <a:r>
              <a:rPr lang="en-US" dirty="0">
                <a:effectLst/>
              </a:rPr>
              <a:t>Understand customer needs and appeal to the lowest common denominator</a:t>
            </a:r>
            <a:endParaRPr lang="bg-BG" dirty="0">
              <a:effectLst/>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526305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838200"/>
          </a:xfrm>
        </p:spPr>
        <p:txBody>
          <a:bodyPr/>
          <a:lstStyle/>
          <a:p>
            <a:r>
              <a:rPr lang="en-US" dirty="0">
                <a:effectLst/>
              </a:rPr>
              <a:t>Setting </a:t>
            </a:r>
            <a:r>
              <a:rPr lang="en-US" dirty="0" smtClean="0">
                <a:effectLst/>
              </a:rPr>
              <a:t>Customers Expectations</a:t>
            </a:r>
            <a:endParaRPr lang="bg-BG" dirty="0">
              <a:effectLst/>
            </a:endParaRPr>
          </a:p>
        </p:txBody>
      </p:sp>
      <p:sp>
        <p:nvSpPr>
          <p:cNvPr id="3" name="Content Placeholder 2"/>
          <p:cNvSpPr>
            <a:spLocks noGrp="1"/>
          </p:cNvSpPr>
          <p:nvPr>
            <p:ph idx="1"/>
          </p:nvPr>
        </p:nvSpPr>
        <p:spPr>
          <a:xfrm>
            <a:off x="228600" y="914400"/>
            <a:ext cx="8534400" cy="5791200"/>
          </a:xfrm>
        </p:spPr>
        <p:txBody>
          <a:bodyPr/>
          <a:lstStyle/>
          <a:p>
            <a:r>
              <a:rPr lang="en-US" dirty="0">
                <a:effectLst/>
              </a:rPr>
              <a:t>Make commitments to your customers and keep them</a:t>
            </a:r>
            <a:endParaRPr lang="bg-BG" dirty="0">
              <a:effectLst/>
            </a:endParaRPr>
          </a:p>
          <a:p>
            <a:r>
              <a:rPr lang="en-US" dirty="0" smtClean="0">
                <a:effectLst/>
              </a:rPr>
              <a:t>Don’t be a "Naysayer“</a:t>
            </a:r>
          </a:p>
          <a:p>
            <a:r>
              <a:rPr lang="en-US" dirty="0">
                <a:effectLst/>
              </a:rPr>
              <a:t>Avoid arrogance at all </a:t>
            </a:r>
            <a:r>
              <a:rPr lang="en-US" dirty="0" smtClean="0">
                <a:effectLst/>
              </a:rPr>
              <a:t>costs</a:t>
            </a:r>
          </a:p>
          <a:p>
            <a:pPr lvl="1"/>
            <a:r>
              <a:rPr lang="en-US" i="1" dirty="0" smtClean="0">
                <a:solidFill>
                  <a:schemeClr val="accent2">
                    <a:lumMod val="60000"/>
                    <a:lumOff val="40000"/>
                  </a:schemeClr>
                </a:solidFill>
                <a:effectLst/>
              </a:rPr>
              <a:t>“This </a:t>
            </a:r>
            <a:r>
              <a:rPr lang="en-US" i="1" dirty="0">
                <a:solidFill>
                  <a:schemeClr val="accent2">
                    <a:lumMod val="60000"/>
                    <a:lumOff val="40000"/>
                  </a:schemeClr>
                </a:solidFill>
                <a:effectLst/>
              </a:rPr>
              <a:t>is not possible, because our product works” </a:t>
            </a:r>
            <a:endParaRPr lang="en-US" i="1" dirty="0" smtClean="0">
              <a:solidFill>
                <a:schemeClr val="accent2">
                  <a:lumMod val="60000"/>
                  <a:lumOff val="40000"/>
                </a:schemeClr>
              </a:solidFill>
              <a:effectLst/>
            </a:endParaRPr>
          </a:p>
          <a:p>
            <a:pPr lvl="1"/>
            <a:r>
              <a:rPr lang="en-US" dirty="0" smtClean="0">
                <a:effectLst/>
              </a:rPr>
              <a:t>This will push </a:t>
            </a:r>
            <a:r>
              <a:rPr lang="en-US" dirty="0">
                <a:effectLst/>
              </a:rPr>
              <a:t>the client </a:t>
            </a:r>
            <a:r>
              <a:rPr lang="en-US" dirty="0" smtClean="0">
                <a:effectLst/>
              </a:rPr>
              <a:t>away</a:t>
            </a:r>
          </a:p>
          <a:p>
            <a:pPr lvl="2"/>
            <a:r>
              <a:rPr lang="en-US" dirty="0" smtClean="0">
                <a:effectLst/>
              </a:rPr>
              <a:t>He/she </a:t>
            </a:r>
            <a:r>
              <a:rPr lang="en-US" dirty="0">
                <a:effectLst/>
              </a:rPr>
              <a:t>may switch to another vendor. </a:t>
            </a:r>
            <a:endParaRPr lang="bg-BG" dirty="0">
              <a:effectLst/>
            </a:endParaRPr>
          </a:p>
          <a:p>
            <a:r>
              <a:rPr lang="en-US" dirty="0">
                <a:effectLst/>
              </a:rPr>
              <a:t>Avoid sarcasm and be polite</a:t>
            </a:r>
            <a:endParaRPr lang="bg-BG" dirty="0">
              <a:effectLst/>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781922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Sample </a:t>
            </a:r>
            <a:r>
              <a:rPr lang="en-US" dirty="0" smtClean="0">
                <a:effectLst/>
              </a:rPr>
              <a:t>Ticket Templates</a:t>
            </a:r>
            <a:endParaRPr lang="bg-BG" dirty="0"/>
          </a:p>
        </p:txBody>
      </p:sp>
      <p:sp>
        <p:nvSpPr>
          <p:cNvPr id="3" name="Content Placeholder 2"/>
          <p:cNvSpPr>
            <a:spLocks noGrp="1"/>
          </p:cNvSpPr>
          <p:nvPr>
            <p:ph idx="1"/>
          </p:nvPr>
        </p:nvSpPr>
        <p:spPr/>
        <p:txBody>
          <a:bodyPr/>
          <a:lstStyle/>
          <a:p>
            <a:r>
              <a:rPr lang="en-US" dirty="0">
                <a:effectLst/>
              </a:rPr>
              <a:t>Initial Contact Template</a:t>
            </a:r>
            <a:endParaRPr lang="bg-BG" dirty="0">
              <a:effectLst/>
            </a:endParaRPr>
          </a:p>
          <a:p>
            <a:pPr marL="347663" lvl="1" indent="0">
              <a:buNone/>
            </a:pPr>
            <a:r>
              <a:rPr lang="en-US" sz="2400" i="1" dirty="0">
                <a:effectLst/>
              </a:rPr>
              <a:t>Hello [NAME],</a:t>
            </a:r>
            <a:endParaRPr lang="bg-BG" sz="2400" dirty="0">
              <a:effectLst/>
            </a:endParaRPr>
          </a:p>
          <a:p>
            <a:pPr marL="347663" lvl="1" indent="0">
              <a:buNone/>
            </a:pPr>
            <a:r>
              <a:rPr lang="en-US" sz="2400" i="1" dirty="0">
                <a:effectLst/>
              </a:rPr>
              <a:t> </a:t>
            </a:r>
            <a:r>
              <a:rPr lang="en-US" sz="2400" i="1" dirty="0" smtClean="0">
                <a:effectLst/>
              </a:rPr>
              <a:t>…</a:t>
            </a:r>
            <a:endParaRPr lang="bg-BG" sz="2400" dirty="0">
              <a:effectLst/>
            </a:endParaRPr>
          </a:p>
          <a:p>
            <a:pPr marL="347663" lvl="1" indent="0">
              <a:buNone/>
            </a:pPr>
            <a:r>
              <a:rPr lang="en-US" sz="2400" i="1" dirty="0">
                <a:effectLst/>
              </a:rPr>
              <a:t>Thank you for contacting </a:t>
            </a:r>
            <a:r>
              <a:rPr lang="en-US" sz="2400" i="1" dirty="0" err="1">
                <a:effectLst/>
              </a:rPr>
              <a:t>Telerik</a:t>
            </a:r>
            <a:r>
              <a:rPr lang="en-US" sz="2400" i="1" dirty="0">
                <a:effectLst/>
              </a:rPr>
              <a:t> </a:t>
            </a:r>
            <a:r>
              <a:rPr lang="en-US" sz="2400" i="1" dirty="0" smtClean="0">
                <a:effectLst/>
              </a:rPr>
              <a:t>Support(us).</a:t>
            </a:r>
            <a:endParaRPr lang="bg-BG" sz="2400" dirty="0">
              <a:effectLst/>
            </a:endParaRPr>
          </a:p>
          <a:p>
            <a:pPr marL="347663" lvl="1" indent="0">
              <a:buNone/>
            </a:pPr>
            <a:r>
              <a:rPr lang="en-US" sz="2400" i="1" dirty="0">
                <a:effectLst/>
              </a:rPr>
              <a:t> </a:t>
            </a:r>
            <a:r>
              <a:rPr lang="en-US" sz="2400" i="1" dirty="0" smtClean="0">
                <a:effectLst/>
              </a:rPr>
              <a:t>…</a:t>
            </a:r>
            <a:endParaRPr lang="bg-BG" sz="2400" dirty="0">
              <a:effectLst/>
            </a:endParaRPr>
          </a:p>
          <a:p>
            <a:pPr marL="347663" lvl="1" indent="0">
              <a:buNone/>
            </a:pPr>
            <a:r>
              <a:rPr lang="en-US" sz="2400" i="1" dirty="0" smtClean="0">
                <a:effectLst/>
              </a:rPr>
              <a:t>I </a:t>
            </a:r>
            <a:r>
              <a:rPr lang="en-US" sz="2400" i="1" dirty="0">
                <a:effectLst/>
              </a:rPr>
              <a:t>hope this information helps. Please let me know if I can assist you any further. Thank you in advance.</a:t>
            </a:r>
            <a:endParaRPr lang="bg-BG" sz="2400" dirty="0">
              <a:effectLst/>
            </a:endParaRPr>
          </a:p>
          <a:p>
            <a:pPr marL="347663" lvl="1" indent="0">
              <a:buNone/>
            </a:pPr>
            <a:r>
              <a:rPr lang="en-US" sz="2400" i="1" dirty="0">
                <a:effectLst/>
              </a:rPr>
              <a:t> </a:t>
            </a:r>
            <a:r>
              <a:rPr lang="en-US" sz="2400" i="1" dirty="0" smtClean="0">
                <a:effectLst/>
              </a:rPr>
              <a:t>…</a:t>
            </a:r>
            <a:endParaRPr lang="bg-BG" sz="2400" dirty="0">
              <a:effectLst/>
            </a:endParaRPr>
          </a:p>
          <a:p>
            <a:pPr marL="347663" lvl="1" indent="0">
              <a:buNone/>
            </a:pPr>
            <a:r>
              <a:rPr lang="en-US" sz="2400" i="1" dirty="0" smtClean="0">
                <a:effectLst/>
              </a:rPr>
              <a:t>Regards</a:t>
            </a:r>
            <a:endParaRPr lang="bg-BG" sz="2400" dirty="0">
              <a:effectLst/>
            </a:endParaRPr>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2289790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Concision</a:t>
            </a:r>
            <a:endParaRPr lang="bg-BG" dirty="0"/>
          </a:p>
        </p:txBody>
      </p:sp>
      <p:sp>
        <p:nvSpPr>
          <p:cNvPr id="5" name="Content Placeholder 4"/>
          <p:cNvSpPr>
            <a:spLocks noGrp="1"/>
          </p:cNvSpPr>
          <p:nvPr>
            <p:ph idx="1"/>
          </p:nvPr>
        </p:nvSpPr>
        <p:spPr/>
        <p:txBody>
          <a:bodyPr/>
          <a:lstStyle/>
          <a:p>
            <a:r>
              <a:rPr lang="en-US" dirty="0">
                <a:effectLst/>
              </a:rPr>
              <a:t>Delete words that mean little or nothing</a:t>
            </a:r>
            <a:r>
              <a:rPr lang="en-US" dirty="0" smtClean="0">
                <a:effectLst/>
              </a:rPr>
              <a:t>.</a:t>
            </a:r>
          </a:p>
          <a:p>
            <a:pPr lvl="1"/>
            <a:r>
              <a:rPr lang="en-US" sz="2400" i="1" dirty="0">
                <a:solidFill>
                  <a:schemeClr val="tx1">
                    <a:lumMod val="40000"/>
                    <a:lumOff val="60000"/>
                  </a:schemeClr>
                </a:solidFill>
                <a:effectLst/>
              </a:rPr>
              <a:t>Poor: </a:t>
            </a:r>
            <a:r>
              <a:rPr lang="en-US" sz="2400" b="0" i="1" dirty="0">
                <a:solidFill>
                  <a:schemeClr val="tx1">
                    <a:lumMod val="40000"/>
                    <a:lumOff val="60000"/>
                  </a:schemeClr>
                </a:solidFill>
                <a:effectLst/>
              </a:rPr>
              <a:t>Productivity </a:t>
            </a:r>
            <a:r>
              <a:rPr lang="en-US" sz="2400" b="0" i="1" dirty="0">
                <a:solidFill>
                  <a:srgbClr val="FF0000"/>
                </a:solidFill>
                <a:effectLst/>
              </a:rPr>
              <a:t>actually</a:t>
            </a:r>
            <a:r>
              <a:rPr lang="en-US" sz="2400" b="0" i="1" dirty="0">
                <a:solidFill>
                  <a:schemeClr val="tx1">
                    <a:lumMod val="40000"/>
                    <a:lumOff val="60000"/>
                  </a:schemeClr>
                </a:solidFill>
                <a:effectLst/>
              </a:rPr>
              <a:t> depends on </a:t>
            </a:r>
            <a:r>
              <a:rPr lang="en-US" sz="2400" b="0" i="1" dirty="0">
                <a:solidFill>
                  <a:srgbClr val="FF0000"/>
                </a:solidFill>
                <a:effectLst/>
              </a:rPr>
              <a:t>certain</a:t>
            </a:r>
            <a:r>
              <a:rPr lang="en-US" sz="2400" b="0" i="1" dirty="0">
                <a:solidFill>
                  <a:schemeClr val="tx1">
                    <a:lumMod val="40000"/>
                    <a:lumOff val="60000"/>
                  </a:schemeClr>
                </a:solidFill>
                <a:effectLst/>
              </a:rPr>
              <a:t> factors that </a:t>
            </a:r>
            <a:r>
              <a:rPr lang="en-US" sz="2400" b="0" i="1" dirty="0">
                <a:solidFill>
                  <a:srgbClr val="FF0000"/>
                </a:solidFill>
                <a:effectLst/>
              </a:rPr>
              <a:t>basically</a:t>
            </a:r>
            <a:r>
              <a:rPr lang="en-US" sz="2400" b="0" i="1" dirty="0">
                <a:solidFill>
                  <a:schemeClr val="tx1">
                    <a:lumMod val="40000"/>
                    <a:lumOff val="60000"/>
                  </a:schemeClr>
                </a:solidFill>
                <a:effectLst/>
              </a:rPr>
              <a:t> involve psychology more than </a:t>
            </a:r>
            <a:r>
              <a:rPr lang="en-US" sz="2400" b="0" i="1" dirty="0">
                <a:solidFill>
                  <a:srgbClr val="FF0000"/>
                </a:solidFill>
                <a:effectLst/>
              </a:rPr>
              <a:t>any particular </a:t>
            </a:r>
            <a:r>
              <a:rPr lang="en-US" sz="2400" b="0" i="1" dirty="0" smtClean="0">
                <a:solidFill>
                  <a:schemeClr val="tx1">
                    <a:lumMod val="40000"/>
                    <a:lumOff val="60000"/>
                  </a:schemeClr>
                </a:solidFill>
                <a:effectLst/>
              </a:rPr>
              <a:t>technology</a:t>
            </a:r>
          </a:p>
          <a:p>
            <a:pPr lvl="1"/>
            <a:r>
              <a:rPr lang="en-US" sz="2400" i="1" dirty="0" smtClean="0">
                <a:solidFill>
                  <a:schemeClr val="tx1">
                    <a:lumMod val="40000"/>
                    <a:lumOff val="60000"/>
                  </a:schemeClr>
                </a:solidFill>
                <a:effectLst/>
              </a:rPr>
              <a:t>Better</a:t>
            </a:r>
            <a:r>
              <a:rPr lang="en-US" sz="2400" i="1" dirty="0">
                <a:solidFill>
                  <a:schemeClr val="tx1">
                    <a:lumMod val="40000"/>
                    <a:lumOff val="60000"/>
                  </a:schemeClr>
                </a:solidFill>
                <a:effectLst/>
              </a:rPr>
              <a:t>: </a:t>
            </a:r>
            <a:r>
              <a:rPr lang="en-US" sz="2400" b="0" i="1" dirty="0">
                <a:solidFill>
                  <a:schemeClr val="tx1">
                    <a:lumMod val="40000"/>
                    <a:lumOff val="60000"/>
                  </a:schemeClr>
                </a:solidFill>
                <a:effectLst/>
              </a:rPr>
              <a:t>Productivity depends on psychology more than on technology.</a:t>
            </a:r>
          </a:p>
          <a:p>
            <a:r>
              <a:rPr lang="en-US" dirty="0">
                <a:effectLst/>
              </a:rPr>
              <a:t>Delete words that repeat the meaning of other words. </a:t>
            </a:r>
            <a:endParaRPr lang="en-US" dirty="0" smtClean="0">
              <a:effectLst/>
            </a:endParaRPr>
          </a:p>
          <a:p>
            <a:endParaRPr lang="en-US" dirty="0" smtClean="0">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3075681544"/>
              </p:ext>
            </p:extLst>
          </p:nvPr>
        </p:nvGraphicFramePr>
        <p:xfrm>
          <a:off x="762000" y="4953000"/>
          <a:ext cx="7391400" cy="1623060"/>
        </p:xfrm>
        <a:graphic>
          <a:graphicData uri="http://schemas.openxmlformats.org/drawingml/2006/table">
            <a:tbl>
              <a:tblPr firstRow="1" bandRow="1">
                <a:tableStyleId>{9D7B26C5-4107-4FEC-AEDC-1716B250A1EF}</a:tableStyleId>
              </a:tblPr>
              <a:tblGrid>
                <a:gridCol w="2463800"/>
                <a:gridCol w="2463800"/>
                <a:gridCol w="2463800"/>
              </a:tblGrid>
              <a:tr h="800100">
                <a:tc>
                  <a:txBody>
                    <a:bodyPr/>
                    <a:lstStyle/>
                    <a:p>
                      <a:r>
                        <a:rPr lang="en-US" sz="2400" b="0" i="1" kern="1200" dirty="0" smtClean="0">
                          <a:solidFill>
                            <a:schemeClr val="tx1">
                              <a:lumMod val="40000"/>
                              <a:lumOff val="60000"/>
                            </a:schemeClr>
                          </a:solidFill>
                          <a:effectLst/>
                          <a:latin typeface="+mn-lt"/>
                          <a:ea typeface="+mn-ea"/>
                          <a:cs typeface="+mn-cs"/>
                        </a:rPr>
                        <a:t>full and complete</a:t>
                      </a:r>
                      <a:endParaRPr lang="en-US" sz="2400" b="0" i="1" kern="1200" dirty="0">
                        <a:solidFill>
                          <a:schemeClr val="tx1">
                            <a:lumMod val="40000"/>
                            <a:lumOff val="60000"/>
                          </a:schemeClr>
                        </a:solidFill>
                        <a:effectLst/>
                        <a:latin typeface="+mn-lt"/>
                        <a:ea typeface="+mn-ea"/>
                        <a:cs typeface="+mn-cs"/>
                      </a:endParaRPr>
                    </a:p>
                  </a:txBody>
                  <a:tcPr/>
                </a:tc>
                <a:tc>
                  <a:txBody>
                    <a:bodyPr/>
                    <a:lstStyle/>
                    <a:p>
                      <a:r>
                        <a:rPr lang="en-US" sz="2400" b="0" i="1" kern="1200" dirty="0" smtClean="0">
                          <a:solidFill>
                            <a:schemeClr val="tx1">
                              <a:lumMod val="40000"/>
                              <a:lumOff val="60000"/>
                            </a:schemeClr>
                          </a:solidFill>
                          <a:effectLst/>
                          <a:latin typeface="+mn-lt"/>
                          <a:ea typeface="+mn-ea"/>
                          <a:cs typeface="+mn-cs"/>
                        </a:rPr>
                        <a:t>hope and trust</a:t>
                      </a:r>
                      <a:endParaRPr lang="en-US" sz="2400" b="0" i="1" kern="1200" dirty="0">
                        <a:solidFill>
                          <a:schemeClr val="tx1">
                            <a:lumMod val="40000"/>
                            <a:lumOff val="60000"/>
                          </a:schemeClr>
                        </a:solidFill>
                        <a:effectLst/>
                        <a:latin typeface="+mn-lt"/>
                        <a:ea typeface="+mn-ea"/>
                        <a:cs typeface="+mn-cs"/>
                      </a:endParaRPr>
                    </a:p>
                  </a:txBody>
                  <a:tcPr/>
                </a:tc>
                <a:tc>
                  <a:txBody>
                    <a:bodyPr/>
                    <a:lstStyle/>
                    <a:p>
                      <a:r>
                        <a:rPr lang="en-US" sz="2400" b="0" i="1" kern="1200" dirty="0" smtClean="0">
                          <a:solidFill>
                            <a:schemeClr val="tx1">
                              <a:lumMod val="40000"/>
                              <a:lumOff val="60000"/>
                            </a:schemeClr>
                          </a:solidFill>
                          <a:effectLst/>
                          <a:latin typeface="+mn-lt"/>
                          <a:ea typeface="+mn-ea"/>
                          <a:cs typeface="+mn-cs"/>
                        </a:rPr>
                        <a:t>any and all</a:t>
                      </a:r>
                      <a:endParaRPr lang="en-US" sz="2400" b="0" i="1" kern="1200" dirty="0">
                        <a:solidFill>
                          <a:schemeClr val="tx1">
                            <a:lumMod val="40000"/>
                            <a:lumOff val="60000"/>
                          </a:schemeClr>
                        </a:solidFill>
                        <a:effectLst/>
                        <a:latin typeface="+mn-lt"/>
                        <a:ea typeface="+mn-ea"/>
                        <a:cs typeface="+mn-cs"/>
                      </a:endParaRPr>
                    </a:p>
                  </a:txBody>
                  <a:tcPr/>
                </a:tc>
              </a:tr>
              <a:tr h="800100">
                <a:tc>
                  <a:txBody>
                    <a:bodyPr/>
                    <a:lstStyle/>
                    <a:p>
                      <a:pPr marL="0" algn="l" rtl="0" eaLnBrk="1" hangingPunct="1"/>
                      <a:r>
                        <a:rPr lang="en-US" sz="2400" b="0" i="1" kern="1200" dirty="0" smtClean="0">
                          <a:solidFill>
                            <a:schemeClr val="tx1">
                              <a:lumMod val="40000"/>
                              <a:lumOff val="60000"/>
                            </a:schemeClr>
                          </a:solidFill>
                          <a:effectLst/>
                          <a:latin typeface="+mn-lt"/>
                          <a:ea typeface="+mn-ea"/>
                          <a:cs typeface="+mn-cs"/>
                        </a:rPr>
                        <a:t>first and foremost</a:t>
                      </a:r>
                      <a:endParaRPr lang="en-US" sz="2400" b="0" i="1" kern="1200" dirty="0">
                        <a:solidFill>
                          <a:schemeClr val="tx1">
                            <a:lumMod val="40000"/>
                            <a:lumOff val="60000"/>
                          </a:schemeClr>
                        </a:solidFill>
                        <a:effectLst/>
                        <a:latin typeface="+mn-lt"/>
                        <a:ea typeface="+mn-ea"/>
                        <a:cs typeface="+mn-cs"/>
                      </a:endParaRPr>
                    </a:p>
                  </a:txBody>
                  <a:tcPr/>
                </a:tc>
                <a:tc>
                  <a:txBody>
                    <a:bodyPr/>
                    <a:lstStyle/>
                    <a:p>
                      <a:pPr marL="0" algn="l" rtl="0" eaLnBrk="1" hangingPunct="1"/>
                      <a:r>
                        <a:rPr lang="en-US" sz="2400" b="0" i="1" kern="1200" dirty="0" smtClean="0">
                          <a:solidFill>
                            <a:schemeClr val="tx1">
                              <a:lumMod val="40000"/>
                              <a:lumOff val="60000"/>
                            </a:schemeClr>
                          </a:solidFill>
                          <a:effectLst/>
                          <a:latin typeface="+mn-lt"/>
                          <a:ea typeface="+mn-ea"/>
                          <a:cs typeface="+mn-cs"/>
                        </a:rPr>
                        <a:t>each and every</a:t>
                      </a:r>
                      <a:endParaRPr lang="en-US" sz="2400" b="0" i="1" kern="1200" dirty="0">
                        <a:solidFill>
                          <a:schemeClr val="tx1">
                            <a:lumMod val="40000"/>
                            <a:lumOff val="60000"/>
                          </a:schemeClr>
                        </a:solidFill>
                        <a:effectLst/>
                        <a:latin typeface="+mn-lt"/>
                        <a:ea typeface="+mn-ea"/>
                        <a:cs typeface="+mn-cs"/>
                      </a:endParaRPr>
                    </a:p>
                  </a:txBody>
                  <a:tcPr/>
                </a:tc>
                <a:tc>
                  <a:txBody>
                    <a:bodyPr/>
                    <a:lstStyle/>
                    <a:p>
                      <a:pPr marL="0" algn="l" rtl="0" eaLnBrk="1" hangingPunct="1"/>
                      <a:r>
                        <a:rPr lang="en-US" sz="2400" b="0" i="1" kern="1200" dirty="0" smtClean="0">
                          <a:solidFill>
                            <a:schemeClr val="tx1">
                              <a:lumMod val="40000"/>
                              <a:lumOff val="60000"/>
                            </a:schemeClr>
                          </a:solidFill>
                          <a:effectLst/>
                          <a:latin typeface="+mn-lt"/>
                          <a:ea typeface="+mn-ea"/>
                          <a:cs typeface="+mn-cs"/>
                        </a:rPr>
                        <a:t>basic and fundamental</a:t>
                      </a:r>
                      <a:endParaRPr lang="en-US" sz="2400" b="0" i="1" kern="1200" dirty="0">
                        <a:solidFill>
                          <a:schemeClr val="tx1">
                            <a:lumMod val="40000"/>
                            <a:lumOff val="60000"/>
                          </a:schemeClr>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402674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Sample </a:t>
            </a:r>
            <a:r>
              <a:rPr lang="en-US" dirty="0" smtClean="0">
                <a:effectLst/>
              </a:rPr>
              <a:t>Ticket Templates</a:t>
            </a:r>
            <a:endParaRPr lang="bg-BG" dirty="0"/>
          </a:p>
        </p:txBody>
      </p:sp>
      <p:sp>
        <p:nvSpPr>
          <p:cNvPr id="3" name="Content Placeholder 2"/>
          <p:cNvSpPr>
            <a:spLocks noGrp="1"/>
          </p:cNvSpPr>
          <p:nvPr>
            <p:ph idx="1"/>
          </p:nvPr>
        </p:nvSpPr>
        <p:spPr/>
        <p:txBody>
          <a:bodyPr/>
          <a:lstStyle/>
          <a:p>
            <a:r>
              <a:rPr lang="en-US" dirty="0">
                <a:effectLst/>
              </a:rPr>
              <a:t>If Communication Continues</a:t>
            </a:r>
            <a:endParaRPr lang="bg-BG" dirty="0">
              <a:effectLst/>
            </a:endParaRPr>
          </a:p>
          <a:p>
            <a:pPr marL="347663" lvl="1" indent="0">
              <a:buNone/>
            </a:pPr>
            <a:r>
              <a:rPr lang="en-US" sz="2400" i="1" dirty="0" smtClean="0">
                <a:effectLst/>
              </a:rPr>
              <a:t>Hello </a:t>
            </a:r>
            <a:r>
              <a:rPr lang="en-US" sz="2400" i="1" dirty="0">
                <a:effectLst/>
              </a:rPr>
              <a:t>[NAME],</a:t>
            </a:r>
            <a:endParaRPr lang="bg-BG" sz="2400" dirty="0">
              <a:effectLst/>
            </a:endParaRPr>
          </a:p>
          <a:p>
            <a:pPr marL="347663" lvl="1" indent="0">
              <a:buNone/>
            </a:pPr>
            <a:r>
              <a:rPr lang="en-US" sz="2400" dirty="0">
                <a:effectLst/>
              </a:rPr>
              <a:t> </a:t>
            </a:r>
            <a:r>
              <a:rPr lang="en-US" sz="2400" dirty="0" smtClean="0">
                <a:effectLst/>
              </a:rPr>
              <a:t>…</a:t>
            </a:r>
            <a:endParaRPr lang="bg-BG" sz="2400" dirty="0">
              <a:effectLst/>
            </a:endParaRPr>
          </a:p>
          <a:p>
            <a:pPr marL="347663" lvl="1" indent="0">
              <a:buNone/>
            </a:pPr>
            <a:r>
              <a:rPr lang="en-US" sz="2400" i="1" dirty="0">
                <a:solidFill>
                  <a:schemeClr val="tx1">
                    <a:lumMod val="40000"/>
                    <a:lumOff val="60000"/>
                  </a:schemeClr>
                </a:solidFill>
                <a:effectLst/>
              </a:rPr>
              <a:t>Thank you for getting back to </a:t>
            </a:r>
            <a:r>
              <a:rPr lang="en-US" sz="2400" i="1" dirty="0" smtClean="0">
                <a:solidFill>
                  <a:schemeClr val="tx1">
                    <a:lumMod val="40000"/>
                    <a:lumOff val="60000"/>
                  </a:schemeClr>
                </a:solidFill>
                <a:effectLst/>
              </a:rPr>
              <a:t>us.</a:t>
            </a:r>
            <a:endParaRPr lang="bg-BG" sz="2400" i="1" dirty="0">
              <a:solidFill>
                <a:schemeClr val="tx1">
                  <a:lumMod val="40000"/>
                  <a:lumOff val="60000"/>
                </a:schemeClr>
              </a:solidFill>
              <a:effectLst/>
            </a:endParaRPr>
          </a:p>
          <a:p>
            <a:pPr marL="347663" lvl="1" indent="0">
              <a:buNone/>
            </a:pPr>
            <a:r>
              <a:rPr lang="en-US" sz="2400" i="1" dirty="0">
                <a:effectLst/>
              </a:rPr>
              <a:t> </a:t>
            </a:r>
            <a:r>
              <a:rPr lang="en-US" sz="2400" i="1" dirty="0" smtClean="0">
                <a:effectLst/>
              </a:rPr>
              <a:t>…</a:t>
            </a:r>
            <a:endParaRPr lang="bg-BG" sz="2400" i="1" dirty="0">
              <a:effectLst/>
            </a:endParaRPr>
          </a:p>
          <a:p>
            <a:pPr marL="347663" lvl="1" indent="0">
              <a:buNone/>
            </a:pPr>
            <a:r>
              <a:rPr lang="en-US" sz="2400" i="1" dirty="0" smtClean="0">
                <a:effectLst/>
              </a:rPr>
              <a:t>I </a:t>
            </a:r>
            <a:r>
              <a:rPr lang="en-US" sz="2400" i="1" dirty="0">
                <a:effectLst/>
              </a:rPr>
              <a:t>hope this information helps. I will be glad to assist you further.</a:t>
            </a:r>
            <a:endParaRPr lang="bg-BG" sz="2400" i="1" dirty="0">
              <a:effectLst/>
            </a:endParaRPr>
          </a:p>
          <a:p>
            <a:pPr marL="347663" lvl="1" indent="0">
              <a:buNone/>
            </a:pPr>
            <a:r>
              <a:rPr lang="en-US" sz="2400" i="1" dirty="0">
                <a:effectLst/>
              </a:rPr>
              <a:t> </a:t>
            </a:r>
            <a:r>
              <a:rPr lang="en-US" sz="2400" i="1" dirty="0" smtClean="0">
                <a:effectLst/>
              </a:rPr>
              <a:t>…</a:t>
            </a:r>
            <a:endParaRPr lang="bg-BG" sz="2400" i="1" dirty="0">
              <a:effectLst/>
            </a:endParaRPr>
          </a:p>
          <a:p>
            <a:pPr marL="347663" lvl="1" indent="0">
              <a:buNone/>
            </a:pPr>
            <a:r>
              <a:rPr lang="en-US" sz="2400" i="1" dirty="0" smtClean="0">
                <a:effectLst/>
              </a:rPr>
              <a:t>Regards</a:t>
            </a:r>
            <a:endParaRPr lang="bg-BG" sz="2400" dirty="0">
              <a:effectLst/>
            </a:endParaRPr>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39446688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Sample </a:t>
            </a:r>
            <a:r>
              <a:rPr lang="en-US" dirty="0" smtClean="0">
                <a:effectLst/>
              </a:rPr>
              <a:t>Ticket Templates</a:t>
            </a:r>
            <a:endParaRPr lang="bg-BG" dirty="0"/>
          </a:p>
        </p:txBody>
      </p:sp>
      <p:sp>
        <p:nvSpPr>
          <p:cNvPr id="3" name="Content Placeholder 2"/>
          <p:cNvSpPr>
            <a:spLocks noGrp="1"/>
          </p:cNvSpPr>
          <p:nvPr>
            <p:ph idx="1"/>
          </p:nvPr>
        </p:nvSpPr>
        <p:spPr/>
        <p:txBody>
          <a:bodyPr/>
          <a:lstStyle/>
          <a:p>
            <a:r>
              <a:rPr lang="en-US" dirty="0">
                <a:effectLst/>
              </a:rPr>
              <a:t>Ending </a:t>
            </a:r>
            <a:r>
              <a:rPr lang="en-US" dirty="0" smtClean="0">
                <a:effectLst/>
              </a:rPr>
              <a:t>Communication</a:t>
            </a:r>
          </a:p>
          <a:p>
            <a:pPr marL="347663" lvl="1" indent="0">
              <a:buNone/>
            </a:pPr>
            <a:r>
              <a:rPr lang="en-US" sz="2400" i="1" dirty="0" smtClean="0">
                <a:effectLst/>
              </a:rPr>
              <a:t>Hello </a:t>
            </a:r>
            <a:r>
              <a:rPr lang="en-US" sz="2400" i="1" dirty="0">
                <a:effectLst/>
              </a:rPr>
              <a:t>[NAME],</a:t>
            </a:r>
            <a:endParaRPr lang="bg-BG" sz="2400" i="1" dirty="0">
              <a:effectLst/>
            </a:endParaRPr>
          </a:p>
          <a:p>
            <a:pPr marL="347663" lvl="1" indent="0">
              <a:buNone/>
            </a:pPr>
            <a:r>
              <a:rPr lang="en-US" sz="2400" dirty="0">
                <a:effectLst/>
              </a:rPr>
              <a:t> </a:t>
            </a:r>
            <a:r>
              <a:rPr lang="en-US" sz="2400" dirty="0" smtClean="0">
                <a:effectLst/>
              </a:rPr>
              <a:t>…</a:t>
            </a:r>
            <a:endParaRPr lang="bg-BG" sz="2400" dirty="0">
              <a:effectLst/>
            </a:endParaRPr>
          </a:p>
          <a:p>
            <a:pPr marL="347663" lvl="1" indent="0">
              <a:buNone/>
            </a:pPr>
            <a:r>
              <a:rPr lang="en-US" sz="2400" i="1" dirty="0">
                <a:effectLst/>
              </a:rPr>
              <a:t>I am glad that the issue you were facing is now resolved. Please do not hesitate to contact us if you have any additional questions</a:t>
            </a:r>
            <a:r>
              <a:rPr lang="en-US" sz="2400" i="1" dirty="0" smtClean="0">
                <a:effectLst/>
              </a:rPr>
              <a:t>.</a:t>
            </a:r>
          </a:p>
          <a:p>
            <a:pPr marL="347663" lvl="1" indent="0">
              <a:buNone/>
            </a:pPr>
            <a:r>
              <a:rPr lang="en-US" sz="2400" i="1" dirty="0">
                <a:effectLst/>
              </a:rPr>
              <a:t> </a:t>
            </a:r>
            <a:r>
              <a:rPr lang="en-US" sz="2400" i="1" dirty="0" smtClean="0">
                <a:effectLst/>
              </a:rPr>
              <a:t>…</a:t>
            </a:r>
            <a:endParaRPr lang="bg-BG" sz="2400" i="1" dirty="0">
              <a:effectLst/>
            </a:endParaRPr>
          </a:p>
          <a:p>
            <a:pPr marL="347663" lvl="1" indent="0">
              <a:buNone/>
            </a:pPr>
            <a:r>
              <a:rPr lang="en-US" sz="2400" i="1" dirty="0">
                <a:effectLst/>
              </a:rPr>
              <a:t>It was pleasure for me to assist you. Wish you a great day</a:t>
            </a:r>
            <a:r>
              <a:rPr lang="en-US" sz="2400" i="1" dirty="0" smtClean="0">
                <a:effectLst/>
              </a:rPr>
              <a:t>.</a:t>
            </a:r>
          </a:p>
          <a:p>
            <a:pPr marL="347663" lvl="1" indent="0">
              <a:buNone/>
            </a:pPr>
            <a:r>
              <a:rPr lang="en-US" sz="2400" i="1" dirty="0">
                <a:effectLst/>
              </a:rPr>
              <a:t> </a:t>
            </a:r>
            <a:r>
              <a:rPr lang="en-US" sz="2400" i="1" dirty="0" smtClean="0">
                <a:effectLst/>
              </a:rPr>
              <a:t>…</a:t>
            </a:r>
            <a:endParaRPr lang="bg-BG" sz="2400" i="1" dirty="0">
              <a:effectLst/>
            </a:endParaRPr>
          </a:p>
          <a:p>
            <a:pPr marL="347663" lvl="1" indent="0">
              <a:buNone/>
            </a:pPr>
            <a:r>
              <a:rPr lang="en-US" sz="2400" i="1" dirty="0" smtClean="0">
                <a:effectLst/>
              </a:rPr>
              <a:t>Regards</a:t>
            </a:r>
            <a:endParaRPr lang="bg-BG" sz="2400" dirty="0">
              <a:effectLst/>
            </a:endParaRPr>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3468180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Attitude and Wording</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2615285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CS#1: The Angry Client</a:t>
            </a:r>
            <a:endParaRPr lang="bg-BG" dirty="0"/>
          </a:p>
        </p:txBody>
      </p:sp>
      <p:sp>
        <p:nvSpPr>
          <p:cNvPr id="5" name="Content Placeholder 4"/>
          <p:cNvSpPr>
            <a:spLocks noGrp="1"/>
          </p:cNvSpPr>
          <p:nvPr>
            <p:ph idx="1"/>
          </p:nvPr>
        </p:nvSpPr>
        <p:spPr/>
        <p:txBody>
          <a:bodyPr/>
          <a:lstStyle/>
          <a:p>
            <a:pPr marL="0" indent="0">
              <a:buNone/>
            </a:pPr>
            <a:r>
              <a:rPr lang="en-US" sz="2600" dirty="0"/>
              <a:t>This is absolutely stupid. </a:t>
            </a:r>
            <a:r>
              <a:rPr lang="en-US" sz="2600" dirty="0" smtClean="0"/>
              <a:t>The </a:t>
            </a:r>
            <a:r>
              <a:rPr lang="en-US" sz="2600" dirty="0" err="1" smtClean="0"/>
              <a:t>RibbonBar</a:t>
            </a:r>
            <a:r>
              <a:rPr lang="en-US" sz="2600" dirty="0" smtClean="0"/>
              <a:t> is </a:t>
            </a:r>
            <a:r>
              <a:rPr lang="en-US" sz="2600" dirty="0"/>
              <a:t>the second control which I use extensively that you have replaced. The last one being the Scheduler. This may be convenient for you but causes havoc with my development. I don't have time to go back and redo work that has been done. I expect you to continue to support existing controls. At this point, if anyone were to ask me if they should go with </a:t>
            </a:r>
            <a:r>
              <a:rPr lang="en-US" sz="2600" dirty="0" err="1"/>
              <a:t>Telerik</a:t>
            </a:r>
            <a:r>
              <a:rPr lang="en-US" sz="2600" dirty="0"/>
              <a:t> I would definitely recommend against it for this very reason. You cannot replace controls without considering the impact on your customers. Why do I pay annual support if you don't fix the problems in the controls which I purchased and use?</a:t>
            </a:r>
            <a:br>
              <a:rPr lang="en-US" sz="2600" dirty="0"/>
            </a:br>
            <a:r>
              <a:rPr lang="en-US" sz="2600" dirty="0"/>
              <a:t>One very </a:t>
            </a:r>
            <a:r>
              <a:rPr lang="en-US" sz="2600" dirty="0" smtClean="0"/>
              <a:t>unhappy customer!</a:t>
            </a:r>
            <a:endParaRPr lang="bg-BG" dirty="0"/>
          </a:p>
        </p:txBody>
      </p:sp>
    </p:spTree>
    <p:extLst>
      <p:ext uri="{BB962C8B-B14F-4D97-AF65-F5344CB8AC3E}">
        <p14:creationId xmlns:p14="http://schemas.microsoft.com/office/powerpoint/2010/main" val="235951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CS#1: Advices</a:t>
            </a:r>
            <a:endParaRPr lang="bg-BG" i="1" dirty="0"/>
          </a:p>
        </p:txBody>
      </p:sp>
      <p:sp>
        <p:nvSpPr>
          <p:cNvPr id="3" name="Content Placeholder 2"/>
          <p:cNvSpPr>
            <a:spLocks noGrp="1"/>
          </p:cNvSpPr>
          <p:nvPr>
            <p:ph idx="1"/>
          </p:nvPr>
        </p:nvSpPr>
        <p:spPr/>
        <p:txBody>
          <a:bodyPr/>
          <a:lstStyle/>
          <a:p>
            <a:r>
              <a:rPr lang="en-US" dirty="0" smtClean="0"/>
              <a:t>Never lecture the client</a:t>
            </a:r>
          </a:p>
          <a:p>
            <a:r>
              <a:rPr lang="en-US" dirty="0" smtClean="0"/>
              <a:t>Don’t try to fight with him/her</a:t>
            </a:r>
          </a:p>
          <a:p>
            <a:r>
              <a:rPr lang="en-US" dirty="0" smtClean="0"/>
              <a:t>Don’t let the issue appear unimportant </a:t>
            </a:r>
          </a:p>
          <a:p>
            <a:r>
              <a:rPr lang="en-US" dirty="0" smtClean="0"/>
              <a:t>Begin with explaining him how you can help him get over the issues</a:t>
            </a:r>
          </a:p>
          <a:p>
            <a:r>
              <a:rPr lang="en-US" dirty="0" smtClean="0"/>
              <a:t>Be honest </a:t>
            </a:r>
          </a:p>
          <a:p>
            <a:r>
              <a:rPr lang="en-US" dirty="0" smtClean="0"/>
              <a:t>Be nice</a:t>
            </a:r>
          </a:p>
          <a:p>
            <a:r>
              <a:rPr lang="en-US" dirty="0" smtClean="0"/>
              <a:t>Inform others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3502465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CS#2: The Rude Client</a:t>
            </a:r>
            <a:endParaRPr lang="bg-BG" dirty="0"/>
          </a:p>
        </p:txBody>
      </p:sp>
      <p:sp>
        <p:nvSpPr>
          <p:cNvPr id="3" name="Content Placeholder 2"/>
          <p:cNvSpPr>
            <a:spLocks noGrp="1"/>
          </p:cNvSpPr>
          <p:nvPr>
            <p:ph idx="1"/>
          </p:nvPr>
        </p:nvSpPr>
        <p:spPr/>
        <p:txBody>
          <a:bodyPr/>
          <a:lstStyle/>
          <a:p>
            <a:pPr marL="0" indent="0">
              <a:buNone/>
            </a:pPr>
            <a:r>
              <a:rPr lang="en-US" sz="2600" dirty="0"/>
              <a:t>I really do not know the policy </a:t>
            </a:r>
            <a:r>
              <a:rPr lang="en-US" sz="2600" dirty="0" err="1"/>
              <a:t>Telerik</a:t>
            </a:r>
            <a:r>
              <a:rPr lang="en-US" sz="2600" dirty="0"/>
              <a:t> is taking.  They push out something every 3 months with some existing bugs fixed and some more new bugs created.  Do you guys know how much pain this will lead to the developers?  </a:t>
            </a:r>
            <a:br>
              <a:rPr lang="en-US" sz="2600" dirty="0"/>
            </a:br>
            <a:r>
              <a:rPr lang="en-US" sz="2600" dirty="0"/>
              <a:t>Why this simple stuff you break it?!  Please go fix </a:t>
            </a:r>
            <a:r>
              <a:rPr lang="en-US" sz="2600" dirty="0" smtClean="0"/>
              <a:t>it, </a:t>
            </a:r>
            <a:r>
              <a:rPr lang="en-US" sz="2600" dirty="0"/>
              <a:t>many are missing there</a:t>
            </a:r>
            <a:r>
              <a:rPr lang="en-US" sz="2600" dirty="0" smtClean="0"/>
              <a:t>!!!</a:t>
            </a:r>
          </a:p>
          <a:p>
            <a:pPr marL="0" indent="0">
              <a:buNone/>
            </a:pPr>
            <a:r>
              <a:rPr lang="en-US" sz="2600" dirty="0"/>
              <a:t/>
            </a:r>
            <a:br>
              <a:rPr lang="en-US" sz="2600" dirty="0"/>
            </a:br>
            <a:r>
              <a:rPr lang="en-US" sz="2600" dirty="0"/>
              <a:t>On the Day One I noticed this </a:t>
            </a:r>
            <a:r>
              <a:rPr lang="en-US" sz="2600" dirty="0" smtClean="0"/>
              <a:t>stupid </a:t>
            </a:r>
            <a:r>
              <a:rPr lang="en-US" sz="2600" dirty="0"/>
              <a:t>policy will make all developer totally bound to Google to search each and all fix or work around!!!  Can you guys do that once a year?  And test them thoroughly before let us being </a:t>
            </a:r>
            <a:r>
              <a:rPr lang="en-US" sz="2600" dirty="0" smtClean="0"/>
              <a:t>stuck</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14995290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CS#2: Advices</a:t>
            </a:r>
            <a:endParaRPr lang="bg-BG" i="1" dirty="0"/>
          </a:p>
        </p:txBody>
      </p:sp>
      <p:sp>
        <p:nvSpPr>
          <p:cNvPr id="3" name="Content Placeholder 2"/>
          <p:cNvSpPr>
            <a:spLocks noGrp="1"/>
          </p:cNvSpPr>
          <p:nvPr>
            <p:ph idx="1"/>
          </p:nvPr>
        </p:nvSpPr>
        <p:spPr/>
        <p:txBody>
          <a:bodyPr/>
          <a:lstStyle/>
          <a:p>
            <a:r>
              <a:rPr lang="en-US" dirty="0" smtClean="0"/>
              <a:t>Don’t get offended</a:t>
            </a:r>
          </a:p>
          <a:p>
            <a:r>
              <a:rPr lang="en-US" dirty="0" smtClean="0"/>
              <a:t>Don’t ask the client to calm down</a:t>
            </a:r>
          </a:p>
          <a:p>
            <a:r>
              <a:rPr lang="en-US" dirty="0" smtClean="0"/>
              <a:t>Be patient and try to get more information and details about the issues he’s experiencing</a:t>
            </a:r>
          </a:p>
          <a:p>
            <a:r>
              <a:rPr lang="en-US" dirty="0" smtClean="0"/>
              <a:t>Suggest possible reasons that may cause such an issue</a:t>
            </a:r>
          </a:p>
          <a:p>
            <a:r>
              <a:rPr lang="en-US" dirty="0" smtClean="0"/>
              <a:t>Be positive and indicate you want to help</a:t>
            </a:r>
          </a:p>
          <a:p>
            <a:r>
              <a:rPr lang="en-US" dirty="0" smtClean="0"/>
              <a:t>Inform others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42897306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CS#3: The Impatient Client</a:t>
            </a:r>
            <a:endParaRPr lang="bg-BG" dirty="0"/>
          </a:p>
        </p:txBody>
      </p:sp>
      <p:sp>
        <p:nvSpPr>
          <p:cNvPr id="3" name="Content Placeholder 2"/>
          <p:cNvSpPr>
            <a:spLocks noGrp="1"/>
          </p:cNvSpPr>
          <p:nvPr>
            <p:ph idx="1"/>
          </p:nvPr>
        </p:nvSpPr>
        <p:spPr/>
        <p:txBody>
          <a:bodyPr/>
          <a:lstStyle/>
          <a:p>
            <a:r>
              <a:rPr lang="en-US" sz="2800" dirty="0" smtClean="0"/>
              <a:t>I have raised the ticket 5 hours ago, and yet – no answer. Can I get your attention please?</a:t>
            </a:r>
          </a:p>
          <a:p>
            <a:r>
              <a:rPr lang="en-US" sz="2800" i="1" dirty="0" smtClean="0"/>
              <a:t>(Help Info: The SLA for support tickets is 24 hours or </a:t>
            </a:r>
            <a:r>
              <a:rPr lang="en-US" sz="2800" i="1" dirty="0" smtClean="0"/>
              <a:t>72 </a:t>
            </a:r>
            <a:r>
              <a:rPr lang="en-US" sz="2800" i="1" dirty="0" smtClean="0"/>
              <a:t>hours response time, depending on the license. There is also phone support, which is paid separately. Corporate clients are usually handled with priority, and this is one of them. The issue he stumbled upon is huge and tough. You have a simple dirty and risky solution but the real one will take time)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1949951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CS#3: </a:t>
            </a:r>
            <a:r>
              <a:rPr lang="en-US" i="1" dirty="0"/>
              <a:t>Advices</a:t>
            </a:r>
            <a:endParaRPr lang="bg-BG" dirty="0"/>
          </a:p>
        </p:txBody>
      </p:sp>
      <p:sp>
        <p:nvSpPr>
          <p:cNvPr id="3" name="Content Placeholder 2"/>
          <p:cNvSpPr>
            <a:spLocks noGrp="1"/>
          </p:cNvSpPr>
          <p:nvPr>
            <p:ph idx="1"/>
          </p:nvPr>
        </p:nvSpPr>
        <p:spPr/>
        <p:txBody>
          <a:bodyPr/>
          <a:lstStyle/>
          <a:p>
            <a:r>
              <a:rPr lang="en-US" dirty="0" smtClean="0"/>
              <a:t>Be polite</a:t>
            </a:r>
          </a:p>
          <a:p>
            <a:r>
              <a:rPr lang="en-US" dirty="0" smtClean="0"/>
              <a:t>Offer options until the issue is fixed</a:t>
            </a:r>
          </a:p>
          <a:p>
            <a:r>
              <a:rPr lang="en-US" dirty="0" smtClean="0"/>
              <a:t>Be honest about the severity of the issue</a:t>
            </a:r>
          </a:p>
          <a:p>
            <a:r>
              <a:rPr lang="en-US" dirty="0" smtClean="0"/>
              <a:t>Be honest about the time it may take to fix/find the cause for it</a:t>
            </a:r>
          </a:p>
          <a:p>
            <a:r>
              <a:rPr lang="en-US" dirty="0" smtClean="0"/>
              <a:t>Make a commitment and keep it</a:t>
            </a:r>
            <a:endParaRPr lang="en-US" dirty="0"/>
          </a:p>
          <a:p>
            <a:r>
              <a:rPr lang="en-US" dirty="0" smtClean="0"/>
              <a:t>Mention the SLA, but nicely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68228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CS#4: The Novice Client</a:t>
            </a:r>
            <a:endParaRPr lang="bg-BG" dirty="0"/>
          </a:p>
        </p:txBody>
      </p:sp>
      <p:sp>
        <p:nvSpPr>
          <p:cNvPr id="3" name="Content Placeholder 2"/>
          <p:cNvSpPr>
            <a:spLocks noGrp="1"/>
          </p:cNvSpPr>
          <p:nvPr>
            <p:ph idx="1"/>
          </p:nvPr>
        </p:nvSpPr>
        <p:spPr/>
        <p:txBody>
          <a:bodyPr/>
          <a:lstStyle/>
          <a:p>
            <a:r>
              <a:rPr lang="en-US" sz="2800" dirty="0" err="1" smtClean="0"/>
              <a:t>RadRichTextBox</a:t>
            </a:r>
            <a:r>
              <a:rPr lang="en-US" sz="2800" dirty="0" smtClean="0"/>
              <a:t> for Silverlight Question:</a:t>
            </a:r>
          </a:p>
          <a:p>
            <a:pPr marL="0" indent="0">
              <a:buNone/>
            </a:pPr>
            <a:r>
              <a:rPr lang="en-US" sz="2800" dirty="0" smtClean="0"/>
              <a:t>I want to save the document directly, without using the </a:t>
            </a:r>
            <a:r>
              <a:rPr lang="en-US" sz="2800" dirty="0" err="1" smtClean="0"/>
              <a:t>SaveFileDialog</a:t>
            </a:r>
            <a:r>
              <a:rPr lang="en-US" sz="2800" dirty="0" smtClean="0"/>
              <a:t> that is opened from the ribbon. Please, let me know how I can do that.</a:t>
            </a:r>
          </a:p>
          <a:p>
            <a:endParaRPr lang="en-US" sz="2800" dirty="0" smtClean="0"/>
          </a:p>
          <a:p>
            <a:r>
              <a:rPr lang="en-US" sz="2800" dirty="0" smtClean="0"/>
              <a:t>(Context: The ticket is for Silverlight. In Silverlight it is not possible to save a file on the client without using the </a:t>
            </a:r>
            <a:r>
              <a:rPr lang="en-US" sz="2800" dirty="0" err="1" smtClean="0"/>
              <a:t>SaveFileDialog</a:t>
            </a:r>
            <a:r>
              <a:rPr lang="en-US" sz="2800" dirty="0" smtClean="0"/>
              <a:t>. This is not a limitation in the editor.)</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3659218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Concision</a:t>
            </a:r>
            <a:endParaRPr lang="bg-BG" dirty="0"/>
          </a:p>
        </p:txBody>
      </p:sp>
      <p:sp>
        <p:nvSpPr>
          <p:cNvPr id="5" name="Content Placeholder 4"/>
          <p:cNvSpPr>
            <a:spLocks noGrp="1"/>
          </p:cNvSpPr>
          <p:nvPr>
            <p:ph idx="1"/>
          </p:nvPr>
        </p:nvSpPr>
        <p:spPr/>
        <p:txBody>
          <a:bodyPr/>
          <a:lstStyle/>
          <a:p>
            <a:r>
              <a:rPr lang="en-US" dirty="0">
                <a:effectLst/>
              </a:rPr>
              <a:t>Delete words implied by other words</a:t>
            </a:r>
            <a:r>
              <a:rPr lang="en-US" dirty="0" smtClean="0">
                <a:effectLst/>
              </a:rPr>
              <a:t>.</a:t>
            </a:r>
          </a:p>
          <a:p>
            <a:pPr lvl="1"/>
            <a:r>
              <a:rPr lang="en-US" sz="2400" i="1" dirty="0">
                <a:effectLst/>
              </a:rPr>
              <a:t>Poor</a:t>
            </a:r>
            <a:r>
              <a:rPr lang="en-US" sz="2200" i="1" dirty="0">
                <a:solidFill>
                  <a:schemeClr val="tx1">
                    <a:lumMod val="40000"/>
                    <a:lumOff val="60000"/>
                  </a:schemeClr>
                </a:solidFill>
                <a:effectLst/>
              </a:rPr>
              <a:t>: </a:t>
            </a:r>
            <a:r>
              <a:rPr lang="en-US" sz="2400" b="0" i="1" dirty="0">
                <a:effectLst/>
              </a:rPr>
              <a:t>Do not try to predict those </a:t>
            </a:r>
            <a:r>
              <a:rPr lang="en-US" sz="2400" b="0" i="1" dirty="0">
                <a:solidFill>
                  <a:srgbClr val="FF0000"/>
                </a:solidFill>
                <a:effectLst/>
              </a:rPr>
              <a:t>future</a:t>
            </a:r>
            <a:r>
              <a:rPr lang="en-US" sz="2400" b="0" i="1" dirty="0">
                <a:effectLst/>
              </a:rPr>
              <a:t> events that will </a:t>
            </a:r>
            <a:r>
              <a:rPr lang="en-US" sz="2400" b="0" i="1" dirty="0">
                <a:solidFill>
                  <a:srgbClr val="FF0000"/>
                </a:solidFill>
                <a:effectLst/>
              </a:rPr>
              <a:t>completely</a:t>
            </a:r>
            <a:r>
              <a:rPr lang="en-US" sz="2400" b="0" i="1" dirty="0">
                <a:effectLst/>
              </a:rPr>
              <a:t> revolutionize society because </a:t>
            </a:r>
            <a:r>
              <a:rPr lang="en-US" sz="2400" b="0" i="1" dirty="0">
                <a:solidFill>
                  <a:srgbClr val="FF0000"/>
                </a:solidFill>
                <a:effectLst/>
              </a:rPr>
              <a:t>past</a:t>
            </a:r>
            <a:r>
              <a:rPr lang="en-US" sz="2400" b="0" i="1" dirty="0">
                <a:effectLst/>
              </a:rPr>
              <a:t> history shows that it is the </a:t>
            </a:r>
            <a:r>
              <a:rPr lang="en-US" sz="2400" b="0" i="1" dirty="0" smtClean="0">
                <a:effectLst/>
              </a:rPr>
              <a:t>final </a:t>
            </a:r>
            <a:r>
              <a:rPr lang="en-US" sz="2400" b="0" i="1" dirty="0">
                <a:effectLst/>
              </a:rPr>
              <a:t>outcome of minor events that </a:t>
            </a:r>
            <a:r>
              <a:rPr lang="en-US" sz="2400" b="0" i="1" dirty="0">
                <a:solidFill>
                  <a:srgbClr val="FF0000"/>
                </a:solidFill>
                <a:effectLst/>
              </a:rPr>
              <a:t>unexpectedly</a:t>
            </a:r>
            <a:r>
              <a:rPr lang="en-US" sz="2400" b="0" i="1" dirty="0">
                <a:effectLst/>
              </a:rPr>
              <a:t> surprises us </a:t>
            </a:r>
            <a:r>
              <a:rPr lang="en-US" sz="2400" b="0" i="1" dirty="0" smtClean="0">
                <a:effectLst/>
              </a:rPr>
              <a:t>more.</a:t>
            </a:r>
            <a:endParaRPr lang="en-US" sz="2400" i="1" dirty="0">
              <a:effectLst/>
            </a:endParaRPr>
          </a:p>
          <a:p>
            <a:pPr lvl="1"/>
            <a:r>
              <a:rPr lang="en-US" sz="2400" i="1" dirty="0" smtClean="0">
                <a:solidFill>
                  <a:schemeClr val="tx1">
                    <a:lumMod val="40000"/>
                    <a:lumOff val="60000"/>
                  </a:schemeClr>
                </a:solidFill>
                <a:effectLst/>
              </a:rPr>
              <a:t>Better</a:t>
            </a:r>
            <a:r>
              <a:rPr lang="en-US" sz="2400" i="1" dirty="0">
                <a:solidFill>
                  <a:schemeClr val="tx1">
                    <a:lumMod val="40000"/>
                    <a:lumOff val="60000"/>
                  </a:schemeClr>
                </a:solidFill>
                <a:effectLst/>
              </a:rPr>
              <a:t>: </a:t>
            </a:r>
            <a:r>
              <a:rPr lang="en-US" sz="2400" b="0" i="1" dirty="0">
                <a:effectLst/>
              </a:rPr>
              <a:t>Do not try to predict revolutionary events because history shows that the outcome of minor events surprises us all</a:t>
            </a:r>
            <a:r>
              <a:rPr lang="en-US" sz="2400" b="0" i="1" dirty="0" smtClean="0">
                <a:effectLst/>
              </a:rPr>
              <a:t>.</a:t>
            </a:r>
          </a:p>
          <a:p>
            <a:r>
              <a:rPr lang="en-US" sz="2800" dirty="0">
                <a:effectLst/>
              </a:rPr>
              <a:t>Change negatives to affirmatives</a:t>
            </a:r>
            <a:r>
              <a:rPr lang="en-US" sz="2800" dirty="0" smtClean="0">
                <a:effectLst/>
              </a:rPr>
              <a:t>.</a:t>
            </a:r>
          </a:p>
          <a:p>
            <a:pPr lvl="1"/>
            <a:r>
              <a:rPr lang="en-US" sz="2400" i="1" dirty="0">
                <a:effectLst/>
              </a:rPr>
              <a:t>Poor</a:t>
            </a:r>
            <a:r>
              <a:rPr lang="en-US" sz="2200" i="1" dirty="0">
                <a:effectLst/>
              </a:rPr>
              <a:t>: </a:t>
            </a:r>
            <a:r>
              <a:rPr lang="en-US" sz="2400" b="0" i="1" dirty="0">
                <a:solidFill>
                  <a:srgbClr val="FF0000"/>
                </a:solidFill>
                <a:effectLst/>
              </a:rPr>
              <a:t>Except</a:t>
            </a:r>
            <a:r>
              <a:rPr lang="en-US" sz="2400" b="0" i="1" dirty="0">
                <a:effectLst/>
              </a:rPr>
              <a:t> when applicants have </a:t>
            </a:r>
            <a:r>
              <a:rPr lang="en-US" sz="2400" b="0" i="1" dirty="0">
                <a:solidFill>
                  <a:srgbClr val="FF0000"/>
                </a:solidFill>
                <a:effectLst/>
              </a:rPr>
              <a:t>failed</a:t>
            </a:r>
            <a:r>
              <a:rPr lang="en-US" sz="2400" b="0" i="1" dirty="0">
                <a:effectLst/>
              </a:rPr>
              <a:t> to submit applications </a:t>
            </a:r>
            <a:r>
              <a:rPr lang="en-US" sz="2400" b="0" i="1" dirty="0">
                <a:solidFill>
                  <a:srgbClr val="FF0000"/>
                </a:solidFill>
                <a:effectLst/>
              </a:rPr>
              <a:t>without</a:t>
            </a:r>
            <a:r>
              <a:rPr lang="en-US" sz="2400" b="0" i="1" dirty="0">
                <a:effectLst/>
              </a:rPr>
              <a:t> complete documentation, benefits will </a:t>
            </a:r>
            <a:r>
              <a:rPr lang="en-US" sz="2400" b="0" i="1" dirty="0">
                <a:solidFill>
                  <a:srgbClr val="FF0000"/>
                </a:solidFill>
                <a:effectLst/>
              </a:rPr>
              <a:t>not</a:t>
            </a:r>
            <a:r>
              <a:rPr lang="en-US" sz="2400" b="0" i="1" dirty="0">
                <a:effectLst/>
              </a:rPr>
              <a:t> be </a:t>
            </a:r>
            <a:r>
              <a:rPr lang="en-US" sz="2400" b="0" i="1" dirty="0">
                <a:solidFill>
                  <a:srgbClr val="FF0000"/>
                </a:solidFill>
                <a:effectLst/>
              </a:rPr>
              <a:t>denied</a:t>
            </a:r>
            <a:r>
              <a:rPr lang="en-US" sz="2400" b="0" i="1" dirty="0" smtClean="0">
                <a:effectLst/>
              </a:rPr>
              <a:t>.</a:t>
            </a:r>
          </a:p>
          <a:p>
            <a:pPr lvl="1"/>
            <a:r>
              <a:rPr lang="en-US" sz="2400" i="1" dirty="0" smtClean="0">
                <a:effectLst/>
              </a:rPr>
              <a:t>Better</a:t>
            </a:r>
            <a:r>
              <a:rPr lang="en-US" sz="2400" i="1" dirty="0">
                <a:effectLst/>
              </a:rPr>
              <a:t>: </a:t>
            </a:r>
            <a:r>
              <a:rPr lang="en-US" sz="2400" b="0" i="1" dirty="0">
                <a:effectLst/>
              </a:rPr>
              <a:t>You will receive benefits only if you submit all your documents.</a:t>
            </a:r>
            <a:endParaRPr lang="en-US" sz="2600" b="0" i="1" dirty="0" smtClean="0">
              <a:effectLst/>
            </a:endParaRPr>
          </a:p>
          <a:p>
            <a:pPr lvl="1"/>
            <a:endParaRPr lang="en-US" sz="2400" b="0" i="1" dirty="0" smtClean="0">
              <a:effectLst/>
            </a:endParaRPr>
          </a:p>
        </p:txBody>
      </p:sp>
    </p:spTree>
    <p:extLst>
      <p:ext uri="{BB962C8B-B14F-4D97-AF65-F5344CB8AC3E}">
        <p14:creationId xmlns:p14="http://schemas.microsoft.com/office/powerpoint/2010/main" val="2651021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CS#4</a:t>
            </a:r>
            <a:r>
              <a:rPr lang="en-US" i="1" dirty="0" smtClean="0"/>
              <a:t>: Advices</a:t>
            </a:r>
            <a:endParaRPr lang="bg-BG" i="1" dirty="0"/>
          </a:p>
        </p:txBody>
      </p:sp>
      <p:sp>
        <p:nvSpPr>
          <p:cNvPr id="3" name="Content Placeholder 2"/>
          <p:cNvSpPr>
            <a:spLocks noGrp="1"/>
          </p:cNvSpPr>
          <p:nvPr>
            <p:ph idx="1"/>
          </p:nvPr>
        </p:nvSpPr>
        <p:spPr/>
        <p:txBody>
          <a:bodyPr/>
          <a:lstStyle/>
          <a:p>
            <a:r>
              <a:rPr lang="en-US" dirty="0" smtClean="0"/>
              <a:t>When you see a customer is a novice be:</a:t>
            </a:r>
          </a:p>
          <a:p>
            <a:pPr lvl="1"/>
            <a:r>
              <a:rPr lang="en-US" dirty="0" smtClean="0"/>
              <a:t>Extremely patient</a:t>
            </a:r>
          </a:p>
          <a:p>
            <a:pPr lvl="1"/>
            <a:r>
              <a:rPr lang="en-US" dirty="0" smtClean="0"/>
              <a:t>Go an extra mile explaining details, even though the info may not be related to </a:t>
            </a:r>
            <a:r>
              <a:rPr lang="en-US" dirty="0" err="1" smtClean="0"/>
              <a:t>Telerik</a:t>
            </a:r>
            <a:r>
              <a:rPr lang="en-US" dirty="0" smtClean="0"/>
              <a:t> controls.</a:t>
            </a:r>
          </a:p>
          <a:p>
            <a:pPr lvl="1"/>
            <a:r>
              <a:rPr lang="en-US" dirty="0" smtClean="0"/>
              <a:t>Provide sample projects or point him/her to sample demo solutions</a:t>
            </a:r>
          </a:p>
          <a:p>
            <a:pPr lvl="1"/>
            <a:r>
              <a:rPr lang="en-US" dirty="0" smtClean="0"/>
              <a:t>Send links to the relevant resources</a:t>
            </a:r>
          </a:p>
          <a:p>
            <a:pPr lvl="1"/>
            <a:r>
              <a:rPr lang="en-US" dirty="0" smtClean="0"/>
              <a:t>Recommend readings outside the company resources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40198849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CS#5: Demanding customer</a:t>
            </a:r>
            <a:endParaRPr lang="bg-BG" dirty="0"/>
          </a:p>
        </p:txBody>
      </p:sp>
      <p:sp>
        <p:nvSpPr>
          <p:cNvPr id="3" name="Content Placeholder 2"/>
          <p:cNvSpPr>
            <a:spLocks noGrp="1"/>
          </p:cNvSpPr>
          <p:nvPr>
            <p:ph idx="1"/>
          </p:nvPr>
        </p:nvSpPr>
        <p:spPr/>
        <p:txBody>
          <a:bodyPr/>
          <a:lstStyle/>
          <a:p>
            <a:r>
              <a:rPr lang="en-US" dirty="0" smtClean="0"/>
              <a:t>I am very angry with </a:t>
            </a:r>
            <a:r>
              <a:rPr lang="en-US" dirty="0" err="1" smtClean="0"/>
              <a:t>Telerik’s</a:t>
            </a:r>
            <a:r>
              <a:rPr lang="en-US" dirty="0" smtClean="0"/>
              <a:t> reluctance to say when a new feature will be implemented. All I hear from you is “This feature is not supported. We will add it to our to do list.” How do you expect to keep your customers happy when you don’t engage with particular time-frames. Please, let me know if and when you will add feature X ASAP.</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2082224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CS#5: Advices</a:t>
            </a:r>
            <a:endParaRPr lang="bg-BG" i="1" dirty="0"/>
          </a:p>
        </p:txBody>
      </p:sp>
      <p:sp>
        <p:nvSpPr>
          <p:cNvPr id="3" name="Content Placeholder 2"/>
          <p:cNvSpPr>
            <a:spLocks noGrp="1"/>
          </p:cNvSpPr>
          <p:nvPr>
            <p:ph idx="1"/>
          </p:nvPr>
        </p:nvSpPr>
        <p:spPr/>
        <p:txBody>
          <a:bodyPr/>
          <a:lstStyle/>
          <a:p>
            <a:r>
              <a:rPr lang="en-US" sz="2800" dirty="0" smtClean="0"/>
              <a:t>Be honest. If the feature will not be implemented for the next release, let the client know.</a:t>
            </a:r>
          </a:p>
          <a:p>
            <a:r>
              <a:rPr lang="en-US" sz="2800" dirty="0" smtClean="0"/>
              <a:t>Apologize for the inconvenience. Explain why it is not possible to be more precise in setting deadlines.</a:t>
            </a:r>
          </a:p>
          <a:p>
            <a:r>
              <a:rPr lang="en-US" sz="2800" dirty="0" smtClean="0"/>
              <a:t>Bring up a discussion in the team if it is possible to raise the priority of the feature</a:t>
            </a:r>
          </a:p>
          <a:p>
            <a:r>
              <a:rPr lang="en-US" sz="2800" dirty="0" smtClean="0"/>
              <a:t>Don’t use negative statements</a:t>
            </a:r>
          </a:p>
          <a:p>
            <a:r>
              <a:rPr lang="en-US" sz="2800" dirty="0" smtClean="0"/>
              <a:t>Offer a different approach for achieving a similar functionality.</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12151823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CS#6: Competitor Comparison</a:t>
            </a:r>
            <a:endParaRPr lang="bg-BG" dirty="0"/>
          </a:p>
        </p:txBody>
      </p:sp>
      <p:sp>
        <p:nvSpPr>
          <p:cNvPr id="3" name="Content Placeholder 2"/>
          <p:cNvSpPr>
            <a:spLocks noGrp="1"/>
          </p:cNvSpPr>
          <p:nvPr>
            <p:ph idx="1"/>
          </p:nvPr>
        </p:nvSpPr>
        <p:spPr/>
        <p:txBody>
          <a:bodyPr/>
          <a:lstStyle/>
          <a:p>
            <a:r>
              <a:rPr lang="en-US" dirty="0" smtClean="0"/>
              <a:t>I would like to know why should I choose Telerik ASP.NET Ajax controls over the ones offered by </a:t>
            </a:r>
            <a:r>
              <a:rPr lang="en-US" dirty="0" err="1" smtClean="0"/>
              <a:t>DevExpress</a:t>
            </a:r>
            <a:r>
              <a:rPr lang="en-US" dirty="0" smtClean="0"/>
              <a:t>? I noticed that the feature I want is only supported in the </a:t>
            </a:r>
            <a:r>
              <a:rPr lang="en-US" dirty="0" err="1" smtClean="0"/>
              <a:t>DevExpress</a:t>
            </a:r>
            <a:r>
              <a:rPr lang="en-US" dirty="0" smtClean="0"/>
              <a:t> controls.</a:t>
            </a:r>
          </a:p>
          <a:p>
            <a:r>
              <a:rPr lang="en-US" i="1" dirty="0" smtClean="0"/>
              <a:t>(More info: </a:t>
            </a:r>
            <a:r>
              <a:rPr lang="en-US" i="1" dirty="0" err="1" smtClean="0"/>
              <a:t>DevExpress</a:t>
            </a:r>
            <a:r>
              <a:rPr lang="en-US" i="1" dirty="0" smtClean="0"/>
              <a:t> is one of the other competitors on the controls market. There are some features we have and they don’t)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24980877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CS#6: Advices</a:t>
            </a:r>
            <a:endParaRPr lang="bg-BG" i="1" dirty="0"/>
          </a:p>
        </p:txBody>
      </p:sp>
      <p:sp>
        <p:nvSpPr>
          <p:cNvPr id="3" name="Content Placeholder 2"/>
          <p:cNvSpPr>
            <a:spLocks noGrp="1"/>
          </p:cNvSpPr>
          <p:nvPr>
            <p:ph idx="1"/>
          </p:nvPr>
        </p:nvSpPr>
        <p:spPr/>
        <p:txBody>
          <a:bodyPr/>
          <a:lstStyle/>
          <a:p>
            <a:r>
              <a:rPr lang="en-US" dirty="0" smtClean="0"/>
              <a:t>Escalate!</a:t>
            </a:r>
          </a:p>
          <a:p>
            <a:r>
              <a:rPr lang="en-US" dirty="0" smtClean="0"/>
              <a:t>Be delicate with your statements</a:t>
            </a:r>
          </a:p>
          <a:p>
            <a:r>
              <a:rPr lang="en-US" dirty="0" smtClean="0"/>
              <a:t>Do not underestimate the competitor product</a:t>
            </a:r>
          </a:p>
          <a:p>
            <a:r>
              <a:rPr lang="en-US" dirty="0" smtClean="0"/>
              <a:t>Be honest, but also think from the sales perspective</a:t>
            </a:r>
          </a:p>
          <a:p>
            <a:r>
              <a:rPr lang="en-US" dirty="0" smtClean="0"/>
              <a:t>Offer alternative approaches so that the client doesn’t have to go with the competitor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1477529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Readings</a:t>
            </a:r>
            <a:endParaRPr lang="bg-BG" dirty="0"/>
          </a:p>
        </p:txBody>
      </p:sp>
      <p:sp>
        <p:nvSpPr>
          <p:cNvPr id="5" name="Content Placeholder 4"/>
          <p:cNvSpPr>
            <a:spLocks noGrp="1"/>
          </p:cNvSpPr>
          <p:nvPr>
            <p:ph idx="1"/>
          </p:nvPr>
        </p:nvSpPr>
        <p:spPr/>
        <p:txBody>
          <a:bodyPr/>
          <a:lstStyle/>
          <a:p>
            <a:r>
              <a:rPr lang="en-US" dirty="0" smtClean="0"/>
              <a:t>Ken </a:t>
            </a:r>
            <a:r>
              <a:rPr lang="en-US" dirty="0"/>
              <a:t>Blanchard, Sheldon Bowles, </a:t>
            </a:r>
            <a:r>
              <a:rPr lang="en-US" dirty="0" smtClean="0"/>
              <a:t>(1993). Raving Fans</a:t>
            </a:r>
          </a:p>
          <a:p>
            <a:endParaRPr lang="en-US" dirty="0"/>
          </a:p>
          <a:p>
            <a:endParaRPr lang="bg-BG" dirty="0"/>
          </a:p>
        </p:txBody>
      </p:sp>
      <p:pic>
        <p:nvPicPr>
          <p:cNvPr id="6" name="Picture 2" descr="books, read, school, study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581400" y="4114800"/>
            <a:ext cx="1828800" cy="18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390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err="1" smtClean="0"/>
              <a:t>Telerik</a:t>
            </a:r>
            <a:r>
              <a:rPr lang="en-US" dirty="0" smtClean="0"/>
              <a:t>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ware Academy Forums - Community for Programmers"/>
              </a:rPr>
              <a:t>forums.academy.telerik.com</a:t>
            </a:r>
            <a:endParaRPr lang="en-US" noProof="1"/>
          </a:p>
        </p:txBody>
      </p:sp>
      <p:pic>
        <p:nvPicPr>
          <p:cNvPr id="5" name="Picture 5">
            <a:hlinkClick r:id="rId4" tooltip="Telerik Software Academy Forums - Discussion Board for Developers"/>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496336" y="3886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2" tooltip="Telerik Software Academy"/>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660833" y="10668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7" tooltip="Telerik Academy @ Facebook"/>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760655" y="2362199"/>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Concision</a:t>
            </a:r>
            <a:endParaRPr lang="bg-BG" dirty="0"/>
          </a:p>
        </p:txBody>
      </p:sp>
      <p:sp>
        <p:nvSpPr>
          <p:cNvPr id="5" name="Content Placeholder 4"/>
          <p:cNvSpPr>
            <a:spLocks noGrp="1"/>
          </p:cNvSpPr>
          <p:nvPr>
            <p:ph idx="1"/>
          </p:nvPr>
        </p:nvSpPr>
        <p:spPr/>
        <p:txBody>
          <a:bodyPr/>
          <a:lstStyle/>
          <a:p>
            <a:r>
              <a:rPr lang="en-US" dirty="0" smtClean="0">
                <a:effectLst/>
              </a:rPr>
              <a:t>Replace a word with a phrase.</a:t>
            </a:r>
          </a:p>
          <a:p>
            <a:pPr lvl="1"/>
            <a:r>
              <a:rPr lang="en-US" sz="2400" i="1" dirty="0" smtClean="0">
                <a:effectLst/>
              </a:rPr>
              <a:t>Poor</a:t>
            </a:r>
            <a:r>
              <a:rPr lang="en-US" sz="2200" i="1" dirty="0" smtClean="0">
                <a:effectLst/>
              </a:rPr>
              <a:t>: </a:t>
            </a:r>
            <a:r>
              <a:rPr lang="en-US" sz="2400" b="0" i="1" dirty="0" smtClean="0">
                <a:effectLst/>
              </a:rPr>
              <a:t>As you carefully read what you have written to improve wording and catch errors of spelling and punctuation, the thing to do before anything else is to see whether you could use sequences of subjects and verbs instead of the same ideas expressed in nouns.</a:t>
            </a:r>
          </a:p>
          <a:p>
            <a:pPr lvl="1"/>
            <a:r>
              <a:rPr lang="en-US" sz="2400" i="1" dirty="0" smtClean="0">
                <a:effectLst/>
              </a:rPr>
              <a:t>Better: </a:t>
            </a:r>
            <a:r>
              <a:rPr lang="en-US" sz="2400" b="0" i="1" dirty="0" smtClean="0">
                <a:effectLst/>
              </a:rPr>
              <a:t>As you edit, first replace nominalizations with clauses.</a:t>
            </a:r>
            <a:endParaRPr lang="en-US" dirty="0" smtClean="0">
              <a:effectLst/>
            </a:endParaRPr>
          </a:p>
        </p:txBody>
      </p:sp>
    </p:spTree>
    <p:extLst>
      <p:ext uri="{BB962C8B-B14F-4D97-AF65-F5344CB8AC3E}">
        <p14:creationId xmlns:p14="http://schemas.microsoft.com/office/powerpoint/2010/main" val="1296832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Active Voice</a:t>
            </a:r>
            <a:endParaRPr lang="bg-BG" dirty="0"/>
          </a:p>
        </p:txBody>
      </p:sp>
      <p:sp>
        <p:nvSpPr>
          <p:cNvPr id="5" name="Content Placeholder 4"/>
          <p:cNvSpPr>
            <a:spLocks noGrp="1"/>
          </p:cNvSpPr>
          <p:nvPr>
            <p:ph idx="1"/>
          </p:nvPr>
        </p:nvSpPr>
        <p:spPr/>
        <p:txBody>
          <a:bodyPr/>
          <a:lstStyle/>
          <a:p>
            <a:r>
              <a:rPr lang="en-US" dirty="0">
                <a:effectLst/>
              </a:rPr>
              <a:t>The active voice is usually more direct and vigorous than the </a:t>
            </a:r>
            <a:r>
              <a:rPr lang="en-US" dirty="0" smtClean="0">
                <a:effectLst/>
              </a:rPr>
              <a:t>passive</a:t>
            </a:r>
          </a:p>
          <a:p>
            <a:pPr lvl="0"/>
            <a:r>
              <a:rPr lang="en-US" dirty="0">
                <a:effectLst/>
              </a:rPr>
              <a:t>Helps you </a:t>
            </a:r>
            <a:r>
              <a:rPr lang="en-US" dirty="0" smtClean="0">
                <a:effectLst/>
              </a:rPr>
              <a:t>make your </a:t>
            </a:r>
            <a:r>
              <a:rPr lang="en-US" dirty="0">
                <a:effectLst/>
              </a:rPr>
              <a:t>point quickly</a:t>
            </a:r>
          </a:p>
          <a:p>
            <a:pPr lvl="0"/>
            <a:r>
              <a:rPr lang="en-US" dirty="0">
                <a:effectLst/>
              </a:rPr>
              <a:t>Improves clarity</a:t>
            </a:r>
          </a:p>
          <a:p>
            <a:pPr lvl="0"/>
            <a:r>
              <a:rPr lang="en-US" dirty="0">
                <a:effectLst/>
              </a:rPr>
              <a:t>Results in shorter sentences </a:t>
            </a:r>
            <a:endParaRPr lang="en-US" dirty="0">
              <a:effectLst/>
            </a:endParaRPr>
          </a:p>
          <a:p>
            <a:pPr lvl="1"/>
            <a:r>
              <a:rPr lang="en-US" sz="2400" i="1" dirty="0">
                <a:effectLst/>
              </a:rPr>
              <a:t>Poor</a:t>
            </a:r>
            <a:r>
              <a:rPr lang="en-US" sz="2000" i="1" dirty="0" smtClean="0">
                <a:effectLst/>
              </a:rPr>
              <a:t>: </a:t>
            </a:r>
            <a:r>
              <a:rPr lang="en-US" sz="2400" b="0" i="1" dirty="0">
                <a:effectLst/>
              </a:rPr>
              <a:t>My first visit to Boston will always be remembered by me.</a:t>
            </a:r>
            <a:endParaRPr lang="en-US" sz="2200" b="0" i="1" dirty="0" smtClean="0">
              <a:effectLst/>
            </a:endParaRPr>
          </a:p>
          <a:p>
            <a:pPr lvl="1"/>
            <a:r>
              <a:rPr lang="en-US" sz="2400" i="1" dirty="0" smtClean="0">
                <a:effectLst/>
              </a:rPr>
              <a:t>Better: </a:t>
            </a:r>
            <a:r>
              <a:rPr lang="en-US" sz="2400" b="0" i="1" dirty="0">
                <a:effectLst/>
              </a:rPr>
              <a:t>I shall always </a:t>
            </a:r>
            <a:r>
              <a:rPr lang="en-US" sz="2400" b="0" i="1" dirty="0" smtClean="0">
                <a:effectLst/>
              </a:rPr>
              <a:t>remember </a:t>
            </a:r>
            <a:r>
              <a:rPr lang="en-US" sz="2400" b="0" i="1" dirty="0">
                <a:effectLst/>
              </a:rPr>
              <a:t>my first visit to London.</a:t>
            </a:r>
            <a:endParaRPr lang="en-US" dirty="0" smtClean="0">
              <a:effectLst/>
            </a:endParaRPr>
          </a:p>
        </p:txBody>
      </p:sp>
    </p:spTree>
    <p:extLst>
      <p:ext uri="{BB962C8B-B14F-4D97-AF65-F5344CB8AC3E}">
        <p14:creationId xmlns:p14="http://schemas.microsoft.com/office/powerpoint/2010/main" val="1169433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Inverted Pyramid</a:t>
            </a:r>
            <a:endParaRPr lang="bg-BG" dirty="0"/>
          </a:p>
        </p:txBody>
      </p:sp>
      <p:sp>
        <p:nvSpPr>
          <p:cNvPr id="5" name="Content Placeholder 4"/>
          <p:cNvSpPr>
            <a:spLocks noGrp="1"/>
          </p:cNvSpPr>
          <p:nvPr>
            <p:ph idx="1"/>
          </p:nvPr>
        </p:nvSpPr>
        <p:spPr/>
        <p:txBody>
          <a:bodyPr/>
          <a:lstStyle/>
          <a:p>
            <a:r>
              <a:rPr lang="en-US" dirty="0" smtClean="0">
                <a:effectLst/>
              </a:rPr>
              <a:t>The </a:t>
            </a:r>
            <a:r>
              <a:rPr lang="en-US" dirty="0">
                <a:effectLst/>
              </a:rPr>
              <a:t>most important information comes first (Who? What? Where, etc</a:t>
            </a:r>
            <a:r>
              <a:rPr lang="en-US" dirty="0" smtClean="0">
                <a:effectLst/>
              </a:rPr>
              <a:t>.)</a:t>
            </a:r>
          </a:p>
          <a:p>
            <a:r>
              <a:rPr lang="en-US" dirty="0" smtClean="0">
                <a:effectLst/>
              </a:rPr>
              <a:t>It is </a:t>
            </a:r>
            <a:r>
              <a:rPr lang="en-US" dirty="0">
                <a:effectLst/>
              </a:rPr>
              <a:t>followed by supporting information, with the least important bits at the end</a:t>
            </a:r>
            <a:r>
              <a:rPr lang="en-US" dirty="0" smtClean="0">
                <a:effectLst/>
              </a:rPr>
              <a:t>. </a:t>
            </a:r>
          </a:p>
          <a:p>
            <a:r>
              <a:rPr lang="en-US" sz="2400" i="1" dirty="0">
                <a:solidFill>
                  <a:schemeClr val="tx1">
                    <a:lumMod val="40000"/>
                    <a:lumOff val="60000"/>
                  </a:schemeClr>
                </a:solidFill>
                <a:effectLst/>
              </a:rPr>
              <a:t>Poor</a:t>
            </a:r>
            <a:r>
              <a:rPr lang="en-US" sz="2400" i="1" dirty="0">
                <a:effectLst/>
              </a:rPr>
              <a:t>: </a:t>
            </a:r>
            <a:r>
              <a:rPr lang="en-US" sz="2400" b="0" i="1" dirty="0">
                <a:solidFill>
                  <a:schemeClr val="tx1">
                    <a:lumMod val="40000"/>
                    <a:lumOff val="60000"/>
                  </a:schemeClr>
                </a:solidFill>
                <a:effectLst/>
              </a:rPr>
              <a:t>Cold air can enter your house through tiny gaps around windows, doors, exhaust fan outlets, or any other place where hardware or fixtures penetrate the exterior surface of a building.  In some residences, hidden openings can let in as much cold air as would come through a hole the size of a brick. </a:t>
            </a:r>
          </a:p>
          <a:p>
            <a:r>
              <a:rPr lang="en-US" sz="2400" i="1" dirty="0">
                <a:effectLst/>
              </a:rPr>
              <a:t>Better: </a:t>
            </a:r>
            <a:r>
              <a:rPr lang="en-US" sz="2400" b="0" i="1" dirty="0">
                <a:solidFill>
                  <a:srgbClr val="FF0000"/>
                </a:solidFill>
                <a:effectLst/>
              </a:rPr>
              <a:t>This report describes three ways consumers can lower their winter heating bills. </a:t>
            </a:r>
            <a:r>
              <a:rPr lang="en-US" sz="2400" b="0" i="1" dirty="0">
                <a:solidFill>
                  <a:schemeClr val="tx1">
                    <a:lumMod val="40000"/>
                    <a:lumOff val="60000"/>
                  </a:schemeClr>
                </a:solidFill>
                <a:effectLst/>
              </a:rPr>
              <a:t>Cold air can enter your house through tiny gaps around windows, doors, exhaust fan </a:t>
            </a:r>
            <a:r>
              <a:rPr lang="en-US" sz="2400" b="0" i="1" dirty="0" smtClean="0">
                <a:solidFill>
                  <a:schemeClr val="tx1">
                    <a:lumMod val="40000"/>
                    <a:lumOff val="60000"/>
                  </a:schemeClr>
                </a:solidFill>
                <a:effectLst/>
              </a:rPr>
              <a:t>outlets…</a:t>
            </a:r>
            <a:endParaRPr lang="en-US" dirty="0" smtClean="0">
              <a:effectLst/>
            </a:endParaRPr>
          </a:p>
        </p:txBody>
      </p:sp>
    </p:spTree>
    <p:extLst>
      <p:ext uri="{BB962C8B-B14F-4D97-AF65-F5344CB8AC3E}">
        <p14:creationId xmlns:p14="http://schemas.microsoft.com/office/powerpoint/2010/main" val="1045652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Scanability</a:t>
            </a:r>
            <a:endParaRPr lang="bg-BG" dirty="0"/>
          </a:p>
        </p:txBody>
      </p:sp>
      <p:sp>
        <p:nvSpPr>
          <p:cNvPr id="5" name="Content Placeholder 4"/>
          <p:cNvSpPr>
            <a:spLocks noGrp="1"/>
          </p:cNvSpPr>
          <p:nvPr>
            <p:ph idx="1"/>
          </p:nvPr>
        </p:nvSpPr>
        <p:spPr/>
        <p:txBody>
          <a:bodyPr/>
          <a:lstStyle/>
          <a:p>
            <a:pPr lvl="0"/>
            <a:r>
              <a:rPr lang="en-US" dirty="0">
                <a:effectLst/>
              </a:rPr>
              <a:t>Use headings and subheadings to break text into smaller </a:t>
            </a:r>
            <a:r>
              <a:rPr lang="en-US" dirty="0" smtClean="0">
                <a:effectLst/>
              </a:rPr>
              <a:t>chunks</a:t>
            </a:r>
          </a:p>
          <a:p>
            <a:pPr lvl="0"/>
            <a:r>
              <a:rPr lang="en-US" dirty="0" smtClean="0">
                <a:effectLst/>
              </a:rPr>
              <a:t>Keep </a:t>
            </a:r>
            <a:r>
              <a:rPr lang="en-US" dirty="0">
                <a:effectLst/>
              </a:rPr>
              <a:t>paragraphs </a:t>
            </a:r>
            <a:r>
              <a:rPr lang="en-US" dirty="0" smtClean="0">
                <a:effectLst/>
              </a:rPr>
              <a:t>short</a:t>
            </a:r>
          </a:p>
          <a:p>
            <a:pPr lvl="0"/>
            <a:r>
              <a:rPr lang="en-US" dirty="0" smtClean="0">
                <a:effectLst/>
              </a:rPr>
              <a:t>Use </a:t>
            </a:r>
            <a:r>
              <a:rPr lang="en-US" dirty="0">
                <a:effectLst/>
              </a:rPr>
              <a:t>short, simple sentence structures. </a:t>
            </a:r>
          </a:p>
          <a:p>
            <a:pPr lvl="0"/>
            <a:r>
              <a:rPr lang="en-US" dirty="0">
                <a:effectLst/>
              </a:rPr>
              <a:t>Use bulleted lists.</a:t>
            </a:r>
          </a:p>
          <a:p>
            <a:pPr lvl="0"/>
            <a:r>
              <a:rPr lang="en-US" dirty="0">
                <a:effectLst/>
              </a:rPr>
              <a:t>Use images, graphs, charts or tables where they might convey complex information more quickly. </a:t>
            </a:r>
          </a:p>
        </p:txBody>
      </p:sp>
    </p:spTree>
    <p:extLst>
      <p:ext uri="{BB962C8B-B14F-4D97-AF65-F5344CB8AC3E}">
        <p14:creationId xmlns:p14="http://schemas.microsoft.com/office/powerpoint/2010/main" val="2109525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Bullets</a:t>
            </a:r>
            <a:endParaRPr lang="bg-BG" dirty="0"/>
          </a:p>
        </p:txBody>
      </p:sp>
      <p:sp>
        <p:nvSpPr>
          <p:cNvPr id="5" name="Content Placeholder 4"/>
          <p:cNvSpPr>
            <a:spLocks noGrp="1"/>
          </p:cNvSpPr>
          <p:nvPr>
            <p:ph idx="1"/>
          </p:nvPr>
        </p:nvSpPr>
        <p:spPr>
          <a:xfrm>
            <a:off x="228600" y="914400"/>
            <a:ext cx="8686800" cy="5791200"/>
          </a:xfrm>
        </p:spPr>
        <p:txBody>
          <a:bodyPr/>
          <a:lstStyle/>
          <a:p>
            <a:r>
              <a:rPr lang="en-US" dirty="0">
                <a:effectLst/>
              </a:rPr>
              <a:t>Bullets and numbered lists provide clarity and structure </a:t>
            </a:r>
            <a:endParaRPr lang="en-US" dirty="0" smtClean="0">
              <a:effectLst/>
            </a:endParaRPr>
          </a:p>
          <a:p>
            <a:pPr lvl="1"/>
            <a:endParaRPr lang="en-US" sz="2400" i="1" dirty="0" smtClean="0">
              <a:effectLst/>
            </a:endParaRPr>
          </a:p>
          <a:p>
            <a:pPr lvl="1"/>
            <a:r>
              <a:rPr lang="en-US" sz="2400" i="1" dirty="0" smtClean="0">
                <a:effectLst/>
              </a:rPr>
              <a:t>Poor</a:t>
            </a:r>
            <a:r>
              <a:rPr lang="en-US" sz="2200" b="0" i="1" dirty="0">
                <a:effectLst/>
              </a:rPr>
              <a:t>: </a:t>
            </a:r>
            <a:r>
              <a:rPr lang="en-US" sz="2400" b="0" i="1" dirty="0">
                <a:effectLst/>
              </a:rPr>
              <a:t>The solution for this scenario is to add a MS </a:t>
            </a:r>
            <a:r>
              <a:rPr lang="en-US" sz="2400" b="0" i="1" dirty="0" err="1">
                <a:effectLst/>
              </a:rPr>
              <a:t>SplitContainer</a:t>
            </a:r>
            <a:r>
              <a:rPr lang="en-US" sz="2400" b="0" i="1" dirty="0">
                <a:effectLst/>
              </a:rPr>
              <a:t> control  in your inner form, then add  a docking manager in the left split pane,  and  finally add a </a:t>
            </a:r>
            <a:r>
              <a:rPr lang="en-US" sz="2400" b="0" i="1" dirty="0" err="1">
                <a:effectLst/>
              </a:rPr>
              <a:t>DockPanel</a:t>
            </a:r>
            <a:r>
              <a:rPr lang="en-US" sz="2400" b="0" i="1" dirty="0">
                <a:effectLst/>
              </a:rPr>
              <a:t> </a:t>
            </a:r>
            <a:endParaRPr lang="en-US" sz="2400" b="0" i="1" dirty="0" smtClean="0">
              <a:effectLst/>
            </a:endParaRPr>
          </a:p>
          <a:p>
            <a:pPr lvl="1"/>
            <a:endParaRPr lang="en-US" sz="2400" b="0" i="1" dirty="0" smtClean="0">
              <a:effectLst/>
            </a:endParaRPr>
          </a:p>
          <a:p>
            <a:pPr lvl="1"/>
            <a:r>
              <a:rPr lang="en-US" sz="2400" i="1" dirty="0" smtClean="0">
                <a:effectLst/>
              </a:rPr>
              <a:t>Better</a:t>
            </a:r>
            <a:r>
              <a:rPr lang="en-US" sz="2400" i="1" dirty="0">
                <a:effectLst/>
              </a:rPr>
              <a:t>: </a:t>
            </a:r>
            <a:r>
              <a:rPr lang="en-US" sz="2400" b="0" i="1" dirty="0">
                <a:effectLst/>
              </a:rPr>
              <a:t>The solution for this scenario is the following:</a:t>
            </a:r>
          </a:p>
          <a:p>
            <a:pPr lvl="2"/>
            <a:r>
              <a:rPr lang="en-US" sz="2400" b="0" i="1" dirty="0">
                <a:solidFill>
                  <a:schemeClr val="tx1">
                    <a:lumMod val="40000"/>
                    <a:lumOff val="60000"/>
                  </a:schemeClr>
                </a:solidFill>
                <a:effectLst/>
              </a:rPr>
              <a:t>Add a MS </a:t>
            </a:r>
            <a:r>
              <a:rPr lang="en-US" sz="2400" b="0" i="1" dirty="0" err="1">
                <a:solidFill>
                  <a:schemeClr val="tx1">
                    <a:lumMod val="40000"/>
                    <a:lumOff val="60000"/>
                  </a:schemeClr>
                </a:solidFill>
                <a:effectLst/>
              </a:rPr>
              <a:t>SplitContainer</a:t>
            </a:r>
            <a:r>
              <a:rPr lang="en-US" sz="2400" b="0" i="1" dirty="0">
                <a:solidFill>
                  <a:schemeClr val="tx1">
                    <a:lumMod val="40000"/>
                    <a:lumOff val="60000"/>
                  </a:schemeClr>
                </a:solidFill>
                <a:effectLst/>
              </a:rPr>
              <a:t> control in your inner form</a:t>
            </a:r>
          </a:p>
          <a:p>
            <a:pPr lvl="2"/>
            <a:r>
              <a:rPr lang="en-US" sz="2400" b="0" i="1" dirty="0">
                <a:solidFill>
                  <a:schemeClr val="tx1">
                    <a:lumMod val="40000"/>
                    <a:lumOff val="60000"/>
                  </a:schemeClr>
                </a:solidFill>
                <a:effectLst/>
              </a:rPr>
              <a:t>In the left split panel add a docking manager</a:t>
            </a:r>
          </a:p>
          <a:p>
            <a:pPr lvl="2"/>
            <a:r>
              <a:rPr lang="en-US" sz="2400" b="0" i="1" dirty="0">
                <a:solidFill>
                  <a:schemeClr val="tx1">
                    <a:lumMod val="40000"/>
                    <a:lumOff val="60000"/>
                  </a:schemeClr>
                </a:solidFill>
                <a:effectLst/>
              </a:rPr>
              <a:t>Add a </a:t>
            </a:r>
            <a:r>
              <a:rPr lang="en-US" sz="2400" b="0" i="1" dirty="0" err="1">
                <a:solidFill>
                  <a:schemeClr val="tx1">
                    <a:lumMod val="40000"/>
                    <a:lumOff val="60000"/>
                  </a:schemeClr>
                </a:solidFill>
                <a:effectLst/>
              </a:rPr>
              <a:t>DockPanel</a:t>
            </a:r>
            <a:endParaRPr lang="en-US" sz="2400" b="0" i="1" dirty="0">
              <a:solidFill>
                <a:schemeClr val="tx1">
                  <a:lumMod val="40000"/>
                  <a:lumOff val="60000"/>
                </a:schemeClr>
              </a:solidFill>
              <a:effectLst/>
            </a:endParaRPr>
          </a:p>
        </p:txBody>
      </p:sp>
    </p:spTree>
    <p:extLst>
      <p:ext uri="{BB962C8B-B14F-4D97-AF65-F5344CB8AC3E}">
        <p14:creationId xmlns:p14="http://schemas.microsoft.com/office/powerpoint/2010/main" val="1814113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3583</TotalTime>
  <Words>2312</Words>
  <Application>Microsoft Office PowerPoint</Application>
  <PresentationFormat>On-screen Show (4:3)</PresentationFormat>
  <Paragraphs>306</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Telerik Academy</vt:lpstr>
      <vt:lpstr>Responding to clients</vt:lpstr>
      <vt:lpstr>Table of Contents</vt:lpstr>
      <vt:lpstr>Concision</vt:lpstr>
      <vt:lpstr>Concision</vt:lpstr>
      <vt:lpstr>Concision</vt:lpstr>
      <vt:lpstr>Active Voice</vt:lpstr>
      <vt:lpstr>The Inverted Pyramid</vt:lpstr>
      <vt:lpstr>Scanability</vt:lpstr>
      <vt:lpstr>Bullets</vt:lpstr>
      <vt:lpstr>Bullets</vt:lpstr>
      <vt:lpstr>Usability</vt:lpstr>
      <vt:lpstr>Usability</vt:lpstr>
      <vt:lpstr>Writing styles</vt:lpstr>
      <vt:lpstr>Responding to clients</vt:lpstr>
      <vt:lpstr>Table of Contents</vt:lpstr>
      <vt:lpstr>What does ATTITUDE means?</vt:lpstr>
      <vt:lpstr>Using Positive Language</vt:lpstr>
      <vt:lpstr>Using Positive Language</vt:lpstr>
      <vt:lpstr>Using Positive Language</vt:lpstr>
      <vt:lpstr>Avoid the Negative  Language Pattern. </vt:lpstr>
      <vt:lpstr>Avoid the Negative  Language Pattern. </vt:lpstr>
      <vt:lpstr>Avoid the Negative  Language Pattern. </vt:lpstr>
      <vt:lpstr>Avoid the Negative  Language Pattern. </vt:lpstr>
      <vt:lpstr>Phrases to avoid</vt:lpstr>
      <vt:lpstr>Phrases to avoid</vt:lpstr>
      <vt:lpstr>Phrases to avoid</vt:lpstr>
      <vt:lpstr>Setting Customers Expectations</vt:lpstr>
      <vt:lpstr>Setting Customers Expectations</vt:lpstr>
      <vt:lpstr>Sample Ticket Templates</vt:lpstr>
      <vt:lpstr>Sample Ticket Templates</vt:lpstr>
      <vt:lpstr>Sample Ticket Templates</vt:lpstr>
      <vt:lpstr>Attitude and Wording</vt:lpstr>
      <vt:lpstr>CS#1: The Angry Client</vt:lpstr>
      <vt:lpstr>CS#1: Advices</vt:lpstr>
      <vt:lpstr>CS#2: The Rude Client</vt:lpstr>
      <vt:lpstr>CS#2: Advices</vt:lpstr>
      <vt:lpstr>CS#3: The Impatient Client</vt:lpstr>
      <vt:lpstr>CS#3: Advices</vt:lpstr>
      <vt:lpstr>CS#4: The Novice Client</vt:lpstr>
      <vt:lpstr>CS#4: Advices</vt:lpstr>
      <vt:lpstr>CS#5: Demanding customer</vt:lpstr>
      <vt:lpstr>CS#5: Advices</vt:lpstr>
      <vt:lpstr>CS#6: Competitor Comparison</vt:lpstr>
      <vt:lpstr>CS#6: Advices</vt:lpstr>
      <vt:lpstr>Case Studies</vt:lpstr>
      <vt:lpstr>Further Readings</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Software Academy</dc:title>
  <dc:subject>Telerik Software Academy</dc:subject>
  <dc:creator>Svetlin Nakov</dc:creator>
  <cp:keywords>telerik software academy, free courses for developers</cp:keywords>
  <cp:lastModifiedBy>stancheva</cp:lastModifiedBy>
  <cp:revision>464</cp:revision>
  <dcterms:created xsi:type="dcterms:W3CDTF">2007-12-08T16:03:35Z</dcterms:created>
  <dcterms:modified xsi:type="dcterms:W3CDTF">2013-07-15T13:20:42Z</dcterms:modified>
  <cp:category>software engineering</cp:category>
</cp:coreProperties>
</file>