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38" r:id="rId2"/>
    <p:sldId id="335" r:id="rId3"/>
    <p:sldId id="466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22" r:id="rId13"/>
    <p:sldId id="437" r:id="rId14"/>
    <p:sldId id="423" r:id="rId15"/>
    <p:sldId id="424" r:id="rId16"/>
    <p:sldId id="425" r:id="rId17"/>
    <p:sldId id="426" r:id="rId18"/>
    <p:sldId id="427" r:id="rId19"/>
    <p:sldId id="432" r:id="rId20"/>
    <p:sldId id="433" r:id="rId21"/>
    <p:sldId id="434" r:id="rId22"/>
    <p:sldId id="435" r:id="rId23"/>
    <p:sldId id="436" r:id="rId24"/>
    <p:sldId id="461" r:id="rId25"/>
    <p:sldId id="440" r:id="rId26"/>
    <p:sldId id="429" r:id="rId27"/>
    <p:sldId id="430" r:id="rId28"/>
    <p:sldId id="431" r:id="rId29"/>
    <p:sldId id="401" r:id="rId30"/>
    <p:sldId id="402" r:id="rId31"/>
    <p:sldId id="441" r:id="rId32"/>
    <p:sldId id="442" r:id="rId33"/>
    <p:sldId id="443" r:id="rId34"/>
    <p:sldId id="444" r:id="rId35"/>
    <p:sldId id="445" r:id="rId36"/>
    <p:sldId id="407" r:id="rId37"/>
    <p:sldId id="399" r:id="rId38"/>
    <p:sldId id="460" r:id="rId39"/>
    <p:sldId id="397" r:id="rId40"/>
    <p:sldId id="398" r:id="rId41"/>
    <p:sldId id="446" r:id="rId42"/>
    <p:sldId id="454" r:id="rId43"/>
    <p:sldId id="448" r:id="rId44"/>
    <p:sldId id="449" r:id="rId45"/>
    <p:sldId id="456" r:id="rId46"/>
    <p:sldId id="455" r:id="rId47"/>
    <p:sldId id="450" r:id="rId48"/>
    <p:sldId id="462" r:id="rId49"/>
    <p:sldId id="452" r:id="rId50"/>
    <p:sldId id="463" r:id="rId51"/>
    <p:sldId id="465" r:id="rId52"/>
    <p:sldId id="464" r:id="rId53"/>
    <p:sldId id="453" r:id="rId54"/>
    <p:sldId id="459" r:id="rId55"/>
    <p:sldId id="457" r:id="rId56"/>
    <p:sldId id="458" r:id="rId57"/>
    <p:sldId id="400" r:id="rId58"/>
    <p:sldId id="371" r:id="rId59"/>
    <p:sldId id="372" r:id="rId60"/>
    <p:sldId id="373" r:id="rId61"/>
    <p:sldId id="376" r:id="rId62"/>
    <p:sldId id="377" r:id="rId63"/>
    <p:sldId id="378" r:id="rId64"/>
    <p:sldId id="370" r:id="rId65"/>
    <p:sldId id="334" r:id="rId66"/>
    <p:sldId id="393" r:id="rId67"/>
    <p:sldId id="392" r:id="rId68"/>
  </p:sldIdLst>
  <p:sldSz cx="9144000" cy="6858000" type="screen4x3"/>
  <p:notesSz cx="6881813" cy="9296400"/>
  <p:custDataLst>
    <p:tags r:id="rId7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://nikolay.i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oss-site_request_forgery" TargetMode="External"/><Relationship Id="rId2" Type="http://schemas.openxmlformats.org/officeDocument/2006/relationships/hyperlink" Target="http://haacked.com/archive/2009/06/25/json-hijacking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eries/mvcConf/mvcConf-2-Steven-Smith-Improving-ASPNET-MVC-Application-Performance" TargetMode="External"/><Relationship Id="rId2" Type="http://schemas.openxmlformats.org/officeDocument/2006/relationships/hyperlink" Target="http://localhost:25812/bundles/modernizr?v=jmdBhqkI3eMaPZJduAyIYBj7MpXrGd2ZqmHAOSNeYcg1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elmah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plugins.jquery.com/project/KeyTips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95400" y="3240880"/>
            <a:ext cx="7391400" cy="797720"/>
          </a:xfrm>
        </p:spPr>
        <p:txBody>
          <a:bodyPr/>
          <a:lstStyle/>
          <a:p>
            <a:r>
              <a:rPr lang="en-US" dirty="0" smtClean="0"/>
              <a:t>Authentication, Security,</a:t>
            </a:r>
            <a:br>
              <a:rPr lang="en-US" dirty="0" smtClean="0"/>
            </a:br>
            <a:r>
              <a:rPr lang="en-US" dirty="0" smtClean="0"/>
              <a:t>Configuration, Performance, Best Practices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699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www.robbyonrails.com/files/2553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4" y="1209509"/>
            <a:ext cx="2945997" cy="2209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666584"/>
            <a:ext cx="2657475" cy="542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308" y="4572001"/>
            <a:ext cx="2803584" cy="1981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academy.telerik.com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http://Nikolay.IT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123658"/>
          </a:xfrm>
        </p:spPr>
        <p:txBody>
          <a:bodyPr/>
          <a:lstStyle/>
          <a:p>
            <a:r>
              <a:rPr lang="en-US" dirty="0" smtClean="0"/>
              <a:t>Return the login form via GET request</a:t>
            </a:r>
          </a:p>
          <a:p>
            <a:r>
              <a:rPr lang="en-US" dirty="0" smtClean="0"/>
              <a:t>By default every Action method in ASP.NET MVC will handle requests via GET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1629" y="3171735"/>
            <a:ext cx="8077200" cy="2862322"/>
          </a:xfrm>
        </p:spPr>
        <p:txBody>
          <a:bodyPr/>
          <a:lstStyle/>
          <a:p>
            <a:r>
              <a:rPr lang="en-US" dirty="0" smtClean="0"/>
              <a:t>[HttpGet]</a:t>
            </a:r>
          </a:p>
          <a:p>
            <a:r>
              <a:rPr lang="en-US" dirty="0" smtClean="0"/>
              <a:t>[</a:t>
            </a:r>
            <a:r>
              <a:rPr lang="en-US" dirty="0"/>
              <a:t>AllowAnonymous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</a:t>
            </a:r>
            <a:r>
              <a:rPr lang="en-US" dirty="0"/>
              <a:t>ActionResult Login(string returnUrl)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ViewBag.ReturnUrl </a:t>
            </a:r>
            <a:r>
              <a:rPr lang="en-US" dirty="0"/>
              <a:t>= </a:t>
            </a:r>
            <a:r>
              <a:rPr lang="en-US" dirty="0" smtClean="0"/>
              <a:t>returnUrl;</a:t>
            </a:r>
          </a:p>
          <a:p>
            <a:r>
              <a:rPr lang="en-US" dirty="0" smtClean="0"/>
              <a:t>	return View();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2881193"/>
            <a:ext cx="5715000" cy="953453"/>
          </a:xfrm>
          <a:prstGeom prst="wedgeRoundRectCallout">
            <a:avLst>
              <a:gd name="adj1" fmla="val -67943"/>
              <a:gd name="adj2" fmla="val -20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Restricts action method so that it handles only HTTP GET requests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Process the POST request of the login 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/>
              <a:t>[HttpPost]</a:t>
            </a:r>
          </a:p>
          <a:p>
            <a:r>
              <a:rPr lang="en-US" dirty="0" smtClean="0"/>
              <a:t>[AllowAnonymous]</a:t>
            </a:r>
          </a:p>
          <a:p>
            <a:r>
              <a:rPr lang="en-US" dirty="0" smtClean="0"/>
              <a:t>[RequireSSL]</a:t>
            </a:r>
            <a:endParaRPr lang="en-US" dirty="0"/>
          </a:p>
          <a:p>
            <a:r>
              <a:rPr lang="en-US" dirty="0"/>
              <a:t>public ActionResult Login(LoginModel model, string returnUrl)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(ModelState.IsValid &amp;&amp; </a:t>
            </a:r>
            <a:r>
              <a:rPr lang="en-US" dirty="0" smtClean="0"/>
              <a:t>	WebSecurity.Login(model.UserName</a:t>
            </a:r>
            <a:r>
              <a:rPr lang="en-US" dirty="0"/>
              <a:t>, model.Password, </a:t>
            </a:r>
            <a:r>
              <a:rPr lang="en-US" dirty="0" smtClean="0"/>
              <a:t>	persistCookie</a:t>
            </a:r>
            <a:r>
              <a:rPr lang="en-US" dirty="0"/>
              <a:t>: model.RememberMe))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RedirectToLocal(returnUrl);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ModelState.AddModelError</a:t>
            </a:r>
            <a:r>
              <a:rPr lang="en-US" dirty="0"/>
              <a:t>("", "The user name or </a:t>
            </a:r>
            <a:r>
              <a:rPr lang="en-US" dirty="0" smtClean="0"/>
              <a:t>	password </a:t>
            </a:r>
            <a:r>
              <a:rPr lang="en-US" dirty="0"/>
              <a:t>provided is incorrect.");</a:t>
            </a:r>
          </a:p>
          <a:p>
            <a:r>
              <a:rPr lang="en-US" dirty="0" smtClean="0"/>
              <a:t> 	return </a:t>
            </a:r>
            <a:r>
              <a:rPr lang="en-US" dirty="0"/>
              <a:t>View(model);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1447800"/>
            <a:ext cx="5715000" cy="953453"/>
          </a:xfrm>
          <a:prstGeom prst="wedgeRoundRectCallout">
            <a:avLst>
              <a:gd name="adj1" fmla="val -64841"/>
              <a:gd name="adj2" fmla="val -6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Restricts action method so that it handles only HTTP POST requests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3725645"/>
            <a:ext cx="5715000" cy="953453"/>
          </a:xfrm>
          <a:prstGeom prst="wedgeRoundRectCallout">
            <a:avLst>
              <a:gd name="adj1" fmla="val -38401"/>
              <a:gd name="adj2" fmla="val 752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Redirect the user if the login was successful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95600" y="2606074"/>
            <a:ext cx="5715000" cy="953453"/>
          </a:xfrm>
          <a:prstGeom prst="wedgeRoundRectCallout">
            <a:avLst>
              <a:gd name="adj1" fmla="val -60270"/>
              <a:gd name="adj2" fmla="val -43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request must be executed through a secure socket layer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OpenID /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Configuration takes place during application start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</p:spPr>
        <p:txBody>
          <a:bodyPr/>
          <a:lstStyle/>
          <a:p>
            <a:r>
              <a:rPr lang="en-US" dirty="0"/>
              <a:t>public static class AuthConfig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public </a:t>
            </a:r>
            <a:r>
              <a:rPr lang="en-US" dirty="0"/>
              <a:t>static void RegisterAuth()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            //OAuthWebSecurity.RegisterMicrosoftClient(</a:t>
            </a:r>
          </a:p>
          <a:p>
            <a:r>
              <a:rPr lang="en-US" dirty="0" smtClean="0"/>
              <a:t>            //    clientId: "",</a:t>
            </a:r>
          </a:p>
          <a:p>
            <a:r>
              <a:rPr lang="en-US" dirty="0" smtClean="0"/>
              <a:t>            //    clientSecret: "");</a:t>
            </a:r>
          </a:p>
          <a:p>
            <a:endParaRPr lang="en-US" dirty="0"/>
          </a:p>
          <a:p>
            <a:r>
              <a:rPr lang="en-US" dirty="0"/>
              <a:t>            //OAuthWebSecurity.RegisterFacebookClient(</a:t>
            </a:r>
          </a:p>
          <a:p>
            <a:r>
              <a:rPr lang="en-US" dirty="0"/>
              <a:t>            //    appId: "",</a:t>
            </a:r>
          </a:p>
          <a:p>
            <a:r>
              <a:rPr lang="en-US" dirty="0"/>
              <a:t>            //    appSecret: "");</a:t>
            </a:r>
          </a:p>
          <a:p>
            <a:endParaRPr lang="en-US" dirty="0"/>
          </a:p>
          <a:p>
            <a:r>
              <a:rPr lang="en-US" dirty="0"/>
              <a:t>            //OAuthWebSecurity.RegisterGoogleClient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OpenID /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DotNetOpenAuth library</a:t>
            </a:r>
          </a:p>
          <a:p>
            <a:r>
              <a:rPr lang="en-US" dirty="0" smtClean="0"/>
              <a:t>Authentication through external services</a:t>
            </a:r>
          </a:p>
          <a:p>
            <a:r>
              <a:rPr lang="en-US" dirty="0" smtClean="0"/>
              <a:t>Don’t need to manage passwords</a:t>
            </a:r>
          </a:p>
          <a:p>
            <a:r>
              <a:rPr lang="en-US" dirty="0" smtClean="0"/>
              <a:t>Easier registration and authentication process</a:t>
            </a:r>
          </a:p>
          <a:p>
            <a:r>
              <a:rPr lang="en-US" dirty="0" smtClean="0"/>
              <a:t>Similar to Forms authentication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Redirects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75922"/>
            <a:ext cx="7924800" cy="685800"/>
          </a:xfrm>
        </p:spPr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363" y="4953000"/>
            <a:ext cx="7924800" cy="569120"/>
          </a:xfrm>
        </p:spPr>
        <p:txBody>
          <a:bodyPr/>
          <a:lstStyle/>
          <a:p>
            <a:r>
              <a:rPr lang="en-US" dirty="0" smtClean="0"/>
              <a:t>Authorization management in ASP.NET 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7599"/>
            <a:ext cx="3683579" cy="27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is giving permissions</a:t>
            </a:r>
          </a:p>
          <a:p>
            <a:pPr lvl="1"/>
            <a:r>
              <a:rPr lang="en-US" dirty="0" smtClean="0"/>
              <a:t>Give permission to see a specific page</a:t>
            </a:r>
          </a:p>
          <a:p>
            <a:pPr lvl="1"/>
            <a:r>
              <a:rPr lang="en-US" dirty="0" smtClean="0"/>
              <a:t>Restrict someone to delete something</a:t>
            </a:r>
          </a:p>
          <a:p>
            <a:r>
              <a:rPr lang="en-US" dirty="0" smtClean="0"/>
              <a:t>Authorization can be done against</a:t>
            </a:r>
          </a:p>
          <a:p>
            <a:pPr lvl="1"/>
            <a:r>
              <a:rPr lang="en-US" dirty="0" smtClean="0"/>
              <a:t>Anonymous users</a:t>
            </a:r>
            <a:endParaRPr lang="en-US" dirty="0"/>
          </a:p>
          <a:p>
            <a:pPr lvl="1"/>
            <a:r>
              <a:rPr lang="en-US" dirty="0" smtClean="0"/>
              <a:t>Already registered user or group of users</a:t>
            </a:r>
          </a:p>
          <a:p>
            <a:pPr lvl="1"/>
            <a:r>
              <a:rPr lang="en-US" dirty="0" smtClean="0"/>
              <a:t>Roles</a:t>
            </a:r>
            <a:endParaRPr lang="en-US" dirty="0"/>
          </a:p>
          <a:p>
            <a:r>
              <a:rPr lang="en-US" dirty="0" smtClean="0"/>
              <a:t>Authorization on a controller or an action</a:t>
            </a:r>
          </a:p>
          <a:p>
            <a:r>
              <a:rPr lang="en-US" dirty="0" smtClean="0"/>
              <a:t>Sets a cookie (.ASPXROLES=…)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76800"/>
            <a:ext cx="7924800" cy="685800"/>
          </a:xfrm>
        </p:spPr>
        <p:txBody>
          <a:bodyPr/>
          <a:lstStyle/>
          <a:p>
            <a:r>
              <a:rPr lang="en-US" dirty="0" smtClean="0"/>
              <a:t>Different approaches for Authorization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10747" y="16002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47" y="23068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Authorization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16002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790" y="23068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Intra-app Authorization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8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580194"/>
          </a:xfrm>
        </p:spPr>
        <p:txBody>
          <a:bodyPr/>
          <a:lstStyle/>
          <a:p>
            <a:r>
              <a:rPr lang="en-US" dirty="0" smtClean="0"/>
              <a:t>URL authorization module</a:t>
            </a:r>
          </a:p>
          <a:p>
            <a:pPr lvl="1"/>
            <a:r>
              <a:rPr lang="en-US" dirty="0" smtClean="0"/>
              <a:t>It is not recommended because it depends on a hardcoded path. MVC has powerful routing mechanism that can change the route and open security holes.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3646994"/>
            <a:ext cx="8077200" cy="2554545"/>
          </a:xfrm>
        </p:spPr>
        <p:txBody>
          <a:bodyPr/>
          <a:lstStyle/>
          <a:p>
            <a:r>
              <a:rPr lang="en-US" dirty="0" smtClean="0"/>
              <a:t>&lt;location path=“customers”&gt;</a:t>
            </a:r>
          </a:p>
          <a:p>
            <a:r>
              <a:rPr lang="en-US" dirty="0" smtClean="0"/>
              <a:t>	&lt;system.web&gt;</a:t>
            </a:r>
          </a:p>
          <a:p>
            <a:r>
              <a:rPr lang="en-US" dirty="0"/>
              <a:t>	</a:t>
            </a:r>
            <a:r>
              <a:rPr lang="en-US" dirty="0" smtClean="0"/>
              <a:t>	&lt;authorization&gt;</a:t>
            </a:r>
          </a:p>
          <a:p>
            <a:r>
              <a:rPr lang="en-US" dirty="0"/>
              <a:t>	</a:t>
            </a:r>
            <a:r>
              <a:rPr lang="en-US" dirty="0" smtClean="0"/>
              <a:t>		&lt;allow roles=“Technical Support” /&gt;</a:t>
            </a:r>
          </a:p>
          <a:p>
            <a:r>
              <a:rPr lang="en-US" dirty="0"/>
              <a:t>	</a:t>
            </a:r>
            <a:r>
              <a:rPr lang="en-US" dirty="0" smtClean="0"/>
              <a:t>		&lt;deny users=“*” /&gt;</a:t>
            </a:r>
          </a:p>
          <a:p>
            <a:r>
              <a:rPr lang="en-US" dirty="0"/>
              <a:t>	</a:t>
            </a:r>
            <a:r>
              <a:rPr lang="en-US" dirty="0" smtClean="0"/>
              <a:t>	&lt;/authorization&gt;</a:t>
            </a:r>
          </a:p>
          <a:p>
            <a:r>
              <a:rPr lang="en-US" dirty="0"/>
              <a:t>	</a:t>
            </a:r>
            <a:r>
              <a:rPr lang="en-US" dirty="0" smtClean="0"/>
              <a:t>&lt;/system.web&gt;</a:t>
            </a:r>
          </a:p>
          <a:p>
            <a:r>
              <a:rPr lang="en-US" dirty="0" smtClean="0"/>
              <a:t>&lt;/location&gt;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</a:t>
            </a:r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Roles in 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44599"/>
            <a:ext cx="8077200" cy="5237201"/>
          </a:xfrm>
        </p:spPr>
        <p:txBody>
          <a:bodyPr/>
          <a:lstStyle/>
          <a:p>
            <a:r>
              <a:rPr lang="en-US" dirty="0"/>
              <a:t>[AllowAnonymous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ActionResult Register()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/>
              <a:t>View();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[Authorize(User=“Niki”)]</a:t>
            </a:r>
            <a:endParaRPr lang="en-US" dirty="0"/>
          </a:p>
          <a:p>
            <a:r>
              <a:rPr lang="en-US" dirty="0"/>
              <a:t>public ActionResult Register()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View();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[Authorize(Role=“Administrator”)]</a:t>
            </a:r>
            <a:endParaRPr lang="en-US" dirty="0"/>
          </a:p>
          <a:p>
            <a:r>
              <a:rPr lang="en-US" dirty="0"/>
              <a:t>public ActionResult Register()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View();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029" y="4219563"/>
            <a:ext cx="7924800" cy="685800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924800" cy="569120"/>
          </a:xfrm>
        </p:spPr>
        <p:txBody>
          <a:bodyPr/>
          <a:lstStyle/>
          <a:p>
            <a:r>
              <a:rPr lang="en-US" dirty="0" smtClean="0"/>
              <a:t>Cross-site scripting, cross-site request forgery and </a:t>
            </a:r>
          </a:p>
          <a:p>
            <a:r>
              <a:rPr lang="en-US" dirty="0" smtClean="0"/>
              <a:t>sql injection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555472" cy="23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Security (CSRF and XSS)</a:t>
            </a:r>
          </a:p>
          <a:p>
            <a:r>
              <a:rPr lang="en-US" dirty="0" smtClean="0"/>
              <a:t>SimpleMembership</a:t>
            </a:r>
          </a:p>
          <a:p>
            <a:r>
              <a:rPr lang="en-US" dirty="0" smtClean="0"/>
              <a:t>Performance and Caching</a:t>
            </a:r>
          </a:p>
          <a:p>
            <a:r>
              <a:rPr lang="en-US" dirty="0" smtClean="0"/>
              <a:t>Localization and Resources</a:t>
            </a:r>
          </a:p>
          <a:p>
            <a:r>
              <a:rPr lang="en-US" dirty="0" smtClean="0"/>
              <a:t>Diagnostics and Health Monitoring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Deployment and Configuration</a:t>
            </a:r>
          </a:p>
          <a:p>
            <a:r>
              <a:rPr lang="en-US" dirty="0" smtClean="0"/>
              <a:t>Good Practices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701449" y="1580848"/>
            <a:ext cx="2980773" cy="24839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attack</a:t>
            </a:r>
          </a:p>
          <a:p>
            <a:pPr lvl="1"/>
            <a:r>
              <a:rPr lang="en-US" dirty="0" smtClean="0"/>
              <a:t>Cookie theft</a:t>
            </a:r>
          </a:p>
          <a:p>
            <a:pPr lvl="1"/>
            <a:r>
              <a:rPr lang="en-US" dirty="0" smtClean="0"/>
              <a:t>Account hijacking</a:t>
            </a:r>
          </a:p>
          <a:p>
            <a:pPr lvl="1"/>
            <a:r>
              <a:rPr lang="en-US" dirty="0" smtClean="0"/>
              <a:t>Modify content</a:t>
            </a:r>
          </a:p>
          <a:p>
            <a:pPr lvl="1"/>
            <a:r>
              <a:rPr lang="en-US" dirty="0" smtClean="0"/>
              <a:t>Modify user settings</a:t>
            </a:r>
          </a:p>
          <a:p>
            <a:pPr lvl="1"/>
            <a:r>
              <a:rPr lang="en-US" dirty="0" smtClean="0"/>
              <a:t>Download malware</a:t>
            </a:r>
          </a:p>
          <a:p>
            <a:pPr lvl="1"/>
            <a:r>
              <a:rPr lang="en-US" dirty="0" smtClean="0"/>
              <a:t>Submit CRSF attack</a:t>
            </a:r>
          </a:p>
          <a:p>
            <a:pPr lvl="1"/>
            <a:r>
              <a:rPr lang="en-US" dirty="0" smtClean="0"/>
              <a:t>Password prompt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172593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4800600"/>
            <a:ext cx="1382878" cy="138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26" y="3124200"/>
            <a:ext cx="1142344" cy="11698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788984" y="4114800"/>
            <a:ext cx="160241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78678" y="2819400"/>
            <a:ext cx="14425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23366">
            <a:off x="5222766" y="41351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Submits  script on an unsafe form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857215">
            <a:off x="5972270" y="2454142"/>
            <a:ext cx="179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 the script  on visiting the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29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ASP.NET has automatic protection from submitting html content or scripts.</a:t>
            </a:r>
          </a:p>
          <a:p>
            <a:pPr lvl="1"/>
            <a:r>
              <a:rPr lang="en-US" dirty="0" smtClean="0"/>
              <a:t>It can be disabled with [ValidateInput(false)]</a:t>
            </a:r>
          </a:p>
          <a:p>
            <a:pPr lvl="1"/>
            <a:r>
              <a:rPr lang="en-US" dirty="0" smtClean="0"/>
              <a:t>[AllowHtml] on model property disables it.</a:t>
            </a:r>
          </a:p>
          <a:p>
            <a:r>
              <a:rPr lang="en-US" dirty="0" smtClean="0"/>
              <a:t>Razor view engine automatically html encode</a:t>
            </a:r>
          </a:p>
          <a:p>
            <a:pPr lvl="1"/>
            <a:r>
              <a:rPr lang="en-US" dirty="0" smtClean="0"/>
              <a:t>Html.Raw() helper is used to show html content</a:t>
            </a:r>
          </a:p>
          <a:p>
            <a:pPr lvl="1"/>
            <a:r>
              <a:rPr lang="en-US" dirty="0" smtClean="0"/>
              <a:t>Html.Encode() and Html.Decode()</a:t>
            </a:r>
          </a:p>
          <a:p>
            <a:r>
              <a:rPr lang="en-US" dirty="0" smtClean="0"/>
              <a:t>Some of the modern browsers may detect it</a:t>
            </a:r>
          </a:p>
          <a:p>
            <a:r>
              <a:rPr lang="en-US" dirty="0" smtClean="0"/>
              <a:t>Use approved libraries to submit Html-AntiXSS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request forgery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57" y="1637911"/>
            <a:ext cx="16859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0" y="3685690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70" y="4191000"/>
            <a:ext cx="1822774" cy="1866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64604" y="1618957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0758" y="3886200"/>
            <a:ext cx="1856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MySite.com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8700" y="5722263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1800" y="4724400"/>
            <a:ext cx="2971800" cy="457200"/>
          </a:xfrm>
          <a:prstGeom prst="straightConnector1">
            <a:avLst/>
          </a:prstGeom>
          <a:ln>
            <a:solidFill>
              <a:srgbClr val="F5FF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34538">
            <a:off x="3978838" y="457417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946699" y="4267200"/>
            <a:ext cx="3135158" cy="457200"/>
          </a:xfrm>
          <a:prstGeom prst="straightConnector1">
            <a:avLst/>
          </a:prstGeom>
          <a:ln>
            <a:solidFill>
              <a:srgbClr val="9E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59234">
            <a:off x="3684736" y="4160890"/>
            <a:ext cx="206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Authentication cookie</a:t>
            </a:r>
          </a:p>
        </p:txBody>
      </p:sp>
      <p:sp>
        <p:nvSpPr>
          <p:cNvPr id="25" name="TextBox 24"/>
          <p:cNvSpPr txBox="1"/>
          <p:nvPr/>
        </p:nvSpPr>
        <p:spPr>
          <a:xfrm rot="20452380">
            <a:off x="1409418" y="2843640"/>
            <a:ext cx="42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&lt;form action=“mysite.com/ChangePassword”&gt;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14768" y="2748813"/>
            <a:ext cx="3149057" cy="111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5722263"/>
            <a:ext cx="35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6733" y="5331653"/>
            <a:ext cx="31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data on behalf of 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772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from 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Check if the submitted form came from our 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/>
              <a:t>[HttpPost]</a:t>
            </a:r>
          </a:p>
          <a:p>
            <a:r>
              <a:rPr lang="en-US" dirty="0" smtClean="0"/>
              <a:t>[</a:t>
            </a:r>
            <a:r>
              <a:rPr lang="en-US" dirty="0"/>
              <a:t>ValidateAntiForgeryToken</a:t>
            </a:r>
            <a:r>
              <a:rPr lang="en-US" dirty="0" smtClean="0"/>
              <a:t>]</a:t>
            </a:r>
          </a:p>
          <a:p>
            <a:r>
              <a:rPr lang="en-US" dirty="0" smtClean="0"/>
              <a:t>[Authorize]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ActionResult ChangePassword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ChangePassword...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@using (Html.BeginForm</a:t>
            </a:r>
            <a:r>
              <a:rPr lang="en-US" dirty="0" smtClean="0"/>
              <a:t>("ChangePassword", </a:t>
            </a:r>
            <a:r>
              <a:rPr lang="en-US" dirty="0"/>
              <a:t>"Account"))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@</a:t>
            </a:r>
            <a:r>
              <a:rPr lang="en-US" dirty="0"/>
              <a:t>Html.AntiForgeryToken()</a:t>
            </a:r>
          </a:p>
          <a:p>
            <a:r>
              <a:rPr lang="en-US" dirty="0" smtClean="0"/>
              <a:t>	@</a:t>
            </a:r>
            <a:r>
              <a:rPr lang="en-US" dirty="0"/>
              <a:t>Html.ValidationSummary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@</a:t>
            </a:r>
            <a:r>
              <a:rPr lang="en-US" dirty="0"/>
              <a:t>Html.LabelFor(m =&gt; m.NewPassword)</a:t>
            </a:r>
          </a:p>
          <a:p>
            <a:r>
              <a:rPr lang="en-US" dirty="0" smtClean="0"/>
              <a:t>		@</a:t>
            </a:r>
            <a:r>
              <a:rPr lang="en-US" dirty="0"/>
              <a:t>Html.PasswordFor(m =&gt; m.NewPassword)</a:t>
            </a:r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2362200"/>
            <a:ext cx="5715000" cy="527804"/>
          </a:xfrm>
          <a:prstGeom prst="wedgeRoundRectCallout">
            <a:avLst>
              <a:gd name="adj1" fmla="val -60270"/>
              <a:gd name="adj2" fmla="val -43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forgery of a request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895600" y="5310170"/>
            <a:ext cx="5715000" cy="1379101"/>
          </a:xfrm>
          <a:prstGeom prst="wedgeRoundRectCallout">
            <a:avLst>
              <a:gd name="adj1" fmla="val -45739"/>
              <a:gd name="adj2" fmla="val -869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Generates a hidden field(anti-forgery token) that is validated on form submission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231654"/>
          </a:xfrm>
        </p:spPr>
        <p:txBody>
          <a:bodyPr/>
          <a:lstStyle/>
          <a:p>
            <a:r>
              <a:rPr lang="en-US" dirty="0"/>
              <a:t>Commands inserted into SQL where only data was </a:t>
            </a:r>
            <a:r>
              <a:rPr lang="en-US" dirty="0" smtClean="0"/>
              <a:t>expected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Entity framework helps to prevent SQL injection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45089"/>
            <a:ext cx="8077200" cy="707886"/>
          </a:xfrm>
        </p:spPr>
        <p:txBody>
          <a:bodyPr/>
          <a:lstStyle/>
          <a:p>
            <a:r>
              <a:rPr lang="en-US" dirty="0" smtClean="0"/>
              <a:t>Select * from users where username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Niki’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;Delete from Users where username = ‘Niki’;. . 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1000" y="1541085"/>
            <a:ext cx="3726180" cy="527804"/>
          </a:xfrm>
          <a:prstGeom prst="wedgeRoundRectCallout">
            <a:avLst>
              <a:gd name="adj1" fmla="val -4270"/>
              <a:gd name="adj2" fmla="val 802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Expected user input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238500" y="3009810"/>
            <a:ext cx="5326380" cy="527804"/>
          </a:xfrm>
          <a:prstGeom prst="wedgeRoundRectCallout">
            <a:avLst>
              <a:gd name="adj1" fmla="val -42612"/>
              <a:gd name="adj2" fmla="val -930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Added as addition to the input 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haacked.com/archive/2009/06/25/json-hijacking.aspx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en.wikipedia.org/wiki/Cross-site_request_forgery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00400"/>
            <a:ext cx="7924800" cy="685800"/>
          </a:xfrm>
        </p:spPr>
        <p:txBody>
          <a:bodyPr/>
          <a:lstStyle/>
          <a:p>
            <a:r>
              <a:rPr lang="en-US" dirty="0" smtClean="0"/>
              <a:t>Simple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classes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503650" cy="418491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267200" y="1897380"/>
            <a:ext cx="4285225" cy="646986"/>
          </a:xfrm>
          <a:prstGeom prst="wedgeRoundRectCallout">
            <a:avLst>
              <a:gd name="adj1" fmla="val -65605"/>
              <a:gd name="adj2" fmla="val 438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Abstract class part of the System.Web.Security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810000" y="2041563"/>
            <a:ext cx="5257800" cy="953453"/>
          </a:xfrm>
          <a:prstGeom prst="wedgeRoundRectCallout">
            <a:avLst>
              <a:gd name="adj1" fmla="val -38453"/>
              <a:gd name="adj2" fmla="val 972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Abstract class that inherits MembershipProvider and is part of WebMatrix.WebData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839088" y="3569314"/>
            <a:ext cx="5257800" cy="527804"/>
          </a:xfrm>
          <a:prstGeom prst="wedgeRoundRectCallout">
            <a:avLst>
              <a:gd name="adj1" fmla="val -46931"/>
              <a:gd name="adj2" fmla="val 121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Implementation of the ExtendedMembership class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88" y="841211"/>
            <a:ext cx="5297391" cy="60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membership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Works with existing schema</a:t>
            </a:r>
          </a:p>
          <a:p>
            <a:pPr lvl="1"/>
            <a:r>
              <a:rPr lang="en-US" dirty="0" smtClean="0"/>
              <a:t>It’s easy to integrate it with existing Entity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05108"/>
            <a:ext cx="6934200" cy="46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5462" y="3886200"/>
            <a:ext cx="7924800" cy="6858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5462" y="4724400"/>
            <a:ext cx="7924800" cy="569120"/>
          </a:xfrm>
        </p:spPr>
        <p:txBody>
          <a:bodyPr/>
          <a:lstStyle/>
          <a:p>
            <a:r>
              <a:rPr lang="en-US" dirty="0" smtClean="0"/>
              <a:t>Optimizing ASP.NET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2286000" cy="21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0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unused view </a:t>
            </a:r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unused view engines</a:t>
            </a:r>
          </a:p>
          <a:p>
            <a:pPr lvl="1"/>
            <a:r>
              <a:rPr lang="en-US" dirty="0" smtClean="0"/>
              <a:t>Global.asax</a:t>
            </a:r>
            <a:endParaRPr lang="en-US" dirty="0"/>
          </a:p>
          <a:p>
            <a:pPr lvl="2"/>
            <a:r>
              <a:rPr lang="en-US" dirty="0" smtClean="0"/>
              <a:t>ViewEngines.Engines.Clear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ViewEngines.Engines.Add(new RazorViewEngine</a:t>
            </a:r>
            <a:r>
              <a:rPr lang="en-US" dirty="0" smtClean="0"/>
              <a:t>());</a:t>
            </a:r>
          </a:p>
          <a:p>
            <a:r>
              <a:rPr lang="en-US" dirty="0"/>
              <a:t>When accessing data via LINQ rely on IQueryable</a:t>
            </a:r>
          </a:p>
          <a:p>
            <a:r>
              <a:rPr lang="en-US" dirty="0" smtClean="0"/>
              <a:t>Use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and 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Bundling – concatenating multiple files into a single download</a:t>
            </a:r>
          </a:p>
          <a:p>
            <a:r>
              <a:rPr lang="en-US" dirty="0" smtClean="0"/>
              <a:t>Minification – making the download file as small as possible</a:t>
            </a:r>
          </a:p>
          <a:p>
            <a:r>
              <a:rPr lang="en-US" dirty="0" smtClean="0"/>
              <a:t>Decrease page load times</a:t>
            </a:r>
          </a:p>
          <a:p>
            <a:r>
              <a:rPr lang="en-US" dirty="0" smtClean="0"/>
              <a:t>System.Web.Optimization</a:t>
            </a:r>
          </a:p>
          <a:p>
            <a:pPr lvl="1"/>
            <a:r>
              <a:rPr lang="en-US" dirty="0" smtClean="0"/>
              <a:t>WebGrease.dll and Antlr3.Runtime.dll</a:t>
            </a:r>
          </a:p>
          <a:p>
            <a:r>
              <a:rPr lang="en-US" dirty="0" smtClean="0"/>
              <a:t>Measure time for getting all resources for a certain page with browser Dev. tools or Fiddler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37" y="2760306"/>
            <a:ext cx="2030963" cy="20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ASP.NET MVC 4</a:t>
            </a:r>
          </a:p>
          <a:p>
            <a:r>
              <a:rPr lang="en-US" dirty="0" smtClean="0"/>
              <a:t>Concatenating files into a single file – browsers supports limited concurrent requests ~ 6</a:t>
            </a:r>
          </a:p>
          <a:p>
            <a:r>
              <a:rPr lang="en-US" dirty="0" smtClean="0"/>
              <a:t>Minifies files</a:t>
            </a:r>
          </a:p>
          <a:p>
            <a:r>
              <a:rPr lang="en-US" dirty="0" smtClean="0"/>
              <a:t>Validating the code in the JavaScript files</a:t>
            </a:r>
          </a:p>
          <a:p>
            <a:r>
              <a:rPr lang="en-US" dirty="0" smtClean="0"/>
              <a:t>Sprites any background images in CSS files</a:t>
            </a:r>
          </a:p>
          <a:p>
            <a:r>
              <a:rPr lang="en-US" dirty="0" smtClean="0"/>
              <a:t>Manually through the console application: </a:t>
            </a:r>
          </a:p>
          <a:p>
            <a:pPr marL="0" indent="0">
              <a:buNone/>
            </a:pPr>
            <a:r>
              <a:rPr lang="en-US" dirty="0" smtClean="0"/>
              <a:t>[Full Path..]\WebGrease.1.3.0\tools&gt;WG.exe -b </a:t>
            </a:r>
            <a:r>
              <a:rPr lang="en-US" dirty="0"/>
              <a:t>-in:.\scripts -out:.\</a:t>
            </a:r>
            <a:r>
              <a:rPr lang="en-US" dirty="0" smtClean="0"/>
              <a:t>bscripts.js – Create a bundle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Configure bundles</a:t>
            </a:r>
          </a:p>
          <a:p>
            <a:pPr lvl="1"/>
            <a:r>
              <a:rPr lang="en-US" dirty="0" smtClean="0"/>
              <a:t>Add bundles to the global bundle table</a:t>
            </a:r>
          </a:p>
          <a:p>
            <a:pPr lvl="1"/>
            <a:r>
              <a:rPr lang="en-US" dirty="0" smtClean="0"/>
              <a:t>Specify a global virtual path</a:t>
            </a:r>
          </a:p>
          <a:p>
            <a:pPr lvl="2"/>
            <a:r>
              <a:rPr lang="en-US" dirty="0" smtClean="0"/>
              <a:t>Be careful with relative images paths</a:t>
            </a:r>
          </a:p>
          <a:p>
            <a:pPr lvl="1"/>
            <a:r>
              <a:rPr lang="en-US" dirty="0" smtClean="0"/>
              <a:t>Include the files in the bundle. </a:t>
            </a:r>
          </a:p>
          <a:p>
            <a:pPr lvl="2"/>
            <a:r>
              <a:rPr lang="en-US" dirty="0" smtClean="0"/>
              <a:t>Use wildcards (*) to avoid issues with file versions</a:t>
            </a:r>
          </a:p>
          <a:p>
            <a:r>
              <a:rPr lang="en-US" dirty="0" smtClean="0"/>
              <a:t>Register bundle table during application startup</a:t>
            </a:r>
          </a:p>
          <a:p>
            <a:pPr lvl="1"/>
            <a:r>
              <a:rPr lang="en-US" dirty="0" smtClean="0"/>
              <a:t>&lt;compilation debug=“true” /&gt;</a:t>
            </a:r>
          </a:p>
          <a:p>
            <a:pPr lvl="1"/>
            <a:r>
              <a:rPr lang="en-US" dirty="0" smtClean="0"/>
              <a:t>BundleTable.EnableOptimization = true;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</a:t>
            </a:r>
            <a:r>
              <a:rPr lang="en-US" dirty="0"/>
              <a:t>and styles </a:t>
            </a:r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Adding bundles in the Bundle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 smtClean="0"/>
              <a:t>bundles.Add(new ScriptBundle</a:t>
            </a:r>
            <a:r>
              <a:rPr lang="en-US" dirty="0"/>
              <a:t>("~/</a:t>
            </a:r>
            <a:r>
              <a:rPr lang="en-US" dirty="0" smtClean="0"/>
              <a:t>bundle/jquery</a:t>
            </a:r>
            <a:r>
              <a:rPr lang="en-US" dirty="0"/>
              <a:t>").Include(</a:t>
            </a:r>
          </a:p>
          <a:p>
            <a:r>
              <a:rPr lang="en-US" dirty="0" smtClean="0"/>
              <a:t>	"~/</a:t>
            </a:r>
            <a:r>
              <a:rPr lang="en-US" dirty="0"/>
              <a:t>Scripts/jquery-{version}.js"));</a:t>
            </a:r>
          </a:p>
          <a:p>
            <a:r>
              <a:rPr lang="en-US" dirty="0" smtClean="0"/>
              <a:t>	"~/Scripts/jquery-1.*“</a:t>
            </a:r>
          </a:p>
          <a:p>
            <a:r>
              <a:rPr lang="en-US" dirty="0" smtClean="0"/>
              <a:t>));</a:t>
            </a:r>
          </a:p>
          <a:p>
            <a:r>
              <a:rPr lang="en-US" dirty="0" smtClean="0"/>
              <a:t>bundles.Add(new ScriptBundle</a:t>
            </a:r>
            <a:r>
              <a:rPr lang="en-US" dirty="0"/>
              <a:t>("~/</a:t>
            </a:r>
            <a:r>
              <a:rPr lang="en-US" dirty="0" smtClean="0"/>
              <a:t>bundle/kendo").</a:t>
            </a:r>
            <a:r>
              <a:rPr lang="en-US" dirty="0"/>
              <a:t>Include(</a:t>
            </a:r>
          </a:p>
          <a:p>
            <a:r>
              <a:rPr lang="en-US" dirty="0" smtClean="0"/>
              <a:t>	"~/Scripts/kendo/kendo.all.js",            		"~/Scripts/kendo/kendo.aspnetmvc.js",                	"~/Scripts/kendo/cultures/kendo.culture.bg.js", ));</a:t>
            </a:r>
          </a:p>
          <a:p>
            <a:r>
              <a:rPr lang="en-US" dirty="0" smtClean="0"/>
              <a:t> bundles.Add(new </a:t>
            </a:r>
            <a:r>
              <a:rPr lang="en-US" dirty="0"/>
              <a:t>StyleBundle</a:t>
            </a:r>
            <a:r>
              <a:rPr lang="en-US" dirty="0" smtClean="0"/>
              <a:t>("~/content/kendo</a:t>
            </a:r>
            <a:r>
              <a:rPr lang="en-US" dirty="0"/>
              <a:t>").Include(</a:t>
            </a:r>
          </a:p>
          <a:p>
            <a:r>
              <a:rPr lang="en-US" dirty="0" smtClean="0"/>
              <a:t>	"~/Content/kendo/kendo.common.css</a:t>
            </a:r>
            <a:r>
              <a:rPr lang="en-US" dirty="0"/>
              <a:t>",</a:t>
            </a:r>
          </a:p>
          <a:p>
            <a:r>
              <a:rPr lang="en-US" dirty="0" smtClean="0"/>
              <a:t>	"~/Content/kendo/kendo.metro.css</a:t>
            </a:r>
            <a:r>
              <a:rPr lang="en-US" dirty="0"/>
              <a:t>",</a:t>
            </a:r>
          </a:p>
          <a:p>
            <a:r>
              <a:rPr lang="en-US" dirty="0" smtClean="0"/>
              <a:t>	"~/Content/kendo/kendo.black.prefixed.css</a:t>
            </a:r>
            <a:r>
              <a:rPr lang="en-US" dirty="0"/>
              <a:t>",</a:t>
            </a:r>
          </a:p>
          <a:p>
            <a:r>
              <a:rPr lang="en-US" dirty="0" smtClean="0"/>
              <a:t>	"~/Content/kendo/kendo.default.prefixed.css“</a:t>
            </a:r>
          </a:p>
          <a:p>
            <a:r>
              <a:rPr lang="en-US" dirty="0"/>
              <a:t> 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BundleTable.EnableOptimization = true;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5178" y="3784997"/>
            <a:ext cx="5715000" cy="527804"/>
          </a:xfrm>
          <a:prstGeom prst="wedgeRoundRectCallout">
            <a:avLst>
              <a:gd name="adj1" fmla="val 49607"/>
              <a:gd name="adj2" fmla="val -1474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path for the bundle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05847" y="5277177"/>
            <a:ext cx="5715000" cy="527804"/>
          </a:xfrm>
          <a:prstGeom prst="wedgeRoundRectCallout">
            <a:avLst>
              <a:gd name="adj1" fmla="val 49607"/>
              <a:gd name="adj2" fmla="val -1474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Virtual path for the bundle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915178" y="2324227"/>
            <a:ext cx="5715000" cy="527804"/>
          </a:xfrm>
          <a:prstGeom prst="wedgeRoundRectCallout">
            <a:avLst>
              <a:gd name="adj1" fmla="val -45250"/>
              <a:gd name="adj2" fmla="val -112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Bundle table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15178" y="2987085"/>
            <a:ext cx="5715000" cy="527804"/>
          </a:xfrm>
          <a:prstGeom prst="wedgeRoundRectCallout">
            <a:avLst>
              <a:gd name="adj1" fmla="val 10750"/>
              <a:gd name="adj2" fmla="val -1192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wildcards and {version}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05847" y="5495463"/>
            <a:ext cx="5715000" cy="527804"/>
          </a:xfrm>
          <a:prstGeom prst="wedgeRoundRectCallout">
            <a:avLst>
              <a:gd name="adj1" fmla="val 12872"/>
              <a:gd name="adj2" fmla="val 1318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Enable / Disable optimization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Bundles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Rendering bundles in 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626660"/>
            <a:ext cx="8077200" cy="3785652"/>
          </a:xfrm>
        </p:spPr>
        <p:txBody>
          <a:bodyPr/>
          <a:lstStyle/>
          <a:p>
            <a:r>
              <a:rPr lang="en-US" dirty="0" smtClean="0"/>
              <a:t>@Scripts.Render(“~/bundle/jquery”);</a:t>
            </a:r>
          </a:p>
          <a:p>
            <a:r>
              <a:rPr lang="en-US" dirty="0" smtClean="0"/>
              <a:t>@Scripts.Render(“~/bundle/kendo”)</a:t>
            </a:r>
          </a:p>
          <a:p>
            <a:r>
              <a:rPr lang="en-US" dirty="0" smtClean="0"/>
              <a:t>&lt;link href=“@Bundle.Bundles.ResolveBundleUrl(“bundle/kendo”)” rel=“stylesheet” type=“text/css” /&gt;</a:t>
            </a:r>
          </a:p>
          <a:p>
            <a:r>
              <a:rPr lang="en-US" dirty="0" smtClean="0"/>
              <a:t>@Styles.Render(“/content/kendo”)</a:t>
            </a:r>
          </a:p>
          <a:p>
            <a:r>
              <a:rPr lang="en-US" dirty="0" smtClean="0"/>
              <a:t>@Scripts.Render(“~/bundle/modernizr”)</a:t>
            </a:r>
          </a:p>
          <a:p>
            <a:endParaRPr lang="en-US" dirty="0"/>
          </a:p>
          <a:p>
            <a:r>
              <a:rPr lang="en-US" b="0" dirty="0">
                <a:effectLst/>
              </a:rPr>
              <a:t>&lt;</a:t>
            </a:r>
            <a:r>
              <a:rPr lang="en-US" b="0" dirty="0" smtClean="0">
                <a:effectLst/>
              </a:rPr>
              <a:t>script 	src="</a:t>
            </a:r>
            <a:r>
              <a:rPr lang="en-US" b="0" dirty="0" smtClean="0">
                <a:effectLst/>
                <a:hlinkClick r:id="rId2"/>
              </a:rPr>
              <a:t>/bundles/modernizr?v=jmdBhqkI3eMaPZJduAyIYBj	7MpXrGd2ZqmHAOSNeYcg1</a:t>
            </a:r>
            <a:r>
              <a:rPr lang="en-US" b="0" dirty="0" smtClean="0">
                <a:effectLst/>
              </a:rPr>
              <a:t>"&gt;</a:t>
            </a:r>
          </a:p>
          <a:p>
            <a:r>
              <a:rPr lang="en-US" b="0" dirty="0" smtClean="0">
                <a:effectLst/>
              </a:rPr>
              <a:t>&lt;/</a:t>
            </a:r>
            <a:r>
              <a:rPr lang="en-US" b="0" dirty="0">
                <a:effectLst/>
              </a:rPr>
              <a:t>script&gt;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667000" y="2438400"/>
            <a:ext cx="5715000" cy="1379101"/>
          </a:xfrm>
          <a:prstGeom prst="wedgeRoundRectCallout">
            <a:avLst>
              <a:gd name="adj1" fmla="val -68270"/>
              <a:gd name="adj2" fmla="val -79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Lives inside System.Web.Optimization so we need to include it in web.config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0" y="5402699"/>
            <a:ext cx="5715000" cy="1379101"/>
          </a:xfrm>
          <a:prstGeom prst="wedgeRoundRectCallout">
            <a:avLst>
              <a:gd name="adj1" fmla="val 5689"/>
              <a:gd name="adj2" fmla="val -88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Magic string value helps to check changes in the bundle to avoid chaching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715000"/>
            <a:ext cx="8382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http://channel9.msdn.com/Series/mvcConf/mvcConf-2-Steven-Smith-Improving-ASPNET-MVC-Application-Performance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Demo: Measuring Perfomance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3812" y="4343400"/>
            <a:ext cx="7924800" cy="569120"/>
          </a:xfrm>
        </p:spPr>
        <p:txBody>
          <a:bodyPr/>
          <a:lstStyle/>
          <a:p>
            <a:r>
              <a:rPr lang="en-US" dirty="0" smtClean="0"/>
              <a:t>Web Performance Tests and Load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026" name="Picture 2" descr="http://www.therailworld.com/images/articles/ordered_p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79" y="2133600"/>
            <a:ext cx="4744242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63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3041858"/>
          </a:xfrm>
        </p:spPr>
        <p:txBody>
          <a:bodyPr/>
          <a:lstStyle/>
          <a:p>
            <a:r>
              <a:rPr lang="en-US" dirty="0" smtClean="0"/>
              <a:t>OutputCache action filter</a:t>
            </a:r>
          </a:p>
          <a:p>
            <a:pPr lvl="1"/>
            <a:r>
              <a:rPr lang="en-US" dirty="0" smtClean="0"/>
              <a:t>Use as attribute on action or controller</a:t>
            </a:r>
          </a:p>
          <a:p>
            <a:pPr lvl="1"/>
            <a:r>
              <a:rPr lang="en-US" dirty="0" smtClean="0"/>
              <a:t>Specify Duration and VaryByParam</a:t>
            </a:r>
          </a:p>
          <a:p>
            <a:pPr lvl="1"/>
            <a:r>
              <a:rPr lang="en-US" dirty="0" smtClean="0"/>
              <a:t>Configurable with cache profiles in web.config</a:t>
            </a:r>
          </a:p>
          <a:p>
            <a:r>
              <a:rPr lang="en-US" dirty="0" smtClean="0"/>
              <a:t>Don’t use OutputCache on views in APS.NET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4112955"/>
            <a:ext cx="8077200" cy="2554545"/>
          </a:xfrm>
        </p:spPr>
        <p:txBody>
          <a:bodyPr/>
          <a:lstStyle/>
          <a:p>
            <a:r>
              <a:rPr lang="en-US" dirty="0" smtClean="0"/>
              <a:t>Public class CachedController : Controller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[OutputCache(Duration=60, VaryByParam=“none”)]</a:t>
            </a:r>
          </a:p>
          <a:p>
            <a:r>
              <a:rPr lang="en-US" dirty="0" smtClean="0"/>
              <a:t>	public ActionResult Index()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Return View();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OutputCache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27251"/>
              </p:ext>
            </p:extLst>
          </p:nvPr>
        </p:nvGraphicFramePr>
        <p:xfrm>
          <a:off x="1028700" y="1295400"/>
          <a:ext cx="7086600" cy="4668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5257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Associates a response with a group of output-caching settings specified in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web.config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time, in seconds, that the response is cached.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location (browser, proxy, or server) to store the response of the method call. The attribute takes its value from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OutputCacheLocation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to send a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Cache-Control:no-store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 to prevent browser-side storage of the response.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a dependency on the specified table on a given Microsoft SQL Server database. Whenever the contents of the table changes, the response is removed from the cache.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7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 rot="5400000">
            <a:off x="1752600" y="3657600"/>
            <a:ext cx="5334000" cy="152400"/>
          </a:xfrm>
          <a:prstGeom prst="rightArrow">
            <a:avLst>
              <a:gd name="adj1" fmla="val 50000"/>
              <a:gd name="adj2" fmla="val 52282"/>
            </a:avLst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74"/>
            <a:ext cx="7086600" cy="838200"/>
          </a:xfrm>
        </p:spPr>
        <p:txBody>
          <a:bodyPr/>
          <a:lstStyle/>
          <a:p>
            <a:r>
              <a:rPr lang="en-US" dirty="0" smtClean="0"/>
              <a:t>ASP.NET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664000" y="1275546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BeginRequest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2659179" y="2056236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AuthenticateRequest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667000" y="2837021"/>
            <a:ext cx="3505200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PostAuthenticateRequest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667000" y="3599867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AuthorizeRequest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3190" y="4648200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ExecuteHandler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3190" y="5620553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EndRequest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9600" y="1600200"/>
            <a:ext cx="17526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" y="12755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Request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53200" y="4953000"/>
            <a:ext cx="21336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3200" y="46144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Resource Rendering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9600" y="5943600"/>
            <a:ext cx="17526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7940" y="56050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191000" y="405606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90198" y="507368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6400801" y="1786794"/>
            <a:ext cx="2667000" cy="949203"/>
          </a:xfrm>
          <a:prstGeom prst="wedgeRoundRectCallout">
            <a:avLst>
              <a:gd name="adj1" fmla="val -58409"/>
              <a:gd name="adj2" fmla="val -5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355600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799" y="1879264"/>
            <a:ext cx="281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-Look for incoming credential</a:t>
            </a:r>
          </a:p>
          <a:p>
            <a:r>
              <a:rPr lang="en-US" sz="1600" dirty="0" smtClean="0"/>
              <a:t>-Authenticate credential</a:t>
            </a:r>
          </a:p>
          <a:p>
            <a:r>
              <a:rPr lang="en-US" sz="1600" dirty="0" smtClean="0"/>
              <a:t>-Set Principal</a:t>
            </a:r>
            <a:endParaRPr lang="en-US" sz="1600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6400800" y="2895296"/>
            <a:ext cx="2667000" cy="456759"/>
          </a:xfrm>
          <a:prstGeom prst="wedgeRoundRectCallout">
            <a:avLst>
              <a:gd name="adj1" fmla="val -58139"/>
              <a:gd name="adj2" fmla="val -328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355600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0800" y="2960132"/>
            <a:ext cx="281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-Add claims / roles to principal</a:t>
            </a:r>
            <a:endParaRPr lang="en-US" sz="16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6363099" y="3687968"/>
            <a:ext cx="2723948" cy="648228"/>
          </a:xfrm>
          <a:prstGeom prst="wedgeRoundRectCallout">
            <a:avLst>
              <a:gd name="adj1" fmla="val -56461"/>
              <a:gd name="adj2" fmla="val -275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355600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43850" y="3751421"/>
            <a:ext cx="283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-Determine if user is allowed to access resource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840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45" grpId="0" animBg="1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OutputCache properties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98001"/>
              </p:ext>
            </p:extLst>
          </p:nvPr>
        </p:nvGraphicFramePr>
        <p:xfrm>
          <a:off x="1066800" y="1295400"/>
          <a:ext cx="7086600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500"/>
                <a:gridCol w="46101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VaryByContentEncoding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encoding by which you intend to differentiate cached responses.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VaryByCustom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semicolon-separated list of strings that lets you maintain distinct cached copies of the response based on the browser type or user-defined strings.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semicolon-separated list of HTTP headers.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semicolon-separated list of strings representing query string values sent with GET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 attributes, or parameters sent using the POST method.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5562600"/>
            <a:ext cx="746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OutputCache action filter</a:t>
            </a:r>
          </a:p>
        </p:txBody>
      </p:sp>
    </p:spTree>
    <p:extLst>
      <p:ext uri="{BB962C8B-B14F-4D97-AF65-F5344CB8AC3E}">
        <p14:creationId xmlns:p14="http://schemas.microsoft.com/office/powerpoint/2010/main" val="14382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Localization and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86000"/>
          </a:xfrm>
        </p:spPr>
        <p:txBody>
          <a:bodyPr/>
          <a:lstStyle/>
          <a:p>
            <a:r>
              <a:rPr lang="en-US" dirty="0"/>
              <a:t>Thread.CurrentCulture property</a:t>
            </a:r>
          </a:p>
          <a:p>
            <a:pPr lvl="1"/>
            <a:r>
              <a:rPr lang="en-US" dirty="0"/>
              <a:t>Example: DateTime.Now.ToString()</a:t>
            </a:r>
          </a:p>
          <a:p>
            <a:r>
              <a:rPr lang="en-US" dirty="0"/>
              <a:t>Thread.CurrentUICulture impacts resource load</a:t>
            </a:r>
          </a:p>
          <a:p>
            <a:pPr lvl="1"/>
            <a:r>
              <a:rPr lang="en-US" dirty="0"/>
              <a:t>Accept-language header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532604"/>
            <a:ext cx="8077200" cy="1323439"/>
          </a:xfrm>
        </p:spPr>
        <p:txBody>
          <a:bodyPr/>
          <a:lstStyle/>
          <a:p>
            <a:r>
              <a:rPr lang="en-US" dirty="0" smtClean="0"/>
              <a:t>&lt;system.web&gt;</a:t>
            </a:r>
          </a:p>
          <a:p>
            <a:r>
              <a:rPr lang="en-US" dirty="0" smtClean="0"/>
              <a:t>	&lt;globalization culture=“auto” uiCulture=“auto” /&gt;</a:t>
            </a:r>
          </a:p>
          <a:p>
            <a:r>
              <a:rPr lang="en-US" dirty="0" smtClean="0"/>
              <a:t>	. . . </a:t>
            </a:r>
          </a:p>
          <a:p>
            <a:r>
              <a:rPr lang="en-US" dirty="0" smtClean="0"/>
              <a:t>&lt;/system.web&gt;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*.resx files that store localized text</a:t>
            </a:r>
          </a:p>
          <a:p>
            <a:pPr lvl="1"/>
            <a:r>
              <a:rPr lang="en-US" dirty="0" smtClean="0"/>
              <a:t>Strings.resx stores default resources</a:t>
            </a:r>
          </a:p>
          <a:p>
            <a:pPr lvl="1"/>
            <a:r>
              <a:rPr lang="en-US" dirty="0" smtClean="0"/>
              <a:t>Strings.bg.resx stores resource for Bulgaria</a:t>
            </a:r>
          </a:p>
          <a:p>
            <a:r>
              <a:rPr lang="en-US" dirty="0" smtClean="0"/>
              <a:t>Resource manager loads appropriate file</a:t>
            </a:r>
          </a:p>
          <a:p>
            <a:r>
              <a:rPr lang="en-US" dirty="0" smtClean="0"/>
              <a:t>Build action - embedded resources</a:t>
            </a:r>
          </a:p>
          <a:p>
            <a:r>
              <a:rPr lang="en-US" dirty="0" smtClean="0"/>
              <a:t>Resources could be used in views, models, controllers, data annotations</a:t>
            </a:r>
          </a:p>
          <a:p>
            <a:pPr lvl="1"/>
            <a:endParaRPr lang="en-US" dirty="0" smtClean="0"/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14500" y="1717431"/>
            <a:ext cx="5715000" cy="527804"/>
          </a:xfrm>
          <a:prstGeom prst="wedgeRoundRectCallout">
            <a:avLst>
              <a:gd name="adj1" fmla="val -45250"/>
              <a:gd name="adj2" fmla="val -112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Access modifier should be public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90" y="2971800"/>
            <a:ext cx="7924800" cy="685800"/>
          </a:xfrm>
        </p:spPr>
        <p:txBody>
          <a:bodyPr/>
          <a:lstStyle/>
          <a:p>
            <a:r>
              <a:rPr lang="en-US" dirty="0"/>
              <a:t>Diagnostics and Health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r>
              <a:rPr lang="en-US" dirty="0" smtClean="0"/>
              <a:t>Health Monitoring, Elmah and log4net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When application started and shutdown</a:t>
            </a:r>
            <a:endParaRPr lang="en-US" dirty="0"/>
          </a:p>
          <a:p>
            <a:r>
              <a:rPr lang="en-US" dirty="0" smtClean="0"/>
              <a:t>Unhandled exceptions – stack traces</a:t>
            </a:r>
          </a:p>
          <a:p>
            <a:r>
              <a:rPr lang="en-US" dirty="0" smtClean="0"/>
              <a:t>Security related diagnostics</a:t>
            </a:r>
          </a:p>
          <a:p>
            <a:pPr lvl="1"/>
            <a:r>
              <a:rPr lang="en-US" dirty="0" smtClean="0"/>
              <a:t>Malicious user tries to access unauthorized area</a:t>
            </a:r>
          </a:p>
          <a:p>
            <a:pPr lvl="1"/>
            <a:r>
              <a:rPr lang="en-US" dirty="0" smtClean="0"/>
              <a:t>When a user logged in</a:t>
            </a:r>
          </a:p>
          <a:p>
            <a:pPr>
              <a:tabLst>
                <a:tab pos="282575" algn="l"/>
                <a:tab pos="3497263" algn="l"/>
              </a:tabLst>
            </a:pPr>
            <a:r>
              <a:rPr lang="en-US" dirty="0" smtClean="0"/>
              <a:t>Tracing is a great feature for monitoring ASP.NET Web Forms projects (Lifecycles events)</a:t>
            </a:r>
          </a:p>
          <a:p>
            <a:pPr>
              <a:tabLst>
                <a:tab pos="282575" algn="l"/>
                <a:tab pos="3497263" algn="l"/>
              </a:tabLst>
            </a:pPr>
            <a:r>
              <a:rPr lang="en-US" dirty="0" smtClean="0"/>
              <a:t>Errors can be send on email, log in a file or save in a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built in system in ASP.NET for creating, monitoring and publishing diagnostic info</a:t>
            </a:r>
          </a:p>
          <a:p>
            <a:r>
              <a:rPr lang="en-US" dirty="0" smtClean="0"/>
              <a:t>The settings for this monitoring system are set in the machine level </a:t>
            </a:r>
            <a:r>
              <a:rPr lang="en-US" dirty="0"/>
              <a:t>web.config file</a:t>
            </a:r>
            <a:br>
              <a:rPr lang="en-US" dirty="0"/>
            </a:br>
            <a:r>
              <a:rPr lang="en-US" dirty="0"/>
              <a:t>C:\</a:t>
            </a:r>
            <a:r>
              <a:rPr lang="en-US" dirty="0" smtClean="0"/>
              <a:t>Windows\Microsoft.NET\Framework</a:t>
            </a:r>
            <a:r>
              <a:rPr lang="en-US" b="0" i="1" dirty="0" smtClean="0"/>
              <a:t>\{.NET version}</a:t>
            </a:r>
            <a:r>
              <a:rPr lang="en-US" dirty="0" smtClean="0"/>
              <a:t>\Config\web.config</a:t>
            </a:r>
          </a:p>
          <a:p>
            <a:r>
              <a:rPr lang="en-US" dirty="0" smtClean="0"/>
              <a:t>&lt;eventMappings&gt;- Map specific types of errors to an event</a:t>
            </a:r>
          </a:p>
          <a:p>
            <a:r>
              <a:rPr lang="en-US" dirty="0" smtClean="0"/>
              <a:t>&lt;rules&gt;Routed events to a provider</a:t>
            </a:r>
          </a:p>
          <a:p>
            <a:r>
              <a:rPr lang="en-US" dirty="0" smtClean="0"/>
              <a:t>&lt;providers&gt;Set where to store diagnostic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logging modules and handlers</a:t>
            </a:r>
          </a:p>
          <a:p>
            <a:r>
              <a:rPr lang="en-US" dirty="0" smtClean="0"/>
              <a:t>Install through NuGet – Elmah.MVC</a:t>
            </a:r>
          </a:p>
          <a:p>
            <a:pPr lvl="1"/>
            <a:r>
              <a:rPr lang="en-US" dirty="0" smtClean="0"/>
              <a:t>It defines some basic settings in web.config</a:t>
            </a:r>
          </a:p>
          <a:p>
            <a:r>
              <a:rPr lang="en-US" dirty="0" smtClean="0"/>
              <a:t>Register global filter in the FilterConfig class</a:t>
            </a:r>
          </a:p>
          <a:p>
            <a:pPr lvl="1"/>
            <a:r>
              <a:rPr lang="en-US" dirty="0" smtClean="0"/>
              <a:t>filters.Add(new HandleErrorWithElmahAttribute</a:t>
            </a:r>
            <a:r>
              <a:rPr lang="en-US" dirty="0"/>
              <a:t>());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Elmah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E</a:t>
            </a:r>
            <a:r>
              <a:rPr lang="en-US" dirty="0" smtClean="0"/>
              <a:t>lmah in the web.config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093428"/>
          </a:xfrm>
        </p:spPr>
        <p:txBody>
          <a:bodyPr/>
          <a:lstStyle/>
          <a:p>
            <a:r>
              <a:rPr lang="en-US" dirty="0"/>
              <a:t>&lt;elmah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security allowRemoteAccess="true" /&gt;</a:t>
            </a:r>
          </a:p>
          <a:p>
            <a:r>
              <a:rPr lang="en-US" dirty="0" smtClean="0"/>
              <a:t>	&lt;</a:t>
            </a:r>
            <a:r>
              <a:rPr lang="en-US" dirty="0"/>
              <a:t>errorLog type="Elmah.XmlFileErrorLog, Elmah" 	</a:t>
            </a:r>
            <a:r>
              <a:rPr lang="en-US" dirty="0" smtClean="0"/>
              <a:t>logPath</a:t>
            </a:r>
            <a:r>
              <a:rPr lang="en-US" dirty="0"/>
              <a:t>="~/App_Data/Elmah" /&gt;</a:t>
            </a:r>
          </a:p>
          <a:p>
            <a:r>
              <a:rPr lang="en-US" dirty="0" smtClean="0"/>
              <a:t>&lt;/</a:t>
            </a:r>
            <a:r>
              <a:rPr lang="en-US" dirty="0"/>
              <a:t>elmah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location path="elmah.axd"&gt;</a:t>
            </a:r>
          </a:p>
          <a:p>
            <a:r>
              <a:rPr lang="en-US" dirty="0" smtClean="0"/>
              <a:t>	&lt;</a:t>
            </a:r>
            <a:r>
              <a:rPr lang="en-US" dirty="0"/>
              <a:t>system.web&gt;</a:t>
            </a:r>
          </a:p>
          <a:p>
            <a:r>
              <a:rPr lang="en-US" dirty="0" smtClean="0"/>
              <a:t>		&lt;</a:t>
            </a:r>
            <a:r>
              <a:rPr lang="en-US" dirty="0"/>
              <a:t>authorization&gt;</a:t>
            </a:r>
          </a:p>
          <a:p>
            <a:r>
              <a:rPr lang="en-US" dirty="0" smtClean="0"/>
              <a:t>			&lt;</a:t>
            </a:r>
            <a:r>
              <a:rPr lang="en-US" dirty="0"/>
              <a:t>allow roles="Administrator" /&gt;</a:t>
            </a:r>
          </a:p>
          <a:p>
            <a:r>
              <a:rPr lang="en-US" dirty="0" smtClean="0"/>
              <a:t>			&lt;</a:t>
            </a:r>
            <a:r>
              <a:rPr lang="en-US" dirty="0"/>
              <a:t>deny users="*" /&gt;</a:t>
            </a:r>
          </a:p>
          <a:p>
            <a:r>
              <a:rPr lang="en-US" dirty="0" smtClean="0"/>
              <a:t>		&lt;/</a:t>
            </a:r>
            <a:r>
              <a:rPr lang="en-US" dirty="0"/>
              <a:t>authorization&gt;</a:t>
            </a:r>
          </a:p>
          <a:p>
            <a:r>
              <a:rPr lang="en-US" dirty="0" smtClean="0"/>
              <a:t>	&lt;/</a:t>
            </a:r>
            <a:r>
              <a:rPr lang="en-US" dirty="0"/>
              <a:t>system.web&gt;</a:t>
            </a:r>
          </a:p>
          <a:p>
            <a:r>
              <a:rPr lang="en-US" dirty="0" smtClean="0"/>
              <a:t>&lt;/</a:t>
            </a:r>
            <a:r>
              <a:rPr lang="en-US" dirty="0"/>
              <a:t>location&gt;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6113468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http://code.google.com/p/elmah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82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Unit testing and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What is Authentication?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66" y="1295400"/>
            <a:ext cx="3523068" cy="28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 is:</a:t>
            </a:r>
          </a:p>
          <a:p>
            <a:pPr lvl="1"/>
            <a:r>
              <a:rPr lang="en-US" dirty="0" smtClean="0"/>
              <a:t>Software executable specification</a:t>
            </a:r>
          </a:p>
          <a:p>
            <a:pPr lvl="1"/>
            <a:r>
              <a:rPr lang="en-US" dirty="0" smtClean="0"/>
              <a:t>Interactive design</a:t>
            </a:r>
          </a:p>
          <a:p>
            <a:pPr lvl="1"/>
            <a:r>
              <a:rPr lang="en-US" dirty="0" smtClean="0"/>
              <a:t>Like using a white board with real code</a:t>
            </a:r>
          </a:p>
          <a:p>
            <a:pPr lvl="1"/>
            <a:r>
              <a:rPr lang="en-US" dirty="0" smtClean="0"/>
              <a:t>Removing the fear of changing something</a:t>
            </a:r>
          </a:p>
          <a:p>
            <a:r>
              <a:rPr lang="en-US" dirty="0" smtClean="0"/>
              <a:t>Test Driven Development is not:</a:t>
            </a:r>
          </a:p>
          <a:p>
            <a:pPr lvl="1"/>
            <a:r>
              <a:rPr lang="en-US" dirty="0" smtClean="0"/>
              <a:t>Just writing unit test</a:t>
            </a:r>
          </a:p>
          <a:p>
            <a:pPr lvl="1"/>
            <a:r>
              <a:rPr lang="en-US" dirty="0" smtClean="0"/>
              <a:t>100 % code coverage</a:t>
            </a:r>
          </a:p>
          <a:p>
            <a:pPr lvl="1"/>
            <a:r>
              <a:rPr lang="en-US" dirty="0" smtClean="0"/>
              <a:t>A replacement for QA and integration tests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What to test</a:t>
            </a:r>
          </a:p>
          <a:p>
            <a:pPr lvl="1"/>
            <a:r>
              <a:rPr lang="en-US" dirty="0" smtClean="0"/>
              <a:t>Did the controller return the proper ActionResult?</a:t>
            </a:r>
          </a:p>
          <a:p>
            <a:pPr lvl="1"/>
            <a:r>
              <a:rPr lang="en-US" dirty="0" smtClean="0"/>
              <a:t>Did the controller build the proper model?</a:t>
            </a:r>
          </a:p>
          <a:p>
            <a:pPr lvl="1"/>
            <a:r>
              <a:rPr lang="en-US" dirty="0" smtClean="0"/>
              <a:t>Did the controller produce the right side-effects?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Check if conventional view is rendered up on executing an action in a specific controller.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62200"/>
            <a:ext cx="8077200" cy="4093428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TestClass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IsMovieControllerIndexActionExecutes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err="1" smtClean="0"/>
              <a:t>TestMethod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public void </a:t>
            </a:r>
            <a:r>
              <a:rPr lang="en-US" dirty="0" err="1" smtClean="0"/>
              <a:t>IsItRendersTheView</a:t>
            </a:r>
            <a:endParaRPr lang="en-US" dirty="0" smtClean="0"/>
          </a:p>
          <a:p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MovieController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controller.Index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Assert.AreEqual</a:t>
            </a:r>
            <a:r>
              <a:rPr lang="en-US" dirty="0" smtClean="0"/>
              <a:t>(“”, </a:t>
            </a:r>
            <a:r>
              <a:rPr lang="en-US" dirty="0" err="1" smtClean="0"/>
              <a:t>result.ViewName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91000" y="3352800"/>
            <a:ext cx="4114800" cy="527804"/>
          </a:xfrm>
          <a:prstGeom prst="wedgeRoundRectCallout">
            <a:avLst>
              <a:gd name="adj1" fmla="val -8025"/>
              <a:gd name="adj2" fmla="val 1247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Arranging something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0" y="5486400"/>
            <a:ext cx="4419600" cy="527804"/>
          </a:xfrm>
          <a:prstGeom prst="wedgeRoundRectCallout">
            <a:avLst>
              <a:gd name="adj1" fmla="val -34638"/>
              <a:gd name="adj2" fmla="val -1139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Performing some action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" y="3803005"/>
            <a:ext cx="7239000" cy="953453"/>
          </a:xfrm>
          <a:prstGeom prst="wedgeRoundRectCallout">
            <a:avLst>
              <a:gd name="adj1" fmla="val -34427"/>
              <a:gd name="adj2" fmla="val 1318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Asserting some </a:t>
            </a:r>
            <a:r>
              <a:rPr lang="en-US" sz="28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characterics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performed action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908" y="3048000"/>
            <a:ext cx="7924800" cy="685800"/>
          </a:xfrm>
        </p:spPr>
        <p:txBody>
          <a:bodyPr/>
          <a:lstStyle/>
          <a:p>
            <a:r>
              <a:rPr lang="en-US" dirty="0" smtClean="0"/>
              <a:t>Deployment and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08" y="4953000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files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Custom errors</a:t>
            </a:r>
          </a:p>
          <a:p>
            <a:pPr lvl="1"/>
            <a:r>
              <a:rPr lang="en-US" dirty="0" smtClean="0"/>
              <a:t>Page settings</a:t>
            </a:r>
          </a:p>
          <a:p>
            <a:pPr lvl="1"/>
            <a:r>
              <a:rPr lang="en-US" dirty="0" smtClean="0"/>
              <a:t>Trace and Debug settings</a:t>
            </a:r>
          </a:p>
          <a:p>
            <a:r>
              <a:rPr lang="en-US" dirty="0" smtClean="0"/>
              <a:t>Hierarchy of the configuration files</a:t>
            </a:r>
          </a:p>
          <a:p>
            <a:r>
              <a:rPr lang="en-US" dirty="0" smtClean="0"/>
              <a:t>Extensibility of the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20574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IIS through “Turn windows on/off” in Control panel</a:t>
            </a:r>
          </a:p>
          <a:p>
            <a:r>
              <a:rPr lang="en-US" dirty="0" smtClean="0"/>
              <a:t>Add site in the IIS configuration manager</a:t>
            </a:r>
          </a:p>
          <a:p>
            <a:pPr lvl="1"/>
            <a:r>
              <a:rPr lang="en-US" dirty="0" smtClean="0"/>
              <a:t>Set site name</a:t>
            </a:r>
          </a:p>
          <a:p>
            <a:pPr lvl="1"/>
            <a:r>
              <a:rPr lang="en-US" dirty="0" smtClean="0"/>
              <a:t>Physical path(inetpub)</a:t>
            </a:r>
          </a:p>
          <a:p>
            <a:pPr lvl="1"/>
            <a:r>
              <a:rPr lang="en-US" dirty="0" smtClean="0"/>
              <a:t>Add local IP and port</a:t>
            </a:r>
          </a:p>
          <a:p>
            <a:pPr lvl="1"/>
            <a:r>
              <a:rPr lang="en-US" dirty="0" smtClean="0"/>
              <a:t>Check .NET version</a:t>
            </a:r>
            <a:br>
              <a:rPr lang="en-US" dirty="0" smtClean="0"/>
            </a:br>
            <a:r>
              <a:rPr lang="en-US" dirty="0" smtClean="0"/>
              <a:t>in the application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91" y="2736922"/>
            <a:ext cx="3929409" cy="38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Open the publish window, right click on project</a:t>
            </a:r>
          </a:p>
          <a:p>
            <a:r>
              <a:rPr lang="en-US" dirty="0" smtClean="0"/>
              <a:t>Different publish methods</a:t>
            </a:r>
          </a:p>
          <a:p>
            <a:pPr lvl="1"/>
            <a:r>
              <a:rPr lang="en-US" dirty="0" smtClean="0"/>
              <a:t>Web deploy</a:t>
            </a:r>
          </a:p>
          <a:p>
            <a:pPr lvl="1"/>
            <a:r>
              <a:rPr lang="en-US" dirty="0" smtClean="0"/>
              <a:t>Build deployment package and add it manually</a:t>
            </a:r>
          </a:p>
          <a:p>
            <a:r>
              <a:rPr lang="en-US" dirty="0" smtClean="0"/>
              <a:t>Configure service URL – IP address of the server</a:t>
            </a:r>
          </a:p>
          <a:p>
            <a:r>
              <a:rPr lang="en-US" dirty="0" smtClean="0"/>
              <a:t>Site/Application name as it was added in the IIS</a:t>
            </a:r>
          </a:p>
          <a:p>
            <a:r>
              <a:rPr lang="en-US" dirty="0" smtClean="0"/>
              <a:t>Credentials and destination URL</a:t>
            </a:r>
          </a:p>
          <a:p>
            <a:r>
              <a:rPr lang="en-US" dirty="0" smtClean="0"/>
              <a:t>Different types of deploy configurations – release, debug, deploy. Different web.config</a:t>
            </a:r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ViewModels and </a:t>
            </a:r>
            <a:r>
              <a:rPr lang="en-US" dirty="0"/>
              <a:t>M</a:t>
            </a:r>
            <a:r>
              <a:rPr lang="en-US" dirty="0" smtClean="0"/>
              <a:t>odel Validation</a:t>
            </a:r>
          </a:p>
          <a:p>
            <a:r>
              <a:rPr lang="en-US" dirty="0" smtClean="0"/>
              <a:t>Remove unused ViewEngines</a:t>
            </a:r>
          </a:p>
          <a:p>
            <a:r>
              <a:rPr lang="en-US" dirty="0" smtClean="0"/>
              <a:t>Add namespaces to Views</a:t>
            </a:r>
          </a:p>
          <a:p>
            <a:r>
              <a:rPr lang="en-US" dirty="0" smtClean="0"/>
              <a:t>Speed things up with output caching</a:t>
            </a:r>
          </a:p>
          <a:p>
            <a:r>
              <a:rPr lang="en-US" dirty="0" smtClean="0"/>
              <a:t>Explore the ASP.NET MVC source code</a:t>
            </a:r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GB" dirty="0"/>
              <a:t>Use strongly typed </a:t>
            </a:r>
            <a:r>
              <a:rPr lang="en-GB" dirty="0" smtClean="0"/>
              <a:t>views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the ViewBag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Isolate your layers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ViewModel </a:t>
            </a:r>
            <a:r>
              <a:rPr lang="en-US" dirty="0"/>
              <a:t>for transmitting data to the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POCO </a:t>
            </a:r>
            <a:r>
              <a:rPr lang="en-US" dirty="0" smtClean="0"/>
              <a:t>de-normalized objects</a:t>
            </a:r>
          </a:p>
          <a:p>
            <a:r>
              <a:rPr lang="en-US" dirty="0"/>
              <a:t>Use Controllers for selecting the view to be shown and not for </a:t>
            </a:r>
            <a:r>
              <a:rPr lang="en-US" dirty="0" smtClean="0"/>
              <a:t>business logic</a:t>
            </a:r>
          </a:p>
          <a:p>
            <a:r>
              <a:rPr lang="en-US" dirty="0"/>
              <a:t>Use the view for displaying Html which will be rendered by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for business </a:t>
            </a:r>
            <a:r>
              <a:rPr lang="en-US" dirty="0" smtClean="0"/>
              <a:t>logic!</a:t>
            </a:r>
          </a:p>
          <a:p>
            <a:r>
              <a:rPr lang="en-US" dirty="0"/>
              <a:t>Use Services/Repositories for manipulating business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verify the identity of a user?</a:t>
            </a:r>
            <a:endParaRPr lang="en-US" dirty="0"/>
          </a:p>
          <a:p>
            <a:pPr lvl="1"/>
            <a:r>
              <a:rPr lang="en-US" dirty="0" smtClean="0"/>
              <a:t>Bank account</a:t>
            </a:r>
            <a:endParaRPr lang="en-US" dirty="0"/>
          </a:p>
          <a:p>
            <a:pPr lvl="1"/>
            <a:r>
              <a:rPr lang="en-US" dirty="0" smtClean="0"/>
              <a:t>Picture collection</a:t>
            </a:r>
          </a:p>
          <a:p>
            <a:pPr lvl="1"/>
            <a:r>
              <a:rPr lang="en-US" dirty="0" smtClean="0"/>
              <a:t>Shows information specific to a user and track information that we want.</a:t>
            </a:r>
          </a:p>
          <a:p>
            <a:r>
              <a:rPr lang="en-US" dirty="0" smtClean="0"/>
              <a:t>The authentication type is set in the configuration file </a:t>
            </a:r>
          </a:p>
          <a:p>
            <a:r>
              <a:rPr lang="en-US" dirty="0" smtClean="0"/>
              <a:t>User.Identity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smtClean="0"/>
              <a:t>PRG (PostRedirectGet)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/>
              <a:t>Prevent reposts to the form</a:t>
            </a:r>
          </a:p>
          <a:p>
            <a:r>
              <a:rPr lang="en-US" dirty="0"/>
              <a:t>Issues an HTTP302 with temporary redirect</a:t>
            </a:r>
          </a:p>
          <a:p>
            <a:r>
              <a:rPr lang="en-US" dirty="0"/>
              <a:t>Use proper verbs [HttpPost], [HttpGet] on you controllers</a:t>
            </a:r>
          </a:p>
          <a:p>
            <a:r>
              <a:rPr lang="en-US" dirty="0">
                <a:effectLst/>
              </a:rPr>
              <a:t>Saving Temporary Data Across </a:t>
            </a:r>
            <a:r>
              <a:rPr lang="en-US" dirty="0" smtClean="0">
                <a:effectLst/>
              </a:rPr>
              <a:t>Redirects – TempData Dictionary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4" y="5029200"/>
            <a:ext cx="46958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77" y="4257675"/>
            <a:ext cx="3581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1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"</a:t>
            </a:r>
            <a:r>
              <a:rPr lang="en-US" dirty="0" smtClean="0"/>
              <a:t>NuGet</a:t>
            </a:r>
            <a:r>
              <a:rPr lang="en-US" dirty="0"/>
              <a:t>" packages that help with </a:t>
            </a:r>
            <a:r>
              <a:rPr lang="en-US" dirty="0" smtClean="0"/>
              <a:t>productivity</a:t>
            </a:r>
          </a:p>
          <a:p>
            <a:pPr lvl="1"/>
            <a:r>
              <a:rPr lang="en-US" dirty="0"/>
              <a:t>RouteDebugger</a:t>
            </a:r>
            <a:endParaRPr lang="en-US" dirty="0" smtClean="0"/>
          </a:p>
          <a:p>
            <a:r>
              <a:rPr lang="en-US" dirty="0"/>
              <a:t>ELMAH</a:t>
            </a:r>
          </a:p>
          <a:p>
            <a:r>
              <a:rPr lang="en-US" dirty="0" smtClean="0"/>
              <a:t>MvcScafolding</a:t>
            </a:r>
          </a:p>
          <a:p>
            <a:r>
              <a:rPr lang="en-US" dirty="0" smtClean="0"/>
              <a:t>JustCode (ReSharper)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extend using HttpModules, HttpHandlers</a:t>
            </a:r>
          </a:p>
          <a:p>
            <a:r>
              <a:rPr lang="en-US" dirty="0"/>
              <a:t>You can use HttpCaching</a:t>
            </a:r>
          </a:p>
          <a:p>
            <a:r>
              <a:rPr lang="en-US" dirty="0"/>
              <a:t>HTML5 support</a:t>
            </a:r>
          </a:p>
          <a:p>
            <a:r>
              <a:rPr lang="en-US" dirty="0"/>
              <a:t>Easier deployment + minification (Including cloud deployment)</a:t>
            </a:r>
          </a:p>
          <a:p>
            <a:r>
              <a:rPr lang="en-US" dirty="0"/>
              <a:t>Asynchronous / Await</a:t>
            </a:r>
          </a:p>
          <a:p>
            <a:r>
              <a:rPr lang="en-US" dirty="0"/>
              <a:t>Tooling (Page Inspector)</a:t>
            </a:r>
          </a:p>
          <a:p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 application support globalisation if its going to be on the </a:t>
            </a:r>
            <a:r>
              <a:rPr lang="en-US" dirty="0" smtClean="0"/>
              <a:t>internet</a:t>
            </a:r>
          </a:p>
          <a:p>
            <a:r>
              <a:rPr lang="en-US" dirty="0"/>
              <a:t>Don’t forget to make accessibility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plugins.jquery.com/project/KeyTips</a:t>
            </a:r>
            <a:endParaRPr lang="en-US" dirty="0" smtClean="0"/>
          </a:p>
          <a:p>
            <a:r>
              <a:rPr lang="en-US" dirty="0"/>
              <a:t>Mobile phone support improvements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 that runs on top of ASP.NET</a:t>
            </a:r>
          </a:p>
          <a:p>
            <a:r>
              <a:rPr lang="en-US" dirty="0" smtClean="0"/>
              <a:t>It has great separation of concerns and the code is testable, reusable and very extensible</a:t>
            </a:r>
          </a:p>
          <a:p>
            <a:r>
              <a:rPr lang="en-US" dirty="0" smtClean="0"/>
              <a:t>It produces clean HTML5 and </a:t>
            </a:r>
            <a:r>
              <a:rPr lang="en-US" dirty="0"/>
              <a:t>SEO</a:t>
            </a:r>
            <a:r>
              <a:rPr lang="en-US" dirty="0" smtClean="0"/>
              <a:t> URLs</a:t>
            </a:r>
          </a:p>
          <a:p>
            <a:r>
              <a:rPr lang="en-US" dirty="0" smtClean="0"/>
              <a:t>Supports code first and database migrations</a:t>
            </a:r>
          </a:p>
          <a:p>
            <a:r>
              <a:rPr lang="en-US" dirty="0" smtClean="0"/>
              <a:t>Services Web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– Good Practices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 the next version (ASP.NET MVC 5)</a:t>
            </a:r>
          </a:p>
          <a:p>
            <a:r>
              <a:rPr lang="en-US" dirty="0" err="1" smtClean="0"/>
              <a:t>Async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4800600"/>
            <a:ext cx="7924800" cy="685800"/>
          </a:xfrm>
        </p:spPr>
        <p:txBody>
          <a:bodyPr/>
          <a:lstStyle/>
          <a:p>
            <a:r>
              <a:rPr lang="en-US" dirty="0" smtClean="0"/>
              <a:t>Different Types of Authentication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300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51853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3043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OpenID / Oauth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used for Intranet Applications</a:t>
            </a:r>
          </a:p>
          <a:p>
            <a:pPr lvl="1"/>
            <a:r>
              <a:rPr lang="en-US" dirty="0" smtClean="0"/>
              <a:t>Uses components and services from the OS</a:t>
            </a:r>
          </a:p>
          <a:p>
            <a:pPr lvl="1"/>
            <a:r>
              <a:rPr lang="en-US" dirty="0" smtClean="0"/>
              <a:t>“Integrated authentication” – single sign on through Active Directory server</a:t>
            </a:r>
          </a:p>
          <a:p>
            <a:pPr lvl="1"/>
            <a:r>
              <a:rPr lang="en-US" dirty="0" smtClean="0"/>
              <a:t>Works on variety of browsers</a:t>
            </a:r>
          </a:p>
          <a:p>
            <a:pPr lvl="1"/>
            <a:r>
              <a:rPr lang="en-US" dirty="0" smtClean="0"/>
              <a:t>It is not recommended for Internet applications</a:t>
            </a:r>
          </a:p>
          <a:p>
            <a:pPr lvl="2"/>
            <a:r>
              <a:rPr lang="en-US" dirty="0" smtClean="0"/>
              <a:t>Users from different domains</a:t>
            </a:r>
          </a:p>
          <a:p>
            <a:pPr lvl="2"/>
            <a:r>
              <a:rPr lang="en-US" dirty="0" smtClean="0"/>
              <a:t>Users using different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-&gt; POST -&gt; Redirect</a:t>
            </a:r>
          </a:p>
          <a:p>
            <a:pPr lvl="1"/>
            <a:r>
              <a:rPr lang="en-US" dirty="0" smtClean="0"/>
              <a:t>Get a login or registration form</a:t>
            </a:r>
          </a:p>
          <a:p>
            <a:pPr lvl="1"/>
            <a:r>
              <a:rPr lang="en-US" dirty="0" smtClean="0"/>
              <a:t>POST back the input to a controller action</a:t>
            </a:r>
          </a:p>
          <a:p>
            <a:pPr lvl="1"/>
            <a:r>
              <a:rPr lang="en-US" dirty="0" smtClean="0"/>
              <a:t>If credentials are correct, redirect to another controller action (members area)</a:t>
            </a:r>
          </a:p>
          <a:p>
            <a:r>
              <a:rPr lang="en-US" dirty="0" smtClean="0"/>
              <a:t>Cookies – (.ASPXAUTH=…)</a:t>
            </a:r>
          </a:p>
          <a:p>
            <a:r>
              <a:rPr lang="en-US" dirty="0" smtClean="0"/>
              <a:t>Session – (.ASP.NET_SessionId=…)</a:t>
            </a:r>
          </a:p>
          <a:p>
            <a:r>
              <a:rPr lang="en-US" dirty="0" smtClean="0"/>
              <a:t>Secure socket layer - SSL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5" y="3581400"/>
            <a:ext cx="2150075" cy="1535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84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21217</TotalTime>
  <Words>2159</Words>
  <Application>Microsoft Office PowerPoint</Application>
  <PresentationFormat>On-screen Show (4:3)</PresentationFormat>
  <Paragraphs>579</Paragraphs>
  <Slides>67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ASP.NET MVC Advanced Topics</vt:lpstr>
      <vt:lpstr>Table of Contents</vt:lpstr>
      <vt:lpstr>TODO</vt:lpstr>
      <vt:lpstr>ASP.NET Pipeline</vt:lpstr>
      <vt:lpstr>Authentication</vt:lpstr>
      <vt:lpstr>Authentication</vt:lpstr>
      <vt:lpstr>Different Types of Authentication</vt:lpstr>
      <vt:lpstr>Windows authentication</vt:lpstr>
      <vt:lpstr>Forms Authentication</vt:lpstr>
      <vt:lpstr>Forms Authentication</vt:lpstr>
      <vt:lpstr>Forms Authentication</vt:lpstr>
      <vt:lpstr>Configure OpenID / OAuth</vt:lpstr>
      <vt:lpstr>OpenID / OAuth</vt:lpstr>
      <vt:lpstr>Authorization</vt:lpstr>
      <vt:lpstr>Authorization and Roles</vt:lpstr>
      <vt:lpstr>Different approaches for Authorization </vt:lpstr>
      <vt:lpstr>Pipeline Authorization</vt:lpstr>
      <vt:lpstr>Roles Authorization</vt:lpstr>
      <vt:lpstr>Security</vt:lpstr>
      <vt:lpstr>XSS</vt:lpstr>
      <vt:lpstr>Protecting from XSS</vt:lpstr>
      <vt:lpstr>CSRF</vt:lpstr>
      <vt:lpstr>Protect from CSRF</vt:lpstr>
      <vt:lpstr>SQL Injection</vt:lpstr>
      <vt:lpstr>Security useful links</vt:lpstr>
      <vt:lpstr>Simple Membership</vt:lpstr>
      <vt:lpstr>Membership system</vt:lpstr>
      <vt:lpstr>Simple membership schema</vt:lpstr>
      <vt:lpstr>Performance</vt:lpstr>
      <vt:lpstr>Disable unused view engines</vt:lpstr>
      <vt:lpstr>Bundles and Minification</vt:lpstr>
      <vt:lpstr>Bundles</vt:lpstr>
      <vt:lpstr>Bundles in ASP.NET MVC</vt:lpstr>
      <vt:lpstr>Scripts and styles bundles</vt:lpstr>
      <vt:lpstr>Rendering Bundles</vt:lpstr>
      <vt:lpstr>Demo: Measuring Perfomance</vt:lpstr>
      <vt:lpstr>Caching</vt:lpstr>
      <vt:lpstr>Output cache</vt:lpstr>
      <vt:lpstr>OutputCache properties</vt:lpstr>
      <vt:lpstr>OutputCache properties (2)</vt:lpstr>
      <vt:lpstr>Localization and Resources</vt:lpstr>
      <vt:lpstr>Localization and Culture</vt:lpstr>
      <vt:lpstr>Resources</vt:lpstr>
      <vt:lpstr>Diagnostics and Health Monitoring </vt:lpstr>
      <vt:lpstr>Diagnostic and Monitoring</vt:lpstr>
      <vt:lpstr>Health Monitoring</vt:lpstr>
      <vt:lpstr>Elmah</vt:lpstr>
      <vt:lpstr>Elmah configuration</vt:lpstr>
      <vt:lpstr>Unit testing and TDD</vt:lpstr>
      <vt:lpstr>TDD</vt:lpstr>
      <vt:lpstr>Unit testing</vt:lpstr>
      <vt:lpstr>Unit testing</vt:lpstr>
      <vt:lpstr>Deployment and Configuration</vt:lpstr>
      <vt:lpstr>Configuration files</vt:lpstr>
      <vt:lpstr>Deployment in IIS</vt:lpstr>
      <vt:lpstr>Deploy the application</vt:lpstr>
      <vt:lpstr>ASP.NET MVC Good Practices</vt:lpstr>
      <vt:lpstr>Good Practices</vt:lpstr>
      <vt:lpstr>Isolate your layers properly</vt:lpstr>
      <vt:lpstr>Use the PRG (PostRedirectGet)</vt:lpstr>
      <vt:lpstr>Productivity Tips</vt:lpstr>
      <vt:lpstr>Other tips</vt:lpstr>
      <vt:lpstr>Think about globalization</vt:lpstr>
      <vt:lpstr>Summary</vt:lpstr>
      <vt:lpstr>ASP.NET MVC – Good Practices  </vt:lpstr>
      <vt:lpstr>Free Trainings @ Telerik Academy</vt:lpstr>
      <vt:lpstr>TODO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 Kostov</cp:lastModifiedBy>
  <cp:revision>623</cp:revision>
  <dcterms:created xsi:type="dcterms:W3CDTF">2007-12-08T16:03:35Z</dcterms:created>
  <dcterms:modified xsi:type="dcterms:W3CDTF">2013-09-21T16:30:29Z</dcterms:modified>
  <cp:category>software engineering</cp:category>
</cp:coreProperties>
</file>