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5" r:id="rId3"/>
    <p:sldId id="354" r:id="rId4"/>
    <p:sldId id="356" r:id="rId5"/>
    <p:sldId id="360" r:id="rId6"/>
    <p:sldId id="357" r:id="rId7"/>
    <p:sldId id="3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907"/>
    <a:srgbClr val="568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F958-F4B0-15AD-0320-02DC7E933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E63481-05D4-932D-42AA-708AB4C73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EC51E-8095-2A33-D4CD-4E7A0D87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32F-864B-4165-A947-636B64EF3C7E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FFEA6B-52DD-C0B8-CF92-C6FBCCC1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682427-78A6-B1CE-C7FA-074AF50F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E94-BE93-46BA-91D6-BA0CB7CDA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64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FB314-5ACA-62A0-3293-39ECF610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66959D-3F12-C7DB-891C-3866D43D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D1F074-02AB-1398-B0AC-42007A96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32F-864B-4165-A947-636B64EF3C7E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806BDD-7DB1-E4B4-788E-82ECB732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BD5CB3-0E3A-8E12-4638-77DCD5E2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E94-BE93-46BA-91D6-BA0CB7CDA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794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DA43DC-D7A0-A702-E8A5-24CDBC924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00F872-626D-B501-B332-F40C1F30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EDD76-6BFF-E5E7-22CB-8589E2A0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32F-864B-4165-A947-636B64EF3C7E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7EF8E-0438-294B-61AF-14D8E7E5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AD6DF-75C8-C09E-28CE-9BBBB08C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E94-BE93-46BA-91D6-BA0CB7CDA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1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1FAEC-8E1F-93D9-882D-42683B6F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019C3-B23F-A00B-EDC4-DC8F0722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7F574-3069-D404-A34E-B932B2F2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32F-864B-4165-A947-636B64EF3C7E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7F0ED8-DAEF-7292-269A-9C2C1391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80144-0DE1-9A1C-8700-709AFF14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E94-BE93-46BA-91D6-BA0CB7CDA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86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AF2CD-991C-C7A1-384B-A7692341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DC0A66-FBBA-E48F-403C-B2625D91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78723-5384-0508-ABE4-99D662AC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32F-864B-4165-A947-636B64EF3C7E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7B57A-B2DF-45F7-A4A8-DF9E81FF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8BF42-A652-AC95-9B5B-483815EC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E94-BE93-46BA-91D6-BA0CB7CDA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27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350C1-062A-38A4-3ED3-E7AF03AD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CE1626-9369-11AA-A28A-DF069DAD5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493294-618F-82FA-D449-3D293158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0E4737-C9A3-4DCD-EFD1-012FDB31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32F-864B-4165-A947-636B64EF3C7E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5F7080-18A5-5C5F-50EA-B1255BC5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5BA0BB-495A-A5B7-79C2-0675BDC2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E94-BE93-46BA-91D6-BA0CB7CDA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085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D1D49-4945-4A74-DEA9-4001F21C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F6A6EF-DD65-E393-0E4A-0D365DAD4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C73BEA-78B0-9C80-E978-69A034EE8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C4F9C6-B9E9-639C-FF39-BA4631438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6C1CF3-CCE4-40E0-1B31-B94DA3524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1B63D8-E24D-2B7D-9AC5-C91085DF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32F-864B-4165-A947-636B64EF3C7E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1F0654-E94A-80A5-F0FD-6DFCB996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8D85E5-7BAC-DC70-3556-8D3DA400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E94-BE93-46BA-91D6-BA0CB7CDA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69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56F7A-ABB4-BE2C-8B99-C1ABC63C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BD5FE-9F45-D107-BA67-DFA802C2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32F-864B-4165-A947-636B64EF3C7E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93F31-ED7C-670B-F052-0ADE8E7E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13CEF2-F5DF-7DBE-60A9-530FF778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E94-BE93-46BA-91D6-BA0CB7CDA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569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2355BD-38C1-B375-084D-60BE03D1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32F-864B-4165-A947-636B64EF3C7E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33CFAC-AFEB-2BE8-9314-2271B48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522D62-2778-9B16-DE71-31B6F6DC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E94-BE93-46BA-91D6-BA0CB7CDA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13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29D3-FA91-6C98-DA0F-77D03A3A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70D880-C5FB-AC82-39E4-31DB4FC3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C0DBA2-9FCD-0605-A81E-9305C5EF0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20946A-6F7B-A2A2-F699-9AD87510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32F-864B-4165-A947-636B64EF3C7E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63279E-14F7-2EE9-F9D9-ADB6AC88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B69998-DBE3-E215-2895-78A61C0D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E94-BE93-46BA-91D6-BA0CB7CDA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377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75CD0-9B7A-FD70-3832-694BCD77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3F4931-A21B-94B2-80FF-A034DD2A9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A31BED-835A-3838-7119-6C085D7B1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25EC87-88DF-DDB5-5C34-312F9F67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32F-864B-4165-A947-636B64EF3C7E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494EA4-7FC9-1A39-BFEF-5CD613CD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C34BE8-B230-41C3-12CA-931372F5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E94-BE93-46BA-91D6-BA0CB7CDA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37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4991ED-E986-47DD-F741-BEB46FFD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0D1EFA-7EAB-297C-1957-28F5148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04B13-1C9A-153F-26C8-7236F4682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7232F-864B-4165-A947-636B64EF3C7E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B6622E-15C9-D009-01BC-2CA78BC78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08D56-EB1C-9365-50E6-6EF7BB8F6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CE94-BE93-46BA-91D6-BA0CB7CDA6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50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C45C6F89-3DEE-DF1E-7A03-C557502E61F2}"/>
              </a:ext>
            </a:extLst>
          </p:cNvPr>
          <p:cNvSpPr/>
          <p:nvPr/>
        </p:nvSpPr>
        <p:spPr>
          <a:xfrm>
            <a:off x="1499616" y="1414272"/>
            <a:ext cx="9339072" cy="3962400"/>
          </a:xfrm>
          <a:prstGeom prst="flowChartTerminator">
            <a:avLst/>
          </a:prstGeom>
          <a:solidFill>
            <a:srgbClr val="28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>
                <a:solidFill>
                  <a:schemeClr val="bg1"/>
                </a:solidFill>
                <a:latin typeface="Bahnschrift SemiBold SemiConden" panose="020B0502040204020203" pitchFamily="34" charset="0"/>
                <a:ea typeface="+mj-ea"/>
                <a:cs typeface="+mj-cs"/>
              </a:rPr>
              <a:t>SEMINARIO DE ESTADÍSTICA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s-CO" sz="4400" dirty="0">
              <a:solidFill>
                <a:schemeClr val="bg1"/>
              </a:solidFill>
              <a:latin typeface="Bahnschrift SemiBold SemiConden" panose="020B0502040204020203" pitchFamily="34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2800" dirty="0">
                <a:solidFill>
                  <a:schemeClr val="bg1"/>
                </a:solidFill>
                <a:latin typeface="Bahnschrift SemiBold SemiConden" panose="020B0502040204020203" pitchFamily="34" charset="0"/>
                <a:ea typeface="+mj-ea"/>
                <a:cs typeface="+mj-cs"/>
              </a:rPr>
              <a:t>SESIÓN I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s-CO" sz="4400" dirty="0">
              <a:solidFill>
                <a:schemeClr val="bg1"/>
              </a:solidFill>
              <a:latin typeface="Bahnschrift SemiBold SemiConden" panose="020B0502040204020203" pitchFamily="34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2800" dirty="0">
                <a:solidFill>
                  <a:schemeClr val="bg1"/>
                </a:solidFill>
                <a:latin typeface="Bahnschrift SemiBold SemiConden" panose="020B0502040204020203" pitchFamily="34" charset="0"/>
                <a:ea typeface="+mj-ea"/>
                <a:cs typeface="+mj-cs"/>
              </a:rPr>
              <a:t>Javier Alexander Román Ordóñez</a:t>
            </a:r>
          </a:p>
        </p:txBody>
      </p:sp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95FA385-FC42-2A83-3042-6D209CADC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13" y="181165"/>
            <a:ext cx="142894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9E27561-F26C-A044-3247-D397985B438A}"/>
              </a:ext>
            </a:extLst>
          </p:cNvPr>
          <p:cNvSpPr/>
          <p:nvPr/>
        </p:nvSpPr>
        <p:spPr>
          <a:xfrm>
            <a:off x="0" y="0"/>
            <a:ext cx="12192000" cy="1840675"/>
          </a:xfrm>
          <a:prstGeom prst="rect">
            <a:avLst/>
          </a:prstGeom>
          <a:solidFill>
            <a:srgbClr val="28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04BC18-9301-B7D7-4CFA-8297A62EA887}"/>
              </a:ext>
            </a:extLst>
          </p:cNvPr>
          <p:cNvSpPr/>
          <p:nvPr/>
        </p:nvSpPr>
        <p:spPr>
          <a:xfrm>
            <a:off x="0" y="5017325"/>
            <a:ext cx="12192000" cy="1840675"/>
          </a:xfrm>
          <a:prstGeom prst="rect">
            <a:avLst/>
          </a:prstGeom>
          <a:solidFill>
            <a:srgbClr val="28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DD96835-B38F-DC81-9A71-6B88345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16" y="228667"/>
            <a:ext cx="1428949" cy="819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EFB667-B19A-0DF3-5555-AFE9F54A6531}"/>
              </a:ext>
            </a:extLst>
          </p:cNvPr>
          <p:cNvSpPr txBox="1"/>
          <p:nvPr/>
        </p:nvSpPr>
        <p:spPr>
          <a:xfrm>
            <a:off x="2497776" y="2164038"/>
            <a:ext cx="7196447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MX" sz="4400" dirty="0">
                <a:latin typeface="Bahnschrift SemiBold SemiConden" panose="020B0502040204020203" pitchFamily="34" charset="0"/>
                <a:ea typeface="+mj-ea"/>
                <a:cs typeface="+mj-cs"/>
              </a:rPr>
              <a:t>T</a:t>
            </a:r>
            <a:r>
              <a:rPr lang="es-CO" sz="4400" dirty="0">
                <a:latin typeface="Bahnschrift SemiBold SemiConden" panose="020B0502040204020203" pitchFamily="34" charset="0"/>
                <a:ea typeface="+mj-ea"/>
                <a:cs typeface="+mj-cs"/>
              </a:rPr>
              <a:t>IPS: ORGANIZACIÓN Y MANIPULACIÓN EFICIENTE DE DATOS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>
                <a:latin typeface="Bahnschrift SemiBold SemiConden" panose="020B0502040204020203" pitchFamily="34" charset="0"/>
                <a:ea typeface="+mj-ea"/>
                <a:cs typeface="+mj-cs"/>
              </a:rPr>
              <a:t>(</a:t>
            </a:r>
            <a:r>
              <a:rPr lang="es-CO" sz="4400" dirty="0" err="1">
                <a:latin typeface="Bahnschrift SemiBold SemiConden" panose="020B0502040204020203" pitchFamily="34" charset="0"/>
                <a:ea typeface="+mj-ea"/>
                <a:cs typeface="+mj-cs"/>
              </a:rPr>
              <a:t>Tidy</a:t>
            </a:r>
            <a:r>
              <a:rPr lang="es-CO" sz="4400" dirty="0">
                <a:latin typeface="Bahnschrift SemiBold SemiConden" panose="020B0502040204020203" pitchFamily="34" charset="0"/>
                <a:ea typeface="+mj-ea"/>
                <a:cs typeface="+mj-cs"/>
              </a:rPr>
              <a:t> Data de Hadley </a:t>
            </a:r>
            <a:r>
              <a:rPr lang="es-CO" sz="4400" dirty="0" err="1">
                <a:latin typeface="Bahnschrift SemiBold SemiConden" panose="020B0502040204020203" pitchFamily="34" charset="0"/>
                <a:ea typeface="+mj-ea"/>
                <a:cs typeface="+mj-cs"/>
              </a:rPr>
              <a:t>Wickham</a:t>
            </a:r>
            <a:r>
              <a:rPr lang="es-CO" sz="4400" dirty="0">
                <a:latin typeface="Bahnschrift SemiBold SemiConden" panose="020B0502040204020203" pitchFamily="34" charset="0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540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68549F-9910-CEFF-AEA0-766849994D41}"/>
              </a:ext>
            </a:extLst>
          </p:cNvPr>
          <p:cNvSpPr/>
          <p:nvPr/>
        </p:nvSpPr>
        <p:spPr>
          <a:xfrm>
            <a:off x="0" y="0"/>
            <a:ext cx="12192000" cy="1175657"/>
          </a:xfrm>
          <a:prstGeom prst="rect">
            <a:avLst/>
          </a:prstGeom>
          <a:solidFill>
            <a:srgbClr val="2869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2800" dirty="0">
                <a:solidFill>
                  <a:schemeClr val="bg1"/>
                </a:solidFill>
                <a:latin typeface="Bahnschrift SemiBold SemiConden" panose="020B0502040204020203" pitchFamily="34" charset="0"/>
                <a:ea typeface="+mj-ea"/>
                <a:cs typeface="+mj-cs"/>
              </a:rPr>
              <a:t>DATOS ORDENADOS</a:t>
            </a:r>
          </a:p>
        </p:txBody>
      </p: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CB57CFB-12F8-C06D-641F-3E7D02EB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13" y="178196"/>
            <a:ext cx="1428949" cy="819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F027FC-6BDD-1D2A-E9E5-2898D3BE084F}"/>
              </a:ext>
            </a:extLst>
          </p:cNvPr>
          <p:cNvSpPr txBox="1"/>
          <p:nvPr/>
        </p:nvSpPr>
        <p:spPr>
          <a:xfrm>
            <a:off x="335280" y="2598336"/>
            <a:ext cx="4236720" cy="211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1800" dirty="0"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ordenados tienen un formato estándar que facilita la exploración y el análisis y funciona a la perfección con otras herramientas de datos ordenados. Específicamente, los datos ordenados cumplen tres condiciones: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360823D-7131-3F36-560E-3F17ED1D9017}"/>
              </a:ext>
            </a:extLst>
          </p:cNvPr>
          <p:cNvSpPr/>
          <p:nvPr/>
        </p:nvSpPr>
        <p:spPr>
          <a:xfrm rot="19876097">
            <a:off x="5360671" y="2306132"/>
            <a:ext cx="1897380" cy="41918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A6DEE8E-2BBE-5845-1C2E-705A9072AEEC}"/>
              </a:ext>
            </a:extLst>
          </p:cNvPr>
          <p:cNvSpPr/>
          <p:nvPr/>
        </p:nvSpPr>
        <p:spPr>
          <a:xfrm>
            <a:off x="5581652" y="3238168"/>
            <a:ext cx="1897380" cy="41918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25A0F35-9791-C8B5-8F3B-E85FDA3700B1}"/>
              </a:ext>
            </a:extLst>
          </p:cNvPr>
          <p:cNvSpPr/>
          <p:nvPr/>
        </p:nvSpPr>
        <p:spPr>
          <a:xfrm rot="1799678">
            <a:off x="5366897" y="4301988"/>
            <a:ext cx="1897380" cy="41918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FBE145D-F4C9-6CAB-E865-497F2CFF4E66}"/>
              </a:ext>
            </a:extLst>
          </p:cNvPr>
          <p:cNvSpPr txBox="1"/>
          <p:nvPr/>
        </p:nvSpPr>
        <p:spPr>
          <a:xfrm>
            <a:off x="7479031" y="1875893"/>
            <a:ext cx="29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Cada variable en una columna</a:t>
            </a:r>
            <a:endParaRPr lang="es-CO" dirty="0">
              <a:latin typeface="Bahnschrift SemiBold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AF1A7E7-09EC-CFD7-8DB3-87E5261A9F81}"/>
              </a:ext>
            </a:extLst>
          </p:cNvPr>
          <p:cNvSpPr txBox="1"/>
          <p:nvPr/>
        </p:nvSpPr>
        <p:spPr>
          <a:xfrm>
            <a:off x="7627626" y="3285767"/>
            <a:ext cx="29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Cada observación en una fila</a:t>
            </a:r>
            <a:endParaRPr lang="es-CO" dirty="0">
              <a:latin typeface="Bahnschrift SemiBold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C85D44-0646-383A-60C9-1B81B0EE1094}"/>
              </a:ext>
            </a:extLst>
          </p:cNvPr>
          <p:cNvSpPr txBox="1"/>
          <p:nvPr/>
        </p:nvSpPr>
        <p:spPr>
          <a:xfrm>
            <a:off x="7479031" y="4601851"/>
            <a:ext cx="296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Cada tipo de unidad de observación en una tabla distinta</a:t>
            </a:r>
            <a:endParaRPr lang="es-CO" dirty="0">
              <a:latin typeface="Bahnschrift SemiBold Condense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4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68549F-9910-CEFF-AEA0-766849994D41}"/>
              </a:ext>
            </a:extLst>
          </p:cNvPr>
          <p:cNvSpPr/>
          <p:nvPr/>
        </p:nvSpPr>
        <p:spPr>
          <a:xfrm>
            <a:off x="0" y="0"/>
            <a:ext cx="12192000" cy="1175657"/>
          </a:xfrm>
          <a:prstGeom prst="rect">
            <a:avLst/>
          </a:prstGeom>
          <a:solidFill>
            <a:srgbClr val="2869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2800" dirty="0">
                <a:solidFill>
                  <a:schemeClr val="bg1"/>
                </a:solidFill>
                <a:latin typeface="Bahnschrift SemiBold SemiConden" panose="020B0502040204020203" pitchFamily="34" charset="0"/>
                <a:ea typeface="+mj-ea"/>
                <a:cs typeface="+mj-cs"/>
              </a:rPr>
              <a:t>PROBLEMAS COMUNES</a:t>
            </a:r>
          </a:p>
        </p:txBody>
      </p: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CB57CFB-12F8-C06D-641F-3E7D02EB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13" y="178196"/>
            <a:ext cx="1428949" cy="8192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652675B-C9C4-9B9E-60EE-C3DBFE386830}"/>
              </a:ext>
            </a:extLst>
          </p:cNvPr>
          <p:cNvSpPr txBox="1"/>
          <p:nvPr/>
        </p:nvSpPr>
        <p:spPr>
          <a:xfrm>
            <a:off x="422910" y="1744848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hnschrift SemiBold Condensed" panose="020B0502040204020203" pitchFamily="34" charset="0"/>
              </a:rPr>
              <a:t>Múltiples variables en una sola columna</a:t>
            </a:r>
            <a:endParaRPr lang="es-CO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E4070F-2D44-0724-AD70-44D19871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03" y="2988888"/>
            <a:ext cx="2068830" cy="147793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4D6352E-A01E-E9D4-9F2F-90843E369BC2}"/>
              </a:ext>
            </a:extLst>
          </p:cNvPr>
          <p:cNvSpPr txBox="1"/>
          <p:nvPr/>
        </p:nvSpPr>
        <p:spPr>
          <a:xfrm>
            <a:off x="4524375" y="1744847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hnschrift SemiBold Condensed" panose="020B0502040204020203" pitchFamily="34" charset="0"/>
              </a:rPr>
              <a:t>Combinación de valores de variables distintas en una columna</a:t>
            </a:r>
            <a:endParaRPr lang="es-CO" dirty="0">
              <a:latin typeface="Bahnschrift SemiBold Condensed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DC1F3F-7198-55F4-6AD9-5602EC62A2F4}"/>
              </a:ext>
            </a:extLst>
          </p:cNvPr>
          <p:cNvSpPr txBox="1"/>
          <p:nvPr/>
        </p:nvSpPr>
        <p:spPr>
          <a:xfrm>
            <a:off x="8153400" y="1744847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hnschrift SemiBold Condensed" panose="020B0502040204020203" pitchFamily="34" charset="0"/>
              </a:rPr>
              <a:t>Variables se almacenan tanto en filas como en columnas</a:t>
            </a:r>
            <a:endParaRPr lang="es-CO" dirty="0">
              <a:latin typeface="Bahnschrift SemiBold Condensed" panose="020B0502040204020203" pitchFamily="34" charset="0"/>
            </a:endParaRP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434CFD0D-B4E2-5589-0494-D298CE6C1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564" y="2975573"/>
            <a:ext cx="2436552" cy="15659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4DAE10-0F02-D56A-991F-288CF06D7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510" y="2951038"/>
            <a:ext cx="4060288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2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68549F-9910-CEFF-AEA0-766849994D41}"/>
              </a:ext>
            </a:extLst>
          </p:cNvPr>
          <p:cNvSpPr/>
          <p:nvPr/>
        </p:nvSpPr>
        <p:spPr>
          <a:xfrm>
            <a:off x="0" y="0"/>
            <a:ext cx="12192000" cy="1175657"/>
          </a:xfrm>
          <a:prstGeom prst="rect">
            <a:avLst/>
          </a:prstGeom>
          <a:solidFill>
            <a:srgbClr val="2869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MX" sz="2800" dirty="0">
                <a:solidFill>
                  <a:schemeClr val="bg1"/>
                </a:solidFill>
                <a:latin typeface="Bahnschrift SemiBold SemiConden" panose="020B0502040204020203" pitchFamily="34" charset="0"/>
                <a:ea typeface="+mj-ea"/>
                <a:cs typeface="+mj-cs"/>
              </a:rPr>
              <a:t>FORMA CORRECTA</a:t>
            </a:r>
            <a:endParaRPr lang="es-CO" sz="2800" dirty="0">
              <a:solidFill>
                <a:schemeClr val="bg1"/>
              </a:solidFill>
              <a:latin typeface="Bahnschrift SemiBold SemiConden" panose="020B0502040204020203" pitchFamily="34" charset="0"/>
              <a:ea typeface="+mj-ea"/>
              <a:cs typeface="+mj-cs"/>
            </a:endParaRPr>
          </a:p>
        </p:txBody>
      </p: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CB57CFB-12F8-C06D-641F-3E7D02EB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13" y="178196"/>
            <a:ext cx="1428949" cy="81926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C8C77C9-01AC-A262-CC37-411B6B96B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472" y="2195654"/>
            <a:ext cx="2316681" cy="3060457"/>
          </a:xfrm>
          <a:prstGeom prst="rect">
            <a:avLst/>
          </a:prstGeom>
        </p:spPr>
      </p:pic>
      <p:pic>
        <p:nvPicPr>
          <p:cNvPr id="6" name="Imagen 5" descr="Imagen que contiene marcador, texto, calle, firmar&#10;&#10;Descripción generada automáticamente">
            <a:extLst>
              <a:ext uri="{FF2B5EF4-FFF2-40B4-BE49-F238E27FC236}">
                <a16:creationId xmlns:a16="http://schemas.microsoft.com/office/drawing/2014/main" id="{E0448B54-E908-F2A9-0F92-555CFB9C0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822" y="3211533"/>
            <a:ext cx="1390650" cy="1028700"/>
          </a:xfrm>
          <a:prstGeom prst="rect">
            <a:avLst/>
          </a:prstGeom>
        </p:spPr>
      </p:pic>
      <p:pic>
        <p:nvPicPr>
          <p:cNvPr id="7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D99D3F0A-B68C-0DCE-679B-9C459B7C1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770" y="2844821"/>
            <a:ext cx="2343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9E27561-F26C-A044-3247-D397985B438A}"/>
              </a:ext>
            </a:extLst>
          </p:cNvPr>
          <p:cNvSpPr/>
          <p:nvPr/>
        </p:nvSpPr>
        <p:spPr>
          <a:xfrm>
            <a:off x="0" y="0"/>
            <a:ext cx="12192000" cy="1840675"/>
          </a:xfrm>
          <a:prstGeom prst="rect">
            <a:avLst/>
          </a:prstGeom>
          <a:solidFill>
            <a:srgbClr val="28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04BC18-9301-B7D7-4CFA-8297A62EA887}"/>
              </a:ext>
            </a:extLst>
          </p:cNvPr>
          <p:cNvSpPr/>
          <p:nvPr/>
        </p:nvSpPr>
        <p:spPr>
          <a:xfrm>
            <a:off x="0" y="5017325"/>
            <a:ext cx="12192000" cy="1840675"/>
          </a:xfrm>
          <a:prstGeom prst="rect">
            <a:avLst/>
          </a:prstGeom>
          <a:solidFill>
            <a:srgbClr val="28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DD96835-B38F-DC81-9A71-6B88345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16" y="228667"/>
            <a:ext cx="1428949" cy="819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EFB667-B19A-0DF3-5555-AFE9F54A6531}"/>
              </a:ext>
            </a:extLst>
          </p:cNvPr>
          <p:cNvSpPr txBox="1"/>
          <p:nvPr/>
        </p:nvSpPr>
        <p:spPr>
          <a:xfrm>
            <a:off x="2493818" y="2565070"/>
            <a:ext cx="719644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+mn-ea"/>
                <a:cs typeface="+mn-cs"/>
              </a:rPr>
              <a:t>EJEMPLOS</a:t>
            </a:r>
          </a:p>
        </p:txBody>
      </p:sp>
    </p:spTree>
    <p:extLst>
      <p:ext uri="{BB962C8B-B14F-4D97-AF65-F5344CB8AC3E}">
        <p14:creationId xmlns:p14="http://schemas.microsoft.com/office/powerpoint/2010/main" val="96464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68549F-9910-CEFF-AEA0-766849994D41}"/>
              </a:ext>
            </a:extLst>
          </p:cNvPr>
          <p:cNvSpPr/>
          <p:nvPr/>
        </p:nvSpPr>
        <p:spPr>
          <a:xfrm>
            <a:off x="0" y="0"/>
            <a:ext cx="12192000" cy="1175657"/>
          </a:xfrm>
          <a:prstGeom prst="rect">
            <a:avLst/>
          </a:prstGeom>
          <a:solidFill>
            <a:srgbClr val="2869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2800" dirty="0">
                <a:solidFill>
                  <a:schemeClr val="bg1"/>
                </a:solidFill>
                <a:latin typeface="Bahnschrift SemiBold SemiConden" panose="020B0502040204020203" pitchFamily="34" charset="0"/>
                <a:ea typeface="+mj-ea"/>
                <a:cs typeface="+mj-cs"/>
              </a:rPr>
              <a:t>EJEMPLO</a:t>
            </a:r>
          </a:p>
        </p:txBody>
      </p: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CB57CFB-12F8-C06D-641F-3E7D02EB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13" y="178196"/>
            <a:ext cx="1428949" cy="81926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2D385D-CCE6-C80C-ECD3-23244FECC8A4}"/>
              </a:ext>
            </a:extLst>
          </p:cNvPr>
          <p:cNvSpPr txBox="1"/>
          <p:nvPr/>
        </p:nvSpPr>
        <p:spPr>
          <a:xfrm>
            <a:off x="240179" y="2137968"/>
            <a:ext cx="37946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library</a:t>
            </a:r>
            <a:r>
              <a:rPr lang="es-CO" dirty="0"/>
              <a:t>(</a:t>
            </a:r>
            <a:r>
              <a:rPr lang="es-CO" dirty="0" err="1"/>
              <a:t>tidyr</a:t>
            </a:r>
            <a:r>
              <a:rPr lang="es-CO" dirty="0"/>
              <a:t>)</a:t>
            </a:r>
          </a:p>
          <a:p>
            <a:endParaRPr lang="es-CO" dirty="0"/>
          </a:p>
          <a:p>
            <a:r>
              <a:rPr lang="es-CO" dirty="0"/>
              <a:t># Datos desordenados</a:t>
            </a:r>
          </a:p>
          <a:p>
            <a:r>
              <a:rPr lang="es-CO" dirty="0"/>
              <a:t>ventas &lt;- </a:t>
            </a:r>
            <a:r>
              <a:rPr lang="es-CO" dirty="0" err="1"/>
              <a:t>data.frame</a:t>
            </a:r>
            <a:r>
              <a:rPr lang="es-CO" dirty="0"/>
              <a:t>(Producto = c("A", "B", "C"),</a:t>
            </a:r>
          </a:p>
          <a:p>
            <a:r>
              <a:rPr lang="es-CO" dirty="0"/>
              <a:t>                     Enero = c(10, 20, 15),</a:t>
            </a:r>
          </a:p>
          <a:p>
            <a:r>
              <a:rPr lang="es-CO" dirty="0"/>
              <a:t>                     Febrero = c(12, 18, 20),</a:t>
            </a:r>
          </a:p>
          <a:p>
            <a:r>
              <a:rPr lang="es-CO" dirty="0"/>
              <a:t>                     Marzo = c(8, 10, 12))</a:t>
            </a:r>
          </a:p>
          <a:p>
            <a:endParaRPr lang="es-CO" dirty="0"/>
          </a:p>
          <a:p>
            <a:r>
              <a:rPr lang="es-CO" dirty="0"/>
              <a:t># Transformación a datos ordenados</a:t>
            </a:r>
          </a:p>
          <a:p>
            <a:r>
              <a:rPr lang="es-CO" dirty="0" err="1"/>
              <a:t>ventas_ordenadas</a:t>
            </a:r>
            <a:r>
              <a:rPr lang="es-CO" dirty="0"/>
              <a:t> &lt;- </a:t>
            </a:r>
            <a:r>
              <a:rPr lang="es-CO" dirty="0" err="1"/>
              <a:t>gather</a:t>
            </a:r>
            <a:r>
              <a:rPr lang="es-CO" dirty="0"/>
              <a:t>(ventas, Mes, Cantidad, -Producto)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3AFEF2-7510-1E0C-1F4D-3AD3EEA1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62" y="1496044"/>
            <a:ext cx="6362700" cy="1562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CFF3553-F1C2-D064-D1D8-7F5E8F24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861" y="3198977"/>
            <a:ext cx="6362699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34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190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Bahnschrift SemiBold Condensed</vt:lpstr>
      <vt:lpstr>Bahnschrift SemiBold SemiConden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Román</dc:creator>
  <cp:lastModifiedBy>Javier Román</cp:lastModifiedBy>
  <cp:revision>42</cp:revision>
  <dcterms:created xsi:type="dcterms:W3CDTF">2023-04-05T16:27:34Z</dcterms:created>
  <dcterms:modified xsi:type="dcterms:W3CDTF">2023-07-14T02:16:02Z</dcterms:modified>
</cp:coreProperties>
</file>