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51" r:id="rId3"/>
    <p:sldId id="286" r:id="rId4"/>
    <p:sldId id="293" r:id="rId5"/>
    <p:sldId id="294" r:id="rId6"/>
    <p:sldId id="295" r:id="rId7"/>
    <p:sldId id="296" r:id="rId8"/>
    <p:sldId id="297" r:id="rId9"/>
    <p:sldId id="298" r:id="rId10"/>
    <p:sldId id="350" r:id="rId11"/>
    <p:sldId id="289" r:id="rId12"/>
    <p:sldId id="292" r:id="rId13"/>
    <p:sldId id="352" r:id="rId14"/>
    <p:sldId id="290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53" r:id="rId24"/>
    <p:sldId id="291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mi.digital/en/58961/pensamiento-computacional?utm_source=google&amp;utm_medium=seo" TargetMode="External"/><Relationship Id="rId4" Type="http://schemas.openxmlformats.org/officeDocument/2006/relationships/hyperlink" Target="https://www.researchgate.net/publication/323504660_Evolution_Design_and_Implementation_of_Digital_Educational_Material_to_Strengthen_Computational_Thinking_Skil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Sesión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350115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C1F52C-90C9-6F50-1FD6-B7854F8A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799EF-64D2-F4E1-C93E-02776E847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3"/>
            <a:ext cx="10841967" cy="4321127"/>
          </a:xfrm>
        </p:spPr>
        <p:txBody>
          <a:bodyPr>
            <a:noAutofit/>
          </a:bodyPr>
          <a:lstStyle/>
          <a:p>
            <a:r>
              <a:rPr lang="es-ES" dirty="0"/>
              <a:t>Concebido a finales de los años 80 como un lenguaje para ser interpretado orientado a la enseñanza.</a:t>
            </a:r>
          </a:p>
          <a:p>
            <a:endParaRPr lang="es-ES" dirty="0"/>
          </a:p>
          <a:p>
            <a:r>
              <a:rPr lang="es-ES" dirty="0"/>
              <a:t>Creado por el informático holandés Guido van Rossum</a:t>
            </a:r>
          </a:p>
          <a:p>
            <a:endParaRPr lang="es-ES" dirty="0"/>
          </a:p>
          <a:p>
            <a:r>
              <a:rPr lang="es-ES" dirty="0"/>
              <a:t>El nombre Python se debe a su afición al programa de la BBC Monty </a:t>
            </a:r>
            <a:r>
              <a:rPr lang="es-ES" dirty="0" err="1"/>
              <a:t>Python’s</a:t>
            </a:r>
            <a:r>
              <a:rPr lang="es-ES" dirty="0"/>
              <a:t> </a:t>
            </a:r>
            <a:r>
              <a:rPr lang="es-ES" dirty="0" err="1"/>
              <a:t>Flying</a:t>
            </a:r>
            <a:r>
              <a:rPr lang="es-ES" dirty="0"/>
              <a:t> </a:t>
            </a:r>
            <a:r>
              <a:rPr lang="es-ES" dirty="0" err="1"/>
              <a:t>Circus</a:t>
            </a:r>
            <a:r>
              <a:rPr lang="es-ES" dirty="0"/>
              <a:t>, del célebre grupo de humoristas británico Monty Python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Python?</a:t>
            </a:r>
          </a:p>
        </p:txBody>
      </p:sp>
    </p:spTree>
    <p:extLst>
      <p:ext uri="{BB962C8B-B14F-4D97-AF65-F5344CB8AC3E}">
        <p14:creationId xmlns:p14="http://schemas.microsoft.com/office/powerpoint/2010/main" val="117434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223"/>
            <a:ext cx="5824192" cy="43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Zen de Python</a:t>
            </a:r>
          </a:p>
          <a:p>
            <a:r>
              <a:rPr lang="es-ES" sz="2000" dirty="0"/>
              <a:t>Bello es mejor que feo.</a:t>
            </a:r>
          </a:p>
          <a:p>
            <a:r>
              <a:rPr lang="es-ES" sz="2000" dirty="0"/>
              <a:t>Explícito es mejor que implícito.</a:t>
            </a:r>
          </a:p>
          <a:p>
            <a:r>
              <a:rPr lang="es-ES" sz="2000" dirty="0"/>
              <a:t>Simple es mejor que complejo.</a:t>
            </a:r>
          </a:p>
          <a:p>
            <a:r>
              <a:rPr lang="es-ES" sz="2000" dirty="0"/>
              <a:t>Complejo es mejor que complicado.</a:t>
            </a:r>
          </a:p>
          <a:p>
            <a:r>
              <a:rPr lang="es-ES" sz="2000" dirty="0"/>
              <a:t>Plano es mejor que anidado.</a:t>
            </a:r>
          </a:p>
          <a:p>
            <a:r>
              <a:rPr lang="es-ES" sz="2000" dirty="0"/>
              <a:t>Espaciado es mejor que denso.</a:t>
            </a:r>
          </a:p>
          <a:p>
            <a:r>
              <a:rPr lang="es-ES" sz="2000" dirty="0"/>
              <a:t>La legibilidad es importante.</a:t>
            </a:r>
          </a:p>
          <a:p>
            <a:r>
              <a:rPr lang="es-ES" sz="2000" dirty="0"/>
              <a:t>Los casos especiales no son lo suficientemente especiales como para romper las reglas.</a:t>
            </a:r>
          </a:p>
          <a:p>
            <a:r>
              <a:rPr lang="es-ES" sz="2000" dirty="0"/>
              <a:t>Sin embargo, la practicidad le gana a la pureza.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B2FFC-1FA1-8EEA-59A0-30D18B075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45"/>
          <a:stretch/>
        </p:blipFill>
        <p:spPr>
          <a:xfrm>
            <a:off x="6662391" y="1449400"/>
            <a:ext cx="532263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59D8C-FD97-4888-91D7-905501E9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PENSAMIENTO COMPUTACIONAL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9D9-3046-C2CC-5782-2CAE14166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pic>
        <p:nvPicPr>
          <p:cNvPr id="6" name="Picture 6" descr="Relación del pensamiento algorítmico, crítico y matemático con el pensamiento computacional.">
            <a:extLst>
              <a:ext uri="{FF2B5EF4-FFF2-40B4-BE49-F238E27FC236}">
                <a16:creationId xmlns:a16="http://schemas.microsoft.com/office/drawing/2014/main" id="{BA169FB4-0D72-BCE2-9073-585EE7AB0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t="3653" r="6485"/>
          <a:stretch/>
        </p:blipFill>
        <p:spPr bwMode="auto">
          <a:xfrm>
            <a:off x="491971" y="1414155"/>
            <a:ext cx="5076825" cy="24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CB18007-7346-25B6-3E8D-1867F72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4670"/>
          <a:stretch/>
        </p:blipFill>
        <p:spPr bwMode="auto">
          <a:xfrm>
            <a:off x="5857449" y="1767390"/>
            <a:ext cx="5779827" cy="45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37A89-FFC8-E3E1-E216-2C9BC324ED6C}"/>
              </a:ext>
            </a:extLst>
          </p:cNvPr>
          <p:cNvSpPr txBox="1"/>
          <p:nvPr/>
        </p:nvSpPr>
        <p:spPr>
          <a:xfrm>
            <a:off x="491971" y="4023053"/>
            <a:ext cx="5076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“Evolution”: Design and Implementation of Digital Educational Material to Strengthen Computational Thinking Skills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96447-01BF-5C55-8B5C-E54C0A6E9F4C}"/>
              </a:ext>
            </a:extLst>
          </p:cNvPr>
          <p:cNvSpPr txBox="1"/>
          <p:nvPr/>
        </p:nvSpPr>
        <p:spPr>
          <a:xfrm>
            <a:off x="5857450" y="6472828"/>
            <a:ext cx="3947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TOMi.digital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- PENSAMIENTO COMPUTACIONAL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7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pic>
        <p:nvPicPr>
          <p:cNvPr id="2" name="Picture 2" descr="CourseIt - Curso de Algoritmos">
            <a:extLst>
              <a:ext uri="{FF2B5EF4-FFF2-40B4-BE49-F238E27FC236}">
                <a16:creationId xmlns:a16="http://schemas.microsoft.com/office/drawing/2014/main" id="{290763A0-EFB2-A584-3C99-2C2E7162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8" y="2045592"/>
            <a:ext cx="2793076" cy="28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3">
            <a:extLst>
              <a:ext uri="{FF2B5EF4-FFF2-40B4-BE49-F238E27FC236}">
                <a16:creationId xmlns:a16="http://schemas.microsoft.com/office/drawing/2014/main" id="{FC8EB366-A7FA-6802-1FED-922F84A03ED1}"/>
              </a:ext>
            </a:extLst>
          </p:cNvPr>
          <p:cNvSpPr txBox="1"/>
          <p:nvPr/>
        </p:nvSpPr>
        <p:spPr>
          <a:xfrm>
            <a:off x="2784896" y="1823119"/>
            <a:ext cx="580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14C214"/>
                </a:solidFill>
              </a:rPr>
              <a:t>¿Qué es un Algoritmo?</a:t>
            </a: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E54F6B68-A77D-C22E-57FD-B52D8CE7DC3C}"/>
              </a:ext>
            </a:extLst>
          </p:cNvPr>
          <p:cNvSpPr txBox="1"/>
          <p:nvPr/>
        </p:nvSpPr>
        <p:spPr>
          <a:xfrm>
            <a:off x="3127138" y="2291766"/>
            <a:ext cx="8624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000" dirty="0"/>
              <a:t>Secuencia de pasos o instrucciones lógicas y ordenadas que resuelven un problema y es la base de la programación.</a:t>
            </a: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59B6694A-9A3B-AE47-51AE-1C61E2D56489}"/>
              </a:ext>
            </a:extLst>
          </p:cNvPr>
          <p:cNvSpPr txBox="1"/>
          <p:nvPr/>
        </p:nvSpPr>
        <p:spPr>
          <a:xfrm>
            <a:off x="3316327" y="3319929"/>
            <a:ext cx="435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FF00C1"/>
                </a:solidFill>
              </a:rPr>
              <a:t>Características</a:t>
            </a:r>
          </a:p>
        </p:txBody>
      </p:sp>
      <p:pic>
        <p:nvPicPr>
          <p:cNvPr id="11" name="Picture 4" descr="Plantilla De Diseño De Vectores De Icono De Negocio Precisa De Destino  Ilustración del Vector - Ilustración de oportunidad, eficacia: 191502893">
            <a:extLst>
              <a:ext uri="{FF2B5EF4-FFF2-40B4-BE49-F238E27FC236}">
                <a16:creationId xmlns:a16="http://schemas.microsoft.com/office/drawing/2014/main" id="{6FFE79B7-E007-9418-AC8A-33528154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01" y="3676892"/>
            <a:ext cx="1335334" cy="133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Vector Icono Fábrica Logo Fábrica. Instalación Industrial. Ilustración del  Vector - Ilustración de mecanismo, chimenea: 212394427">
            <a:extLst>
              <a:ext uri="{FF2B5EF4-FFF2-40B4-BE49-F238E27FC236}">
                <a16:creationId xmlns:a16="http://schemas.microsoft.com/office/drawing/2014/main" id="{E2F5A79D-509D-70B9-A1DB-028C5718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42" y="3676892"/>
            <a:ext cx="1638446" cy="133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La Línea De Ruta PNG Imágenes Transparentes | Vectores y Archivos PSD |  Descarga Gratuita en Pngtree">
            <a:extLst>
              <a:ext uri="{FF2B5EF4-FFF2-40B4-BE49-F238E27FC236}">
                <a16:creationId xmlns:a16="http://schemas.microsoft.com/office/drawing/2014/main" id="{A302BB42-2B25-5B00-E82C-38F084659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5908" r="9412" b="8520"/>
          <a:stretch/>
        </p:blipFill>
        <p:spPr bwMode="auto">
          <a:xfrm>
            <a:off x="8364295" y="3827030"/>
            <a:ext cx="981885" cy="10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Principio 5: Los datos electorales son abiertos cuando son analizables (es  decir, están en formato legible por una máquina) | Open Election Data  Initiative">
            <a:extLst>
              <a:ext uri="{FF2B5EF4-FFF2-40B4-BE49-F238E27FC236}">
                <a16:creationId xmlns:a16="http://schemas.microsoft.com/office/drawing/2014/main" id="{F5C175B0-B671-5A0A-1702-CBDCE9ED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87" y="3834085"/>
            <a:ext cx="1020949" cy="10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0E486C-E9C8-6AC5-7B9B-8574A267C729}"/>
              </a:ext>
            </a:extLst>
          </p:cNvPr>
          <p:cNvSpPr txBox="1"/>
          <p:nvPr/>
        </p:nvSpPr>
        <p:spPr>
          <a:xfrm>
            <a:off x="4770861" y="4924559"/>
            <a:ext cx="1237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Preciso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Tiene que resolver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problema</a:t>
            </a:r>
            <a:r>
              <a:rPr lang="en-US" sz="1400" dirty="0"/>
              <a:t> sin </a:t>
            </a:r>
            <a:r>
              <a:rPr lang="en-US" sz="1400" dirty="0" err="1"/>
              <a:t>errores</a:t>
            </a:r>
            <a:r>
              <a:rPr lang="en-US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915F5-F09B-4688-4A59-FDD3F7A1E2CE}"/>
              </a:ext>
            </a:extLst>
          </p:cNvPr>
          <p:cNvSpPr txBox="1"/>
          <p:nvPr/>
        </p:nvSpPr>
        <p:spPr>
          <a:xfrm>
            <a:off x="6475883" y="4924559"/>
            <a:ext cx="1759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Definido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Al </a:t>
            </a:r>
            <a:r>
              <a:rPr lang="en-US" sz="1400" dirty="0" err="1"/>
              <a:t>ejecutar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algoritmo</a:t>
            </a:r>
            <a:r>
              <a:rPr lang="en-US" sz="1400" dirty="0"/>
              <a:t> </a:t>
            </a:r>
            <a:r>
              <a:rPr lang="en-US" sz="1400" dirty="0" err="1"/>
              <a:t>repetidas</a:t>
            </a:r>
            <a:r>
              <a:rPr lang="en-US" sz="1400" dirty="0"/>
              <a:t> </a:t>
            </a:r>
            <a:r>
              <a:rPr lang="en-US" sz="1400" dirty="0" err="1"/>
              <a:t>veces</a:t>
            </a:r>
            <a:r>
              <a:rPr lang="en-US" sz="1400" dirty="0"/>
              <a:t> siempre se </a:t>
            </a:r>
            <a:r>
              <a:rPr lang="en-US" sz="1400" dirty="0" err="1"/>
              <a:t>obtendrá</a:t>
            </a:r>
            <a:r>
              <a:rPr lang="en-US" sz="1400" dirty="0"/>
              <a:t> la </a:t>
            </a:r>
            <a:r>
              <a:rPr lang="en-US" sz="1400" dirty="0" err="1"/>
              <a:t>misma</a:t>
            </a:r>
            <a:r>
              <a:rPr lang="en-US" sz="1400" dirty="0"/>
              <a:t> </a:t>
            </a:r>
            <a:r>
              <a:rPr lang="en-US" sz="1400" dirty="0" err="1"/>
              <a:t>salida</a:t>
            </a:r>
            <a:r>
              <a:rPr lang="en-US" sz="14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15808-0116-6BD1-91C4-5C4DDB3B88DD}"/>
              </a:ext>
            </a:extLst>
          </p:cNvPr>
          <p:cNvSpPr txBox="1"/>
          <p:nvPr/>
        </p:nvSpPr>
        <p:spPr>
          <a:xfrm>
            <a:off x="8311644" y="4924559"/>
            <a:ext cx="1268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Finito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Debe </a:t>
            </a:r>
            <a:r>
              <a:rPr lang="en-US" sz="1400" dirty="0" err="1"/>
              <a:t>tener</a:t>
            </a:r>
            <a:r>
              <a:rPr lang="en-US" sz="1400" dirty="0"/>
              <a:t> un </a:t>
            </a:r>
            <a:r>
              <a:rPr lang="en-US" sz="1400" dirty="0" err="1"/>
              <a:t>Inicio</a:t>
            </a:r>
            <a:r>
              <a:rPr lang="en-US" sz="1400" dirty="0"/>
              <a:t> y un Fin.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CA0FD-51AA-1B15-E70E-996FC13774EC}"/>
              </a:ext>
            </a:extLst>
          </p:cNvPr>
          <p:cNvSpPr txBox="1"/>
          <p:nvPr/>
        </p:nvSpPr>
        <p:spPr>
          <a:xfrm>
            <a:off x="9874316" y="4924559"/>
            <a:ext cx="14078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Legible</a:t>
            </a:r>
          </a:p>
          <a:p>
            <a:endParaRPr lang="en-US" sz="1400" dirty="0"/>
          </a:p>
          <a:p>
            <a:r>
              <a:rPr lang="en-US" sz="1400" dirty="0" err="1"/>
              <a:t>Cualquiera</a:t>
            </a:r>
            <a:r>
              <a:rPr lang="en-US" sz="1400" dirty="0"/>
              <a:t> que les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algortimo</a:t>
            </a:r>
            <a:r>
              <a:rPr lang="en-US" sz="1400" dirty="0"/>
              <a:t> debe </a:t>
            </a:r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entenderlo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2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A0957234-5C8A-41BE-92B7-D8BF36241884}"/>
              </a:ext>
            </a:extLst>
          </p:cNvPr>
          <p:cNvSpPr txBox="1"/>
          <p:nvPr/>
        </p:nvSpPr>
        <p:spPr>
          <a:xfrm>
            <a:off x="98613" y="1650323"/>
            <a:ext cx="959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Partes de un Algoritmo – Estructura Secuencial</a:t>
            </a:r>
          </a:p>
        </p:txBody>
      </p:sp>
      <p:pic>
        <p:nvPicPr>
          <p:cNvPr id="7" name="Picture 6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85ACE2DE-E2A0-D5B6-3A6B-53179DC9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08" y="2404200"/>
            <a:ext cx="1328918" cy="1181408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8F7B663-21FE-11B4-8D0A-91684A3B5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08"/>
          <a:stretch/>
        </p:blipFill>
        <p:spPr>
          <a:xfrm>
            <a:off x="4794985" y="5183454"/>
            <a:ext cx="1129088" cy="1144160"/>
          </a:xfrm>
          <a:prstGeom prst="rect">
            <a:avLst/>
          </a:prstGeom>
        </p:spPr>
      </p:pic>
      <p:pic>
        <p:nvPicPr>
          <p:cNvPr id="9" name="Picture 8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37E3D3E-60D0-0870-7F46-098C14644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87" y="3920106"/>
            <a:ext cx="939497" cy="1011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639FE4-97D7-EA36-BA8E-537135107A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1" t="23240" r="13559"/>
          <a:stretch/>
        </p:blipFill>
        <p:spPr>
          <a:xfrm>
            <a:off x="4105804" y="2994904"/>
            <a:ext cx="860612" cy="599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4CC51F-E03D-5E18-84D0-FCFE10371F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70" t="24682" r="10576"/>
          <a:stretch/>
        </p:blipFill>
        <p:spPr>
          <a:xfrm>
            <a:off x="4882786" y="4454686"/>
            <a:ext cx="1138519" cy="437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F44A3D-8B55-D516-5B01-3CFA8FC31B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21" t="32482"/>
          <a:stretch/>
        </p:blipFill>
        <p:spPr>
          <a:xfrm>
            <a:off x="6075385" y="5755534"/>
            <a:ext cx="1271665" cy="3778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A5DB11-0ED1-1E0D-3150-3E1648E8F97E}"/>
              </a:ext>
            </a:extLst>
          </p:cNvPr>
          <p:cNvSpPr txBox="1"/>
          <p:nvPr/>
        </p:nvSpPr>
        <p:spPr>
          <a:xfrm>
            <a:off x="3990648" y="2348573"/>
            <a:ext cx="4169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</a:p>
          <a:p>
            <a:r>
              <a:rPr lang="en-US" dirty="0" err="1"/>
              <a:t>Datos</a:t>
            </a:r>
            <a:r>
              <a:rPr lang="en-US" dirty="0"/>
              <a:t> que se le </a:t>
            </a:r>
            <a:r>
              <a:rPr lang="en-US" dirty="0" err="1"/>
              <a:t>proporcionan</a:t>
            </a:r>
            <a:r>
              <a:rPr lang="en-US" dirty="0"/>
              <a:t> al </a:t>
            </a:r>
            <a:r>
              <a:rPr lang="en-US" dirty="0" err="1"/>
              <a:t>algortimo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108B9-8EA3-7A97-FFFC-C906C32FFF66}"/>
              </a:ext>
            </a:extLst>
          </p:cNvPr>
          <p:cNvSpPr txBox="1"/>
          <p:nvPr/>
        </p:nvSpPr>
        <p:spPr>
          <a:xfrm>
            <a:off x="4794985" y="3857922"/>
            <a:ext cx="3971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Proceso</a:t>
            </a:r>
            <a:endParaRPr lang="en-US" dirty="0"/>
          </a:p>
          <a:p>
            <a:r>
              <a:rPr lang="en-US" dirty="0" err="1"/>
              <a:t>Operaciones</a:t>
            </a:r>
            <a:r>
              <a:rPr lang="en-US" dirty="0"/>
              <a:t> que se le </a:t>
            </a:r>
            <a:r>
              <a:rPr lang="en-US" dirty="0" err="1"/>
              <a:t>hacen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718F9-FCF2-1064-E171-100F47DB2BE2}"/>
              </a:ext>
            </a:extLst>
          </p:cNvPr>
          <p:cNvSpPr txBox="1"/>
          <p:nvPr/>
        </p:nvSpPr>
        <p:spPr>
          <a:xfrm>
            <a:off x="5984536" y="5044105"/>
            <a:ext cx="44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</a:p>
          <a:p>
            <a:r>
              <a:rPr lang="en-US" dirty="0" err="1"/>
              <a:t>Resultado</a:t>
            </a:r>
            <a:r>
              <a:rPr lang="en-US" dirty="0"/>
              <a:t> que se </a:t>
            </a:r>
            <a:r>
              <a:rPr lang="en-US" dirty="0" err="1"/>
              <a:t>obtiene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7091F6-1E78-DE3C-D680-CB21A5372011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177535" y="3791840"/>
            <a:ext cx="840284" cy="4278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DE7E80-A814-C050-95E5-F2042DB60166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4126232" y="5086780"/>
            <a:ext cx="823857" cy="5136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121BC1A-C7DC-C30F-42DF-2FA99FE1855E}"/>
              </a:ext>
            </a:extLst>
          </p:cNvPr>
          <p:cNvSpPr/>
          <p:nvPr/>
        </p:nvSpPr>
        <p:spPr>
          <a:xfrm>
            <a:off x="1991552" y="3012009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Análisis</a:t>
            </a:r>
            <a:endParaRPr lang="es-CO" dirty="0"/>
          </a:p>
        </p:txBody>
      </p:sp>
      <p:sp>
        <p:nvSpPr>
          <p:cNvPr id="4" name="Elipse 8">
            <a:extLst>
              <a:ext uri="{FF2B5EF4-FFF2-40B4-BE49-F238E27FC236}">
                <a16:creationId xmlns:a16="http://schemas.microsoft.com/office/drawing/2014/main" id="{5FD495A0-61A1-DB86-ED26-2A2F760CC8EE}"/>
              </a:ext>
            </a:extLst>
          </p:cNvPr>
          <p:cNvSpPr/>
          <p:nvPr/>
        </p:nvSpPr>
        <p:spPr>
          <a:xfrm>
            <a:off x="5258213" y="3012009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  <a:endParaRPr lang="es-CO" dirty="0"/>
          </a:p>
        </p:txBody>
      </p:sp>
      <p:sp>
        <p:nvSpPr>
          <p:cNvPr id="5" name="Elipse 9">
            <a:extLst>
              <a:ext uri="{FF2B5EF4-FFF2-40B4-BE49-F238E27FC236}">
                <a16:creationId xmlns:a16="http://schemas.microsoft.com/office/drawing/2014/main" id="{14756801-8E1E-9778-B497-EBFCFE16206E}"/>
              </a:ext>
            </a:extLst>
          </p:cNvPr>
          <p:cNvSpPr/>
          <p:nvPr/>
        </p:nvSpPr>
        <p:spPr>
          <a:xfrm>
            <a:off x="8636067" y="3012009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Construcción</a:t>
            </a:r>
            <a:endParaRPr lang="es-CO" dirty="0"/>
          </a:p>
        </p:txBody>
      </p:sp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F083DD61-C2F8-D3CA-60BC-DDCA18C5EC93}"/>
              </a:ext>
            </a:extLst>
          </p:cNvPr>
          <p:cNvSpPr/>
          <p:nvPr/>
        </p:nvSpPr>
        <p:spPr>
          <a:xfrm>
            <a:off x="3581813" y="1948354"/>
            <a:ext cx="5459896" cy="461665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Metodología -&gt; Pensamiento lógico estructurado</a:t>
            </a:r>
            <a:endParaRPr lang="es-CO" dirty="0"/>
          </a:p>
        </p:txBody>
      </p:sp>
      <p:sp>
        <p:nvSpPr>
          <p:cNvPr id="11" name="Flecha: a la derecha 5">
            <a:extLst>
              <a:ext uri="{FF2B5EF4-FFF2-40B4-BE49-F238E27FC236}">
                <a16:creationId xmlns:a16="http://schemas.microsoft.com/office/drawing/2014/main" id="{8A136953-B93E-EC4F-4931-3DFAC2C1D7EF}"/>
              </a:ext>
            </a:extLst>
          </p:cNvPr>
          <p:cNvSpPr/>
          <p:nvPr/>
        </p:nvSpPr>
        <p:spPr>
          <a:xfrm>
            <a:off x="4390196" y="3468444"/>
            <a:ext cx="868017" cy="26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2">
            <a:extLst>
              <a:ext uri="{FF2B5EF4-FFF2-40B4-BE49-F238E27FC236}">
                <a16:creationId xmlns:a16="http://schemas.microsoft.com/office/drawing/2014/main" id="{D5E624E4-B81D-5ADE-F24D-039C78DE7997}"/>
              </a:ext>
            </a:extLst>
          </p:cNvPr>
          <p:cNvSpPr/>
          <p:nvPr/>
        </p:nvSpPr>
        <p:spPr>
          <a:xfrm>
            <a:off x="7741546" y="3468444"/>
            <a:ext cx="868017" cy="26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6">
            <a:extLst>
              <a:ext uri="{FF2B5EF4-FFF2-40B4-BE49-F238E27FC236}">
                <a16:creationId xmlns:a16="http://schemas.microsoft.com/office/drawing/2014/main" id="{BA744BE6-CF78-6F03-99DD-767B15F6618A}"/>
              </a:ext>
            </a:extLst>
          </p:cNvPr>
          <p:cNvSpPr/>
          <p:nvPr/>
        </p:nvSpPr>
        <p:spPr>
          <a:xfrm>
            <a:off x="1885535" y="4745462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Método </a:t>
            </a:r>
          </a:p>
          <a:p>
            <a:pPr algn="ctr"/>
            <a:r>
              <a:rPr lang="es-ES" sz="1400" dirty="0"/>
              <a:t>Entrada – Proceso - Salida</a:t>
            </a:r>
            <a:endParaRPr lang="es-CO" sz="1400" dirty="0"/>
          </a:p>
        </p:txBody>
      </p:sp>
      <p:sp>
        <p:nvSpPr>
          <p:cNvPr id="14" name="Rectángulo: esquinas redondeadas 14">
            <a:extLst>
              <a:ext uri="{FF2B5EF4-FFF2-40B4-BE49-F238E27FC236}">
                <a16:creationId xmlns:a16="http://schemas.microsoft.com/office/drawing/2014/main" id="{81C348DC-6077-2C38-F189-E86B911A7AF1}"/>
              </a:ext>
            </a:extLst>
          </p:cNvPr>
          <p:cNvSpPr/>
          <p:nvPr/>
        </p:nvSpPr>
        <p:spPr>
          <a:xfrm>
            <a:off x="5258213" y="4745462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Algoritmo</a:t>
            </a:r>
          </a:p>
          <a:p>
            <a:pPr algn="ctr"/>
            <a:r>
              <a:rPr lang="es-ES" sz="1400" dirty="0"/>
              <a:t>Diagrama de Flujo</a:t>
            </a:r>
            <a:endParaRPr lang="es-CO" sz="1400" dirty="0"/>
          </a:p>
        </p:txBody>
      </p:sp>
      <p:sp>
        <p:nvSpPr>
          <p:cNvPr id="15" name="Rectángulo: esquinas redondeadas 15">
            <a:extLst>
              <a:ext uri="{FF2B5EF4-FFF2-40B4-BE49-F238E27FC236}">
                <a16:creationId xmlns:a16="http://schemas.microsoft.com/office/drawing/2014/main" id="{E9D0A721-A2F6-2089-69C0-D2E7DB6D9E01}"/>
              </a:ext>
            </a:extLst>
          </p:cNvPr>
          <p:cNvSpPr/>
          <p:nvPr/>
        </p:nvSpPr>
        <p:spPr>
          <a:xfrm>
            <a:off x="8736908" y="4707987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Programa</a:t>
            </a:r>
            <a:endParaRPr lang="es-CO" sz="1400" dirty="0"/>
          </a:p>
        </p:txBody>
      </p:sp>
      <p:cxnSp>
        <p:nvCxnSpPr>
          <p:cNvPr id="16" name="Conector recto de flecha 10">
            <a:extLst>
              <a:ext uri="{FF2B5EF4-FFF2-40B4-BE49-F238E27FC236}">
                <a16:creationId xmlns:a16="http://schemas.microsoft.com/office/drawing/2014/main" id="{1BC37EE0-B7C2-6124-22D6-B7318997DEE8}"/>
              </a:ext>
            </a:extLst>
          </p:cNvPr>
          <p:cNvCxnSpPr>
            <a:cxnSpLocks/>
          </p:cNvCxnSpPr>
          <p:nvPr/>
        </p:nvCxnSpPr>
        <p:spPr>
          <a:xfrm>
            <a:off x="3190874" y="4221016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de flecha 10">
            <a:extLst>
              <a:ext uri="{FF2B5EF4-FFF2-40B4-BE49-F238E27FC236}">
                <a16:creationId xmlns:a16="http://schemas.microsoft.com/office/drawing/2014/main" id="{DC23F9C5-8102-3D3D-18DC-33BE29EDEAEF}"/>
              </a:ext>
            </a:extLst>
          </p:cNvPr>
          <p:cNvCxnSpPr>
            <a:cxnSpLocks/>
          </p:cNvCxnSpPr>
          <p:nvPr/>
        </p:nvCxnSpPr>
        <p:spPr>
          <a:xfrm>
            <a:off x="6507816" y="4236975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cto de flecha 10">
            <a:extLst>
              <a:ext uri="{FF2B5EF4-FFF2-40B4-BE49-F238E27FC236}">
                <a16:creationId xmlns:a16="http://schemas.microsoft.com/office/drawing/2014/main" id="{2BDE5D4C-C5EF-0F0B-BBF7-9D81D1010D1E}"/>
              </a:ext>
            </a:extLst>
          </p:cNvPr>
          <p:cNvCxnSpPr>
            <a:cxnSpLocks/>
          </p:cNvCxnSpPr>
          <p:nvPr/>
        </p:nvCxnSpPr>
        <p:spPr>
          <a:xfrm>
            <a:off x="9905439" y="4221016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3076B7E-349A-6045-C3B5-D525D6E09DBA}"/>
              </a:ext>
            </a:extLst>
          </p:cNvPr>
          <p:cNvSpPr txBox="1"/>
          <p:nvPr/>
        </p:nvSpPr>
        <p:spPr>
          <a:xfrm>
            <a:off x="153355" y="1582303"/>
            <a:ext cx="10568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Problema:</a:t>
            </a:r>
          </a:p>
          <a:p>
            <a:pPr lvl="2"/>
            <a:r>
              <a:rPr lang="es-ES" sz="2000" dirty="0"/>
              <a:t>Dado la base y la altura de un triángulo, calcular y mostrar su área, a través de la fórmula del área.</a:t>
            </a:r>
          </a:p>
          <a:p>
            <a:pPr lvl="2"/>
            <a:endParaRPr lang="es-ES" sz="2400" dirty="0">
              <a:solidFill>
                <a:srgbClr val="FF00C1"/>
              </a:solidFill>
            </a:endParaRPr>
          </a:p>
        </p:txBody>
      </p:sp>
      <p:pic>
        <p:nvPicPr>
          <p:cNvPr id="7" name="Picture 2" descr="Área de un triángulo – Matemáticas fáciles">
            <a:extLst>
              <a:ext uri="{FF2B5EF4-FFF2-40B4-BE49-F238E27FC236}">
                <a16:creationId xmlns:a16="http://schemas.microsoft.com/office/drawing/2014/main" id="{752561B8-CED2-BD63-9C64-D4A20F4F6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98" y="2777293"/>
            <a:ext cx="1466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ipse 1">
            <a:extLst>
              <a:ext uri="{FF2B5EF4-FFF2-40B4-BE49-F238E27FC236}">
                <a16:creationId xmlns:a16="http://schemas.microsoft.com/office/drawing/2014/main" id="{96D8808D-B6B0-75AC-7817-6D2B21077ED4}"/>
              </a:ext>
            </a:extLst>
          </p:cNvPr>
          <p:cNvSpPr/>
          <p:nvPr/>
        </p:nvSpPr>
        <p:spPr>
          <a:xfrm>
            <a:off x="2788628" y="4092508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Análisis</a:t>
            </a:r>
            <a:endParaRPr lang="es-CO" dirty="0"/>
          </a:p>
        </p:txBody>
      </p:sp>
      <p:sp>
        <p:nvSpPr>
          <p:cNvPr id="41" name="Elipse 8">
            <a:extLst>
              <a:ext uri="{FF2B5EF4-FFF2-40B4-BE49-F238E27FC236}">
                <a16:creationId xmlns:a16="http://schemas.microsoft.com/office/drawing/2014/main" id="{ED88BB58-EDFF-2F94-29B5-1196381A5D02}"/>
              </a:ext>
            </a:extLst>
          </p:cNvPr>
          <p:cNvSpPr/>
          <p:nvPr/>
        </p:nvSpPr>
        <p:spPr>
          <a:xfrm>
            <a:off x="6055289" y="4092508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  <a:endParaRPr lang="es-CO" dirty="0"/>
          </a:p>
        </p:txBody>
      </p:sp>
      <p:sp>
        <p:nvSpPr>
          <p:cNvPr id="42" name="Elipse 9">
            <a:extLst>
              <a:ext uri="{FF2B5EF4-FFF2-40B4-BE49-F238E27FC236}">
                <a16:creationId xmlns:a16="http://schemas.microsoft.com/office/drawing/2014/main" id="{BAFB4B54-E302-94FA-DFBB-EF12E4DCEE62}"/>
              </a:ext>
            </a:extLst>
          </p:cNvPr>
          <p:cNvSpPr/>
          <p:nvPr/>
        </p:nvSpPr>
        <p:spPr>
          <a:xfrm>
            <a:off x="9433143" y="4092508"/>
            <a:ext cx="2398644" cy="1182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Construcción</a:t>
            </a:r>
            <a:endParaRPr lang="es-CO" dirty="0"/>
          </a:p>
        </p:txBody>
      </p:sp>
      <p:sp>
        <p:nvSpPr>
          <p:cNvPr id="43" name="Rectángulo: esquinas redondeadas 4">
            <a:extLst>
              <a:ext uri="{FF2B5EF4-FFF2-40B4-BE49-F238E27FC236}">
                <a16:creationId xmlns:a16="http://schemas.microsoft.com/office/drawing/2014/main" id="{19BB006A-4F9D-33FC-050E-3B4B619596CD}"/>
              </a:ext>
            </a:extLst>
          </p:cNvPr>
          <p:cNvSpPr/>
          <p:nvPr/>
        </p:nvSpPr>
        <p:spPr>
          <a:xfrm>
            <a:off x="4378889" y="3028853"/>
            <a:ext cx="5459896" cy="461665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Metodología -&gt; Pensamiento lógico estructurado</a:t>
            </a:r>
            <a:endParaRPr lang="es-CO" dirty="0"/>
          </a:p>
        </p:txBody>
      </p:sp>
      <p:sp>
        <p:nvSpPr>
          <p:cNvPr id="44" name="Flecha: a la derecha 5">
            <a:extLst>
              <a:ext uri="{FF2B5EF4-FFF2-40B4-BE49-F238E27FC236}">
                <a16:creationId xmlns:a16="http://schemas.microsoft.com/office/drawing/2014/main" id="{113D4C5D-5AD0-D50A-07CF-E1EBA807EF3D}"/>
              </a:ext>
            </a:extLst>
          </p:cNvPr>
          <p:cNvSpPr/>
          <p:nvPr/>
        </p:nvSpPr>
        <p:spPr>
          <a:xfrm>
            <a:off x="5187272" y="4548943"/>
            <a:ext cx="868017" cy="26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Flecha: a la derecha 12">
            <a:extLst>
              <a:ext uri="{FF2B5EF4-FFF2-40B4-BE49-F238E27FC236}">
                <a16:creationId xmlns:a16="http://schemas.microsoft.com/office/drawing/2014/main" id="{B18AE01A-7413-074F-4C1C-51E846FF72ED}"/>
              </a:ext>
            </a:extLst>
          </p:cNvPr>
          <p:cNvSpPr/>
          <p:nvPr/>
        </p:nvSpPr>
        <p:spPr>
          <a:xfrm>
            <a:off x="8538622" y="4548943"/>
            <a:ext cx="868017" cy="26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: esquinas redondeadas 6">
            <a:extLst>
              <a:ext uri="{FF2B5EF4-FFF2-40B4-BE49-F238E27FC236}">
                <a16:creationId xmlns:a16="http://schemas.microsoft.com/office/drawing/2014/main" id="{AF69E348-9DD3-332F-5BF7-40DCFA19DF76}"/>
              </a:ext>
            </a:extLst>
          </p:cNvPr>
          <p:cNvSpPr/>
          <p:nvPr/>
        </p:nvSpPr>
        <p:spPr>
          <a:xfrm>
            <a:off x="2682611" y="5825961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Método </a:t>
            </a:r>
          </a:p>
          <a:p>
            <a:pPr algn="ctr"/>
            <a:r>
              <a:rPr lang="es-ES" sz="1400" dirty="0"/>
              <a:t>Entrada – Proceso - Salida</a:t>
            </a:r>
            <a:endParaRPr lang="es-CO" sz="1400" dirty="0"/>
          </a:p>
        </p:txBody>
      </p:sp>
      <p:sp>
        <p:nvSpPr>
          <p:cNvPr id="47" name="Rectángulo: esquinas redondeadas 14">
            <a:extLst>
              <a:ext uri="{FF2B5EF4-FFF2-40B4-BE49-F238E27FC236}">
                <a16:creationId xmlns:a16="http://schemas.microsoft.com/office/drawing/2014/main" id="{4ACDE88B-192D-CC5F-1631-FA00A603577D}"/>
              </a:ext>
            </a:extLst>
          </p:cNvPr>
          <p:cNvSpPr/>
          <p:nvPr/>
        </p:nvSpPr>
        <p:spPr>
          <a:xfrm>
            <a:off x="6055289" y="5825961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Algoritmo</a:t>
            </a:r>
          </a:p>
          <a:p>
            <a:pPr algn="ctr"/>
            <a:r>
              <a:rPr lang="es-ES" sz="1400" dirty="0"/>
              <a:t>Diagrama de Flujo</a:t>
            </a:r>
            <a:endParaRPr lang="es-CO" sz="1400" dirty="0"/>
          </a:p>
        </p:txBody>
      </p:sp>
      <p:sp>
        <p:nvSpPr>
          <p:cNvPr id="48" name="Rectángulo: esquinas redondeadas 15">
            <a:extLst>
              <a:ext uri="{FF2B5EF4-FFF2-40B4-BE49-F238E27FC236}">
                <a16:creationId xmlns:a16="http://schemas.microsoft.com/office/drawing/2014/main" id="{717A4AC3-3F02-5172-9343-77BAAD8C46E1}"/>
              </a:ext>
            </a:extLst>
          </p:cNvPr>
          <p:cNvSpPr/>
          <p:nvPr/>
        </p:nvSpPr>
        <p:spPr>
          <a:xfrm>
            <a:off x="9533984" y="5788486"/>
            <a:ext cx="2504661" cy="609600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Programa</a:t>
            </a:r>
            <a:endParaRPr lang="es-CO" sz="1400" dirty="0"/>
          </a:p>
        </p:txBody>
      </p:sp>
      <p:cxnSp>
        <p:nvCxnSpPr>
          <p:cNvPr id="49" name="Conector recto de flecha 10">
            <a:extLst>
              <a:ext uri="{FF2B5EF4-FFF2-40B4-BE49-F238E27FC236}">
                <a16:creationId xmlns:a16="http://schemas.microsoft.com/office/drawing/2014/main" id="{661AEA7D-FF3D-D2C3-F462-8A41A6BDE8E9}"/>
              </a:ext>
            </a:extLst>
          </p:cNvPr>
          <p:cNvCxnSpPr>
            <a:cxnSpLocks/>
          </p:cNvCxnSpPr>
          <p:nvPr/>
        </p:nvCxnSpPr>
        <p:spPr>
          <a:xfrm>
            <a:off x="3987950" y="5301515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cto de flecha 10">
            <a:extLst>
              <a:ext uri="{FF2B5EF4-FFF2-40B4-BE49-F238E27FC236}">
                <a16:creationId xmlns:a16="http://schemas.microsoft.com/office/drawing/2014/main" id="{349851A3-7E45-8DE6-E5E2-9D8EDD735CD6}"/>
              </a:ext>
            </a:extLst>
          </p:cNvPr>
          <p:cNvCxnSpPr>
            <a:cxnSpLocks/>
          </p:cNvCxnSpPr>
          <p:nvPr/>
        </p:nvCxnSpPr>
        <p:spPr>
          <a:xfrm>
            <a:off x="7304892" y="5317474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ector recto de flecha 10">
            <a:extLst>
              <a:ext uri="{FF2B5EF4-FFF2-40B4-BE49-F238E27FC236}">
                <a16:creationId xmlns:a16="http://schemas.microsoft.com/office/drawing/2014/main" id="{A2876163-9B3F-B523-C337-493073A214CA}"/>
              </a:ext>
            </a:extLst>
          </p:cNvPr>
          <p:cNvCxnSpPr>
            <a:cxnSpLocks/>
          </p:cNvCxnSpPr>
          <p:nvPr/>
        </p:nvCxnSpPr>
        <p:spPr>
          <a:xfrm>
            <a:off x="10702515" y="5301515"/>
            <a:ext cx="0" cy="4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3076B7E-349A-6045-C3B5-D525D6E09DBA}"/>
              </a:ext>
            </a:extLst>
          </p:cNvPr>
          <p:cNvSpPr txBox="1"/>
          <p:nvPr/>
        </p:nvSpPr>
        <p:spPr>
          <a:xfrm>
            <a:off x="153355" y="1582303"/>
            <a:ext cx="10568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Problema:</a:t>
            </a:r>
          </a:p>
          <a:p>
            <a:pPr lvl="2"/>
            <a:r>
              <a:rPr lang="es-ES" sz="2000" dirty="0"/>
              <a:t>Dado la base y la altura de un triángulo, calcular y mostrar su área, a través de la fórmula del área.</a:t>
            </a:r>
          </a:p>
          <a:p>
            <a:pPr lvl="2"/>
            <a:endParaRPr lang="es-ES" sz="2400" dirty="0">
              <a:solidFill>
                <a:srgbClr val="FF00C1"/>
              </a:solidFill>
            </a:endParaRPr>
          </a:p>
        </p:txBody>
      </p:sp>
      <p:pic>
        <p:nvPicPr>
          <p:cNvPr id="7" name="Picture 2" descr="Área de un triángulo – Matemáticas fáciles">
            <a:extLst>
              <a:ext uri="{FF2B5EF4-FFF2-40B4-BE49-F238E27FC236}">
                <a16:creationId xmlns:a16="http://schemas.microsoft.com/office/drawing/2014/main" id="{752561B8-CED2-BD63-9C64-D4A20F4F6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98" y="2777293"/>
            <a:ext cx="1466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1">
            <a:extLst>
              <a:ext uri="{FF2B5EF4-FFF2-40B4-BE49-F238E27FC236}">
                <a16:creationId xmlns:a16="http://schemas.microsoft.com/office/drawing/2014/main" id="{1520CEC7-EB0A-FCCA-F95F-51809DD49297}"/>
              </a:ext>
            </a:extLst>
          </p:cNvPr>
          <p:cNvSpPr/>
          <p:nvPr/>
        </p:nvSpPr>
        <p:spPr>
          <a:xfrm>
            <a:off x="4180220" y="4404313"/>
            <a:ext cx="1902907" cy="9823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Entrada</a:t>
            </a:r>
            <a:endParaRPr lang="es-CO" sz="1400" dirty="0"/>
          </a:p>
        </p:txBody>
      </p:sp>
      <p:sp>
        <p:nvSpPr>
          <p:cNvPr id="5" name="Elipse 8">
            <a:extLst>
              <a:ext uri="{FF2B5EF4-FFF2-40B4-BE49-F238E27FC236}">
                <a16:creationId xmlns:a16="http://schemas.microsoft.com/office/drawing/2014/main" id="{24066D4A-F0F5-07D5-5813-1663ADC0EEDD}"/>
              </a:ext>
            </a:extLst>
          </p:cNvPr>
          <p:cNvSpPr/>
          <p:nvPr/>
        </p:nvSpPr>
        <p:spPr>
          <a:xfrm>
            <a:off x="6813800" y="4404313"/>
            <a:ext cx="1902907" cy="9823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Proceso</a:t>
            </a:r>
            <a:endParaRPr lang="es-CO" sz="1400" dirty="0"/>
          </a:p>
        </p:txBody>
      </p:sp>
      <p:sp>
        <p:nvSpPr>
          <p:cNvPr id="8" name="Elipse 9">
            <a:extLst>
              <a:ext uri="{FF2B5EF4-FFF2-40B4-BE49-F238E27FC236}">
                <a16:creationId xmlns:a16="http://schemas.microsoft.com/office/drawing/2014/main" id="{051D93FA-A436-FB41-DEDC-EBF45A6C0BD9}"/>
              </a:ext>
            </a:extLst>
          </p:cNvPr>
          <p:cNvSpPr/>
          <p:nvPr/>
        </p:nvSpPr>
        <p:spPr>
          <a:xfrm>
            <a:off x="9493540" y="4404313"/>
            <a:ext cx="1902907" cy="9823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Salida</a:t>
            </a:r>
            <a:endParaRPr lang="es-CO" sz="1400" dirty="0"/>
          </a:p>
        </p:txBody>
      </p:sp>
      <p:sp>
        <p:nvSpPr>
          <p:cNvPr id="9" name="Rectángulo: esquinas redondeadas 4">
            <a:extLst>
              <a:ext uri="{FF2B5EF4-FFF2-40B4-BE49-F238E27FC236}">
                <a16:creationId xmlns:a16="http://schemas.microsoft.com/office/drawing/2014/main" id="{F8C78F95-EAD6-8832-0495-876578AFA448}"/>
              </a:ext>
            </a:extLst>
          </p:cNvPr>
          <p:cNvSpPr/>
          <p:nvPr/>
        </p:nvSpPr>
        <p:spPr>
          <a:xfrm>
            <a:off x="5483869" y="3334726"/>
            <a:ext cx="4331478" cy="383444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Análisis –&gt; Método Entrada-Proceso-Salida</a:t>
            </a:r>
            <a:endParaRPr lang="es-CO" sz="1400" dirty="0"/>
          </a:p>
        </p:txBody>
      </p:sp>
      <p:sp>
        <p:nvSpPr>
          <p:cNvPr id="10" name="Flecha: a la derecha 5">
            <a:extLst>
              <a:ext uri="{FF2B5EF4-FFF2-40B4-BE49-F238E27FC236}">
                <a16:creationId xmlns:a16="http://schemas.microsoft.com/office/drawing/2014/main" id="{7EF550B6-B507-1BAF-1100-CA2DFD7EFF62}"/>
              </a:ext>
            </a:extLst>
          </p:cNvPr>
          <p:cNvSpPr/>
          <p:nvPr/>
        </p:nvSpPr>
        <p:spPr>
          <a:xfrm>
            <a:off x="6125180" y="4783413"/>
            <a:ext cx="688621" cy="224158"/>
          </a:xfrm>
          <a:prstGeom prst="rightArrow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1" name="Flecha: a la derecha 12">
            <a:extLst>
              <a:ext uri="{FF2B5EF4-FFF2-40B4-BE49-F238E27FC236}">
                <a16:creationId xmlns:a16="http://schemas.microsoft.com/office/drawing/2014/main" id="{8D905970-C395-E90F-1A86-D13B5CA36504}"/>
              </a:ext>
            </a:extLst>
          </p:cNvPr>
          <p:cNvSpPr/>
          <p:nvPr/>
        </p:nvSpPr>
        <p:spPr>
          <a:xfrm>
            <a:off x="8783893" y="4783413"/>
            <a:ext cx="688621" cy="224158"/>
          </a:xfrm>
          <a:prstGeom prst="rightArrow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2" name="Rectángulo: esquinas redondeadas 6">
            <a:extLst>
              <a:ext uri="{FF2B5EF4-FFF2-40B4-BE49-F238E27FC236}">
                <a16:creationId xmlns:a16="http://schemas.microsoft.com/office/drawing/2014/main" id="{EC926D19-2C3C-6857-5813-FFBF9A55C269}"/>
              </a:ext>
            </a:extLst>
          </p:cNvPr>
          <p:cNvSpPr/>
          <p:nvPr/>
        </p:nvSpPr>
        <p:spPr>
          <a:xfrm>
            <a:off x="4138167" y="5844062"/>
            <a:ext cx="1987013" cy="506313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base, altura</a:t>
            </a:r>
            <a:endParaRPr lang="es-CO" sz="1400" dirty="0"/>
          </a:p>
        </p:txBody>
      </p:sp>
      <p:sp>
        <p:nvSpPr>
          <p:cNvPr id="13" name="Rectángulo: esquinas redondeadas 14">
            <a:extLst>
              <a:ext uri="{FF2B5EF4-FFF2-40B4-BE49-F238E27FC236}">
                <a16:creationId xmlns:a16="http://schemas.microsoft.com/office/drawing/2014/main" id="{CDF1A6C2-206F-6283-1C1E-D309A0A97564}"/>
              </a:ext>
            </a:extLst>
          </p:cNvPr>
          <p:cNvSpPr/>
          <p:nvPr/>
        </p:nvSpPr>
        <p:spPr>
          <a:xfrm>
            <a:off x="6813800" y="5844062"/>
            <a:ext cx="1987013" cy="506313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area</a:t>
            </a:r>
            <a:r>
              <a:rPr lang="es-ES" sz="1400" dirty="0"/>
              <a:t>=(base*altura)/2</a:t>
            </a:r>
            <a:endParaRPr lang="es-CO" sz="1400" dirty="0"/>
          </a:p>
        </p:txBody>
      </p:sp>
      <p:sp>
        <p:nvSpPr>
          <p:cNvPr id="14" name="Rectángulo: esquinas redondeadas 15">
            <a:extLst>
              <a:ext uri="{FF2B5EF4-FFF2-40B4-BE49-F238E27FC236}">
                <a16:creationId xmlns:a16="http://schemas.microsoft.com/office/drawing/2014/main" id="{D8E4704A-A2D5-84B7-5915-0BA69EF9718C}"/>
              </a:ext>
            </a:extLst>
          </p:cNvPr>
          <p:cNvSpPr/>
          <p:nvPr/>
        </p:nvSpPr>
        <p:spPr>
          <a:xfrm>
            <a:off x="9573540" y="5812936"/>
            <a:ext cx="1987013" cy="506313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area</a:t>
            </a:r>
            <a:endParaRPr lang="es-CO" sz="1400" dirty="0"/>
          </a:p>
        </p:txBody>
      </p:sp>
      <p:cxnSp>
        <p:nvCxnSpPr>
          <p:cNvPr id="15" name="Conector recto de flecha 10">
            <a:extLst>
              <a:ext uri="{FF2B5EF4-FFF2-40B4-BE49-F238E27FC236}">
                <a16:creationId xmlns:a16="http://schemas.microsoft.com/office/drawing/2014/main" id="{58DD1A83-5D64-EC24-7DF5-37F1E06E0E52}"/>
              </a:ext>
            </a:extLst>
          </p:cNvPr>
          <p:cNvCxnSpPr>
            <a:cxnSpLocks/>
          </p:cNvCxnSpPr>
          <p:nvPr/>
        </p:nvCxnSpPr>
        <p:spPr>
          <a:xfrm>
            <a:off x="5173727" y="5421729"/>
            <a:ext cx="0" cy="3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CuadroTexto 18">
            <a:extLst>
              <a:ext uri="{FF2B5EF4-FFF2-40B4-BE49-F238E27FC236}">
                <a16:creationId xmlns:a16="http://schemas.microsoft.com/office/drawing/2014/main" id="{3A7FF748-5C23-234A-5597-35086EAADE13}"/>
              </a:ext>
            </a:extLst>
          </p:cNvPr>
          <p:cNvSpPr txBox="1"/>
          <p:nvPr/>
        </p:nvSpPr>
        <p:spPr>
          <a:xfrm>
            <a:off x="4822674" y="4001411"/>
            <a:ext cx="70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  <a:latin typeface="Ubuntu" panose="020B0504030602030204" pitchFamily="34" charset="0"/>
              </a:rPr>
              <a:t>Leer</a:t>
            </a: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CA8A943B-8C4F-AD22-6D86-D34364E10C30}"/>
              </a:ext>
            </a:extLst>
          </p:cNvPr>
          <p:cNvSpPr txBox="1"/>
          <p:nvPr/>
        </p:nvSpPr>
        <p:spPr>
          <a:xfrm>
            <a:off x="9573539" y="3992736"/>
            <a:ext cx="212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  <a:latin typeface="Ubuntu" panose="020B0504030602030204" pitchFamily="34" charset="0"/>
              </a:rPr>
              <a:t>Visualizar o imprimir</a:t>
            </a:r>
          </a:p>
        </p:txBody>
      </p:sp>
      <p:cxnSp>
        <p:nvCxnSpPr>
          <p:cNvPr id="20" name="Conector recto de flecha 10">
            <a:extLst>
              <a:ext uri="{FF2B5EF4-FFF2-40B4-BE49-F238E27FC236}">
                <a16:creationId xmlns:a16="http://schemas.microsoft.com/office/drawing/2014/main" id="{B1923E0E-6871-5795-03BF-F3F20D6DACE7}"/>
              </a:ext>
            </a:extLst>
          </p:cNvPr>
          <p:cNvCxnSpPr>
            <a:cxnSpLocks/>
          </p:cNvCxnSpPr>
          <p:nvPr/>
        </p:nvCxnSpPr>
        <p:spPr>
          <a:xfrm>
            <a:off x="7782456" y="5421729"/>
            <a:ext cx="0" cy="3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10">
            <a:extLst>
              <a:ext uri="{FF2B5EF4-FFF2-40B4-BE49-F238E27FC236}">
                <a16:creationId xmlns:a16="http://schemas.microsoft.com/office/drawing/2014/main" id="{BA073015-1F1B-8F8A-11E7-4069EA9FFA39}"/>
              </a:ext>
            </a:extLst>
          </p:cNvPr>
          <p:cNvCxnSpPr>
            <a:cxnSpLocks/>
          </p:cNvCxnSpPr>
          <p:nvPr/>
        </p:nvCxnSpPr>
        <p:spPr>
          <a:xfrm>
            <a:off x="10552551" y="5386672"/>
            <a:ext cx="0" cy="3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9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122-F13E-A103-D247-EA9ED351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 A LA PROGRAMACIÓN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CE50-E183-CD2A-3948-6F5F231E3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3076B7E-349A-6045-C3B5-D525D6E09DBA}"/>
              </a:ext>
            </a:extLst>
          </p:cNvPr>
          <p:cNvSpPr txBox="1"/>
          <p:nvPr/>
        </p:nvSpPr>
        <p:spPr>
          <a:xfrm>
            <a:off x="153355" y="1582303"/>
            <a:ext cx="10568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Problema:</a:t>
            </a:r>
          </a:p>
          <a:p>
            <a:pPr lvl="2"/>
            <a:r>
              <a:rPr lang="es-ES" sz="2000" dirty="0"/>
              <a:t>Dado la base y la altura de un triángulo, calcular y mostrar su área, a través de la fórmula del área.</a:t>
            </a:r>
          </a:p>
          <a:p>
            <a:pPr lvl="2"/>
            <a:endParaRPr lang="es-ES" sz="2400" dirty="0">
              <a:solidFill>
                <a:srgbClr val="FF00C1"/>
              </a:solidFill>
            </a:endParaRPr>
          </a:p>
        </p:txBody>
      </p:sp>
      <p:pic>
        <p:nvPicPr>
          <p:cNvPr id="7" name="Picture 2" descr="Área de un triángulo – Matemáticas fáciles">
            <a:extLst>
              <a:ext uri="{FF2B5EF4-FFF2-40B4-BE49-F238E27FC236}">
                <a16:creationId xmlns:a16="http://schemas.microsoft.com/office/drawing/2014/main" id="{752561B8-CED2-BD63-9C64-D4A20F4F6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98" y="2777293"/>
            <a:ext cx="1466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4">
            <a:extLst>
              <a:ext uri="{FF2B5EF4-FFF2-40B4-BE49-F238E27FC236}">
                <a16:creationId xmlns:a16="http://schemas.microsoft.com/office/drawing/2014/main" id="{29BF24ED-F456-93E9-C128-84F8D98F080B}"/>
              </a:ext>
            </a:extLst>
          </p:cNvPr>
          <p:cNvSpPr/>
          <p:nvPr/>
        </p:nvSpPr>
        <p:spPr>
          <a:xfrm>
            <a:off x="4182777" y="3405224"/>
            <a:ext cx="2657293" cy="461665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–&gt; Algoritmo</a:t>
            </a:r>
            <a:endParaRPr lang="es-CO" dirty="0"/>
          </a:p>
        </p:txBody>
      </p:sp>
      <p:pic>
        <p:nvPicPr>
          <p:cNvPr id="20" name="Imagen 2">
            <a:extLst>
              <a:ext uri="{FF2B5EF4-FFF2-40B4-BE49-F238E27FC236}">
                <a16:creationId xmlns:a16="http://schemas.microsoft.com/office/drawing/2014/main" id="{1A8BF2F5-6109-8DD0-A48E-430DA2654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39"/>
          <a:stretch/>
        </p:blipFill>
        <p:spPr>
          <a:xfrm>
            <a:off x="4182777" y="4055501"/>
            <a:ext cx="2746907" cy="1838766"/>
          </a:xfrm>
          <a:prstGeom prst="rect">
            <a:avLst/>
          </a:prstGeom>
        </p:spPr>
      </p:pic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F993116E-DA71-5683-D9C3-5B32281BF7E8}"/>
              </a:ext>
            </a:extLst>
          </p:cNvPr>
          <p:cNvSpPr/>
          <p:nvPr/>
        </p:nvSpPr>
        <p:spPr>
          <a:xfrm>
            <a:off x="7751776" y="3384114"/>
            <a:ext cx="3509963" cy="461665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–&gt; Diagrama de flujo</a:t>
            </a:r>
            <a:endParaRPr lang="es-CO" dirty="0"/>
          </a:p>
        </p:txBody>
      </p:sp>
      <p:pic>
        <p:nvPicPr>
          <p:cNvPr id="22" name="Imagen 2">
            <a:extLst>
              <a:ext uri="{FF2B5EF4-FFF2-40B4-BE49-F238E27FC236}">
                <a16:creationId xmlns:a16="http://schemas.microsoft.com/office/drawing/2014/main" id="{C247DE8A-9DEF-36CC-3B13-EA36E3757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893" y="4055501"/>
            <a:ext cx="2333650" cy="25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3076B7E-349A-6045-C3B5-D525D6E09DBA}"/>
              </a:ext>
            </a:extLst>
          </p:cNvPr>
          <p:cNvSpPr txBox="1"/>
          <p:nvPr/>
        </p:nvSpPr>
        <p:spPr>
          <a:xfrm>
            <a:off x="153355" y="1582303"/>
            <a:ext cx="10568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Problema:</a:t>
            </a:r>
          </a:p>
          <a:p>
            <a:pPr lvl="2"/>
            <a:r>
              <a:rPr lang="es-ES" sz="2000" dirty="0"/>
              <a:t>Dado la base y la altura de un triángulo, calcular y mostrar su área, a través de la fórmula del área.</a:t>
            </a:r>
          </a:p>
          <a:p>
            <a:pPr lvl="2"/>
            <a:endParaRPr lang="es-ES" sz="2400" dirty="0">
              <a:solidFill>
                <a:srgbClr val="FF00C1"/>
              </a:solidFill>
            </a:endParaRPr>
          </a:p>
        </p:txBody>
      </p:sp>
      <p:pic>
        <p:nvPicPr>
          <p:cNvPr id="7" name="Picture 2" descr="Área de un triángulo – Matemáticas fáciles">
            <a:extLst>
              <a:ext uri="{FF2B5EF4-FFF2-40B4-BE49-F238E27FC236}">
                <a16:creationId xmlns:a16="http://schemas.microsoft.com/office/drawing/2014/main" id="{752561B8-CED2-BD63-9C64-D4A20F4F6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98" y="2777293"/>
            <a:ext cx="1466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4">
            <a:extLst>
              <a:ext uri="{FF2B5EF4-FFF2-40B4-BE49-F238E27FC236}">
                <a16:creationId xmlns:a16="http://schemas.microsoft.com/office/drawing/2014/main" id="{A5E09881-314B-A551-4732-8DA9B1ADDA48}"/>
              </a:ext>
            </a:extLst>
          </p:cNvPr>
          <p:cNvSpPr/>
          <p:nvPr/>
        </p:nvSpPr>
        <p:spPr>
          <a:xfrm>
            <a:off x="5107416" y="3429000"/>
            <a:ext cx="4096117" cy="461665"/>
          </a:xfrm>
          <a:prstGeom prst="round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Construcción –&gt; Programa en Python</a:t>
            </a:r>
            <a:endParaRPr lang="es-CO" sz="1600" dirty="0"/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7FB80B3-58D3-5BA2-0C9D-2E5C40AAD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71" r="13735"/>
          <a:stretch/>
        </p:blipFill>
        <p:spPr>
          <a:xfrm>
            <a:off x="5362285" y="4180960"/>
            <a:ext cx="5864307" cy="1965721"/>
          </a:xfrm>
          <a:prstGeom prst="rect">
            <a:avLst/>
          </a:prstGeom>
          <a:solidFill>
            <a:srgbClr val="14C214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80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68BE8-4108-F4EF-8B82-827044141AD6}"/>
              </a:ext>
            </a:extLst>
          </p:cNvPr>
          <p:cNvSpPr txBox="1"/>
          <p:nvPr/>
        </p:nvSpPr>
        <p:spPr>
          <a:xfrm>
            <a:off x="2581275" y="33339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ES" sz="1800" b="1" dirty="0">
                <a:solidFill>
                  <a:srgbClr val="FF00C1"/>
                </a:solidFill>
              </a:rPr>
              <a:t>Problema 2:</a:t>
            </a:r>
          </a:p>
          <a:p>
            <a:pPr lvl="2"/>
            <a:r>
              <a:rPr lang="es-ES" sz="1800" dirty="0"/>
              <a:t>Desarrolla un algoritmo que permita determinar el área y volumen de un cilindro dado su radio (R) y Altura (H)</a:t>
            </a:r>
          </a:p>
        </p:txBody>
      </p:sp>
      <p:pic>
        <p:nvPicPr>
          <p:cNvPr id="8" name="Picture 2" descr="Área del Cilindro - ABC Fichas">
            <a:extLst>
              <a:ext uri="{FF2B5EF4-FFF2-40B4-BE49-F238E27FC236}">
                <a16:creationId xmlns:a16="http://schemas.microsoft.com/office/drawing/2014/main" id="{D32CA477-0CD1-F4FD-38E9-E72C42269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t="24445" r="5451" b="18300"/>
          <a:stretch/>
        </p:blipFill>
        <p:spPr bwMode="auto">
          <a:xfrm>
            <a:off x="6886534" y="4370256"/>
            <a:ext cx="4122126" cy="19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13">
            <a:extLst>
              <a:ext uri="{FF2B5EF4-FFF2-40B4-BE49-F238E27FC236}">
                <a16:creationId xmlns:a16="http://schemas.microsoft.com/office/drawing/2014/main" id="{7406F028-3EF2-5949-DE21-0CA63BE7CAB2}"/>
              </a:ext>
            </a:extLst>
          </p:cNvPr>
          <p:cNvSpPr txBox="1"/>
          <p:nvPr/>
        </p:nvSpPr>
        <p:spPr>
          <a:xfrm>
            <a:off x="538838" y="2066397"/>
            <a:ext cx="975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b="1" dirty="0">
                <a:solidFill>
                  <a:srgbClr val="FF00C1"/>
                </a:solidFill>
              </a:rPr>
              <a:t>Problema 1:</a:t>
            </a:r>
          </a:p>
          <a:p>
            <a:pPr lvl="2"/>
            <a:r>
              <a:rPr lang="es-ES" dirty="0"/>
              <a:t>Desarrolle un algoritmo que permita leer tres valores y almacenarlos en las variables A, B y C respectivamente. El algoritmo debe imprimir cual es el mayor y cual es el menor. </a:t>
            </a:r>
          </a:p>
          <a:p>
            <a:pPr lvl="2"/>
            <a:endParaRPr lang="es-ES" dirty="0">
              <a:solidFill>
                <a:srgbClr val="FF00C1"/>
              </a:solidFill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F9EBC0AC-04A7-B904-2924-BD533DAAF8DE}"/>
              </a:ext>
            </a:extLst>
          </p:cNvPr>
          <p:cNvSpPr txBox="1"/>
          <p:nvPr/>
        </p:nvSpPr>
        <p:spPr>
          <a:xfrm>
            <a:off x="171283" y="1537485"/>
            <a:ext cx="733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ES" sz="2400" b="1" dirty="0">
                <a:solidFill>
                  <a:srgbClr val="00B050"/>
                </a:solidFill>
              </a:rPr>
              <a:t>Ejercicios:</a:t>
            </a:r>
          </a:p>
        </p:txBody>
      </p:sp>
    </p:spTree>
    <p:extLst>
      <p:ext uri="{BB962C8B-B14F-4D97-AF65-F5344CB8AC3E}">
        <p14:creationId xmlns:p14="http://schemas.microsoft.com/office/powerpoint/2010/main" val="380079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55DCB-BE89-55F7-5762-E1D49D83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INSTALACIÓN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D8833-F3DB-BD2C-0CBC-74A9999BE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y </a:t>
            </a:r>
            <a:r>
              <a:rPr lang="en-US" dirty="0" err="1"/>
              <a:t>Configuración</a:t>
            </a:r>
            <a:endParaRPr lang="en-US" dirty="0"/>
          </a:p>
        </p:txBody>
      </p:sp>
      <p:pic>
        <p:nvPicPr>
          <p:cNvPr id="5" name="Picture 2" descr="PyData Berlin 2018 - About Our Sponsors">
            <a:extLst>
              <a:ext uri="{FF2B5EF4-FFF2-40B4-BE49-F238E27FC236}">
                <a16:creationId xmlns:a16="http://schemas.microsoft.com/office/drawing/2014/main" id="{F4C1CDD6-AA15-71D4-C4D0-1AD00AD57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 b="22707"/>
          <a:stretch/>
        </p:blipFill>
        <p:spPr bwMode="auto">
          <a:xfrm>
            <a:off x="6374658" y="4989087"/>
            <a:ext cx="1974735" cy="1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best Python programming environments - Code with Kazem">
            <a:extLst>
              <a:ext uri="{FF2B5EF4-FFF2-40B4-BE49-F238E27FC236}">
                <a16:creationId xmlns:a16="http://schemas.microsoft.com/office/drawing/2014/main" id="{AD05DA9B-00BA-5F30-9554-37A210C6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27" y="2719037"/>
            <a:ext cx="2543568" cy="10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sual Studio Code SVG Vector Logos - Vector Logo Zone">
            <a:extLst>
              <a:ext uri="{FF2B5EF4-FFF2-40B4-BE49-F238E27FC236}">
                <a16:creationId xmlns:a16="http://schemas.microsoft.com/office/drawing/2014/main" id="{A328E99A-853C-040B-3117-5D9515F92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9137" r="5999" b="8624"/>
          <a:stretch/>
        </p:blipFill>
        <p:spPr bwMode="auto">
          <a:xfrm>
            <a:off x="8106787" y="4249052"/>
            <a:ext cx="2351108" cy="10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l Bloc de Notas de Windows 10 – 🔎 Buscar Tutorial">
            <a:extLst>
              <a:ext uri="{FF2B5EF4-FFF2-40B4-BE49-F238E27FC236}">
                <a16:creationId xmlns:a16="http://schemas.microsoft.com/office/drawing/2014/main" id="{3C66DE31-B938-8D9A-1ED2-3A49F7754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" t="8518" r="7211" b="9031"/>
          <a:stretch/>
        </p:blipFill>
        <p:spPr bwMode="auto">
          <a:xfrm>
            <a:off x="7138110" y="1462349"/>
            <a:ext cx="1093413" cy="12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E1943-D69B-CA91-98C5-94C0A8ED932B}"/>
              </a:ext>
            </a:extLst>
          </p:cNvPr>
          <p:cNvCxnSpPr/>
          <p:nvPr/>
        </p:nvCxnSpPr>
        <p:spPr>
          <a:xfrm flipV="1">
            <a:off x="6005040" y="2478884"/>
            <a:ext cx="1133070" cy="1493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BE438F-E363-4999-19C8-5575AB1ABB8C}"/>
              </a:ext>
            </a:extLst>
          </p:cNvPr>
          <p:cNvCxnSpPr/>
          <p:nvPr/>
        </p:nvCxnSpPr>
        <p:spPr>
          <a:xfrm flipV="1">
            <a:off x="6005040" y="3168405"/>
            <a:ext cx="1670511" cy="80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E5F5C-022B-7F72-A8F4-B2059A04011D}"/>
              </a:ext>
            </a:extLst>
          </p:cNvPr>
          <p:cNvCxnSpPr/>
          <p:nvPr/>
        </p:nvCxnSpPr>
        <p:spPr>
          <a:xfrm>
            <a:off x="6005040" y="3972552"/>
            <a:ext cx="2543568" cy="71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68751-B1BC-FD46-BAA6-6DC1C75FF453}"/>
              </a:ext>
            </a:extLst>
          </p:cNvPr>
          <p:cNvCxnSpPr/>
          <p:nvPr/>
        </p:nvCxnSpPr>
        <p:spPr>
          <a:xfrm>
            <a:off x="6005040" y="3972552"/>
            <a:ext cx="920651" cy="93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2" descr="Python Logo">
            <a:extLst>
              <a:ext uri="{FF2B5EF4-FFF2-40B4-BE49-F238E27FC236}">
                <a16:creationId xmlns:a16="http://schemas.microsoft.com/office/drawing/2014/main" id="{366E370A-1FE2-3C40-94DD-2ECEFB96C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0" b="18083"/>
          <a:stretch/>
        </p:blipFill>
        <p:spPr bwMode="auto">
          <a:xfrm>
            <a:off x="1377271" y="3516835"/>
            <a:ext cx="2732866" cy="9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fundido personaje de dibujos animados de negocios | Vector Premium">
            <a:extLst>
              <a:ext uri="{FF2B5EF4-FFF2-40B4-BE49-F238E27FC236}">
                <a16:creationId xmlns:a16="http://schemas.microsoft.com/office/drawing/2014/main" id="{54242E29-5ABA-79F7-CB2B-6FFB10C1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42" y="2939236"/>
            <a:ext cx="2092334" cy="20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3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3"/>
            <a:ext cx="7767919" cy="43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Informática</a:t>
            </a:r>
            <a:r>
              <a:rPr lang="es-ES" sz="2400" dirty="0"/>
              <a:t>:</a:t>
            </a:r>
          </a:p>
          <a:p>
            <a:pPr marL="914400" indent="0">
              <a:buNone/>
            </a:pPr>
            <a:r>
              <a:rPr lang="es-ES" sz="2400" dirty="0"/>
              <a:t>Conjunto de conocimientos técnicos que se ocupan del tratamiento automático de la información por medio de computadoras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Computadora:</a:t>
            </a:r>
          </a:p>
          <a:p>
            <a:pPr marL="1030288" indent="0">
              <a:buNone/>
            </a:pPr>
            <a:r>
              <a:rPr lang="es-ES" sz="2400" dirty="0"/>
              <a:t>Máquina electrónica capaz de almacenar información y tratarla automáticamente mediante operaciones matemáticas y lógicas controladas por programas informáticos.</a:t>
            </a:r>
          </a:p>
          <a:p>
            <a:endParaRPr lang="en-U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pic>
        <p:nvPicPr>
          <p:cNvPr id="5" name="Picture 4" descr="A picture containing text, clock, square&#10;&#10;Description automatically generated">
            <a:extLst>
              <a:ext uri="{FF2B5EF4-FFF2-40B4-BE49-F238E27FC236}">
                <a16:creationId xmlns:a16="http://schemas.microsoft.com/office/drawing/2014/main" id="{AC1D99C9-378F-88D9-2FFE-9B14B579F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8" t="18437" r="14290"/>
          <a:stretch/>
        </p:blipFill>
        <p:spPr>
          <a:xfrm>
            <a:off x="8963025" y="3249287"/>
            <a:ext cx="3088334" cy="3558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8077D-9D27-800E-EA59-2B6673703130}"/>
              </a:ext>
            </a:extLst>
          </p:cNvPr>
          <p:cNvSpPr txBox="1"/>
          <p:nvPr/>
        </p:nvSpPr>
        <p:spPr>
          <a:xfrm>
            <a:off x="9403300" y="2879955"/>
            <a:ext cx="22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C1"/>
                </a:solidFill>
              </a:rPr>
              <a:t>Hardware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191824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3"/>
            <a:ext cx="10439401" cy="43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Programación:</a:t>
            </a:r>
          </a:p>
          <a:p>
            <a:pPr marL="798513" indent="0">
              <a:buNone/>
            </a:pPr>
            <a:r>
              <a:rPr lang="es-ES" sz="2400" dirty="0"/>
              <a:t>La programación es el proceso de crear un conjunto de instrucciones que le dicen a una computadora como realizar algún tipo de tarea. Incluye, todas las tareas necesarias para que el código funcione correctamente y cumpla el objetivo para el cual se escribió.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b="1" dirty="0"/>
              <a:t>¿Entonces que es un programa?</a:t>
            </a:r>
          </a:p>
          <a:p>
            <a:pPr lvl="1"/>
            <a:r>
              <a:rPr lang="es-ES" sz="2000" dirty="0"/>
              <a:t>Implementación de la secuencia de instrucciones.</a:t>
            </a:r>
          </a:p>
          <a:p>
            <a:pPr lvl="1"/>
            <a:r>
              <a:rPr lang="es-ES" sz="2000" dirty="0"/>
              <a:t>Escrito en un Lenguaje de programación</a:t>
            </a:r>
          </a:p>
          <a:p>
            <a:endParaRPr lang="en-U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4"/>
            <a:ext cx="4728883" cy="2524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Trabajo en Equipo - Roles</a:t>
            </a:r>
          </a:p>
          <a:p>
            <a:pPr lvl="1"/>
            <a:r>
              <a:rPr lang="es-ES" sz="2000" dirty="0"/>
              <a:t>Gestores</a:t>
            </a:r>
          </a:p>
          <a:p>
            <a:pPr lvl="1"/>
            <a:r>
              <a:rPr lang="es-ES" sz="2000" dirty="0"/>
              <a:t>Analistas</a:t>
            </a:r>
          </a:p>
          <a:p>
            <a:pPr lvl="1"/>
            <a:r>
              <a:rPr lang="es-ES" sz="2000" dirty="0"/>
              <a:t>Diseñadores</a:t>
            </a:r>
          </a:p>
          <a:p>
            <a:pPr lvl="1"/>
            <a:r>
              <a:rPr lang="es-ES" sz="2000" b="1" dirty="0"/>
              <a:t>Programadores</a:t>
            </a:r>
          </a:p>
          <a:p>
            <a:pPr lvl="1"/>
            <a:r>
              <a:rPr lang="es-ES" sz="2000" dirty="0" err="1"/>
              <a:t>Testers</a:t>
            </a:r>
            <a:endParaRPr lang="es-ES" sz="2000" dirty="0"/>
          </a:p>
          <a:p>
            <a:pPr lvl="1"/>
            <a:r>
              <a:rPr lang="es-ES" sz="2000" dirty="0"/>
              <a:t>Administradores de Sistemas</a:t>
            </a:r>
          </a:p>
          <a:p>
            <a:endParaRPr lang="en-U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pic>
        <p:nvPicPr>
          <p:cNvPr id="4" name="Picture 4" descr="34 ideas de Humor programador | chistes de programadores, programadoras,  humor de programador">
            <a:extLst>
              <a:ext uri="{FF2B5EF4-FFF2-40B4-BE49-F238E27FC236}">
                <a16:creationId xmlns:a16="http://schemas.microsoft.com/office/drawing/2014/main" id="{95F4AF0D-ABB4-CE57-E9E8-D22B92C7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5" y="2025521"/>
            <a:ext cx="1849437" cy="32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p memes de programador en español :) Memedroid">
            <a:extLst>
              <a:ext uri="{FF2B5EF4-FFF2-40B4-BE49-F238E27FC236}">
                <a16:creationId xmlns:a16="http://schemas.microsoft.com/office/drawing/2014/main" id="{47EE8A9D-BB15-5F3A-BAB5-11CAA381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61" y="2025521"/>
            <a:ext cx="3514724" cy="45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4"/>
            <a:ext cx="7749989" cy="90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b="1" dirty="0"/>
              <a:t>Ingeniería</a:t>
            </a:r>
            <a:r>
              <a:rPr lang="es-ES" sz="2400" b="1" dirty="0"/>
              <a:t> del Software</a:t>
            </a:r>
          </a:p>
          <a:p>
            <a:pPr marL="0" indent="0">
              <a:buNone/>
            </a:pPr>
            <a:r>
              <a:rPr lang="es-ES" sz="2400" dirty="0"/>
              <a:t>	Modelo de Desarrollo en Cascada</a:t>
            </a:r>
            <a:endParaRPr lang="en-U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cxnSp>
        <p:nvCxnSpPr>
          <p:cNvPr id="6" name="67 Conector recto">
            <a:extLst>
              <a:ext uri="{FF2B5EF4-FFF2-40B4-BE49-F238E27FC236}">
                <a16:creationId xmlns:a16="http://schemas.microsoft.com/office/drawing/2014/main" id="{067008E6-9B29-DA0E-5A64-F640425ECE33}"/>
              </a:ext>
            </a:extLst>
          </p:cNvPr>
          <p:cNvCxnSpPr/>
          <p:nvPr/>
        </p:nvCxnSpPr>
        <p:spPr>
          <a:xfrm rot="10800000">
            <a:off x="4658522" y="2911338"/>
            <a:ext cx="4286279" cy="3262335"/>
          </a:xfrm>
          <a:prstGeom prst="line">
            <a:avLst/>
          </a:prstGeom>
          <a:ln w="190500">
            <a:solidFill>
              <a:srgbClr val="FFC000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73 Grupo">
            <a:extLst>
              <a:ext uri="{FF2B5EF4-FFF2-40B4-BE49-F238E27FC236}">
                <a16:creationId xmlns:a16="http://schemas.microsoft.com/office/drawing/2014/main" id="{AA8C374F-B51F-3B82-95D1-2EED6A083975}"/>
              </a:ext>
            </a:extLst>
          </p:cNvPr>
          <p:cNvGrpSpPr/>
          <p:nvPr/>
        </p:nvGrpSpPr>
        <p:grpSpPr>
          <a:xfrm>
            <a:off x="8801924" y="5344991"/>
            <a:ext cx="2520000" cy="943039"/>
            <a:chOff x="5286380" y="5172087"/>
            <a:chExt cx="2520000" cy="943039"/>
          </a:xfrm>
        </p:grpSpPr>
        <p:sp>
          <p:nvSpPr>
            <p:cNvPr id="8" name="10 CuadroTexto">
              <a:extLst>
                <a:ext uri="{FF2B5EF4-FFF2-40B4-BE49-F238E27FC236}">
                  <a16:creationId xmlns:a16="http://schemas.microsoft.com/office/drawing/2014/main" id="{F7BE0EEF-DB9E-9B7F-E8F1-138E760779BF}"/>
                </a:ext>
              </a:extLst>
            </p:cNvPr>
            <p:cNvSpPr txBox="1"/>
            <p:nvPr/>
          </p:nvSpPr>
          <p:spPr>
            <a:xfrm>
              <a:off x="5286380" y="5715016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latin typeface="Cambria" pitchFamily="18" charset="0"/>
                </a:rPr>
                <a:t>Mantenimiento</a:t>
              </a:r>
            </a:p>
          </p:txBody>
        </p:sp>
        <p:sp>
          <p:nvSpPr>
            <p:cNvPr id="9" name="62 Flecha doblada">
              <a:extLst>
                <a:ext uri="{FF2B5EF4-FFF2-40B4-BE49-F238E27FC236}">
                  <a16:creationId xmlns:a16="http://schemas.microsoft.com/office/drawing/2014/main" id="{84A4C73D-5983-2D59-5329-D0A0320634AA}"/>
                </a:ext>
              </a:extLst>
            </p:cNvPr>
            <p:cNvSpPr/>
            <p:nvPr/>
          </p:nvSpPr>
          <p:spPr>
            <a:xfrm rot="5400000">
              <a:off x="6893735" y="5136368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grpSp>
        <p:nvGrpSpPr>
          <p:cNvPr id="10" name="72 Grupo">
            <a:extLst>
              <a:ext uri="{FF2B5EF4-FFF2-40B4-BE49-F238E27FC236}">
                <a16:creationId xmlns:a16="http://schemas.microsoft.com/office/drawing/2014/main" id="{DBE770CF-192C-C38C-9241-DBA828BF09A2}"/>
              </a:ext>
            </a:extLst>
          </p:cNvPr>
          <p:cNvGrpSpPr/>
          <p:nvPr/>
        </p:nvGrpSpPr>
        <p:grpSpPr>
          <a:xfrm>
            <a:off x="7873230" y="4654424"/>
            <a:ext cx="2520000" cy="947802"/>
            <a:chOff x="4357686" y="4481520"/>
            <a:chExt cx="2520000" cy="947802"/>
          </a:xfrm>
        </p:grpSpPr>
        <p:sp>
          <p:nvSpPr>
            <p:cNvPr id="11" name="9 CuadroTexto">
              <a:extLst>
                <a:ext uri="{FF2B5EF4-FFF2-40B4-BE49-F238E27FC236}">
                  <a16:creationId xmlns:a16="http://schemas.microsoft.com/office/drawing/2014/main" id="{22397F13-3AA5-E113-9187-7BC28442C78A}"/>
                </a:ext>
              </a:extLst>
            </p:cNvPr>
            <p:cNvSpPr txBox="1"/>
            <p:nvPr/>
          </p:nvSpPr>
          <p:spPr>
            <a:xfrm>
              <a:off x="4357686" y="5029212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latin typeface="Cambria" pitchFamily="18" charset="0"/>
                </a:rPr>
                <a:t>Prueba y depuración</a:t>
              </a:r>
            </a:p>
          </p:txBody>
        </p:sp>
        <p:sp>
          <p:nvSpPr>
            <p:cNvPr id="12" name="61 Flecha doblada">
              <a:extLst>
                <a:ext uri="{FF2B5EF4-FFF2-40B4-BE49-F238E27FC236}">
                  <a16:creationId xmlns:a16="http://schemas.microsoft.com/office/drawing/2014/main" id="{9BA0B461-86F6-FEEB-D56D-871AC7B73DF3}"/>
                </a:ext>
              </a:extLst>
            </p:cNvPr>
            <p:cNvSpPr/>
            <p:nvPr/>
          </p:nvSpPr>
          <p:spPr>
            <a:xfrm rot="5400000">
              <a:off x="5965041" y="444580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grpSp>
        <p:nvGrpSpPr>
          <p:cNvPr id="13" name="71 Grupo">
            <a:extLst>
              <a:ext uri="{FF2B5EF4-FFF2-40B4-BE49-F238E27FC236}">
                <a16:creationId xmlns:a16="http://schemas.microsoft.com/office/drawing/2014/main" id="{86C4A6FE-B92D-434F-CDFA-7C281E636BA8}"/>
              </a:ext>
            </a:extLst>
          </p:cNvPr>
          <p:cNvGrpSpPr/>
          <p:nvPr/>
        </p:nvGrpSpPr>
        <p:grpSpPr>
          <a:xfrm>
            <a:off x="6944536" y="3959094"/>
            <a:ext cx="2520000" cy="957327"/>
            <a:chOff x="3428992" y="3786190"/>
            <a:chExt cx="2520000" cy="957327"/>
          </a:xfrm>
        </p:grpSpPr>
        <p:sp>
          <p:nvSpPr>
            <p:cNvPr id="14" name="8 CuadroTexto">
              <a:extLst>
                <a:ext uri="{FF2B5EF4-FFF2-40B4-BE49-F238E27FC236}">
                  <a16:creationId xmlns:a16="http://schemas.microsoft.com/office/drawing/2014/main" id="{8C60EFA7-C9F1-7EDC-903A-FBD8627E578F}"/>
                </a:ext>
              </a:extLst>
            </p:cNvPr>
            <p:cNvSpPr txBox="1"/>
            <p:nvPr/>
          </p:nvSpPr>
          <p:spPr>
            <a:xfrm>
              <a:off x="3428992" y="4343407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latin typeface="Cambria" pitchFamily="18" charset="0"/>
                </a:rPr>
                <a:t>Programación</a:t>
              </a:r>
            </a:p>
          </p:txBody>
        </p:sp>
        <p:sp>
          <p:nvSpPr>
            <p:cNvPr id="15" name="60 Flecha doblada">
              <a:extLst>
                <a:ext uri="{FF2B5EF4-FFF2-40B4-BE49-F238E27FC236}">
                  <a16:creationId xmlns:a16="http://schemas.microsoft.com/office/drawing/2014/main" id="{82FAD327-CEEC-327E-562F-218F3D35D3E6}"/>
                </a:ext>
              </a:extLst>
            </p:cNvPr>
            <p:cNvSpPr/>
            <p:nvPr/>
          </p:nvSpPr>
          <p:spPr>
            <a:xfrm rot="5400000">
              <a:off x="5036347" y="375047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grpSp>
        <p:nvGrpSpPr>
          <p:cNvPr id="16" name="70 Grupo">
            <a:extLst>
              <a:ext uri="{FF2B5EF4-FFF2-40B4-BE49-F238E27FC236}">
                <a16:creationId xmlns:a16="http://schemas.microsoft.com/office/drawing/2014/main" id="{C22AA2EF-C923-65BE-278E-D5AE8D07B360}"/>
              </a:ext>
            </a:extLst>
          </p:cNvPr>
          <p:cNvGrpSpPr/>
          <p:nvPr/>
        </p:nvGrpSpPr>
        <p:grpSpPr>
          <a:xfrm>
            <a:off x="6015842" y="3282814"/>
            <a:ext cx="2520000" cy="947802"/>
            <a:chOff x="2500298" y="3109910"/>
            <a:chExt cx="2520000" cy="947802"/>
          </a:xfrm>
        </p:grpSpPr>
        <p:sp>
          <p:nvSpPr>
            <p:cNvPr id="17" name="7 CuadroTexto">
              <a:extLst>
                <a:ext uri="{FF2B5EF4-FFF2-40B4-BE49-F238E27FC236}">
                  <a16:creationId xmlns:a16="http://schemas.microsoft.com/office/drawing/2014/main" id="{FBC7D7E3-8261-7125-FBB2-4847CB233729}"/>
                </a:ext>
              </a:extLst>
            </p:cNvPr>
            <p:cNvSpPr txBox="1"/>
            <p:nvPr/>
          </p:nvSpPr>
          <p:spPr>
            <a:xfrm>
              <a:off x="2500298" y="3657602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latin typeface="Cambria" pitchFamily="18" charset="0"/>
                </a:rPr>
                <a:t>Diseño</a:t>
              </a:r>
            </a:p>
          </p:txBody>
        </p:sp>
        <p:sp>
          <p:nvSpPr>
            <p:cNvPr id="18" name="59 Flecha doblada">
              <a:extLst>
                <a:ext uri="{FF2B5EF4-FFF2-40B4-BE49-F238E27FC236}">
                  <a16:creationId xmlns:a16="http://schemas.microsoft.com/office/drawing/2014/main" id="{B38094E9-EDEC-5EF3-CD5F-D5A1B62313D8}"/>
                </a:ext>
              </a:extLst>
            </p:cNvPr>
            <p:cNvSpPr/>
            <p:nvPr/>
          </p:nvSpPr>
          <p:spPr>
            <a:xfrm rot="5400000">
              <a:off x="4107653" y="307419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grpSp>
        <p:nvGrpSpPr>
          <p:cNvPr id="19" name="69 Grupo">
            <a:extLst>
              <a:ext uri="{FF2B5EF4-FFF2-40B4-BE49-F238E27FC236}">
                <a16:creationId xmlns:a16="http://schemas.microsoft.com/office/drawing/2014/main" id="{D6AB0925-14EC-BA1D-F1F8-D18E85D171BB}"/>
              </a:ext>
            </a:extLst>
          </p:cNvPr>
          <p:cNvGrpSpPr/>
          <p:nvPr/>
        </p:nvGrpSpPr>
        <p:grpSpPr>
          <a:xfrm>
            <a:off x="5087148" y="2601772"/>
            <a:ext cx="2520000" cy="943039"/>
            <a:chOff x="1571604" y="2428868"/>
            <a:chExt cx="2520000" cy="943039"/>
          </a:xfrm>
        </p:grpSpPr>
        <p:sp>
          <p:nvSpPr>
            <p:cNvPr id="20" name="5 CuadroTexto">
              <a:extLst>
                <a:ext uri="{FF2B5EF4-FFF2-40B4-BE49-F238E27FC236}">
                  <a16:creationId xmlns:a16="http://schemas.microsoft.com/office/drawing/2014/main" id="{B89D378C-E745-67AE-F7F1-E58713168B36}"/>
                </a:ext>
              </a:extLst>
            </p:cNvPr>
            <p:cNvSpPr txBox="1"/>
            <p:nvPr/>
          </p:nvSpPr>
          <p:spPr>
            <a:xfrm>
              <a:off x="1571604" y="2971797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latin typeface="Cambria" pitchFamily="18" charset="0"/>
                </a:rPr>
                <a:t>Análisis</a:t>
              </a:r>
            </a:p>
          </p:txBody>
        </p:sp>
        <p:sp>
          <p:nvSpPr>
            <p:cNvPr id="21" name="58 Flecha doblada">
              <a:extLst>
                <a:ext uri="{FF2B5EF4-FFF2-40B4-BE49-F238E27FC236}">
                  <a16:creationId xmlns:a16="http://schemas.microsoft.com/office/drawing/2014/main" id="{8F0B5D61-BC92-2611-F6BB-E2A48CD62C1B}"/>
                </a:ext>
              </a:extLst>
            </p:cNvPr>
            <p:cNvSpPr/>
            <p:nvPr/>
          </p:nvSpPr>
          <p:spPr>
            <a:xfrm rot="5400000">
              <a:off x="3178959" y="2393149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22" name="6 CuadroTexto">
            <a:extLst>
              <a:ext uri="{FF2B5EF4-FFF2-40B4-BE49-F238E27FC236}">
                <a16:creationId xmlns:a16="http://schemas.microsoft.com/office/drawing/2014/main" id="{8C4B929A-CFBA-0FFD-AE46-DF088E1EB37E}"/>
              </a:ext>
            </a:extLst>
          </p:cNvPr>
          <p:cNvSpPr txBox="1"/>
          <p:nvPr/>
        </p:nvSpPr>
        <p:spPr>
          <a:xfrm>
            <a:off x="4138784" y="2458896"/>
            <a:ext cx="2520000" cy="400110"/>
          </a:xfrm>
          <a:prstGeom prst="rect">
            <a:avLst/>
          </a:prstGeom>
          <a:solidFill>
            <a:schemeClr val="accent6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s-ES" sz="2000" dirty="0">
                <a:latin typeface="Cambria" pitchFamily="18" charset="0"/>
              </a:rPr>
              <a:t>Planificación</a:t>
            </a:r>
          </a:p>
        </p:txBody>
      </p:sp>
      <p:sp>
        <p:nvSpPr>
          <p:cNvPr id="23" name="23 Rectángulo">
            <a:extLst>
              <a:ext uri="{FF2B5EF4-FFF2-40B4-BE49-F238E27FC236}">
                <a16:creationId xmlns:a16="http://schemas.microsoft.com/office/drawing/2014/main" id="{B2C992F9-37EC-68ED-7EB2-B04AC37F7A91}"/>
              </a:ext>
            </a:extLst>
          </p:cNvPr>
          <p:cNvSpPr/>
          <p:nvPr/>
        </p:nvSpPr>
        <p:spPr>
          <a:xfrm>
            <a:off x="8213847" y="3169856"/>
            <a:ext cx="83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buNone/>
              <a:defRPr/>
            </a:pPr>
            <a:r>
              <a:rPr lang="es-ES" sz="2000" dirty="0">
                <a:latin typeface="Cambria" pitchFamily="18" charset="0"/>
              </a:rPr>
              <a:t>¿Qué?</a:t>
            </a:r>
          </a:p>
        </p:txBody>
      </p:sp>
      <p:sp>
        <p:nvSpPr>
          <p:cNvPr id="24" name="24 Rectángulo">
            <a:extLst>
              <a:ext uri="{FF2B5EF4-FFF2-40B4-BE49-F238E27FC236}">
                <a16:creationId xmlns:a16="http://schemas.microsoft.com/office/drawing/2014/main" id="{7B3F0C09-5436-88B6-0C2D-5DC56B0A072B}"/>
              </a:ext>
            </a:extLst>
          </p:cNvPr>
          <p:cNvSpPr/>
          <p:nvPr/>
        </p:nvSpPr>
        <p:spPr>
          <a:xfrm>
            <a:off x="9066031" y="3861361"/>
            <a:ext cx="1034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buNone/>
              <a:defRPr/>
            </a:pPr>
            <a:r>
              <a:rPr lang="es-ES" sz="2000" dirty="0">
                <a:latin typeface="Cambria" pitchFamily="18" charset="0"/>
              </a:rPr>
              <a:t>¿Cómo?</a:t>
            </a:r>
          </a:p>
        </p:txBody>
      </p:sp>
      <p:sp>
        <p:nvSpPr>
          <p:cNvPr id="25" name="25 Rectángulo">
            <a:extLst>
              <a:ext uri="{FF2B5EF4-FFF2-40B4-BE49-F238E27FC236}">
                <a16:creationId xmlns:a16="http://schemas.microsoft.com/office/drawing/2014/main" id="{E0B15BEB-99C6-F11D-1CEA-8FEC521FB655}"/>
              </a:ext>
            </a:extLst>
          </p:cNvPr>
          <p:cNvSpPr/>
          <p:nvPr/>
        </p:nvSpPr>
        <p:spPr>
          <a:xfrm>
            <a:off x="10018243" y="4547533"/>
            <a:ext cx="1975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buNone/>
              <a:defRPr/>
            </a:pPr>
            <a:r>
              <a:rPr lang="es-ES" sz="2000" dirty="0">
                <a:latin typeface="Cambria" pitchFamily="18" charset="0"/>
              </a:rPr>
              <a:t>Implementación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43AFE2-1924-D9AF-C1FF-29B66F96986F}"/>
              </a:ext>
            </a:extLst>
          </p:cNvPr>
          <p:cNvSpPr/>
          <p:nvPr/>
        </p:nvSpPr>
        <p:spPr>
          <a:xfrm>
            <a:off x="3348213" y="4645579"/>
            <a:ext cx="3096258" cy="2151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E205BA-9578-D773-D82D-AB08AB392782}"/>
              </a:ext>
            </a:extLst>
          </p:cNvPr>
          <p:cNvSpPr txBox="1"/>
          <p:nvPr/>
        </p:nvSpPr>
        <p:spPr>
          <a:xfrm>
            <a:off x="1489292" y="4299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</a:t>
            </a:r>
            <a:r>
              <a:rPr lang="es-ES" sz="1800" dirty="0"/>
              <a:t>s sólo una etapa del proceso de desarrollo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4"/>
            <a:ext cx="6719048" cy="2622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Lenguajes de alto Nivel</a:t>
            </a:r>
          </a:p>
          <a:p>
            <a:pPr lvl="1"/>
            <a:r>
              <a:rPr lang="es-ES" sz="2000" dirty="0"/>
              <a:t>Cercanos al lenguaje natural</a:t>
            </a:r>
          </a:p>
          <a:p>
            <a:pPr lvl="1"/>
            <a:r>
              <a:rPr lang="es-ES" sz="2000" dirty="0"/>
              <a:t>Mayor legibilidad y facilidad de programación</a:t>
            </a:r>
          </a:p>
          <a:p>
            <a:pPr lvl="1"/>
            <a:r>
              <a:rPr lang="es-ES" sz="2000" dirty="0"/>
              <a:t>Datos estructurados y abstracción procedimental</a:t>
            </a:r>
          </a:p>
          <a:p>
            <a:pPr lvl="1"/>
            <a:endParaRPr lang="es-E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14C214"/>
                </a:solidFill>
              </a:rPr>
              <a:t>Compilados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14C214"/>
                </a:solidFill>
              </a:rPr>
              <a:t>Interpretados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endParaRPr lang="es-E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F79FC4-75A5-AAB0-B5A9-D8CF7D35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47" y="3182822"/>
            <a:ext cx="4989864" cy="33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6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4"/>
            <a:ext cx="4147276" cy="2622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Lenguajes de alto Nivel</a:t>
            </a:r>
          </a:p>
          <a:p>
            <a:pPr marL="0" indent="0">
              <a:buNone/>
            </a:pPr>
            <a:endParaRPr lang="es-E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14C214"/>
                </a:solidFill>
              </a:rPr>
              <a:t>Compilados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Interpretados</a:t>
            </a:r>
            <a:endParaRPr lang="es-ES" sz="2000" b="1" dirty="0">
              <a:solidFill>
                <a:srgbClr val="14C214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14C214"/>
              </a:solidFill>
            </a:endParaRPr>
          </a:p>
          <a:p>
            <a:pPr marL="457200" lvl="1" indent="0">
              <a:buNone/>
            </a:pPr>
            <a:endParaRPr lang="es-ES" sz="2000" dirty="0"/>
          </a:p>
          <a:p>
            <a:pPr lvl="1"/>
            <a:endParaRPr lang="es-E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7BA3BC77-E651-8B61-8E30-316F91785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83" y="4892085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s-ES" sz="2000" dirty="0">
                <a:latin typeface="Cambria" pitchFamily="18" charset="0"/>
              </a:rPr>
              <a:t>Enlazador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68A90E8-E1C7-959A-F61F-D3386A90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417" y="4773320"/>
            <a:ext cx="293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sz="2000" dirty="0">
                <a:cs typeface="Arial" panose="020B0604020202020204" pitchFamily="34" charset="0"/>
              </a:rPr>
              <a:t>Código</a:t>
            </a:r>
            <a:br>
              <a:rPr lang="es-ES" sz="2000" dirty="0">
                <a:cs typeface="Arial" panose="020B0604020202020204" pitchFamily="34" charset="0"/>
              </a:rPr>
            </a:br>
            <a:r>
              <a:rPr lang="es-ES" sz="2000" dirty="0">
                <a:cs typeface="Arial" panose="020B0604020202020204" pitchFamily="34" charset="0"/>
              </a:rPr>
              <a:t>objeto de</a:t>
            </a:r>
            <a:br>
              <a:rPr lang="es-ES" sz="2000" dirty="0">
                <a:cs typeface="Arial" panose="020B0604020202020204" pitchFamily="34" charset="0"/>
              </a:rPr>
            </a:br>
            <a:r>
              <a:rPr lang="es-ES" sz="2000" dirty="0">
                <a:cs typeface="Arial" panose="020B0604020202020204" pitchFamily="34" charset="0"/>
              </a:rPr>
              <a:t>biblioteca</a:t>
            </a:r>
          </a:p>
        </p:txBody>
      </p:sp>
      <p:grpSp>
        <p:nvGrpSpPr>
          <p:cNvPr id="7" name="28 Grupo">
            <a:extLst>
              <a:ext uri="{FF2B5EF4-FFF2-40B4-BE49-F238E27FC236}">
                <a16:creationId xmlns:a16="http://schemas.microsoft.com/office/drawing/2014/main" id="{FF58BF23-AD20-B7F9-70D0-FA4F3BE5CB15}"/>
              </a:ext>
            </a:extLst>
          </p:cNvPr>
          <p:cNvGrpSpPr/>
          <p:nvPr/>
        </p:nvGrpSpPr>
        <p:grpSpPr>
          <a:xfrm>
            <a:off x="5418070" y="1678796"/>
            <a:ext cx="6556353" cy="2062103"/>
            <a:chOff x="4378164" y="1071546"/>
            <a:chExt cx="4337240" cy="2062103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F28EC9F-0D4F-E4B1-99DF-23D74B254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164" y="1234662"/>
              <a:ext cx="17300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sz="2000" dirty="0">
                  <a:solidFill>
                    <a:srgbClr val="FF00C1"/>
                  </a:solidFill>
                  <a:latin typeface="Cambria" pitchFamily="18" charset="0"/>
                </a:rPr>
                <a:t>Código fuente</a:t>
              </a:r>
            </a:p>
          </p:txBody>
        </p:sp>
        <p:sp>
          <p:nvSpPr>
            <p:cNvPr id="9" name="24 Rectángulo">
              <a:extLst>
                <a:ext uri="{FF2B5EF4-FFF2-40B4-BE49-F238E27FC236}">
                  <a16:creationId xmlns:a16="http://schemas.microsoft.com/office/drawing/2014/main" id="{ACA33A94-D200-F699-BB3B-61DDB50148D0}"/>
                </a:ext>
              </a:extLst>
            </p:cNvPr>
            <p:cNvSpPr/>
            <p:nvPr/>
          </p:nvSpPr>
          <p:spPr>
            <a:xfrm>
              <a:off x="5808808" y="1071546"/>
              <a:ext cx="290659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#include &lt;iostream&gt;</a:t>
              </a: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using namespace std;</a:t>
              </a:r>
            </a:p>
            <a:p>
              <a:pPr marL="0" lvl="1" indent="1588">
                <a:buNone/>
              </a:pPr>
              <a:endParaRPr lang="es-ES" sz="1600" dirty="0">
                <a:latin typeface="Consolas" pitchFamily="49" charset="0"/>
              </a:endParaRP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int main()</a:t>
              </a: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{</a:t>
              </a: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   cout &lt;&lt; "Hola Mundo!" &lt;&lt; endl;</a:t>
              </a: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   return 0;</a:t>
              </a:r>
            </a:p>
            <a:p>
              <a:pPr marL="0" lvl="1" indent="1588">
                <a:buNone/>
              </a:pPr>
              <a:r>
                <a:rPr lang="es-ES" sz="1600" dirty="0">
                  <a:latin typeface="Consolas" pitchFamily="49" charset="0"/>
                </a:rPr>
                <a:t>}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50D85F7C-AC27-4F02-F562-E08BB1EF16F6}"/>
              </a:ext>
            </a:extLst>
          </p:cNvPr>
          <p:cNvSpPr/>
          <p:nvPr/>
        </p:nvSpPr>
        <p:spPr>
          <a:xfrm>
            <a:off x="6206883" y="2364658"/>
            <a:ext cx="152400" cy="2567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F28EA9-F08E-E883-E4E5-7D0700D574FF}"/>
              </a:ext>
            </a:extLst>
          </p:cNvPr>
          <p:cNvSpPr/>
          <p:nvPr/>
        </p:nvSpPr>
        <p:spPr>
          <a:xfrm>
            <a:off x="6206883" y="3861839"/>
            <a:ext cx="152400" cy="2567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FB931E9-A7CC-76B5-B0E7-9FE9377695C7}"/>
              </a:ext>
            </a:extLst>
          </p:cNvPr>
          <p:cNvSpPr/>
          <p:nvPr/>
        </p:nvSpPr>
        <p:spPr>
          <a:xfrm>
            <a:off x="6206883" y="4481120"/>
            <a:ext cx="152400" cy="2567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5C5A0F6-4B4B-ED65-53B8-5A4AAF407871}"/>
              </a:ext>
            </a:extLst>
          </p:cNvPr>
          <p:cNvSpPr/>
          <p:nvPr/>
        </p:nvSpPr>
        <p:spPr>
          <a:xfrm>
            <a:off x="6206883" y="5665305"/>
            <a:ext cx="152400" cy="2567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0871E1-74F4-AEB9-4130-A1F37B1A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861" y="1587036"/>
            <a:ext cx="1165265" cy="130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FAE8DC08-8245-FB55-C3A3-7AA20EA1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389" y="2701618"/>
            <a:ext cx="1857388" cy="1066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s-ES" sz="2000" dirty="0">
                <a:latin typeface="Cambria" pitchFamily="18" charset="0"/>
              </a:rPr>
              <a:t>Compilador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57773556-EA92-2A44-E900-1F25A74A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982" y="4088999"/>
            <a:ext cx="171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sz="2000" dirty="0">
                <a:solidFill>
                  <a:srgbClr val="FF00C1"/>
                </a:solidFill>
                <a:latin typeface="Cambria" pitchFamily="18" charset="0"/>
              </a:rPr>
              <a:t>Código objeto</a:t>
            </a:r>
          </a:p>
        </p:txBody>
      </p:sp>
      <p:grpSp>
        <p:nvGrpSpPr>
          <p:cNvPr id="17" name="30 Grupo">
            <a:extLst>
              <a:ext uri="{FF2B5EF4-FFF2-40B4-BE49-F238E27FC236}">
                <a16:creationId xmlns:a16="http://schemas.microsoft.com/office/drawing/2014/main" id="{ED49C0BD-F211-1191-2D9F-F4FE48106C7B}"/>
              </a:ext>
            </a:extLst>
          </p:cNvPr>
          <p:cNvGrpSpPr/>
          <p:nvPr/>
        </p:nvGrpSpPr>
        <p:grpSpPr>
          <a:xfrm>
            <a:off x="5426982" y="4088999"/>
            <a:ext cx="4717008" cy="426712"/>
            <a:chOff x="4387076" y="3553039"/>
            <a:chExt cx="4717008" cy="426712"/>
          </a:xfrm>
        </p:grpSpPr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27F6FBEA-2D13-0895-DFB9-D4C978624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076" y="3553039"/>
              <a:ext cx="1712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sz="2000" dirty="0">
                  <a:solidFill>
                    <a:srgbClr val="FF00C1"/>
                  </a:solidFill>
                  <a:latin typeface="Cambria" pitchFamily="18" charset="0"/>
                </a:rPr>
                <a:t>Código objeto</a:t>
              </a:r>
            </a:p>
          </p:txBody>
        </p:sp>
        <p:sp>
          <p:nvSpPr>
            <p:cNvPr id="19" name="29 CuadroTexto">
              <a:extLst>
                <a:ext uri="{FF2B5EF4-FFF2-40B4-BE49-F238E27FC236}">
                  <a16:creationId xmlns:a16="http://schemas.microsoft.com/office/drawing/2014/main" id="{CBAF939C-133E-0748-7F6C-6BFFCBCF1698}"/>
                </a:ext>
              </a:extLst>
            </p:cNvPr>
            <p:cNvSpPr txBox="1"/>
            <p:nvPr/>
          </p:nvSpPr>
          <p:spPr>
            <a:xfrm>
              <a:off x="6171871" y="3610419"/>
              <a:ext cx="293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+mj-lt"/>
                </a:rPr>
                <a:t>0100010100111010011100…</a:t>
              </a:r>
            </a:p>
          </p:txBody>
        </p:sp>
      </p:grpSp>
      <p:sp>
        <p:nvSpPr>
          <p:cNvPr id="20" name="Text Box 11">
            <a:extLst>
              <a:ext uri="{FF2B5EF4-FFF2-40B4-BE49-F238E27FC236}">
                <a16:creationId xmlns:a16="http://schemas.microsoft.com/office/drawing/2014/main" id="{9FFDDAA8-B58A-640F-8DCD-DED339D5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142" y="5991904"/>
            <a:ext cx="3068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000" dirty="0">
                <a:solidFill>
                  <a:srgbClr val="FF00C1"/>
                </a:solidFill>
                <a:latin typeface="Cambria" pitchFamily="18" charset="0"/>
              </a:rPr>
              <a:t>Programa ejecutable</a:t>
            </a:r>
          </a:p>
        </p:txBody>
      </p:sp>
    </p:spTree>
    <p:extLst>
      <p:ext uri="{BB962C8B-B14F-4D97-AF65-F5344CB8AC3E}">
        <p14:creationId xmlns:p14="http://schemas.microsoft.com/office/powerpoint/2010/main" val="20124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E76DFF3-F5C4-4047-927D-808B991E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224"/>
            <a:ext cx="4147276" cy="2622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Lenguajes de alto Nivel</a:t>
            </a:r>
          </a:p>
          <a:p>
            <a:pPr marL="0" indent="0">
              <a:buNone/>
            </a:pPr>
            <a:endParaRPr lang="es-E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14C214"/>
                </a:solidFill>
              </a:rPr>
              <a:t>Compilados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Interpretados</a:t>
            </a:r>
            <a:endParaRPr lang="es-ES" sz="2000" b="1" dirty="0">
              <a:solidFill>
                <a:srgbClr val="14C214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14C214"/>
              </a:solidFill>
            </a:endParaRPr>
          </a:p>
          <a:p>
            <a:pPr marL="457200" lvl="1" indent="0">
              <a:buNone/>
            </a:pPr>
            <a:endParaRPr lang="es-ES" sz="2000" dirty="0"/>
          </a:p>
          <a:p>
            <a:pPr lvl="1"/>
            <a:endParaRPr lang="es-E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endParaRPr lang="en-US" dirty="0"/>
          </a:p>
        </p:txBody>
      </p:sp>
      <p:pic>
        <p:nvPicPr>
          <p:cNvPr id="21" name="Picture 4" descr="Hello World in Python | Python Program to Print Hello World">
            <a:extLst>
              <a:ext uri="{FF2B5EF4-FFF2-40B4-BE49-F238E27FC236}">
                <a16:creationId xmlns:a16="http://schemas.microsoft.com/office/drawing/2014/main" id="{4491ED92-CA01-2934-6526-79B65AE1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2" y="3225243"/>
            <a:ext cx="7405934" cy="20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98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805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Bahnschrift Condensed</vt:lpstr>
      <vt:lpstr>Bahnschrift SemiBold SemiConden</vt:lpstr>
      <vt:lpstr>Cambria</vt:lpstr>
      <vt:lpstr>Century Schoolbook</vt:lpstr>
      <vt:lpstr>Consolas</vt:lpstr>
      <vt:lpstr>Humanst521 BT</vt:lpstr>
      <vt:lpstr>Ubuntu</vt:lpstr>
      <vt:lpstr>Univers Condensed</vt:lpstr>
      <vt:lpstr>Tema de Office</vt:lpstr>
      <vt:lpstr>DIPLOMADO EN INTRODUCCIÓN A LA CIENCIA DE DATOS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PYTHON</vt:lpstr>
      <vt:lpstr>¿Qué es Python?</vt:lpstr>
      <vt:lpstr>¿Qué es Python?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Pensamiento Computacional</vt:lpstr>
      <vt:lpstr>INSTALACIÓN</vt:lpstr>
      <vt:lpstr>Instalación y Configuración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92</cp:revision>
  <dcterms:created xsi:type="dcterms:W3CDTF">2021-03-09T20:00:32Z</dcterms:created>
  <dcterms:modified xsi:type="dcterms:W3CDTF">2023-02-03T03:13:58Z</dcterms:modified>
</cp:coreProperties>
</file>