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501" r:id="rId3"/>
    <p:sldId id="503" r:id="rId4"/>
    <p:sldId id="52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99"/>
    <a:srgbClr val="66FF33"/>
    <a:srgbClr val="14C214"/>
    <a:srgbClr val="CCFF33"/>
    <a:srgbClr val="95D7C1"/>
    <a:srgbClr val="00CC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CCFF2DB-04F1-4BED-B5F1-D998FDF390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305F36-D908-488C-AC29-B4063846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D5AF78-3254-4336-8F44-778ED9F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ksdlksjdlksad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CE857F-2DFE-48E9-B3D4-DF62BE47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0C85A84-75E6-44C1-9538-46D65764FE0D}"/>
              </a:ext>
            </a:extLst>
          </p:cNvPr>
          <p:cNvGrpSpPr/>
          <p:nvPr userDrawn="1"/>
        </p:nvGrpSpPr>
        <p:grpSpPr>
          <a:xfrm>
            <a:off x="800099" y="1671271"/>
            <a:ext cx="10612953" cy="4048125"/>
            <a:chOff x="800099" y="1404937"/>
            <a:chExt cx="10612953" cy="4048125"/>
          </a:xfr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6E12E019-8E88-4F4A-9CF7-4745D2A605F7}"/>
                </a:ext>
              </a:extLst>
            </p:cNvPr>
            <p:cNvSpPr/>
            <p:nvPr userDrawn="1"/>
          </p:nvSpPr>
          <p:spPr>
            <a:xfrm>
              <a:off x="800099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9214960-C9EB-4D9E-9086-6C5D92BEC627}"/>
                </a:ext>
              </a:extLst>
            </p:cNvPr>
            <p:cNvSpPr/>
            <p:nvPr userDrawn="1"/>
          </p:nvSpPr>
          <p:spPr>
            <a:xfrm>
              <a:off x="2831027" y="1404937"/>
              <a:ext cx="6551098" cy="4048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CD8EE93-CA22-48B2-8778-9F0BF8F942EA}"/>
                </a:ext>
              </a:extLst>
            </p:cNvPr>
            <p:cNvSpPr/>
            <p:nvPr userDrawn="1"/>
          </p:nvSpPr>
          <p:spPr>
            <a:xfrm>
              <a:off x="7351197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DAFA2A9-4466-49BF-AAE6-F89834142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7406" y="2465020"/>
            <a:ext cx="8095199" cy="1325563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  <a:latin typeface="Humanst521 BT" panose="020B0602020204020204" pitchFamily="34" charset="0"/>
                <a:ea typeface="HP Simplified Hans" panose="020B0500000000000000" pitchFamily="34" charset="-122"/>
              </a:defRPr>
            </a:lvl1pPr>
          </a:lstStyle>
          <a:p>
            <a:r>
              <a:rPr lang="en-US" dirty="0"/>
              <a:t>NOMBRE DEL DIPLOMADO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84A9492-EC20-4835-9640-E67604180688}"/>
              </a:ext>
            </a:extLst>
          </p:cNvPr>
          <p:cNvGrpSpPr/>
          <p:nvPr userDrawn="1"/>
        </p:nvGrpSpPr>
        <p:grpSpPr>
          <a:xfrm>
            <a:off x="2327811" y="4168577"/>
            <a:ext cx="7654389" cy="898188"/>
            <a:chOff x="800099" y="1404937"/>
            <a:chExt cx="10612953" cy="4048125"/>
          </a:xfrm>
          <a:solidFill>
            <a:srgbClr val="99FF66"/>
          </a:solidFill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87CBF745-1C35-4413-8186-7F1A723AA640}"/>
                </a:ext>
              </a:extLst>
            </p:cNvPr>
            <p:cNvSpPr/>
            <p:nvPr userDrawn="1"/>
          </p:nvSpPr>
          <p:spPr>
            <a:xfrm>
              <a:off x="800099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C48BE54-9708-41A7-8EF8-DF8D63F61B7C}"/>
                </a:ext>
              </a:extLst>
            </p:cNvPr>
            <p:cNvSpPr/>
            <p:nvPr userDrawn="1"/>
          </p:nvSpPr>
          <p:spPr>
            <a:xfrm>
              <a:off x="2831027" y="1404937"/>
              <a:ext cx="6551098" cy="4048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99529D3D-E264-44B8-8B58-08F2C0CC43FB}"/>
                </a:ext>
              </a:extLst>
            </p:cNvPr>
            <p:cNvSpPr/>
            <p:nvPr userDrawn="1"/>
          </p:nvSpPr>
          <p:spPr>
            <a:xfrm>
              <a:off x="7351197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C318A28-F2D5-4836-AD4D-32037BD95822}"/>
              </a:ext>
            </a:extLst>
          </p:cNvPr>
          <p:cNvCxnSpPr>
            <a:cxnSpLocks/>
          </p:cNvCxnSpPr>
          <p:nvPr userDrawn="1"/>
        </p:nvCxnSpPr>
        <p:spPr>
          <a:xfrm>
            <a:off x="9992497" y="279250"/>
            <a:ext cx="0" cy="7801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E29B6011-47DA-47E0-A544-DB929DBDDE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97153" y="4392392"/>
            <a:ext cx="6915704" cy="450558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latin typeface="Univers Condensed" panose="020B050602020205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Nombre de la sesión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C18405-8DD4-DC6B-B35A-DAF5614A08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0475" y="279250"/>
            <a:ext cx="1676400" cy="82117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1D6A77-AD6D-2E90-D18D-ACAE3F7C6E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29709" y="279250"/>
            <a:ext cx="1829457" cy="826206"/>
          </a:xfrm>
          <a:prstGeom prst="rect">
            <a:avLst/>
          </a:prstGeom>
        </p:spPr>
      </p:pic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4FCB6EE2-FD17-D0CE-13DC-19D3E845FF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2142" y="5186493"/>
            <a:ext cx="5135356" cy="4460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Bahnschrift Condensed" panose="020B0502040204020203" pitchFamily="34" charset="0"/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  <a:latin typeface="Bahnschrift Condensed" panose="020B0502040204020203" pitchFamily="34" charset="0"/>
              </a:defRPr>
            </a:lvl2pPr>
          </a:lstStyle>
          <a:p>
            <a:pPr lvl="0"/>
            <a:r>
              <a:rPr lang="es-CO" dirty="0"/>
              <a:t>Docente a cargo de la sesión</a:t>
            </a:r>
          </a:p>
        </p:txBody>
      </p:sp>
    </p:spTree>
    <p:extLst>
      <p:ext uri="{BB962C8B-B14F-4D97-AF65-F5344CB8AC3E}">
        <p14:creationId xmlns:p14="http://schemas.microsoft.com/office/powerpoint/2010/main" val="19275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BB18066D-26E4-67A7-D178-CE8C373B8C0F}"/>
              </a:ext>
            </a:extLst>
          </p:cNvPr>
          <p:cNvSpPr/>
          <p:nvPr userDrawn="1"/>
        </p:nvSpPr>
        <p:spPr>
          <a:xfrm>
            <a:off x="8991600" y="0"/>
            <a:ext cx="3200400" cy="68580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CDA7FD-699B-0878-B90F-3D571A4093AB}"/>
              </a:ext>
            </a:extLst>
          </p:cNvPr>
          <p:cNvSpPr/>
          <p:nvPr userDrawn="1"/>
        </p:nvSpPr>
        <p:spPr>
          <a:xfrm>
            <a:off x="8991600" y="1"/>
            <a:ext cx="28194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19867C-82E5-44A6-9828-F4A379948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0650" y="365125"/>
            <a:ext cx="2628900" cy="5811838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D69CBB-BDE4-4C8B-A64F-5CF7D4996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C2D8DD-800B-483A-A0DF-B3CEA411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7A0D0-3499-4E0A-A253-3270F291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FBB50-86F5-456C-910D-B36066E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228D8CD5-EA09-4ACF-B378-EE01591A436D}"/>
              </a:ext>
            </a:extLst>
          </p:cNvPr>
          <p:cNvSpPr/>
          <p:nvPr userDrawn="1"/>
        </p:nvSpPr>
        <p:spPr>
          <a:xfrm>
            <a:off x="-47331" y="-38390"/>
            <a:ext cx="12251164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B40248-904B-CD7B-0375-3DD8A016D781}"/>
              </a:ext>
            </a:extLst>
          </p:cNvPr>
          <p:cNvSpPr/>
          <p:nvPr userDrawn="1"/>
        </p:nvSpPr>
        <p:spPr>
          <a:xfrm>
            <a:off x="-47331" y="2006364"/>
            <a:ext cx="12227498" cy="2244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09A84C5-5A96-4EE1-8476-6B1B10F19925}"/>
              </a:ext>
            </a:extLst>
          </p:cNvPr>
          <p:cNvCxnSpPr/>
          <p:nvPr userDrawn="1"/>
        </p:nvCxnSpPr>
        <p:spPr>
          <a:xfrm>
            <a:off x="10518163" y="120182"/>
            <a:ext cx="0" cy="6911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E612AB2-0340-4510-911C-90F009C90F93}"/>
              </a:ext>
            </a:extLst>
          </p:cNvPr>
          <p:cNvSpPr/>
          <p:nvPr userDrawn="1"/>
        </p:nvSpPr>
        <p:spPr>
          <a:xfrm>
            <a:off x="-47331" y="6305601"/>
            <a:ext cx="12251164" cy="558660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8E4BD164-3EBA-4C03-B66A-938AFE4A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168281"/>
            <a:ext cx="9144001" cy="192317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Bahnschrift SemiBold SemiConden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2865E1CF-2834-43BF-99EC-14D0776C7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4409441"/>
            <a:ext cx="9144001" cy="3651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Univers Condensed" panose="020B050602020205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BC60DE7-D097-BB60-EAF1-E2686442A9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4622" y="128148"/>
            <a:ext cx="1375496" cy="67524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D7C2B95-DD1B-E41F-0B46-AF1D88C4FC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86209" y="120182"/>
            <a:ext cx="1416812" cy="7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1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4154B8-7896-4C3D-A0DC-BCC4A193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770"/>
            <a:ext cx="10515600" cy="4351338"/>
          </a:xfrm>
        </p:spPr>
        <p:txBody>
          <a:bodyPr/>
          <a:lstStyle>
            <a:lvl1pPr algn="just">
              <a:defRPr>
                <a:latin typeface="+mn-lt"/>
              </a:defRPr>
            </a:lvl1pPr>
            <a:lvl2pPr algn="just">
              <a:defRPr>
                <a:latin typeface="+mn-lt"/>
              </a:defRPr>
            </a:lvl2pPr>
            <a:lvl3pPr algn="just">
              <a:defRPr>
                <a:latin typeface="+mn-lt"/>
              </a:defRPr>
            </a:lvl3pPr>
            <a:lvl4pPr algn="just">
              <a:defRPr>
                <a:latin typeface="+mn-lt"/>
              </a:defRPr>
            </a:lvl4pPr>
            <a:lvl5pPr algn="just">
              <a:defRPr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E31416-3EA1-44B9-B919-CB19D41A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056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BE26D-B452-4A0B-8272-FF9C2492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05662"/>
            <a:ext cx="2743200" cy="365125"/>
          </a:xfrm>
        </p:spPr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306E92-FEFF-47CA-B2DB-D278F491AE2B}"/>
              </a:ext>
            </a:extLst>
          </p:cNvPr>
          <p:cNvSpPr/>
          <p:nvPr userDrawn="1"/>
        </p:nvSpPr>
        <p:spPr>
          <a:xfrm>
            <a:off x="0" y="0"/>
            <a:ext cx="12192000" cy="9942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8C53A48-CE74-4CC1-87DB-FB15F7DEA2AB}"/>
              </a:ext>
            </a:extLst>
          </p:cNvPr>
          <p:cNvSpPr/>
          <p:nvPr userDrawn="1"/>
        </p:nvSpPr>
        <p:spPr>
          <a:xfrm>
            <a:off x="0" y="994299"/>
            <a:ext cx="12192000" cy="134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2F77D-4F31-4A42-A6B7-33EF3158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46672"/>
            <a:ext cx="9965924" cy="50095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586D6F-274A-4967-8E47-9B5F21E832DE}"/>
              </a:ext>
            </a:extLst>
          </p:cNvPr>
          <p:cNvSpPr/>
          <p:nvPr userDrawn="1"/>
        </p:nvSpPr>
        <p:spPr>
          <a:xfrm>
            <a:off x="0" y="984015"/>
            <a:ext cx="12192000" cy="134937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8B08B5-C6E0-D8FC-CD0B-77D5B59995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2733" y="187120"/>
            <a:ext cx="1242134" cy="609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8350AC7-5CD2-CD16-0DEA-4551C38AA9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921" y="5873985"/>
            <a:ext cx="1828959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7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1386907E-BABD-4DDB-8FF0-FD1FD51AD9D6}"/>
              </a:ext>
            </a:extLst>
          </p:cNvPr>
          <p:cNvSpPr/>
          <p:nvPr userDrawn="1"/>
        </p:nvSpPr>
        <p:spPr>
          <a:xfrm>
            <a:off x="0" y="0"/>
            <a:ext cx="6178858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54CC70-E98A-5379-7F26-2EA7E824586B}"/>
              </a:ext>
            </a:extLst>
          </p:cNvPr>
          <p:cNvSpPr/>
          <p:nvPr userDrawn="1"/>
        </p:nvSpPr>
        <p:spPr>
          <a:xfrm>
            <a:off x="492376" y="464234"/>
            <a:ext cx="4965889" cy="554426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CFA5A4-2356-F3EF-602A-88F06CBC75E9}"/>
              </a:ext>
            </a:extLst>
          </p:cNvPr>
          <p:cNvSpPr/>
          <p:nvPr userDrawn="1"/>
        </p:nvSpPr>
        <p:spPr>
          <a:xfrm>
            <a:off x="604918" y="618978"/>
            <a:ext cx="4740794" cy="527479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0066EC-A8DC-4AE3-B2CD-A30D51563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372" y="1118797"/>
            <a:ext cx="4790983" cy="488970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1D4DB0-94F0-4938-B13C-C70BC178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98EF639E-4302-4695-91D3-51CC51B0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40" y="2346457"/>
            <a:ext cx="4248150" cy="1325563"/>
          </a:xfrm>
        </p:spPr>
        <p:txBody>
          <a:bodyPr/>
          <a:lstStyle>
            <a:lvl1pPr>
              <a:defRPr lang="es-ES" sz="3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295AD97-A35E-B2C9-5D4D-823663BE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376" y="6163242"/>
            <a:ext cx="1221165" cy="59948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BA393D4-FDC0-9CAA-67FE-C69722913D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21633" y="161348"/>
            <a:ext cx="1464333" cy="6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4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84AB66-CB4C-44F8-81F4-A496591B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D60446-80A4-418F-A003-24D44F73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816297-FD1D-4D37-BA94-C8151762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DE013B8-A29B-482B-A558-8A44E55317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1CCB9EE-3807-47D7-8BB0-FD000A3DEFBE}"/>
              </a:ext>
            </a:extLst>
          </p:cNvPr>
          <p:cNvCxnSpPr>
            <a:cxnSpLocks/>
          </p:cNvCxnSpPr>
          <p:nvPr userDrawn="1"/>
        </p:nvCxnSpPr>
        <p:spPr>
          <a:xfrm>
            <a:off x="5914840" y="2452412"/>
            <a:ext cx="0" cy="16737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8D4CA398-8161-4909-B6B0-36E0B45FB841}"/>
              </a:ext>
            </a:extLst>
          </p:cNvPr>
          <p:cNvSpPr txBox="1">
            <a:spLocks/>
          </p:cNvSpPr>
          <p:nvPr userDrawn="1"/>
        </p:nvSpPr>
        <p:spPr>
          <a:xfrm>
            <a:off x="4038600" y="6288434"/>
            <a:ext cx="3849986" cy="5009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Univers Condensed" panose="020B050602020205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Diplomado en introducción a la ciencia de datos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0B735BD-E671-0199-CD1C-5AE7BE7D20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7563" y="2542651"/>
            <a:ext cx="3026936" cy="14859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9F0A72-E6A3-6167-168E-D1017F08B7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9979" y="2549139"/>
            <a:ext cx="3287696" cy="14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2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B6E0C17-EDB0-FF69-1570-22863CE41EF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6D118D-8D06-8A65-2BAF-ED5DF7B7F3BD}"/>
              </a:ext>
            </a:extLst>
          </p:cNvPr>
          <p:cNvSpPr/>
          <p:nvPr userDrawn="1"/>
        </p:nvSpPr>
        <p:spPr>
          <a:xfrm>
            <a:off x="138545" y="136525"/>
            <a:ext cx="11914910" cy="658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4D2-FBF9-44B8-96B9-655506C5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AF4593-3817-44A5-987A-62C7FA6F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8F79DA-D8AC-474A-BFC1-7A84E75CA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4909E2-087F-4B03-A693-B00E46C93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D61A6D-00AE-4AF8-AF7C-2DC25DE8B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7C9FD1-214C-4663-911B-70FA89D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7723EE-F674-4E48-861E-4F53D73D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AF6BA0-2F28-430C-88E4-B1FBF896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iagrama de flujo: proceso 10">
            <a:extLst>
              <a:ext uri="{FF2B5EF4-FFF2-40B4-BE49-F238E27FC236}">
                <a16:creationId xmlns:a16="http://schemas.microsoft.com/office/drawing/2014/main" id="{31F4793E-6B24-E052-2C29-F09E5E9C7852}"/>
              </a:ext>
            </a:extLst>
          </p:cNvPr>
          <p:cNvSpPr/>
          <p:nvPr userDrawn="1"/>
        </p:nvSpPr>
        <p:spPr>
          <a:xfrm>
            <a:off x="138545" y="136525"/>
            <a:ext cx="11914910" cy="6600826"/>
          </a:xfrm>
          <a:prstGeom prst="flowChartProcess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766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6F87-3D47-4560-BA58-67804758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01F10-4A27-4A5D-8BE0-4BF9DED8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412BF1-3A33-4EC6-8CCB-EB184A0E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CB539A-155D-4935-9C9A-BBFF2618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657A68-CBBC-44DC-A107-3EAA00E7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ABC1B4-C2EF-432A-8C03-EDB9767D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DB7D6F-3392-D404-014C-E12873D22A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09126"/>
            <a:ext cx="12192000" cy="78849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531ED34-5679-A32D-DF91-D6CDBFEEC744}"/>
              </a:ext>
            </a:extLst>
          </p:cNvPr>
          <p:cNvSpPr/>
          <p:nvPr userDrawn="1"/>
        </p:nvSpPr>
        <p:spPr>
          <a:xfrm>
            <a:off x="0" y="6355715"/>
            <a:ext cx="12192000" cy="54127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13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D8697BB-383A-96F4-8B39-DEF19B27EE9A}"/>
              </a:ext>
            </a:extLst>
          </p:cNvPr>
          <p:cNvSpPr/>
          <p:nvPr userDrawn="1"/>
        </p:nvSpPr>
        <p:spPr>
          <a:xfrm>
            <a:off x="-19342" y="0"/>
            <a:ext cx="493776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B51F52-65BA-428B-B493-B342658F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6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2201FA-E996-4580-B8DD-84EDBE29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72590" y="99536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491448-6507-420F-9CE7-489D1355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76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61E708-C443-4A57-BF84-FFFA1C10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259D06-DBD2-4274-88F5-5529A35D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978B1-65E4-4E7B-B7DB-F82D34B5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1CA1D3F-8486-BD47-85E6-09A59E205898}"/>
              </a:ext>
            </a:extLst>
          </p:cNvPr>
          <p:cNvCxnSpPr/>
          <p:nvPr userDrawn="1"/>
        </p:nvCxnSpPr>
        <p:spPr>
          <a:xfrm>
            <a:off x="0" y="-10551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F230FEE-312C-C310-F68B-C2C0D5C388CB}"/>
              </a:ext>
            </a:extLst>
          </p:cNvPr>
          <p:cNvCxnSpPr/>
          <p:nvPr userDrawn="1"/>
        </p:nvCxnSpPr>
        <p:spPr>
          <a:xfrm>
            <a:off x="4924425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DF1E382-4458-8198-CF86-5AC2E0B292EF}"/>
              </a:ext>
            </a:extLst>
          </p:cNvPr>
          <p:cNvCxnSpPr>
            <a:cxnSpLocks/>
          </p:cNvCxnSpPr>
          <p:nvPr userDrawn="1"/>
        </p:nvCxnSpPr>
        <p:spPr>
          <a:xfrm>
            <a:off x="24579" y="-10551"/>
            <a:ext cx="0" cy="6868551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grama de flujo: proceso 16">
            <a:extLst>
              <a:ext uri="{FF2B5EF4-FFF2-40B4-BE49-F238E27FC236}">
                <a16:creationId xmlns:a16="http://schemas.microsoft.com/office/drawing/2014/main" id="{76AB789D-86B5-D57A-601A-DDFC98DB259C}"/>
              </a:ext>
            </a:extLst>
          </p:cNvPr>
          <p:cNvSpPr/>
          <p:nvPr userDrawn="1"/>
        </p:nvSpPr>
        <p:spPr>
          <a:xfrm>
            <a:off x="11909329" y="-10551"/>
            <a:ext cx="282668" cy="68580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85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E89676EE-A393-C618-BCEA-C4B503D5827A}"/>
              </a:ext>
            </a:extLst>
          </p:cNvPr>
          <p:cNvSpPr/>
          <p:nvPr userDrawn="1"/>
        </p:nvSpPr>
        <p:spPr>
          <a:xfrm>
            <a:off x="0" y="457200"/>
            <a:ext cx="214313" cy="6264275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6525B3-000F-4C22-A8DB-1B4779BF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1906B7-6DC6-4D52-8408-3F00C0D09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B04AD-FC78-4D41-A2B4-0221CC51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64412-838D-45A7-A605-EEDBC8A7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F45E2F-5BFF-43E0-AC68-EA41691F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62B0B0-8E50-8246-471E-96A08CE2F529}"/>
              </a:ext>
            </a:extLst>
          </p:cNvPr>
          <p:cNvSpPr/>
          <p:nvPr userDrawn="1"/>
        </p:nvSpPr>
        <p:spPr>
          <a:xfrm rot="5400000">
            <a:off x="5988843" y="-4942824"/>
            <a:ext cx="214314" cy="1009996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904A0-89D7-177F-DE67-D160F257AAB5}"/>
              </a:ext>
            </a:extLst>
          </p:cNvPr>
          <p:cNvSpPr/>
          <p:nvPr userDrawn="1"/>
        </p:nvSpPr>
        <p:spPr>
          <a:xfrm>
            <a:off x="11977687" y="562708"/>
            <a:ext cx="214313" cy="6158767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94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1E2214-DE73-45AD-B155-10AA4F92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756222-C9A0-4600-99F9-698164A58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E7E6B-CFAA-4CCB-B163-C40D711E8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E97CE8-FDDE-4A1C-AF08-72039C36C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CBD8A-1E84-41F8-8780-DFC09008A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0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2" r:id="rId4"/>
    <p:sldLayoutId id="2147483655" r:id="rId5"/>
    <p:sldLayoutId id="2147483653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edom24/recursos_intef/tree/main/recurso2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F8221-F3D2-DE8F-6B4A-1E8C4639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latin typeface="Humanst521 BT" panose="020B0602020204020204" pitchFamily="34" charset="0"/>
              </a:rPr>
              <a:t>DIPLOMADO EN INTRODUCCIÓN A LA CIENCIA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929AF5-74FB-57DD-2033-C53415C46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/>
              <a:t>Sesión 10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56CA55-EC7E-1669-7616-80AF6052F27A}"/>
              </a:ext>
            </a:extLst>
          </p:cNvPr>
          <p:cNvSpPr txBox="1"/>
          <p:nvPr/>
        </p:nvSpPr>
        <p:spPr>
          <a:xfrm>
            <a:off x="4236150" y="5153891"/>
            <a:ext cx="383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Bahnschrift Condensed" panose="020B0502040204020203" pitchFamily="34" charset="0"/>
              </a:rPr>
              <a:t>Luis Alejandro Torres Niño</a:t>
            </a:r>
          </a:p>
        </p:txBody>
      </p:sp>
    </p:spTree>
    <p:extLst>
      <p:ext uri="{BB962C8B-B14F-4D97-AF65-F5344CB8AC3E}">
        <p14:creationId xmlns:p14="http://schemas.microsoft.com/office/powerpoint/2010/main" val="425389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453D-68C6-E9B3-08F4-CE147E9E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TALLER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CD7F4-45F2-5E4E-B959-1791F0D057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TALLER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47EF0-0C6F-F035-7A7A-F7A1A0C8F1F1}"/>
              </a:ext>
            </a:extLst>
          </p:cNvPr>
          <p:cNvSpPr txBox="1"/>
          <p:nvPr/>
        </p:nvSpPr>
        <p:spPr>
          <a:xfrm>
            <a:off x="886419" y="1702447"/>
            <a:ext cx="11305581" cy="36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una función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que tome como argumento dos números y devuelva el mayor de ellos. (Es cierto que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tiene una función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incorporada, pero hacerla nosotros mismos es un muy buen ejercicio.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una función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max_de_tres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que tome tres números como argumentos y devuelva el mayor de ellos.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una función que calcule la longitud de una lista o una cadena dada. (Es cierto que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tiene la función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incorporada, pero escribirla por nosotros mismos resulta un muy buen ejercicio.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Escribir una función que tome un carácter y devuelva True si es una vocal, de lo contrario devuelve False.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Escribir una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sum() y una función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que sumen y multipliquen respectivamente todos los números de una lista. Por ejemplo: sum([1,2,3,4]) debería devolver 10 y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([1,2,3,4]) debería devolver 24.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TALLER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47EF0-0C6F-F035-7A7A-F7A1A0C8F1F1}"/>
              </a:ext>
            </a:extLst>
          </p:cNvPr>
          <p:cNvSpPr txBox="1"/>
          <p:nvPr/>
        </p:nvSpPr>
        <p:spPr>
          <a:xfrm>
            <a:off x="762000" y="1603836"/>
            <a:ext cx="11305581" cy="422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una función inversa() que calcule la inversión de una cadena. Por ejemplo, la cadena "estoy probando" debería devolver la cadena "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odnaborp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yotse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una función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es_palindromo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que reconoce palíndromos (es decir, palabras que tienen el mismo aspecto escritas invertidas), ejemplo: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es_palindromo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("radar") tendría que devolver True.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una función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superposicion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que tome dos listas y devuelva True si tienen al menos 1 miembro en común o devuelva False de lo contrario. Escribir la función usando el bucle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anidado.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una función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generar_n_caracteres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que tome un entero n y devuelva el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multiplicado por n. Por ejemplo: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generar_n_caracteres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(5, "x") debería devolver "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xxxxx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un histograma procedimiento() que tome una lista de números enteros e imprima un histograma en la pantalla. Ejemplo: procedimiento([4, 9, 7]) debería imprimir lo siguiente: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*********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*******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Juguemos un poco - 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recursos_intef</a:t>
            </a:r>
            <a:r>
              <a:rPr lang="es-CO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/recurso2 at 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main</a:t>
            </a:r>
            <a:r>
              <a:rPr lang="es-CO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· josedom24/</a:t>
            </a:r>
            <a:r>
              <a:rPr lang="es-CO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recursos_intef</a:t>
            </a:r>
            <a:r>
              <a:rPr lang="es-CO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(github.com)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4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947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385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Bahnschrift Condensed</vt:lpstr>
      <vt:lpstr>Bahnschrift SemiBold SemiConden</vt:lpstr>
      <vt:lpstr>Calibri</vt:lpstr>
      <vt:lpstr>Century Schoolbook</vt:lpstr>
      <vt:lpstr>Humanst521 BT</vt:lpstr>
      <vt:lpstr>Univers Condensed</vt:lpstr>
      <vt:lpstr>Tema de Office</vt:lpstr>
      <vt:lpstr>DIPLOMADO EN INTRODUCCIÓN A LA CIENCIA DE DATOS</vt:lpstr>
      <vt:lpstr>TALLER PYTHON</vt:lpstr>
      <vt:lpstr>TALLER PYTHON</vt:lpstr>
      <vt:lpstr>TALLER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Ardila</dc:creator>
  <cp:lastModifiedBy>Luis</cp:lastModifiedBy>
  <cp:revision>91</cp:revision>
  <dcterms:created xsi:type="dcterms:W3CDTF">2021-03-09T20:00:32Z</dcterms:created>
  <dcterms:modified xsi:type="dcterms:W3CDTF">2023-02-03T03:12:13Z</dcterms:modified>
</cp:coreProperties>
</file>