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7" r:id="rId2"/>
    <p:sldId id="349" r:id="rId3"/>
    <p:sldId id="314" r:id="rId4"/>
    <p:sldId id="331" r:id="rId5"/>
    <p:sldId id="332" r:id="rId6"/>
    <p:sldId id="333" r:id="rId7"/>
    <p:sldId id="334" r:id="rId8"/>
    <p:sldId id="336" r:id="rId9"/>
    <p:sldId id="339" r:id="rId10"/>
    <p:sldId id="335" r:id="rId11"/>
    <p:sldId id="337" r:id="rId12"/>
    <p:sldId id="338" r:id="rId13"/>
    <p:sldId id="354" r:id="rId14"/>
    <p:sldId id="315" r:id="rId15"/>
    <p:sldId id="340" r:id="rId16"/>
    <p:sldId id="341" r:id="rId17"/>
    <p:sldId id="342" r:id="rId18"/>
    <p:sldId id="343" r:id="rId19"/>
    <p:sldId id="344" r:id="rId20"/>
    <p:sldId id="345" r:id="rId21"/>
    <p:sldId id="346" r:id="rId22"/>
    <p:sldId id="347" r:id="rId23"/>
    <p:sldId id="348" r:id="rId24"/>
    <p:sldId id="355" r:id="rId25"/>
    <p:sldId id="316" r:id="rId26"/>
    <p:sldId id="356" r:id="rId27"/>
    <p:sldId id="357" r:id="rId28"/>
    <p:sldId id="358" r:id="rId29"/>
    <p:sldId id="26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FF99"/>
    <a:srgbClr val="66FF33"/>
    <a:srgbClr val="14C214"/>
    <a:srgbClr val="CCFF33"/>
    <a:srgbClr val="95D7C1"/>
    <a:srgbClr val="00CC99"/>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5" autoAdjust="0"/>
    <p:restoredTop sz="94660"/>
  </p:normalViewPr>
  <p:slideViewPr>
    <p:cSldViewPr snapToGrid="0">
      <p:cViewPr varScale="1">
        <p:scale>
          <a:sx n="107" d="100"/>
          <a:sy n="107" d="100"/>
        </p:scale>
        <p:origin x="630"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6CCFF2DB-04F1-4BED-B5F1-D998FDF390D4}"/>
              </a:ext>
            </a:extLst>
          </p:cNvPr>
          <p:cNvSpPr/>
          <p:nvPr userDrawn="1"/>
        </p:nvSpPr>
        <p:spPr>
          <a:xfrm>
            <a:off x="0" y="0"/>
            <a:ext cx="12192000" cy="6858000"/>
          </a:xfrm>
          <a:prstGeom prst="rect">
            <a:avLst/>
          </a:prstGeom>
          <a:gradFill flip="none" rotWithShape="1">
            <a:gsLst>
              <a:gs pos="0">
                <a:schemeClr val="accent6">
                  <a:lumMod val="40000"/>
                  <a:lumOff val="60000"/>
                  <a:tint val="66000"/>
                  <a:satMod val="160000"/>
                </a:schemeClr>
              </a:gs>
              <a:gs pos="50000">
                <a:schemeClr val="accent6">
                  <a:lumMod val="40000"/>
                  <a:lumOff val="60000"/>
                  <a:tint val="44500"/>
                  <a:satMod val="160000"/>
                </a:schemeClr>
              </a:gs>
              <a:gs pos="100000">
                <a:schemeClr val="accent6">
                  <a:lumMod val="40000"/>
                  <a:lumOff val="60000"/>
                  <a:tint val="23500"/>
                  <a:satMod val="16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fecha 2">
            <a:extLst>
              <a:ext uri="{FF2B5EF4-FFF2-40B4-BE49-F238E27FC236}">
                <a16:creationId xmlns:a16="http://schemas.microsoft.com/office/drawing/2014/main" id="{F9305F36-D908-488C-AC29-B40638460642}"/>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4" name="Marcador de pie de página 3">
            <a:extLst>
              <a:ext uri="{FF2B5EF4-FFF2-40B4-BE49-F238E27FC236}">
                <a16:creationId xmlns:a16="http://schemas.microsoft.com/office/drawing/2014/main" id="{FCD5AF78-3254-4336-8F44-778ED9F254B9}"/>
              </a:ext>
            </a:extLst>
          </p:cNvPr>
          <p:cNvSpPr>
            <a:spLocks noGrp="1"/>
          </p:cNvSpPr>
          <p:nvPr>
            <p:ph type="ftr" sz="quarter" idx="11"/>
          </p:nvPr>
        </p:nvSpPr>
        <p:spPr/>
        <p:txBody>
          <a:bodyPr/>
          <a:lstStyle/>
          <a:p>
            <a:r>
              <a:rPr lang="en-US" dirty="0" err="1"/>
              <a:t>ksdlksjdlksad</a:t>
            </a:r>
            <a:endParaRPr lang="en-US" dirty="0"/>
          </a:p>
        </p:txBody>
      </p:sp>
      <p:sp>
        <p:nvSpPr>
          <p:cNvPr id="5" name="Marcador de número de diapositiva 4">
            <a:extLst>
              <a:ext uri="{FF2B5EF4-FFF2-40B4-BE49-F238E27FC236}">
                <a16:creationId xmlns:a16="http://schemas.microsoft.com/office/drawing/2014/main" id="{95CE857F-2DFE-48E9-B3D4-DF62BE476F94}"/>
              </a:ext>
            </a:extLst>
          </p:cNvPr>
          <p:cNvSpPr>
            <a:spLocks noGrp="1"/>
          </p:cNvSpPr>
          <p:nvPr>
            <p:ph type="sldNum" sz="quarter" idx="12"/>
          </p:nvPr>
        </p:nvSpPr>
        <p:spPr/>
        <p:txBody>
          <a:bodyPr/>
          <a:lstStyle/>
          <a:p>
            <a:fld id="{DA8B4587-C7B0-40D2-8329-FBC7FEB2F5B7}" type="slidenum">
              <a:rPr lang="en-US" smtClean="0"/>
              <a:t>‹#›</a:t>
            </a:fld>
            <a:endParaRPr lang="en-US"/>
          </a:p>
        </p:txBody>
      </p:sp>
      <p:grpSp>
        <p:nvGrpSpPr>
          <p:cNvPr id="11" name="Grupo 10">
            <a:extLst>
              <a:ext uri="{FF2B5EF4-FFF2-40B4-BE49-F238E27FC236}">
                <a16:creationId xmlns:a16="http://schemas.microsoft.com/office/drawing/2014/main" id="{80C85A84-75E6-44C1-9538-46D65764FE0D}"/>
              </a:ext>
            </a:extLst>
          </p:cNvPr>
          <p:cNvGrpSpPr/>
          <p:nvPr userDrawn="1"/>
        </p:nvGrpSpPr>
        <p:grpSpPr>
          <a:xfrm>
            <a:off x="800099" y="1671271"/>
            <a:ext cx="10612953" cy="4048125"/>
            <a:chOff x="800099" y="1404937"/>
            <a:chExt cx="10612953" cy="4048125"/>
          </a:xfr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p:grpSpPr>
        <p:sp>
          <p:nvSpPr>
            <p:cNvPr id="8" name="Rectángulo: esquinas redondeadas 7">
              <a:extLst>
                <a:ext uri="{FF2B5EF4-FFF2-40B4-BE49-F238E27FC236}">
                  <a16:creationId xmlns:a16="http://schemas.microsoft.com/office/drawing/2014/main" id="{6E12E019-8E88-4F4A-9CF7-4745D2A605F7}"/>
                </a:ext>
              </a:extLst>
            </p:cNvPr>
            <p:cNvSpPr/>
            <p:nvPr userDrawn="1"/>
          </p:nvSpPr>
          <p:spPr>
            <a:xfrm>
              <a:off x="800099" y="1404937"/>
              <a:ext cx="4061855" cy="40481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a:extLst>
                <a:ext uri="{FF2B5EF4-FFF2-40B4-BE49-F238E27FC236}">
                  <a16:creationId xmlns:a16="http://schemas.microsoft.com/office/drawing/2014/main" id="{C9214960-C9EB-4D9E-9086-6C5D92BEC627}"/>
                </a:ext>
              </a:extLst>
            </p:cNvPr>
            <p:cNvSpPr/>
            <p:nvPr userDrawn="1"/>
          </p:nvSpPr>
          <p:spPr>
            <a:xfrm>
              <a:off x="2831027" y="1404937"/>
              <a:ext cx="6551098" cy="4048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ángulo: esquinas redondeadas 9">
              <a:extLst>
                <a:ext uri="{FF2B5EF4-FFF2-40B4-BE49-F238E27FC236}">
                  <a16:creationId xmlns:a16="http://schemas.microsoft.com/office/drawing/2014/main" id="{1CD8EE93-CA22-48B2-8778-9F0BF8F942EA}"/>
                </a:ext>
              </a:extLst>
            </p:cNvPr>
            <p:cNvSpPr/>
            <p:nvPr userDrawn="1"/>
          </p:nvSpPr>
          <p:spPr>
            <a:xfrm>
              <a:off x="7351197" y="1404937"/>
              <a:ext cx="4061855" cy="40481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ítulo 1">
            <a:extLst>
              <a:ext uri="{FF2B5EF4-FFF2-40B4-BE49-F238E27FC236}">
                <a16:creationId xmlns:a16="http://schemas.microsoft.com/office/drawing/2014/main" id="{8DAFA2A9-4466-49BF-AAE6-F89834142E20}"/>
              </a:ext>
            </a:extLst>
          </p:cNvPr>
          <p:cNvSpPr>
            <a:spLocks noGrp="1"/>
          </p:cNvSpPr>
          <p:nvPr>
            <p:ph type="title" hasCustomPrompt="1"/>
          </p:nvPr>
        </p:nvSpPr>
        <p:spPr>
          <a:xfrm>
            <a:off x="2107406" y="2465020"/>
            <a:ext cx="8095199" cy="1325563"/>
          </a:xfrm>
        </p:spPr>
        <p:txBody>
          <a:bodyPr/>
          <a:lstStyle>
            <a:lvl1pPr algn="ctr">
              <a:defRPr b="0">
                <a:solidFill>
                  <a:schemeClr val="bg1"/>
                </a:solidFill>
                <a:latin typeface="Humanst521 BT" panose="020B0602020204020204" pitchFamily="34" charset="0"/>
                <a:ea typeface="HP Simplified Hans" panose="020B0500000000000000" pitchFamily="34" charset="-122"/>
              </a:defRPr>
            </a:lvl1pPr>
          </a:lstStyle>
          <a:p>
            <a:r>
              <a:rPr lang="en-US" dirty="0"/>
              <a:t>NOMBRE DEL DIPLOMADO</a:t>
            </a:r>
          </a:p>
        </p:txBody>
      </p:sp>
      <p:grpSp>
        <p:nvGrpSpPr>
          <p:cNvPr id="12" name="Grupo 11">
            <a:extLst>
              <a:ext uri="{FF2B5EF4-FFF2-40B4-BE49-F238E27FC236}">
                <a16:creationId xmlns:a16="http://schemas.microsoft.com/office/drawing/2014/main" id="{684A9492-EC20-4835-9640-E67604180688}"/>
              </a:ext>
            </a:extLst>
          </p:cNvPr>
          <p:cNvGrpSpPr/>
          <p:nvPr userDrawn="1"/>
        </p:nvGrpSpPr>
        <p:grpSpPr>
          <a:xfrm>
            <a:off x="2327811" y="4168577"/>
            <a:ext cx="7654389" cy="898188"/>
            <a:chOff x="800099" y="1404937"/>
            <a:chExt cx="10612953" cy="4048125"/>
          </a:xfrm>
          <a:solidFill>
            <a:srgbClr val="99FF66"/>
          </a:solidFill>
        </p:grpSpPr>
        <p:sp>
          <p:nvSpPr>
            <p:cNvPr id="13" name="Rectángulo: esquinas redondeadas 12">
              <a:extLst>
                <a:ext uri="{FF2B5EF4-FFF2-40B4-BE49-F238E27FC236}">
                  <a16:creationId xmlns:a16="http://schemas.microsoft.com/office/drawing/2014/main" id="{87CBF745-1C35-4413-8186-7F1A723AA640}"/>
                </a:ext>
              </a:extLst>
            </p:cNvPr>
            <p:cNvSpPr/>
            <p:nvPr userDrawn="1"/>
          </p:nvSpPr>
          <p:spPr>
            <a:xfrm>
              <a:off x="800099" y="1404937"/>
              <a:ext cx="4061855" cy="40481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ángulo 13">
              <a:extLst>
                <a:ext uri="{FF2B5EF4-FFF2-40B4-BE49-F238E27FC236}">
                  <a16:creationId xmlns:a16="http://schemas.microsoft.com/office/drawing/2014/main" id="{AC48BE54-9708-41A7-8EF8-DF8D63F61B7C}"/>
                </a:ext>
              </a:extLst>
            </p:cNvPr>
            <p:cNvSpPr/>
            <p:nvPr userDrawn="1"/>
          </p:nvSpPr>
          <p:spPr>
            <a:xfrm>
              <a:off x="2831027" y="1404937"/>
              <a:ext cx="6551098" cy="4048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ángulo: esquinas redondeadas 14">
              <a:extLst>
                <a:ext uri="{FF2B5EF4-FFF2-40B4-BE49-F238E27FC236}">
                  <a16:creationId xmlns:a16="http://schemas.microsoft.com/office/drawing/2014/main" id="{99529D3D-E264-44B8-8B58-08F2C0CC43FB}"/>
                </a:ext>
              </a:extLst>
            </p:cNvPr>
            <p:cNvSpPr/>
            <p:nvPr userDrawn="1"/>
          </p:nvSpPr>
          <p:spPr>
            <a:xfrm>
              <a:off x="7351197" y="1404937"/>
              <a:ext cx="4061855" cy="404812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Conector recto 18">
            <a:extLst>
              <a:ext uri="{FF2B5EF4-FFF2-40B4-BE49-F238E27FC236}">
                <a16:creationId xmlns:a16="http://schemas.microsoft.com/office/drawing/2014/main" id="{3C318A28-F2D5-4836-AD4D-32037BD95822}"/>
              </a:ext>
            </a:extLst>
          </p:cNvPr>
          <p:cNvCxnSpPr>
            <a:cxnSpLocks/>
          </p:cNvCxnSpPr>
          <p:nvPr userDrawn="1"/>
        </p:nvCxnSpPr>
        <p:spPr>
          <a:xfrm>
            <a:off x="9992497" y="279250"/>
            <a:ext cx="0" cy="78018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2" name="Marcador de texto 21">
            <a:extLst>
              <a:ext uri="{FF2B5EF4-FFF2-40B4-BE49-F238E27FC236}">
                <a16:creationId xmlns:a16="http://schemas.microsoft.com/office/drawing/2014/main" id="{E29B6011-47DA-47E0-A544-DB929DBDDEA4}"/>
              </a:ext>
            </a:extLst>
          </p:cNvPr>
          <p:cNvSpPr>
            <a:spLocks noGrp="1"/>
          </p:cNvSpPr>
          <p:nvPr>
            <p:ph type="body" sz="quarter" idx="13" hasCustomPrompt="1"/>
          </p:nvPr>
        </p:nvSpPr>
        <p:spPr>
          <a:xfrm>
            <a:off x="2697153" y="4392392"/>
            <a:ext cx="6915704" cy="450558"/>
          </a:xfrm>
        </p:spPr>
        <p:txBody>
          <a:bodyPr>
            <a:normAutofit/>
          </a:bodyPr>
          <a:lstStyle>
            <a:lvl1pPr marL="0" indent="0" algn="ctr">
              <a:buNone/>
              <a:defRPr sz="2400" b="0">
                <a:latin typeface="Univers Condensed" panose="020B050602020205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s-ES" dirty="0"/>
              <a:t>Nombre de la sesión</a:t>
            </a:r>
            <a:endParaRPr lang="en-US" dirty="0"/>
          </a:p>
        </p:txBody>
      </p:sp>
      <p:pic>
        <p:nvPicPr>
          <p:cNvPr id="7" name="Imagen 6">
            <a:extLst>
              <a:ext uri="{FF2B5EF4-FFF2-40B4-BE49-F238E27FC236}">
                <a16:creationId xmlns:a16="http://schemas.microsoft.com/office/drawing/2014/main" id="{25C18405-8DD4-DC6B-B35A-DAF5614A0848}"/>
              </a:ext>
            </a:extLst>
          </p:cNvPr>
          <p:cNvPicPr>
            <a:picLocks noChangeAspect="1"/>
          </p:cNvPicPr>
          <p:nvPr userDrawn="1"/>
        </p:nvPicPr>
        <p:blipFill>
          <a:blip r:embed="rId2"/>
          <a:stretch>
            <a:fillRect/>
          </a:stretch>
        </p:blipFill>
        <p:spPr>
          <a:xfrm>
            <a:off x="8220475" y="279250"/>
            <a:ext cx="1676400" cy="821174"/>
          </a:xfrm>
          <a:prstGeom prst="rect">
            <a:avLst/>
          </a:prstGeom>
        </p:spPr>
      </p:pic>
      <p:pic>
        <p:nvPicPr>
          <p:cNvPr id="24" name="Imagen 23">
            <a:extLst>
              <a:ext uri="{FF2B5EF4-FFF2-40B4-BE49-F238E27FC236}">
                <a16:creationId xmlns:a16="http://schemas.microsoft.com/office/drawing/2014/main" id="{F91D6A77-AD6D-2E90-D18D-ACAE3F7C6E44}"/>
              </a:ext>
            </a:extLst>
          </p:cNvPr>
          <p:cNvPicPr>
            <a:picLocks noChangeAspect="1"/>
          </p:cNvPicPr>
          <p:nvPr userDrawn="1"/>
        </p:nvPicPr>
        <p:blipFill>
          <a:blip r:embed="rId3"/>
          <a:stretch>
            <a:fillRect/>
          </a:stretch>
        </p:blipFill>
        <p:spPr>
          <a:xfrm>
            <a:off x="10129709" y="279250"/>
            <a:ext cx="1829457" cy="826206"/>
          </a:xfrm>
          <a:prstGeom prst="rect">
            <a:avLst/>
          </a:prstGeom>
        </p:spPr>
      </p:pic>
      <p:sp>
        <p:nvSpPr>
          <p:cNvPr id="21" name="Marcador de texto 20">
            <a:extLst>
              <a:ext uri="{FF2B5EF4-FFF2-40B4-BE49-F238E27FC236}">
                <a16:creationId xmlns:a16="http://schemas.microsoft.com/office/drawing/2014/main" id="{4FCB6EE2-FD17-D0CE-13DC-19D3E845FFCD}"/>
              </a:ext>
            </a:extLst>
          </p:cNvPr>
          <p:cNvSpPr>
            <a:spLocks noGrp="1"/>
          </p:cNvSpPr>
          <p:nvPr>
            <p:ph type="body" sz="quarter" idx="14" hasCustomPrompt="1"/>
          </p:nvPr>
        </p:nvSpPr>
        <p:spPr>
          <a:xfrm>
            <a:off x="3592142" y="5186493"/>
            <a:ext cx="5135356" cy="446087"/>
          </a:xfrm>
        </p:spPr>
        <p:txBody>
          <a:bodyPr>
            <a:normAutofit/>
          </a:bodyPr>
          <a:lstStyle>
            <a:lvl1pPr marL="0" indent="0" algn="ctr">
              <a:buNone/>
              <a:defRPr sz="1800">
                <a:solidFill>
                  <a:schemeClr val="bg1"/>
                </a:solidFill>
                <a:latin typeface="Bahnschrift Condensed" panose="020B0502040204020203" pitchFamily="34" charset="0"/>
              </a:defRPr>
            </a:lvl1pPr>
            <a:lvl2pPr marL="457200" indent="0" algn="ctr">
              <a:buNone/>
              <a:defRPr sz="1800">
                <a:solidFill>
                  <a:schemeClr val="bg1"/>
                </a:solidFill>
                <a:latin typeface="Bahnschrift Condensed" panose="020B0502040204020203" pitchFamily="34" charset="0"/>
              </a:defRPr>
            </a:lvl2pPr>
          </a:lstStyle>
          <a:p>
            <a:pPr lvl="0"/>
            <a:r>
              <a:rPr lang="es-CO" dirty="0"/>
              <a:t>Docente a cargo de la sesión</a:t>
            </a:r>
          </a:p>
        </p:txBody>
      </p:sp>
    </p:spTree>
    <p:extLst>
      <p:ext uri="{BB962C8B-B14F-4D97-AF65-F5344CB8AC3E}">
        <p14:creationId xmlns:p14="http://schemas.microsoft.com/office/powerpoint/2010/main" val="1927589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Diagrama de flujo: proceso 6">
            <a:extLst>
              <a:ext uri="{FF2B5EF4-FFF2-40B4-BE49-F238E27FC236}">
                <a16:creationId xmlns:a16="http://schemas.microsoft.com/office/drawing/2014/main" id="{BB18066D-26E4-67A7-D178-CE8C373B8C0F}"/>
              </a:ext>
            </a:extLst>
          </p:cNvPr>
          <p:cNvSpPr/>
          <p:nvPr userDrawn="1"/>
        </p:nvSpPr>
        <p:spPr>
          <a:xfrm>
            <a:off x="8991600" y="0"/>
            <a:ext cx="3200400" cy="6858000"/>
          </a:xfrm>
          <a:prstGeom prst="flowChartProcess">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14CDA7FD-699B-0878-B90F-3D571A4093AB}"/>
              </a:ext>
            </a:extLst>
          </p:cNvPr>
          <p:cNvSpPr/>
          <p:nvPr userDrawn="1"/>
        </p:nvSpPr>
        <p:spPr>
          <a:xfrm>
            <a:off x="8991600" y="1"/>
            <a:ext cx="2819400" cy="6858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vertical 1">
            <a:extLst>
              <a:ext uri="{FF2B5EF4-FFF2-40B4-BE49-F238E27FC236}">
                <a16:creationId xmlns:a16="http://schemas.microsoft.com/office/drawing/2014/main" id="{FB19867C-82E5-44A6-9828-F4A379948D81}"/>
              </a:ext>
            </a:extLst>
          </p:cNvPr>
          <p:cNvSpPr>
            <a:spLocks noGrp="1"/>
          </p:cNvSpPr>
          <p:nvPr>
            <p:ph type="title" orient="vert"/>
          </p:nvPr>
        </p:nvSpPr>
        <p:spPr>
          <a:xfrm>
            <a:off x="9010650" y="365125"/>
            <a:ext cx="2628900" cy="5811838"/>
          </a:xfrm>
        </p:spPr>
        <p:txBody>
          <a:bodyPr vert="eaVert"/>
          <a:lstStyle/>
          <a:p>
            <a:r>
              <a:rPr lang="es-ES" dirty="0"/>
              <a:t>Haga clic para modificar el estilo de título del patrón</a:t>
            </a:r>
            <a:endParaRPr lang="en-US" dirty="0"/>
          </a:p>
        </p:txBody>
      </p:sp>
      <p:sp>
        <p:nvSpPr>
          <p:cNvPr id="3" name="Marcador de texto vertical 2">
            <a:extLst>
              <a:ext uri="{FF2B5EF4-FFF2-40B4-BE49-F238E27FC236}">
                <a16:creationId xmlns:a16="http://schemas.microsoft.com/office/drawing/2014/main" id="{EDD69CBB-BDE4-4C8B-A64F-5CF7D4996BC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F3C2D8DD-800B-483A-A0DF-B3CEA411CF96}"/>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5" name="Marcador de pie de página 4">
            <a:extLst>
              <a:ext uri="{FF2B5EF4-FFF2-40B4-BE49-F238E27FC236}">
                <a16:creationId xmlns:a16="http://schemas.microsoft.com/office/drawing/2014/main" id="{FDF7A0D0-3499-4E0A-A253-3270F29121EF}"/>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424FBB50-86F5-456C-910D-B36066E408BB}"/>
              </a:ext>
            </a:extLst>
          </p:cNvPr>
          <p:cNvSpPr>
            <a:spLocks noGrp="1"/>
          </p:cNvSpPr>
          <p:nvPr>
            <p:ph type="sldNum" sz="quarter" idx="12"/>
          </p:nvPr>
        </p:nvSpPr>
        <p:spPr/>
        <p:txBody>
          <a:bodyPr/>
          <a:lstStyle/>
          <a:p>
            <a:fld id="{DA8B4587-C7B0-40D2-8329-FBC7FEB2F5B7}" type="slidenum">
              <a:rPr lang="en-US" smtClean="0"/>
              <a:t>‹#›</a:t>
            </a:fld>
            <a:endParaRPr lang="en-US"/>
          </a:p>
        </p:txBody>
      </p:sp>
    </p:spTree>
    <p:extLst>
      <p:ext uri="{BB962C8B-B14F-4D97-AF65-F5344CB8AC3E}">
        <p14:creationId xmlns:p14="http://schemas.microsoft.com/office/powerpoint/2010/main" val="1561279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228D8CD5-EA09-4ACF-B378-EE01591A436D}"/>
              </a:ext>
            </a:extLst>
          </p:cNvPr>
          <p:cNvSpPr/>
          <p:nvPr userDrawn="1"/>
        </p:nvSpPr>
        <p:spPr>
          <a:xfrm>
            <a:off x="-47331" y="-38390"/>
            <a:ext cx="12251164" cy="6858000"/>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ángulo 6">
            <a:extLst>
              <a:ext uri="{FF2B5EF4-FFF2-40B4-BE49-F238E27FC236}">
                <a16:creationId xmlns:a16="http://schemas.microsoft.com/office/drawing/2014/main" id="{87B40248-904B-CD7B-0375-3DD8A016D781}"/>
              </a:ext>
            </a:extLst>
          </p:cNvPr>
          <p:cNvSpPr/>
          <p:nvPr userDrawn="1"/>
        </p:nvSpPr>
        <p:spPr>
          <a:xfrm>
            <a:off x="-47331" y="2006364"/>
            <a:ext cx="12227498" cy="224408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1" name="Conector recto 20">
            <a:extLst>
              <a:ext uri="{FF2B5EF4-FFF2-40B4-BE49-F238E27FC236}">
                <a16:creationId xmlns:a16="http://schemas.microsoft.com/office/drawing/2014/main" id="{309A84C5-5A96-4EE1-8476-6B1B10F19925}"/>
              </a:ext>
            </a:extLst>
          </p:cNvPr>
          <p:cNvCxnSpPr/>
          <p:nvPr userDrawn="1"/>
        </p:nvCxnSpPr>
        <p:spPr>
          <a:xfrm>
            <a:off x="10518163" y="120182"/>
            <a:ext cx="0" cy="6911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Rectángulo 21">
            <a:extLst>
              <a:ext uri="{FF2B5EF4-FFF2-40B4-BE49-F238E27FC236}">
                <a16:creationId xmlns:a16="http://schemas.microsoft.com/office/drawing/2014/main" id="{1E612AB2-0340-4510-911C-90F009C90F93}"/>
              </a:ext>
            </a:extLst>
          </p:cNvPr>
          <p:cNvSpPr/>
          <p:nvPr userDrawn="1"/>
        </p:nvSpPr>
        <p:spPr>
          <a:xfrm>
            <a:off x="-47331" y="6305601"/>
            <a:ext cx="12251164" cy="558660"/>
          </a:xfrm>
          <a:prstGeom prst="rect">
            <a:avLst/>
          </a:prstGeom>
          <a:solidFill>
            <a:srgbClr val="66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ítulo 24">
            <a:extLst>
              <a:ext uri="{FF2B5EF4-FFF2-40B4-BE49-F238E27FC236}">
                <a16:creationId xmlns:a16="http://schemas.microsoft.com/office/drawing/2014/main" id="{8E4BD164-3EBA-4C03-B66A-938AFE4ADDA7}"/>
              </a:ext>
            </a:extLst>
          </p:cNvPr>
          <p:cNvSpPr>
            <a:spLocks noGrp="1"/>
          </p:cNvSpPr>
          <p:nvPr>
            <p:ph type="title"/>
          </p:nvPr>
        </p:nvSpPr>
        <p:spPr>
          <a:xfrm>
            <a:off x="1523999" y="2168281"/>
            <a:ext cx="9144001" cy="1923177"/>
          </a:xfrm>
        </p:spPr>
        <p:txBody>
          <a:bodyPr/>
          <a:lstStyle>
            <a:lvl1pPr algn="ctr">
              <a:defRPr>
                <a:solidFill>
                  <a:schemeClr val="tx1"/>
                </a:solidFill>
                <a:latin typeface="Bahnschrift SemiBold SemiConden" panose="020B0502040204020203" pitchFamily="34" charset="0"/>
              </a:defRPr>
            </a:lvl1pPr>
          </a:lstStyle>
          <a:p>
            <a:endParaRPr lang="en-US" dirty="0"/>
          </a:p>
        </p:txBody>
      </p:sp>
      <p:sp>
        <p:nvSpPr>
          <p:cNvPr id="28" name="Marcador de texto 27">
            <a:extLst>
              <a:ext uri="{FF2B5EF4-FFF2-40B4-BE49-F238E27FC236}">
                <a16:creationId xmlns:a16="http://schemas.microsoft.com/office/drawing/2014/main" id="{2865E1CF-2834-43BF-99EC-14D0776C7714}"/>
              </a:ext>
            </a:extLst>
          </p:cNvPr>
          <p:cNvSpPr>
            <a:spLocks noGrp="1"/>
          </p:cNvSpPr>
          <p:nvPr>
            <p:ph type="body" sz="quarter" idx="10"/>
          </p:nvPr>
        </p:nvSpPr>
        <p:spPr>
          <a:xfrm>
            <a:off x="1523999" y="4409441"/>
            <a:ext cx="9144001" cy="365125"/>
          </a:xfrm>
        </p:spPr>
        <p:txBody>
          <a:bodyPr/>
          <a:lstStyle>
            <a:lvl1pPr marL="0" indent="0" algn="ctr">
              <a:buNone/>
              <a:defRPr>
                <a:solidFill>
                  <a:schemeClr val="bg2"/>
                </a:solidFill>
                <a:latin typeface="Univers Condensed" panose="020B050602020205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s-ES" dirty="0"/>
              <a:t>Haga clic para modificar los estilos de texto del patrón</a:t>
            </a:r>
            <a:endParaRPr lang="en-US" dirty="0"/>
          </a:p>
        </p:txBody>
      </p:sp>
      <p:pic>
        <p:nvPicPr>
          <p:cNvPr id="2" name="Imagen 1">
            <a:extLst>
              <a:ext uri="{FF2B5EF4-FFF2-40B4-BE49-F238E27FC236}">
                <a16:creationId xmlns:a16="http://schemas.microsoft.com/office/drawing/2014/main" id="{CBC60DE7-D097-BB60-EAF1-E2686442A96D}"/>
              </a:ext>
            </a:extLst>
          </p:cNvPr>
          <p:cNvPicPr>
            <a:picLocks noChangeAspect="1"/>
          </p:cNvPicPr>
          <p:nvPr userDrawn="1"/>
        </p:nvPicPr>
        <p:blipFill>
          <a:blip r:embed="rId2"/>
          <a:stretch>
            <a:fillRect/>
          </a:stretch>
        </p:blipFill>
        <p:spPr>
          <a:xfrm>
            <a:off x="9074622" y="128148"/>
            <a:ext cx="1375496" cy="675243"/>
          </a:xfrm>
          <a:prstGeom prst="rect">
            <a:avLst/>
          </a:prstGeom>
        </p:spPr>
      </p:pic>
      <p:pic>
        <p:nvPicPr>
          <p:cNvPr id="3" name="Imagen 2">
            <a:extLst>
              <a:ext uri="{FF2B5EF4-FFF2-40B4-BE49-F238E27FC236}">
                <a16:creationId xmlns:a16="http://schemas.microsoft.com/office/drawing/2014/main" id="{6D7C2B95-DD1B-E41F-0B46-AF1D88C4FC01}"/>
              </a:ext>
            </a:extLst>
          </p:cNvPr>
          <p:cNvPicPr>
            <a:picLocks noChangeAspect="1"/>
          </p:cNvPicPr>
          <p:nvPr userDrawn="1"/>
        </p:nvPicPr>
        <p:blipFill>
          <a:blip r:embed="rId3"/>
          <a:stretch>
            <a:fillRect/>
          </a:stretch>
        </p:blipFill>
        <p:spPr>
          <a:xfrm>
            <a:off x="10586209" y="120182"/>
            <a:ext cx="1416812" cy="711687"/>
          </a:xfrm>
          <a:prstGeom prst="rect">
            <a:avLst/>
          </a:prstGeom>
        </p:spPr>
      </p:pic>
    </p:spTree>
    <p:extLst>
      <p:ext uri="{BB962C8B-B14F-4D97-AF65-F5344CB8AC3E}">
        <p14:creationId xmlns:p14="http://schemas.microsoft.com/office/powerpoint/2010/main" val="4065419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F4154B8-7896-4C3D-A0DC-BCC4A193A8B6}"/>
              </a:ext>
            </a:extLst>
          </p:cNvPr>
          <p:cNvSpPr>
            <a:spLocks noGrp="1"/>
          </p:cNvSpPr>
          <p:nvPr>
            <p:ph idx="1"/>
          </p:nvPr>
        </p:nvSpPr>
        <p:spPr>
          <a:xfrm>
            <a:off x="838200" y="1430770"/>
            <a:ext cx="10515600" cy="4351338"/>
          </a:xfrm>
        </p:spPr>
        <p:txBody>
          <a:bodyPr/>
          <a:lstStyle>
            <a:lvl1pPr algn="just">
              <a:defRPr>
                <a:latin typeface="+mn-lt"/>
              </a:defRPr>
            </a:lvl1pPr>
            <a:lvl2pPr algn="just">
              <a:defRPr>
                <a:latin typeface="+mn-lt"/>
              </a:defRPr>
            </a:lvl2pPr>
            <a:lvl3pPr algn="just">
              <a:defRPr>
                <a:latin typeface="+mn-lt"/>
              </a:defRPr>
            </a:lvl3pPr>
            <a:lvl4pPr algn="just">
              <a:defRPr>
                <a:latin typeface="+mn-lt"/>
              </a:defRPr>
            </a:lvl4pPr>
            <a:lvl5pPr algn="just">
              <a:defRPr>
                <a:latin typeface="+mn-lt"/>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Marcador de pie de página 4">
            <a:extLst>
              <a:ext uri="{FF2B5EF4-FFF2-40B4-BE49-F238E27FC236}">
                <a16:creationId xmlns:a16="http://schemas.microsoft.com/office/drawing/2014/main" id="{7AE31416-3EA1-44B9-B919-CB19D41A569F}"/>
              </a:ext>
            </a:extLst>
          </p:cNvPr>
          <p:cNvSpPr>
            <a:spLocks noGrp="1"/>
          </p:cNvSpPr>
          <p:nvPr>
            <p:ph type="ftr" sz="quarter" idx="11"/>
          </p:nvPr>
        </p:nvSpPr>
        <p:spPr>
          <a:xfrm>
            <a:off x="4038600" y="6105662"/>
            <a:ext cx="4114800" cy="365125"/>
          </a:xfrm>
        </p:spPr>
        <p:txBody>
          <a:bodyPr/>
          <a:lstStyle/>
          <a:p>
            <a:endParaRPr lang="en-US"/>
          </a:p>
        </p:txBody>
      </p:sp>
      <p:sp>
        <p:nvSpPr>
          <p:cNvPr id="6" name="Marcador de número de diapositiva 5">
            <a:extLst>
              <a:ext uri="{FF2B5EF4-FFF2-40B4-BE49-F238E27FC236}">
                <a16:creationId xmlns:a16="http://schemas.microsoft.com/office/drawing/2014/main" id="{66EBE26D-B452-4A0B-8272-FF9C2492FB19}"/>
              </a:ext>
            </a:extLst>
          </p:cNvPr>
          <p:cNvSpPr>
            <a:spLocks noGrp="1"/>
          </p:cNvSpPr>
          <p:nvPr>
            <p:ph type="sldNum" sz="quarter" idx="12"/>
          </p:nvPr>
        </p:nvSpPr>
        <p:spPr>
          <a:xfrm>
            <a:off x="8610600" y="6105662"/>
            <a:ext cx="2743200" cy="365125"/>
          </a:xfrm>
        </p:spPr>
        <p:txBody>
          <a:bodyPr/>
          <a:lstStyle/>
          <a:p>
            <a:fld id="{DA8B4587-C7B0-40D2-8329-FBC7FEB2F5B7}" type="slidenum">
              <a:rPr lang="en-US" smtClean="0"/>
              <a:t>‹#›</a:t>
            </a:fld>
            <a:endParaRPr lang="en-US"/>
          </a:p>
        </p:txBody>
      </p:sp>
      <p:sp>
        <p:nvSpPr>
          <p:cNvPr id="7" name="Rectángulo 6">
            <a:extLst>
              <a:ext uri="{FF2B5EF4-FFF2-40B4-BE49-F238E27FC236}">
                <a16:creationId xmlns:a16="http://schemas.microsoft.com/office/drawing/2014/main" id="{AD306E92-FEFF-47CA-B2DB-D278F491AE2B}"/>
              </a:ext>
            </a:extLst>
          </p:cNvPr>
          <p:cNvSpPr/>
          <p:nvPr userDrawn="1"/>
        </p:nvSpPr>
        <p:spPr>
          <a:xfrm>
            <a:off x="0" y="0"/>
            <a:ext cx="12192000" cy="994299"/>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ángulo 9">
            <a:extLst>
              <a:ext uri="{FF2B5EF4-FFF2-40B4-BE49-F238E27FC236}">
                <a16:creationId xmlns:a16="http://schemas.microsoft.com/office/drawing/2014/main" id="{38C53A48-CE74-4CC1-87DB-FB15F7DEA2AB}"/>
              </a:ext>
            </a:extLst>
          </p:cNvPr>
          <p:cNvSpPr/>
          <p:nvPr userDrawn="1"/>
        </p:nvSpPr>
        <p:spPr>
          <a:xfrm>
            <a:off x="0" y="994299"/>
            <a:ext cx="12192000" cy="13493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982F77D-4F31-4A42-A6B7-33EF31581347}"/>
              </a:ext>
            </a:extLst>
          </p:cNvPr>
          <p:cNvSpPr>
            <a:spLocks noGrp="1"/>
          </p:cNvSpPr>
          <p:nvPr>
            <p:ph type="title"/>
          </p:nvPr>
        </p:nvSpPr>
        <p:spPr>
          <a:xfrm>
            <a:off x="491971" y="246672"/>
            <a:ext cx="9965924" cy="500956"/>
          </a:xfrm>
        </p:spPr>
        <p:txBody>
          <a:bodyPr>
            <a:noAutofit/>
          </a:bodyPr>
          <a:lstStyle>
            <a:lvl1pPr>
              <a:defRPr sz="3600">
                <a:solidFill>
                  <a:schemeClr val="bg1"/>
                </a:solidFill>
                <a:latin typeface="+mj-lt"/>
              </a:defRPr>
            </a:lvl1pPr>
          </a:lstStyle>
          <a:p>
            <a:r>
              <a:rPr lang="es-ES" dirty="0"/>
              <a:t>Haga clic para modificar el estilo de título del patrón</a:t>
            </a:r>
            <a:endParaRPr lang="en-US" dirty="0"/>
          </a:p>
        </p:txBody>
      </p:sp>
      <p:sp>
        <p:nvSpPr>
          <p:cNvPr id="14" name="Rectángulo 13">
            <a:extLst>
              <a:ext uri="{FF2B5EF4-FFF2-40B4-BE49-F238E27FC236}">
                <a16:creationId xmlns:a16="http://schemas.microsoft.com/office/drawing/2014/main" id="{DA586D6F-274A-4967-8E47-9B5F21E832DE}"/>
              </a:ext>
            </a:extLst>
          </p:cNvPr>
          <p:cNvSpPr/>
          <p:nvPr userDrawn="1"/>
        </p:nvSpPr>
        <p:spPr>
          <a:xfrm>
            <a:off x="0" y="984015"/>
            <a:ext cx="12192000" cy="134937"/>
          </a:xfrm>
          <a:prstGeom prst="rect">
            <a:avLst/>
          </a:prstGeom>
          <a:solidFill>
            <a:srgbClr val="66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a:extLst>
              <a:ext uri="{FF2B5EF4-FFF2-40B4-BE49-F238E27FC236}">
                <a16:creationId xmlns:a16="http://schemas.microsoft.com/office/drawing/2014/main" id="{1D8B08B5-C6E0-D8FC-CD0B-77D5B599958D}"/>
              </a:ext>
            </a:extLst>
          </p:cNvPr>
          <p:cNvPicPr>
            <a:picLocks noChangeAspect="1"/>
          </p:cNvPicPr>
          <p:nvPr userDrawn="1"/>
        </p:nvPicPr>
        <p:blipFill>
          <a:blip r:embed="rId2"/>
          <a:stretch>
            <a:fillRect/>
          </a:stretch>
        </p:blipFill>
        <p:spPr>
          <a:xfrm>
            <a:off x="10732733" y="187120"/>
            <a:ext cx="1242134" cy="609775"/>
          </a:xfrm>
          <a:prstGeom prst="rect">
            <a:avLst/>
          </a:prstGeom>
        </p:spPr>
      </p:pic>
      <p:pic>
        <p:nvPicPr>
          <p:cNvPr id="12" name="Imagen 11">
            <a:extLst>
              <a:ext uri="{FF2B5EF4-FFF2-40B4-BE49-F238E27FC236}">
                <a16:creationId xmlns:a16="http://schemas.microsoft.com/office/drawing/2014/main" id="{78350AC7-5CD2-CD16-0DEA-4551C38AA923}"/>
              </a:ext>
            </a:extLst>
          </p:cNvPr>
          <p:cNvPicPr>
            <a:picLocks noChangeAspect="1"/>
          </p:cNvPicPr>
          <p:nvPr userDrawn="1"/>
        </p:nvPicPr>
        <p:blipFill>
          <a:blip r:embed="rId3"/>
          <a:stretch>
            <a:fillRect/>
          </a:stretch>
        </p:blipFill>
        <p:spPr>
          <a:xfrm>
            <a:off x="150921" y="5873985"/>
            <a:ext cx="1828959" cy="823031"/>
          </a:xfrm>
          <a:prstGeom prst="rect">
            <a:avLst/>
          </a:prstGeom>
        </p:spPr>
      </p:pic>
    </p:spTree>
    <p:extLst>
      <p:ext uri="{BB962C8B-B14F-4D97-AF65-F5344CB8AC3E}">
        <p14:creationId xmlns:p14="http://schemas.microsoft.com/office/powerpoint/2010/main" val="2056474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1386907E-BABD-4DDB-8FF0-FD1FD51AD9D6}"/>
              </a:ext>
            </a:extLst>
          </p:cNvPr>
          <p:cNvSpPr/>
          <p:nvPr userDrawn="1"/>
        </p:nvSpPr>
        <p:spPr>
          <a:xfrm>
            <a:off x="0" y="0"/>
            <a:ext cx="6178858" cy="6858000"/>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ángulo 9">
            <a:extLst>
              <a:ext uri="{FF2B5EF4-FFF2-40B4-BE49-F238E27FC236}">
                <a16:creationId xmlns:a16="http://schemas.microsoft.com/office/drawing/2014/main" id="{7554CC70-E98A-5379-7F26-2EA7E824586B}"/>
              </a:ext>
            </a:extLst>
          </p:cNvPr>
          <p:cNvSpPr/>
          <p:nvPr userDrawn="1"/>
        </p:nvSpPr>
        <p:spPr>
          <a:xfrm>
            <a:off x="492376" y="464234"/>
            <a:ext cx="4965889" cy="5544264"/>
          </a:xfrm>
          <a:prstGeom prst="rect">
            <a:avLst/>
          </a:prstGeom>
          <a:noFill/>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6" name="Rectángulo 5">
            <a:extLst>
              <a:ext uri="{FF2B5EF4-FFF2-40B4-BE49-F238E27FC236}">
                <a16:creationId xmlns:a16="http://schemas.microsoft.com/office/drawing/2014/main" id="{06CFA5A4-2356-F3EF-602A-88F06CBC75E9}"/>
              </a:ext>
            </a:extLst>
          </p:cNvPr>
          <p:cNvSpPr/>
          <p:nvPr userDrawn="1"/>
        </p:nvSpPr>
        <p:spPr>
          <a:xfrm>
            <a:off x="604918" y="618978"/>
            <a:ext cx="4740794" cy="5274795"/>
          </a:xfrm>
          <a:prstGeom prst="rect">
            <a:avLst/>
          </a:prstGeom>
          <a:noFill/>
          <a:ln w="9525" cap="flat" cmpd="sng" algn="ctr">
            <a:solidFill>
              <a:schemeClr val="accent6">
                <a:lumMod val="20000"/>
                <a:lumOff val="8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s-CO"/>
          </a:p>
        </p:txBody>
      </p:sp>
      <p:sp>
        <p:nvSpPr>
          <p:cNvPr id="4" name="Marcador de contenido 3">
            <a:extLst>
              <a:ext uri="{FF2B5EF4-FFF2-40B4-BE49-F238E27FC236}">
                <a16:creationId xmlns:a16="http://schemas.microsoft.com/office/drawing/2014/main" id="{110066EC-A8DC-4AE3-B2CD-A30D51563821}"/>
              </a:ext>
            </a:extLst>
          </p:cNvPr>
          <p:cNvSpPr>
            <a:spLocks noGrp="1"/>
          </p:cNvSpPr>
          <p:nvPr>
            <p:ph sz="half" idx="2"/>
          </p:nvPr>
        </p:nvSpPr>
        <p:spPr>
          <a:xfrm>
            <a:off x="6624372" y="1118797"/>
            <a:ext cx="4790983" cy="4889701"/>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Marcador de número de diapositiva 6">
            <a:extLst>
              <a:ext uri="{FF2B5EF4-FFF2-40B4-BE49-F238E27FC236}">
                <a16:creationId xmlns:a16="http://schemas.microsoft.com/office/drawing/2014/main" id="{361D4DB0-94F0-4938-B13C-C70BC1786350}"/>
              </a:ext>
            </a:extLst>
          </p:cNvPr>
          <p:cNvSpPr>
            <a:spLocks noGrp="1"/>
          </p:cNvSpPr>
          <p:nvPr>
            <p:ph type="sldNum" sz="quarter" idx="12"/>
          </p:nvPr>
        </p:nvSpPr>
        <p:spPr/>
        <p:txBody>
          <a:bodyPr/>
          <a:lstStyle/>
          <a:p>
            <a:fld id="{DA8B4587-C7B0-40D2-8329-FBC7FEB2F5B7}" type="slidenum">
              <a:rPr lang="en-US" smtClean="0"/>
              <a:t>‹#›</a:t>
            </a:fld>
            <a:endParaRPr lang="en-US"/>
          </a:p>
        </p:txBody>
      </p:sp>
      <p:sp>
        <p:nvSpPr>
          <p:cNvPr id="25" name="Título 24">
            <a:extLst>
              <a:ext uri="{FF2B5EF4-FFF2-40B4-BE49-F238E27FC236}">
                <a16:creationId xmlns:a16="http://schemas.microsoft.com/office/drawing/2014/main" id="{98EF639E-4302-4695-91D3-51CC51B07ACB}"/>
              </a:ext>
            </a:extLst>
          </p:cNvPr>
          <p:cNvSpPr>
            <a:spLocks noGrp="1"/>
          </p:cNvSpPr>
          <p:nvPr>
            <p:ph type="title"/>
          </p:nvPr>
        </p:nvSpPr>
        <p:spPr>
          <a:xfrm>
            <a:off x="851240" y="2346457"/>
            <a:ext cx="4248150" cy="1325563"/>
          </a:xfrm>
        </p:spPr>
        <p:txBody>
          <a:bodyPr/>
          <a:lstStyle>
            <a:lvl1pPr>
              <a:defRPr lang="es-ES" sz="3600" kern="1200" dirty="0" smtClean="0">
                <a:solidFill>
                  <a:schemeClr val="bg1"/>
                </a:solidFill>
                <a:latin typeface="+mj-lt"/>
                <a:ea typeface="+mj-ea"/>
                <a:cs typeface="+mj-cs"/>
              </a:defRPr>
            </a:lvl1pPr>
          </a:lstStyle>
          <a:p>
            <a:r>
              <a:rPr lang="es-ES" dirty="0"/>
              <a:t>Haga clic para modificar el estilo de título del patrón</a:t>
            </a:r>
            <a:endParaRPr lang="en-US" dirty="0"/>
          </a:p>
        </p:txBody>
      </p:sp>
      <p:pic>
        <p:nvPicPr>
          <p:cNvPr id="2" name="Imagen 1">
            <a:extLst>
              <a:ext uri="{FF2B5EF4-FFF2-40B4-BE49-F238E27FC236}">
                <a16:creationId xmlns:a16="http://schemas.microsoft.com/office/drawing/2014/main" id="{B295AD97-A35E-B2C9-5D4D-823663BEA819}"/>
              </a:ext>
            </a:extLst>
          </p:cNvPr>
          <p:cNvPicPr>
            <a:picLocks noChangeAspect="1"/>
          </p:cNvPicPr>
          <p:nvPr userDrawn="1"/>
        </p:nvPicPr>
        <p:blipFill>
          <a:blip r:embed="rId2"/>
          <a:stretch>
            <a:fillRect/>
          </a:stretch>
        </p:blipFill>
        <p:spPr>
          <a:xfrm>
            <a:off x="492376" y="6163242"/>
            <a:ext cx="1221165" cy="599481"/>
          </a:xfrm>
          <a:prstGeom prst="rect">
            <a:avLst/>
          </a:prstGeom>
        </p:spPr>
      </p:pic>
      <p:pic>
        <p:nvPicPr>
          <p:cNvPr id="3" name="Imagen 2">
            <a:extLst>
              <a:ext uri="{FF2B5EF4-FFF2-40B4-BE49-F238E27FC236}">
                <a16:creationId xmlns:a16="http://schemas.microsoft.com/office/drawing/2014/main" id="{DBA393D4-FDC0-9CAA-67FE-C69722913D3B}"/>
              </a:ext>
            </a:extLst>
          </p:cNvPr>
          <p:cNvPicPr>
            <a:picLocks noChangeAspect="1"/>
          </p:cNvPicPr>
          <p:nvPr userDrawn="1"/>
        </p:nvPicPr>
        <p:blipFill>
          <a:blip r:embed="rId3"/>
          <a:stretch>
            <a:fillRect/>
          </a:stretch>
        </p:blipFill>
        <p:spPr>
          <a:xfrm>
            <a:off x="10621633" y="161348"/>
            <a:ext cx="1464333" cy="658949"/>
          </a:xfrm>
          <a:prstGeom prst="rect">
            <a:avLst/>
          </a:prstGeom>
        </p:spPr>
      </p:pic>
    </p:spTree>
    <p:extLst>
      <p:ext uri="{BB962C8B-B14F-4D97-AF65-F5344CB8AC3E}">
        <p14:creationId xmlns:p14="http://schemas.microsoft.com/office/powerpoint/2010/main" val="954642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284AB66-CB4C-44F8-81F4-A496591B06E9}"/>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3" name="Marcador de pie de página 2">
            <a:extLst>
              <a:ext uri="{FF2B5EF4-FFF2-40B4-BE49-F238E27FC236}">
                <a16:creationId xmlns:a16="http://schemas.microsoft.com/office/drawing/2014/main" id="{3FD60446-80A4-418F-A003-24D44F735FA2}"/>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14816297-FD1D-4D37-BA94-C8151762EFE5}"/>
              </a:ext>
            </a:extLst>
          </p:cNvPr>
          <p:cNvSpPr>
            <a:spLocks noGrp="1"/>
          </p:cNvSpPr>
          <p:nvPr>
            <p:ph type="sldNum" sz="quarter" idx="12"/>
          </p:nvPr>
        </p:nvSpPr>
        <p:spPr/>
        <p:txBody>
          <a:bodyPr/>
          <a:lstStyle/>
          <a:p>
            <a:fld id="{DA8B4587-C7B0-40D2-8329-FBC7FEB2F5B7}" type="slidenum">
              <a:rPr lang="en-US" smtClean="0"/>
              <a:t>‹#›</a:t>
            </a:fld>
            <a:endParaRPr lang="en-US"/>
          </a:p>
        </p:txBody>
      </p:sp>
      <p:sp>
        <p:nvSpPr>
          <p:cNvPr id="5" name="Rectángulo 4">
            <a:extLst>
              <a:ext uri="{FF2B5EF4-FFF2-40B4-BE49-F238E27FC236}">
                <a16:creationId xmlns:a16="http://schemas.microsoft.com/office/drawing/2014/main" id="{CDE013B8-A29B-482B-A558-8A44E55317A6}"/>
              </a:ext>
            </a:extLst>
          </p:cNvPr>
          <p:cNvSpPr/>
          <p:nvPr userDrawn="1"/>
        </p:nvSpPr>
        <p:spPr>
          <a:xfrm>
            <a:off x="0" y="0"/>
            <a:ext cx="12192000" cy="6858000"/>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Conector recto 7">
            <a:extLst>
              <a:ext uri="{FF2B5EF4-FFF2-40B4-BE49-F238E27FC236}">
                <a16:creationId xmlns:a16="http://schemas.microsoft.com/office/drawing/2014/main" id="{71CCB9EE-3807-47D7-8BB0-FD000A3DEFBE}"/>
              </a:ext>
            </a:extLst>
          </p:cNvPr>
          <p:cNvCxnSpPr>
            <a:cxnSpLocks/>
          </p:cNvCxnSpPr>
          <p:nvPr userDrawn="1"/>
        </p:nvCxnSpPr>
        <p:spPr>
          <a:xfrm>
            <a:off x="5914840" y="2452412"/>
            <a:ext cx="0" cy="167379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ítulo 1">
            <a:extLst>
              <a:ext uri="{FF2B5EF4-FFF2-40B4-BE49-F238E27FC236}">
                <a16:creationId xmlns:a16="http://schemas.microsoft.com/office/drawing/2014/main" id="{8D4CA398-8161-4909-B6B0-36E0B45FB841}"/>
              </a:ext>
            </a:extLst>
          </p:cNvPr>
          <p:cNvSpPr txBox="1">
            <a:spLocks/>
          </p:cNvSpPr>
          <p:nvPr userDrawn="1"/>
        </p:nvSpPr>
        <p:spPr>
          <a:xfrm>
            <a:off x="4038600" y="6288434"/>
            <a:ext cx="3849986" cy="5009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bg1"/>
                </a:solidFill>
                <a:latin typeface="Univers Condensed" panose="020B0506020202050204" pitchFamily="34" charset="0"/>
                <a:ea typeface="+mj-ea"/>
                <a:cs typeface="+mj-cs"/>
              </a:defRPr>
            </a:lvl1pPr>
          </a:lstStyle>
          <a:p>
            <a:pPr algn="r"/>
            <a:r>
              <a:rPr lang="es-ES" sz="1400" dirty="0">
                <a:solidFill>
                  <a:schemeClr val="bg1">
                    <a:lumMod val="85000"/>
                  </a:schemeClr>
                </a:solidFill>
              </a:rPr>
              <a:t>Diplomado en introducción a la ciencia de datos</a:t>
            </a:r>
            <a:endParaRPr lang="en-US" sz="1400" dirty="0">
              <a:solidFill>
                <a:schemeClr val="bg1">
                  <a:lumMod val="85000"/>
                </a:schemeClr>
              </a:solidFill>
            </a:endParaRPr>
          </a:p>
        </p:txBody>
      </p:sp>
      <p:pic>
        <p:nvPicPr>
          <p:cNvPr id="9" name="Imagen 8">
            <a:extLst>
              <a:ext uri="{FF2B5EF4-FFF2-40B4-BE49-F238E27FC236}">
                <a16:creationId xmlns:a16="http://schemas.microsoft.com/office/drawing/2014/main" id="{E0B735BD-E671-0199-CD1C-5AE7BE7D20A2}"/>
              </a:ext>
            </a:extLst>
          </p:cNvPr>
          <p:cNvPicPr>
            <a:picLocks noChangeAspect="1"/>
          </p:cNvPicPr>
          <p:nvPr userDrawn="1"/>
        </p:nvPicPr>
        <p:blipFill>
          <a:blip r:embed="rId2"/>
          <a:stretch>
            <a:fillRect/>
          </a:stretch>
        </p:blipFill>
        <p:spPr>
          <a:xfrm>
            <a:off x="2747563" y="2542651"/>
            <a:ext cx="3026936" cy="1485950"/>
          </a:xfrm>
          <a:prstGeom prst="rect">
            <a:avLst/>
          </a:prstGeom>
        </p:spPr>
      </p:pic>
      <p:pic>
        <p:nvPicPr>
          <p:cNvPr id="10" name="Imagen 9">
            <a:extLst>
              <a:ext uri="{FF2B5EF4-FFF2-40B4-BE49-F238E27FC236}">
                <a16:creationId xmlns:a16="http://schemas.microsoft.com/office/drawing/2014/main" id="{629F0A72-E6A3-6167-168E-D1017F08B704}"/>
              </a:ext>
            </a:extLst>
          </p:cNvPr>
          <p:cNvPicPr>
            <a:picLocks noChangeAspect="1"/>
          </p:cNvPicPr>
          <p:nvPr userDrawn="1"/>
        </p:nvPicPr>
        <p:blipFill>
          <a:blip r:embed="rId3"/>
          <a:stretch>
            <a:fillRect/>
          </a:stretch>
        </p:blipFill>
        <p:spPr>
          <a:xfrm>
            <a:off x="6079979" y="2549139"/>
            <a:ext cx="3287696" cy="1479462"/>
          </a:xfrm>
          <a:prstGeom prst="rect">
            <a:avLst/>
          </a:prstGeom>
        </p:spPr>
      </p:pic>
    </p:spTree>
    <p:extLst>
      <p:ext uri="{BB962C8B-B14F-4D97-AF65-F5344CB8AC3E}">
        <p14:creationId xmlns:p14="http://schemas.microsoft.com/office/powerpoint/2010/main" val="2420726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7B6E0C17-EDB0-FF69-1570-22863CE41EF9}"/>
              </a:ext>
            </a:extLst>
          </p:cNvPr>
          <p:cNvSpPr/>
          <p:nvPr userDrawn="1"/>
        </p:nvSpPr>
        <p:spPr>
          <a:xfrm>
            <a:off x="0" y="0"/>
            <a:ext cx="12192000" cy="685799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extLst>
              <a:ext uri="{FF2B5EF4-FFF2-40B4-BE49-F238E27FC236}">
                <a16:creationId xmlns:a16="http://schemas.microsoft.com/office/drawing/2014/main" id="{916D118D-8D06-8A65-2BAF-ED5DF7B7F3BD}"/>
              </a:ext>
            </a:extLst>
          </p:cNvPr>
          <p:cNvSpPr/>
          <p:nvPr userDrawn="1"/>
        </p:nvSpPr>
        <p:spPr>
          <a:xfrm>
            <a:off x="138545" y="136525"/>
            <a:ext cx="11914910" cy="65849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EB5684D2-FBF9-44B8-96B9-655506C5364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53AF4593-3817-44A5-987A-62C7FA6FEC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78F79DA-D8AC-474A-BFC1-7A84E75CA88C}"/>
              </a:ext>
            </a:extLst>
          </p:cNvPr>
          <p:cNvSpPr>
            <a:spLocks noGrp="1"/>
          </p:cNvSpPr>
          <p:nvPr>
            <p:ph sz="half" idx="2"/>
          </p:nvPr>
        </p:nvSpPr>
        <p:spPr>
          <a:xfrm>
            <a:off x="839788" y="2505075"/>
            <a:ext cx="5157787" cy="3684588"/>
          </a:xfrm>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Marcador de texto 4">
            <a:extLst>
              <a:ext uri="{FF2B5EF4-FFF2-40B4-BE49-F238E27FC236}">
                <a16:creationId xmlns:a16="http://schemas.microsoft.com/office/drawing/2014/main" id="{084909E2-087F-4B03-A693-B00E46C93E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DD61A6D-00AE-4AF8-AF7C-2DC25DE8B3C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807C9FD1-214C-4663-911B-70FA89D5CD49}"/>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8" name="Marcador de pie de página 7">
            <a:extLst>
              <a:ext uri="{FF2B5EF4-FFF2-40B4-BE49-F238E27FC236}">
                <a16:creationId xmlns:a16="http://schemas.microsoft.com/office/drawing/2014/main" id="{737723EE-F674-4E48-861E-4F53D73D064E}"/>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B9AF6BA0-2F28-430C-88E4-B1FBF8962B0F}"/>
              </a:ext>
            </a:extLst>
          </p:cNvPr>
          <p:cNvSpPr>
            <a:spLocks noGrp="1"/>
          </p:cNvSpPr>
          <p:nvPr>
            <p:ph type="sldNum" sz="quarter" idx="12"/>
          </p:nvPr>
        </p:nvSpPr>
        <p:spPr/>
        <p:txBody>
          <a:bodyPr/>
          <a:lstStyle/>
          <a:p>
            <a:fld id="{DA8B4587-C7B0-40D2-8329-FBC7FEB2F5B7}" type="slidenum">
              <a:rPr lang="en-US" smtClean="0"/>
              <a:t>‹#›</a:t>
            </a:fld>
            <a:endParaRPr lang="en-US"/>
          </a:p>
        </p:txBody>
      </p:sp>
      <p:sp>
        <p:nvSpPr>
          <p:cNvPr id="11" name="Diagrama de flujo: proceso 10">
            <a:extLst>
              <a:ext uri="{FF2B5EF4-FFF2-40B4-BE49-F238E27FC236}">
                <a16:creationId xmlns:a16="http://schemas.microsoft.com/office/drawing/2014/main" id="{31F4793E-6B24-E052-2C29-F09E5E9C7852}"/>
              </a:ext>
            </a:extLst>
          </p:cNvPr>
          <p:cNvSpPr/>
          <p:nvPr userDrawn="1"/>
        </p:nvSpPr>
        <p:spPr>
          <a:xfrm>
            <a:off x="138545" y="136525"/>
            <a:ext cx="11914910" cy="6600826"/>
          </a:xfrm>
          <a:prstGeom prst="flowChartProcess">
            <a:avLst/>
          </a:prstGeom>
          <a:noFill/>
          <a:ln w="38100" cap="flat" cmpd="sng" algn="ctr">
            <a:solidFill>
              <a:schemeClr val="accent6">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s-CO"/>
          </a:p>
        </p:txBody>
      </p:sp>
    </p:spTree>
    <p:extLst>
      <p:ext uri="{BB962C8B-B14F-4D97-AF65-F5344CB8AC3E}">
        <p14:creationId xmlns:p14="http://schemas.microsoft.com/office/powerpoint/2010/main" val="3377669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E6F87-3D47-4560-BA58-67804758C5D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35401F10-4A27-4A5D-8BE0-4BF9DED86F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1A412BF1-3A33-4EC6-8CCB-EB184A0E3C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ACB539A-155D-4935-9C9A-BBFF2618175D}"/>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6" name="Marcador de pie de página 5">
            <a:extLst>
              <a:ext uri="{FF2B5EF4-FFF2-40B4-BE49-F238E27FC236}">
                <a16:creationId xmlns:a16="http://schemas.microsoft.com/office/drawing/2014/main" id="{D1657A68-CBBC-44DC-A107-3EAA00E749DA}"/>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96ABC1B4-C2EF-432A-8C03-EDB9767DB2E4}"/>
              </a:ext>
            </a:extLst>
          </p:cNvPr>
          <p:cNvSpPr>
            <a:spLocks noGrp="1"/>
          </p:cNvSpPr>
          <p:nvPr>
            <p:ph type="sldNum" sz="quarter" idx="12"/>
          </p:nvPr>
        </p:nvSpPr>
        <p:spPr/>
        <p:txBody>
          <a:bodyPr/>
          <a:lstStyle/>
          <a:p>
            <a:fld id="{DA8B4587-C7B0-40D2-8329-FBC7FEB2F5B7}" type="slidenum">
              <a:rPr lang="en-US" smtClean="0"/>
              <a:t>‹#›</a:t>
            </a:fld>
            <a:endParaRPr lang="en-US"/>
          </a:p>
        </p:txBody>
      </p:sp>
      <p:pic>
        <p:nvPicPr>
          <p:cNvPr id="9" name="Imagen 8">
            <a:extLst>
              <a:ext uri="{FF2B5EF4-FFF2-40B4-BE49-F238E27FC236}">
                <a16:creationId xmlns:a16="http://schemas.microsoft.com/office/drawing/2014/main" id="{76DB7D6F-3392-D404-014C-E12873D22A6D}"/>
              </a:ext>
            </a:extLst>
          </p:cNvPr>
          <p:cNvPicPr>
            <a:picLocks noChangeAspect="1"/>
          </p:cNvPicPr>
          <p:nvPr userDrawn="1"/>
        </p:nvPicPr>
        <p:blipFill>
          <a:blip r:embed="rId2"/>
          <a:stretch>
            <a:fillRect/>
          </a:stretch>
        </p:blipFill>
        <p:spPr>
          <a:xfrm>
            <a:off x="0" y="6109126"/>
            <a:ext cx="12192000" cy="788497"/>
          </a:xfrm>
          <a:prstGeom prst="rect">
            <a:avLst/>
          </a:prstGeom>
        </p:spPr>
      </p:pic>
      <p:sp>
        <p:nvSpPr>
          <p:cNvPr id="10" name="Rectángulo 9">
            <a:extLst>
              <a:ext uri="{FF2B5EF4-FFF2-40B4-BE49-F238E27FC236}">
                <a16:creationId xmlns:a16="http://schemas.microsoft.com/office/drawing/2014/main" id="{0531ED34-5679-A32D-DF91-D6CDBFEEC744}"/>
              </a:ext>
            </a:extLst>
          </p:cNvPr>
          <p:cNvSpPr/>
          <p:nvPr userDrawn="1"/>
        </p:nvSpPr>
        <p:spPr>
          <a:xfrm>
            <a:off x="0" y="6355715"/>
            <a:ext cx="12192000" cy="541273"/>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613136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2D8697BB-383A-96F4-8B39-DEF19B27EE9A}"/>
              </a:ext>
            </a:extLst>
          </p:cNvPr>
          <p:cNvSpPr/>
          <p:nvPr userDrawn="1"/>
        </p:nvSpPr>
        <p:spPr>
          <a:xfrm>
            <a:off x="-19342" y="0"/>
            <a:ext cx="4937760" cy="6858000"/>
          </a:xfrm>
          <a:prstGeom prst="rect">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BAB51F52-65BA-428B-B493-B342658F6387}"/>
              </a:ext>
            </a:extLst>
          </p:cNvPr>
          <p:cNvSpPr>
            <a:spLocks noGrp="1"/>
          </p:cNvSpPr>
          <p:nvPr>
            <p:ph type="title"/>
          </p:nvPr>
        </p:nvSpPr>
        <p:spPr>
          <a:xfrm>
            <a:off x="502761"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332201FA-E996-4580-B8DD-84EDBE29FB72}"/>
              </a:ext>
            </a:extLst>
          </p:cNvPr>
          <p:cNvSpPr>
            <a:spLocks noGrp="1"/>
          </p:cNvSpPr>
          <p:nvPr>
            <p:ph type="pic" idx="1"/>
          </p:nvPr>
        </p:nvSpPr>
        <p:spPr>
          <a:xfrm>
            <a:off x="5272590" y="995363"/>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72491448-6507-420F-9CE7-489D1355E3B6}"/>
              </a:ext>
            </a:extLst>
          </p:cNvPr>
          <p:cNvSpPr>
            <a:spLocks noGrp="1"/>
          </p:cNvSpPr>
          <p:nvPr>
            <p:ph type="body" sz="half" idx="2"/>
          </p:nvPr>
        </p:nvSpPr>
        <p:spPr>
          <a:xfrm>
            <a:off x="502761"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561E708-C443-4A57-BF84-FFFA1C1085F3}"/>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6" name="Marcador de pie de página 5">
            <a:extLst>
              <a:ext uri="{FF2B5EF4-FFF2-40B4-BE49-F238E27FC236}">
                <a16:creationId xmlns:a16="http://schemas.microsoft.com/office/drawing/2014/main" id="{4F259D06-DBD2-4274-88F5-5529A35DD340}"/>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6F9978B1-65E4-4E7B-B7DB-F82D34B5D06C}"/>
              </a:ext>
            </a:extLst>
          </p:cNvPr>
          <p:cNvSpPr>
            <a:spLocks noGrp="1"/>
          </p:cNvSpPr>
          <p:nvPr>
            <p:ph type="sldNum" sz="quarter" idx="12"/>
          </p:nvPr>
        </p:nvSpPr>
        <p:spPr/>
        <p:txBody>
          <a:bodyPr/>
          <a:lstStyle/>
          <a:p>
            <a:fld id="{DA8B4587-C7B0-40D2-8329-FBC7FEB2F5B7}" type="slidenum">
              <a:rPr lang="en-US" smtClean="0"/>
              <a:t>‹#›</a:t>
            </a:fld>
            <a:endParaRPr lang="en-US"/>
          </a:p>
        </p:txBody>
      </p:sp>
      <p:cxnSp>
        <p:nvCxnSpPr>
          <p:cNvPr id="10" name="Conector recto 9">
            <a:extLst>
              <a:ext uri="{FF2B5EF4-FFF2-40B4-BE49-F238E27FC236}">
                <a16:creationId xmlns:a16="http://schemas.microsoft.com/office/drawing/2014/main" id="{71CA1D3F-8486-BD47-85E6-09A59E205898}"/>
              </a:ext>
            </a:extLst>
          </p:cNvPr>
          <p:cNvCxnSpPr/>
          <p:nvPr userDrawn="1"/>
        </p:nvCxnSpPr>
        <p:spPr>
          <a:xfrm>
            <a:off x="0" y="-10551"/>
            <a:ext cx="0" cy="685800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2F230FEE-312C-C310-F68B-C2C0D5C388CB}"/>
              </a:ext>
            </a:extLst>
          </p:cNvPr>
          <p:cNvCxnSpPr/>
          <p:nvPr userDrawn="1"/>
        </p:nvCxnSpPr>
        <p:spPr>
          <a:xfrm>
            <a:off x="4924425" y="0"/>
            <a:ext cx="0" cy="6858000"/>
          </a:xfrm>
          <a:prstGeom prst="line">
            <a:avLst/>
          </a:prstGeom>
          <a:ln w="76200">
            <a:solidFill>
              <a:schemeClr val="accent6">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8DF1E382-4458-8198-CF86-5AC2E0B292EF}"/>
              </a:ext>
            </a:extLst>
          </p:cNvPr>
          <p:cNvCxnSpPr>
            <a:cxnSpLocks/>
          </p:cNvCxnSpPr>
          <p:nvPr userDrawn="1"/>
        </p:nvCxnSpPr>
        <p:spPr>
          <a:xfrm>
            <a:off x="24579" y="-10551"/>
            <a:ext cx="0" cy="6868551"/>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7" name="Diagrama de flujo: proceso 16">
            <a:extLst>
              <a:ext uri="{FF2B5EF4-FFF2-40B4-BE49-F238E27FC236}">
                <a16:creationId xmlns:a16="http://schemas.microsoft.com/office/drawing/2014/main" id="{76AB789D-86B5-D57A-601A-DDFC98DB259C}"/>
              </a:ext>
            </a:extLst>
          </p:cNvPr>
          <p:cNvSpPr/>
          <p:nvPr userDrawn="1"/>
        </p:nvSpPr>
        <p:spPr>
          <a:xfrm>
            <a:off x="11909329" y="-10551"/>
            <a:ext cx="282668" cy="6858000"/>
          </a:xfrm>
          <a:prstGeom prst="flowChartProcess">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05851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7" name="Rectángulo 26">
            <a:extLst>
              <a:ext uri="{FF2B5EF4-FFF2-40B4-BE49-F238E27FC236}">
                <a16:creationId xmlns:a16="http://schemas.microsoft.com/office/drawing/2014/main" id="{E89676EE-A393-C618-BCEA-C4B503D5827A}"/>
              </a:ext>
            </a:extLst>
          </p:cNvPr>
          <p:cNvSpPr/>
          <p:nvPr userDrawn="1"/>
        </p:nvSpPr>
        <p:spPr>
          <a:xfrm>
            <a:off x="0" y="457200"/>
            <a:ext cx="214313" cy="6264275"/>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8A6525B3-000F-4C22-A8DB-1B4779BF3F06}"/>
              </a:ext>
            </a:extLst>
          </p:cNvPr>
          <p:cNvSpPr>
            <a:spLocks noGrp="1"/>
          </p:cNvSpPr>
          <p:nvPr>
            <p:ph type="title"/>
          </p:nvPr>
        </p:nvSpPr>
        <p:spPr/>
        <p:txBody>
          <a:bodyPr/>
          <a:lstStyle/>
          <a:p>
            <a:r>
              <a:rPr lang="es-ES" dirty="0"/>
              <a:t>Haga clic para modificar el estilo de título del patrón</a:t>
            </a:r>
            <a:endParaRPr lang="en-US" dirty="0"/>
          </a:p>
        </p:txBody>
      </p:sp>
      <p:sp>
        <p:nvSpPr>
          <p:cNvPr id="3" name="Marcador de texto vertical 2">
            <a:extLst>
              <a:ext uri="{FF2B5EF4-FFF2-40B4-BE49-F238E27FC236}">
                <a16:creationId xmlns:a16="http://schemas.microsoft.com/office/drawing/2014/main" id="{AC1906B7-6DC6-4D52-8408-3F00C0D099AB}"/>
              </a:ext>
            </a:extLst>
          </p:cNvPr>
          <p:cNvSpPr>
            <a:spLocks noGrp="1"/>
          </p:cNvSpPr>
          <p:nvPr>
            <p:ph type="body" orient="vert" idx="1"/>
          </p:nvPr>
        </p:nvSpPr>
        <p:spPr/>
        <p:txBody>
          <a:bodyPr vert="eaVert"/>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Marcador de fecha 3">
            <a:extLst>
              <a:ext uri="{FF2B5EF4-FFF2-40B4-BE49-F238E27FC236}">
                <a16:creationId xmlns:a16="http://schemas.microsoft.com/office/drawing/2014/main" id="{3BFB04AD-FC78-4D41-A2B4-0221CC51C2BD}"/>
              </a:ext>
            </a:extLst>
          </p:cNvPr>
          <p:cNvSpPr>
            <a:spLocks noGrp="1"/>
          </p:cNvSpPr>
          <p:nvPr>
            <p:ph type="dt" sz="half" idx="10"/>
          </p:nvPr>
        </p:nvSpPr>
        <p:spPr/>
        <p:txBody>
          <a:bodyPr/>
          <a:lstStyle/>
          <a:p>
            <a:fld id="{954A670B-4AB5-4E40-A799-02EAE7B619B2}" type="datetimeFigureOut">
              <a:rPr lang="en-US" smtClean="0"/>
              <a:t>2/2/2023</a:t>
            </a:fld>
            <a:endParaRPr lang="en-US"/>
          </a:p>
        </p:txBody>
      </p:sp>
      <p:sp>
        <p:nvSpPr>
          <p:cNvPr id="5" name="Marcador de pie de página 4">
            <a:extLst>
              <a:ext uri="{FF2B5EF4-FFF2-40B4-BE49-F238E27FC236}">
                <a16:creationId xmlns:a16="http://schemas.microsoft.com/office/drawing/2014/main" id="{2EB64412-838D-45A7-A605-EEDBC8A70101}"/>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50F45E2F-5BFF-43E0-AC68-EA41691F0E68}"/>
              </a:ext>
            </a:extLst>
          </p:cNvPr>
          <p:cNvSpPr>
            <a:spLocks noGrp="1"/>
          </p:cNvSpPr>
          <p:nvPr>
            <p:ph type="sldNum" sz="quarter" idx="12"/>
          </p:nvPr>
        </p:nvSpPr>
        <p:spPr/>
        <p:txBody>
          <a:bodyPr/>
          <a:lstStyle/>
          <a:p>
            <a:fld id="{DA8B4587-C7B0-40D2-8329-FBC7FEB2F5B7}" type="slidenum">
              <a:rPr lang="en-US" smtClean="0"/>
              <a:t>‹#›</a:t>
            </a:fld>
            <a:endParaRPr lang="en-US"/>
          </a:p>
        </p:txBody>
      </p:sp>
      <p:sp>
        <p:nvSpPr>
          <p:cNvPr id="7" name="Rectángulo 6">
            <a:extLst>
              <a:ext uri="{FF2B5EF4-FFF2-40B4-BE49-F238E27FC236}">
                <a16:creationId xmlns:a16="http://schemas.microsoft.com/office/drawing/2014/main" id="{6062B0B0-8E50-8246-471E-96A08CE2F529}"/>
              </a:ext>
            </a:extLst>
          </p:cNvPr>
          <p:cNvSpPr/>
          <p:nvPr userDrawn="1"/>
        </p:nvSpPr>
        <p:spPr>
          <a:xfrm rot="5400000">
            <a:off x="5988843" y="-4942824"/>
            <a:ext cx="214314" cy="10099963"/>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1DD904A0-89D7-177F-DE67-D160F257AAB5}"/>
              </a:ext>
            </a:extLst>
          </p:cNvPr>
          <p:cNvSpPr/>
          <p:nvPr userDrawn="1"/>
        </p:nvSpPr>
        <p:spPr>
          <a:xfrm>
            <a:off x="11977687" y="562708"/>
            <a:ext cx="214313" cy="6158767"/>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86694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31E2214-DE73-45AD-B155-10AA4F9276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F1756222-C9A0-4600-99F9-698164A582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14CE7E6B-CFAA-4CCB-B163-C40D711E81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A670B-4AB5-4E40-A799-02EAE7B619B2}" type="datetimeFigureOut">
              <a:rPr lang="en-US" smtClean="0"/>
              <a:t>2/2/2023</a:t>
            </a:fld>
            <a:endParaRPr lang="en-US"/>
          </a:p>
        </p:txBody>
      </p:sp>
      <p:sp>
        <p:nvSpPr>
          <p:cNvPr id="5" name="Marcador de pie de página 4">
            <a:extLst>
              <a:ext uri="{FF2B5EF4-FFF2-40B4-BE49-F238E27FC236}">
                <a16:creationId xmlns:a16="http://schemas.microsoft.com/office/drawing/2014/main" id="{2DE97CE8-FDDE-4A1C-AF08-72039C36C6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8C1CBD8A-1E84-41F8-8780-DFC09008A2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B4587-C7B0-40D2-8329-FBC7FEB2F5B7}" type="slidenum">
              <a:rPr lang="en-US" smtClean="0"/>
              <a:t>‹#›</a:t>
            </a:fld>
            <a:endParaRPr lang="en-US"/>
          </a:p>
        </p:txBody>
      </p:sp>
    </p:spTree>
    <p:extLst>
      <p:ext uri="{BB962C8B-B14F-4D97-AF65-F5344CB8AC3E}">
        <p14:creationId xmlns:p14="http://schemas.microsoft.com/office/powerpoint/2010/main" val="4014003853"/>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50" r:id="rId3"/>
    <p:sldLayoutId id="2147483652" r:id="rId4"/>
    <p:sldLayoutId id="2147483655" r:id="rId5"/>
    <p:sldLayoutId id="2147483653" r:id="rId6"/>
    <p:sldLayoutId id="2147483656" r:id="rId7"/>
    <p:sldLayoutId id="2147483657" r:id="rId8"/>
    <p:sldLayoutId id="2147483658" r:id="rId9"/>
    <p:sldLayoutId id="214748365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docs.python.org/es/3/tutorial/inputoutput.html" TargetMode="External"/><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peps.python.org/pep-0008/"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8F8221-F3D2-DE8F-6B4A-1E8C46397BFC}"/>
              </a:ext>
            </a:extLst>
          </p:cNvPr>
          <p:cNvSpPr>
            <a:spLocks noGrp="1"/>
          </p:cNvSpPr>
          <p:nvPr>
            <p:ph type="title"/>
          </p:nvPr>
        </p:nvSpPr>
        <p:spPr/>
        <p:txBody>
          <a:bodyPr>
            <a:normAutofit/>
          </a:bodyPr>
          <a:lstStyle/>
          <a:p>
            <a:r>
              <a:rPr lang="es-CO" dirty="0">
                <a:latin typeface="Humanst521 BT" panose="020B0602020204020204" pitchFamily="34" charset="0"/>
              </a:rPr>
              <a:t>DIPLOMADO EN INTRODUCCIÓN A LA CIENCIA DE DATOS</a:t>
            </a:r>
          </a:p>
        </p:txBody>
      </p:sp>
      <p:sp>
        <p:nvSpPr>
          <p:cNvPr id="3" name="Marcador de texto 2">
            <a:extLst>
              <a:ext uri="{FF2B5EF4-FFF2-40B4-BE49-F238E27FC236}">
                <a16:creationId xmlns:a16="http://schemas.microsoft.com/office/drawing/2014/main" id="{71929AF5-74FB-57DD-2033-C53415C46432}"/>
              </a:ext>
            </a:extLst>
          </p:cNvPr>
          <p:cNvSpPr>
            <a:spLocks noGrp="1"/>
          </p:cNvSpPr>
          <p:nvPr>
            <p:ph type="body" sz="quarter" idx="13"/>
          </p:nvPr>
        </p:nvSpPr>
        <p:spPr/>
        <p:txBody>
          <a:bodyPr/>
          <a:lstStyle/>
          <a:p>
            <a:r>
              <a:rPr lang="es-CO" dirty="0"/>
              <a:t>Sesión 2</a:t>
            </a:r>
          </a:p>
        </p:txBody>
      </p:sp>
      <p:sp>
        <p:nvSpPr>
          <p:cNvPr id="4" name="CuadroTexto 3">
            <a:extLst>
              <a:ext uri="{FF2B5EF4-FFF2-40B4-BE49-F238E27FC236}">
                <a16:creationId xmlns:a16="http://schemas.microsoft.com/office/drawing/2014/main" id="{D256CA55-EC7E-1669-7616-80AF6052F27A}"/>
              </a:ext>
            </a:extLst>
          </p:cNvPr>
          <p:cNvSpPr txBox="1"/>
          <p:nvPr/>
        </p:nvSpPr>
        <p:spPr>
          <a:xfrm>
            <a:off x="4236150" y="5153891"/>
            <a:ext cx="3837709" cy="369332"/>
          </a:xfrm>
          <a:prstGeom prst="rect">
            <a:avLst/>
          </a:prstGeom>
          <a:noFill/>
        </p:spPr>
        <p:txBody>
          <a:bodyPr wrap="square" rtlCol="0">
            <a:spAutoFit/>
          </a:bodyPr>
          <a:lstStyle/>
          <a:p>
            <a:pPr algn="ctr"/>
            <a:r>
              <a:rPr lang="es-CO" dirty="0">
                <a:solidFill>
                  <a:schemeClr val="bg1"/>
                </a:solidFill>
                <a:latin typeface="Bahnschrift Condensed" panose="020B0502040204020203" pitchFamily="34" charset="0"/>
              </a:rPr>
              <a:t>Luis Alejandro Torres Niño</a:t>
            </a:r>
          </a:p>
        </p:txBody>
      </p:sp>
    </p:spTree>
    <p:extLst>
      <p:ext uri="{BB962C8B-B14F-4D97-AF65-F5344CB8AC3E}">
        <p14:creationId xmlns:p14="http://schemas.microsoft.com/office/powerpoint/2010/main" val="2098193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a:xfrm>
            <a:off x="491971" y="210813"/>
            <a:ext cx="9965924" cy="500956"/>
          </a:xfrm>
        </p:spPr>
        <p:txBody>
          <a:bodyPr/>
          <a:lstStyle/>
          <a:p>
            <a:r>
              <a:rPr lang="en-US" dirty="0"/>
              <a:t>Variables</a:t>
            </a:r>
          </a:p>
        </p:txBody>
      </p:sp>
      <p:sp>
        <p:nvSpPr>
          <p:cNvPr id="4" name="TextBox 3">
            <a:extLst>
              <a:ext uri="{FF2B5EF4-FFF2-40B4-BE49-F238E27FC236}">
                <a16:creationId xmlns:a16="http://schemas.microsoft.com/office/drawing/2014/main" id="{CCFBC609-BED9-8065-5F79-55324693B648}"/>
              </a:ext>
            </a:extLst>
          </p:cNvPr>
          <p:cNvSpPr txBox="1"/>
          <p:nvPr/>
        </p:nvSpPr>
        <p:spPr>
          <a:xfrm>
            <a:off x="322729" y="1415534"/>
            <a:ext cx="6096000" cy="369332"/>
          </a:xfrm>
          <a:prstGeom prst="rect">
            <a:avLst/>
          </a:prstGeom>
          <a:noFill/>
        </p:spPr>
        <p:txBody>
          <a:bodyPr wrap="square">
            <a:spAutoFit/>
          </a:bodyPr>
          <a:lstStyle/>
          <a:p>
            <a:r>
              <a:rPr lang="es-CO" b="1" dirty="0">
                <a:solidFill>
                  <a:srgbClr val="14C214"/>
                </a:solidFill>
                <a:latin typeface="Arial Black" panose="020B0604020202020204" pitchFamily="34" charset="0"/>
                <a:cs typeface="Arial Black" panose="020B0604020202020204" pitchFamily="34" charset="0"/>
              </a:rPr>
              <a:t>Ejercicios</a:t>
            </a:r>
            <a:endParaRPr lang="en-US" dirty="0">
              <a:solidFill>
                <a:srgbClr val="14C214"/>
              </a:solidFill>
            </a:endParaRPr>
          </a:p>
        </p:txBody>
      </p:sp>
      <p:sp>
        <p:nvSpPr>
          <p:cNvPr id="5" name="CuadroTexto 5">
            <a:extLst>
              <a:ext uri="{FF2B5EF4-FFF2-40B4-BE49-F238E27FC236}">
                <a16:creationId xmlns:a16="http://schemas.microsoft.com/office/drawing/2014/main" id="{8FA521E6-1F05-7E53-1D5F-427FF074DEC0}"/>
              </a:ext>
            </a:extLst>
          </p:cNvPr>
          <p:cNvSpPr txBox="1"/>
          <p:nvPr/>
        </p:nvSpPr>
        <p:spPr>
          <a:xfrm>
            <a:off x="977152" y="2210813"/>
            <a:ext cx="10524565" cy="2862322"/>
          </a:xfrm>
          <a:prstGeom prst="rect">
            <a:avLst/>
          </a:prstGeom>
          <a:noFill/>
        </p:spPr>
        <p:txBody>
          <a:bodyPr wrap="square" rtlCol="0">
            <a:spAutoFit/>
          </a:bodyPr>
          <a:lstStyle/>
          <a:p>
            <a:pPr lvl="1"/>
            <a:r>
              <a:rPr lang="es-ES" b="1" dirty="0"/>
              <a:t>Área de una finca</a:t>
            </a:r>
          </a:p>
          <a:p>
            <a:pPr lvl="1"/>
            <a:endParaRPr lang="es-ES" dirty="0"/>
          </a:p>
          <a:p>
            <a:pPr lvl="1"/>
            <a:r>
              <a:rPr lang="es-ES" dirty="0"/>
              <a:t>Cree un programa que lea la longitud y el ancho del campo de un agricultor del usuario en</a:t>
            </a:r>
          </a:p>
          <a:p>
            <a:pPr lvl="1"/>
            <a:r>
              <a:rPr lang="es-ES" dirty="0"/>
              <a:t>pies. El programa debe calcular y mostrar el área del campo en acres.</a:t>
            </a:r>
          </a:p>
          <a:p>
            <a:pPr lvl="1"/>
            <a:endParaRPr lang="es-ES" dirty="0"/>
          </a:p>
          <a:p>
            <a:pPr marL="800100" lvl="1" indent="-342900">
              <a:buFont typeface="+mj-lt"/>
              <a:buAutoNum type="arabicPeriod"/>
            </a:pPr>
            <a:r>
              <a:rPr lang="es-ES" dirty="0"/>
              <a:t>¿Cuáles son las variables de entrada?</a:t>
            </a:r>
          </a:p>
          <a:p>
            <a:pPr marL="800100" lvl="1" indent="-342900">
              <a:buFont typeface="+mj-lt"/>
              <a:buAutoNum type="arabicPeriod"/>
            </a:pPr>
            <a:r>
              <a:rPr lang="es-ES" dirty="0"/>
              <a:t>¿Cuáles son las variables de salida?</a:t>
            </a:r>
          </a:p>
          <a:p>
            <a:pPr marL="800100" lvl="1" indent="-342900">
              <a:buFont typeface="+mj-lt"/>
              <a:buAutoNum type="arabicPeriod"/>
            </a:pPr>
            <a:r>
              <a:rPr lang="es-ES" dirty="0"/>
              <a:t>Escribe el código fuente del programa en Python</a:t>
            </a:r>
            <a:endParaRPr lang="es-CO" dirty="0"/>
          </a:p>
          <a:p>
            <a:pPr marL="742950" lvl="1" indent="-285750">
              <a:buFont typeface="Arial" panose="020B0604020202020204" pitchFamily="34" charset="0"/>
              <a:buChar char="•"/>
            </a:pPr>
            <a:endParaRPr lang="es-CO" dirty="0"/>
          </a:p>
          <a:p>
            <a:pPr marL="742950" lvl="1" indent="-285750">
              <a:buFont typeface="Arial" panose="020B0604020202020204" pitchFamily="34" charset="0"/>
              <a:buChar char="•"/>
            </a:pPr>
            <a:endParaRPr lang="es-CO" dirty="0"/>
          </a:p>
        </p:txBody>
      </p:sp>
    </p:spTree>
    <p:extLst>
      <p:ext uri="{BB962C8B-B14F-4D97-AF65-F5344CB8AC3E}">
        <p14:creationId xmlns:p14="http://schemas.microsoft.com/office/powerpoint/2010/main" val="2226399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a:xfrm>
            <a:off x="491971" y="210813"/>
            <a:ext cx="9965924" cy="500956"/>
          </a:xfrm>
        </p:spPr>
        <p:txBody>
          <a:bodyPr/>
          <a:lstStyle/>
          <a:p>
            <a:r>
              <a:rPr lang="en-US" dirty="0"/>
              <a:t>Variables</a:t>
            </a:r>
          </a:p>
        </p:txBody>
      </p:sp>
      <p:sp>
        <p:nvSpPr>
          <p:cNvPr id="4" name="TextBox 3">
            <a:extLst>
              <a:ext uri="{FF2B5EF4-FFF2-40B4-BE49-F238E27FC236}">
                <a16:creationId xmlns:a16="http://schemas.microsoft.com/office/drawing/2014/main" id="{CCFBC609-BED9-8065-5F79-55324693B648}"/>
              </a:ext>
            </a:extLst>
          </p:cNvPr>
          <p:cNvSpPr txBox="1"/>
          <p:nvPr/>
        </p:nvSpPr>
        <p:spPr>
          <a:xfrm>
            <a:off x="322729" y="1415534"/>
            <a:ext cx="6096000" cy="369332"/>
          </a:xfrm>
          <a:prstGeom prst="rect">
            <a:avLst/>
          </a:prstGeom>
          <a:noFill/>
        </p:spPr>
        <p:txBody>
          <a:bodyPr wrap="square">
            <a:spAutoFit/>
          </a:bodyPr>
          <a:lstStyle/>
          <a:p>
            <a:r>
              <a:rPr lang="es-CO" b="1" dirty="0">
                <a:solidFill>
                  <a:srgbClr val="14C214"/>
                </a:solidFill>
                <a:latin typeface="Arial Black" panose="020B0604020202020204" pitchFamily="34" charset="0"/>
                <a:cs typeface="Arial Black" panose="020B0604020202020204" pitchFamily="34" charset="0"/>
              </a:rPr>
              <a:t>Ejercicios</a:t>
            </a:r>
            <a:endParaRPr lang="en-US" dirty="0">
              <a:solidFill>
                <a:srgbClr val="14C214"/>
              </a:solidFill>
            </a:endParaRPr>
          </a:p>
        </p:txBody>
      </p:sp>
      <p:sp>
        <p:nvSpPr>
          <p:cNvPr id="2" name="CuadroTexto 5">
            <a:extLst>
              <a:ext uri="{FF2B5EF4-FFF2-40B4-BE49-F238E27FC236}">
                <a16:creationId xmlns:a16="http://schemas.microsoft.com/office/drawing/2014/main" id="{A2D58FF1-0A58-E784-F5E9-C6995F267069}"/>
              </a:ext>
            </a:extLst>
          </p:cNvPr>
          <p:cNvSpPr txBox="1"/>
          <p:nvPr/>
        </p:nvSpPr>
        <p:spPr>
          <a:xfrm>
            <a:off x="914399" y="1973830"/>
            <a:ext cx="10524565" cy="3693319"/>
          </a:xfrm>
          <a:prstGeom prst="rect">
            <a:avLst/>
          </a:prstGeom>
          <a:noFill/>
        </p:spPr>
        <p:txBody>
          <a:bodyPr wrap="square" rtlCol="0">
            <a:spAutoFit/>
          </a:bodyPr>
          <a:lstStyle/>
          <a:p>
            <a:pPr lvl="1"/>
            <a:r>
              <a:rPr lang="es-ES" b="1" dirty="0"/>
              <a:t>Depósito de reciclaje</a:t>
            </a:r>
          </a:p>
          <a:p>
            <a:pPr lvl="1"/>
            <a:endParaRPr lang="es-ES" b="1" dirty="0"/>
          </a:p>
          <a:p>
            <a:pPr lvl="1"/>
            <a:r>
              <a:rPr lang="es-ES" dirty="0"/>
              <a:t>En muchas ciudades se agrega un pequeño valor en los depósitos por los envases plásticos de bebidas para alentar a las personas para reciclarlos.</a:t>
            </a:r>
          </a:p>
          <a:p>
            <a:pPr lvl="1"/>
            <a:endParaRPr lang="es-ES" dirty="0"/>
          </a:p>
          <a:p>
            <a:pPr lvl="1"/>
            <a:r>
              <a:rPr lang="es-ES" dirty="0"/>
              <a:t>En una ciudad en particular, los recipientes para bebidas que contengan un litro o menos tienen un valor de $ 100, y los envases de bebidas que contienen más de un litro tienen un valor de $ 250, pero si el envase es de más de un galón, recibirá $ 800.</a:t>
            </a:r>
          </a:p>
          <a:p>
            <a:pPr lvl="1"/>
            <a:endParaRPr lang="es-ES" dirty="0"/>
          </a:p>
          <a:p>
            <a:pPr lvl="1"/>
            <a:r>
              <a:rPr lang="es-ES" dirty="0"/>
              <a:t>Escriba un programa que lea el tamaño de 5 contenedores que llevará al depósito el usuario, muestre cuantos envases de $ 100 entregará, cuántos de $ 250 y cuántos de $ 800 y calcule y muestre el valor que recibirá por ellos en total.</a:t>
            </a:r>
            <a:endParaRPr lang="es-CO" dirty="0"/>
          </a:p>
          <a:p>
            <a:pPr marL="742950" lvl="1" indent="-285750">
              <a:buFont typeface="Arial" panose="020B0604020202020204" pitchFamily="34" charset="0"/>
              <a:buChar char="•"/>
            </a:pPr>
            <a:endParaRPr lang="es-CO" dirty="0"/>
          </a:p>
        </p:txBody>
      </p:sp>
    </p:spTree>
    <p:extLst>
      <p:ext uri="{BB962C8B-B14F-4D97-AF65-F5344CB8AC3E}">
        <p14:creationId xmlns:p14="http://schemas.microsoft.com/office/powerpoint/2010/main" val="3001633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a:xfrm>
            <a:off x="491971" y="210813"/>
            <a:ext cx="9965924" cy="500956"/>
          </a:xfrm>
        </p:spPr>
        <p:txBody>
          <a:bodyPr/>
          <a:lstStyle/>
          <a:p>
            <a:r>
              <a:rPr lang="en-US" dirty="0"/>
              <a:t>Variables</a:t>
            </a:r>
          </a:p>
        </p:txBody>
      </p:sp>
      <p:sp>
        <p:nvSpPr>
          <p:cNvPr id="4" name="TextBox 3">
            <a:extLst>
              <a:ext uri="{FF2B5EF4-FFF2-40B4-BE49-F238E27FC236}">
                <a16:creationId xmlns:a16="http://schemas.microsoft.com/office/drawing/2014/main" id="{CCFBC609-BED9-8065-5F79-55324693B648}"/>
              </a:ext>
            </a:extLst>
          </p:cNvPr>
          <p:cNvSpPr txBox="1"/>
          <p:nvPr/>
        </p:nvSpPr>
        <p:spPr>
          <a:xfrm>
            <a:off x="322729" y="1415534"/>
            <a:ext cx="6096000" cy="369332"/>
          </a:xfrm>
          <a:prstGeom prst="rect">
            <a:avLst/>
          </a:prstGeom>
          <a:noFill/>
        </p:spPr>
        <p:txBody>
          <a:bodyPr wrap="square">
            <a:spAutoFit/>
          </a:bodyPr>
          <a:lstStyle/>
          <a:p>
            <a:r>
              <a:rPr lang="es-CO" b="1" dirty="0">
                <a:solidFill>
                  <a:srgbClr val="14C214"/>
                </a:solidFill>
                <a:latin typeface="Arial Black" panose="020B0604020202020204" pitchFamily="34" charset="0"/>
                <a:cs typeface="Arial Black" panose="020B0604020202020204" pitchFamily="34" charset="0"/>
              </a:rPr>
              <a:t>Ejercicios</a:t>
            </a:r>
            <a:endParaRPr lang="en-US" dirty="0">
              <a:solidFill>
                <a:srgbClr val="14C214"/>
              </a:solidFill>
            </a:endParaRPr>
          </a:p>
        </p:txBody>
      </p:sp>
      <p:sp>
        <p:nvSpPr>
          <p:cNvPr id="5" name="CuadroTexto 5">
            <a:extLst>
              <a:ext uri="{FF2B5EF4-FFF2-40B4-BE49-F238E27FC236}">
                <a16:creationId xmlns:a16="http://schemas.microsoft.com/office/drawing/2014/main" id="{A51BFCB8-E737-9100-206D-06FC52C58C9E}"/>
              </a:ext>
            </a:extLst>
          </p:cNvPr>
          <p:cNvSpPr txBox="1"/>
          <p:nvPr/>
        </p:nvSpPr>
        <p:spPr>
          <a:xfrm>
            <a:off x="740507" y="1922064"/>
            <a:ext cx="11053483" cy="4154984"/>
          </a:xfrm>
          <a:prstGeom prst="rect">
            <a:avLst/>
          </a:prstGeom>
          <a:noFill/>
        </p:spPr>
        <p:txBody>
          <a:bodyPr wrap="square" rtlCol="0">
            <a:spAutoFit/>
          </a:bodyPr>
          <a:lstStyle/>
          <a:p>
            <a:pPr lvl="1"/>
            <a:r>
              <a:rPr lang="es-ES" sz="1600" b="1" dirty="0"/>
              <a:t>La propina</a:t>
            </a:r>
          </a:p>
          <a:p>
            <a:pPr lvl="1"/>
            <a:endParaRPr lang="es-ES" sz="1600" b="1" dirty="0"/>
          </a:p>
          <a:p>
            <a:pPr lvl="1"/>
            <a:r>
              <a:rPr lang="es-ES" sz="1600" dirty="0"/>
              <a:t>El programa que cree para este ejercicio comenzará leyendo el costo de una comida de un pedido en un restaurante al que ha ido el usuario. Entonces su programa calculará el impuesto y propina para entregar la cuenta. Utilice una tasa de impuestos del 19% sobre la comida.</a:t>
            </a:r>
          </a:p>
          <a:p>
            <a:pPr lvl="1"/>
            <a:endParaRPr lang="es-ES" sz="1600" dirty="0"/>
          </a:p>
          <a:p>
            <a:pPr lvl="1"/>
            <a:r>
              <a:rPr lang="es-ES" sz="1600" dirty="0"/>
              <a:t>Calcule la propina como el 14 por ciento del monto de la comida (sin el impuesto), cuando el usuario esté muy satisfecho con el servicio.</a:t>
            </a:r>
          </a:p>
          <a:p>
            <a:pPr lvl="1"/>
            <a:endParaRPr lang="es-ES" sz="1600" dirty="0"/>
          </a:p>
          <a:p>
            <a:pPr lvl="1"/>
            <a:r>
              <a:rPr lang="es-ES" sz="1600" dirty="0"/>
              <a:t>Calcule la propina como el 10 por ciento del monto de la comida (sin el impuesto), cuando el usuario esté satisfecho con el servicio.</a:t>
            </a:r>
          </a:p>
          <a:p>
            <a:pPr lvl="1"/>
            <a:endParaRPr lang="es-ES" sz="1600" dirty="0"/>
          </a:p>
          <a:p>
            <a:pPr lvl="1"/>
            <a:r>
              <a:rPr lang="es-ES" sz="1600" dirty="0"/>
              <a:t>Calcule la propina como el 5 por ciento del monto de la comida (sin el impuesto), cuando el usuario esté insatisfecho con el servicio.</a:t>
            </a:r>
          </a:p>
          <a:p>
            <a:pPr lvl="1"/>
            <a:endParaRPr lang="es-ES" sz="1600" dirty="0"/>
          </a:p>
          <a:p>
            <a:pPr lvl="1"/>
            <a:r>
              <a:rPr lang="es-ES" sz="1600" dirty="0"/>
              <a:t>Para terminar, muestre la cuenta con impuesto y propina.</a:t>
            </a:r>
            <a:endParaRPr lang="es-CO" sz="1600" dirty="0"/>
          </a:p>
        </p:txBody>
      </p:sp>
    </p:spTree>
    <p:extLst>
      <p:ext uri="{BB962C8B-B14F-4D97-AF65-F5344CB8AC3E}">
        <p14:creationId xmlns:p14="http://schemas.microsoft.com/office/powerpoint/2010/main" val="810471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570074-D906-77F2-6F1B-AAD075DD9EBB}"/>
              </a:ext>
            </a:extLst>
          </p:cNvPr>
          <p:cNvSpPr>
            <a:spLocks noGrp="1"/>
          </p:cNvSpPr>
          <p:nvPr>
            <p:ph type="title"/>
          </p:nvPr>
        </p:nvSpPr>
        <p:spPr/>
        <p:txBody>
          <a:bodyPr/>
          <a:lstStyle/>
          <a:p>
            <a:r>
              <a:rPr lang="en-US" dirty="0"/>
              <a:t>ENTRADAS Y SALIDAS</a:t>
            </a:r>
          </a:p>
        </p:txBody>
      </p:sp>
      <p:sp>
        <p:nvSpPr>
          <p:cNvPr id="5" name="Text Placeholder 4">
            <a:extLst>
              <a:ext uri="{FF2B5EF4-FFF2-40B4-BE49-F238E27FC236}">
                <a16:creationId xmlns:a16="http://schemas.microsoft.com/office/drawing/2014/main" id="{9C337259-412B-CECF-E20A-1D633263FF5E}"/>
              </a:ext>
            </a:extLst>
          </p:cNvPr>
          <p:cNvSpPr>
            <a:spLocks noGrp="1"/>
          </p:cNvSpPr>
          <p:nvPr>
            <p:ph type="body" sz="quarter" idx="10"/>
          </p:nvPr>
        </p:nvSpPr>
        <p:spPr/>
        <p:txBody>
          <a:bodyPr>
            <a:normAutofit fontScale="85000" lnSpcReduction="20000"/>
          </a:bodyPr>
          <a:lstStyle/>
          <a:p>
            <a:endParaRPr lang="en-US"/>
          </a:p>
        </p:txBody>
      </p:sp>
    </p:spTree>
    <p:extLst>
      <p:ext uri="{BB962C8B-B14F-4D97-AF65-F5344CB8AC3E}">
        <p14:creationId xmlns:p14="http://schemas.microsoft.com/office/powerpoint/2010/main" val="1530661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a:t>Entradas y </a:t>
            </a:r>
            <a:r>
              <a:rPr lang="en-US" dirty="0" err="1"/>
              <a:t>Salidas</a:t>
            </a:r>
            <a:endParaRPr lang="en-US" dirty="0"/>
          </a:p>
        </p:txBody>
      </p:sp>
      <p:sp>
        <p:nvSpPr>
          <p:cNvPr id="2" name="CuadroTexto 5">
            <a:extLst>
              <a:ext uri="{FF2B5EF4-FFF2-40B4-BE49-F238E27FC236}">
                <a16:creationId xmlns:a16="http://schemas.microsoft.com/office/drawing/2014/main" id="{AAC1226E-4397-11DD-D436-A04A63755405}"/>
              </a:ext>
            </a:extLst>
          </p:cNvPr>
          <p:cNvSpPr txBox="1"/>
          <p:nvPr/>
        </p:nvSpPr>
        <p:spPr>
          <a:xfrm>
            <a:off x="631366" y="1472729"/>
            <a:ext cx="4944682" cy="1477328"/>
          </a:xfrm>
          <a:prstGeom prst="rect">
            <a:avLst/>
          </a:prstGeom>
          <a:noFill/>
        </p:spPr>
        <p:txBody>
          <a:bodyPr wrap="square" rtlCol="0">
            <a:spAutoFit/>
          </a:bodyPr>
          <a:lstStyle/>
          <a:p>
            <a:pPr lvl="1"/>
            <a:r>
              <a:rPr lang="es-ES" dirty="0"/>
              <a:t>La función </a:t>
            </a:r>
            <a:r>
              <a:rPr lang="es-ES" b="1" dirty="0">
                <a:solidFill>
                  <a:srgbClr val="14C214"/>
                </a:solidFill>
              </a:rPr>
              <a:t>input()</a:t>
            </a:r>
            <a:r>
              <a:rPr lang="es-ES" dirty="0">
                <a:solidFill>
                  <a:srgbClr val="14C214"/>
                </a:solidFill>
              </a:rPr>
              <a:t> </a:t>
            </a:r>
            <a:r>
              <a:rPr lang="es-ES" dirty="0"/>
              <a:t>permite obtener texto escrito por teclado. Al llegar a la función, el programa se detiene esperando que se escriba algo y se pulse la tecla </a:t>
            </a:r>
            <a:r>
              <a:rPr lang="es-ES" dirty="0" err="1"/>
              <a:t>Intro</a:t>
            </a:r>
            <a:r>
              <a:rPr lang="es-ES" dirty="0"/>
              <a:t> (</a:t>
            </a:r>
            <a:r>
              <a:rPr lang="es-ES" dirty="0" err="1"/>
              <a:t>Enter</a:t>
            </a:r>
            <a:r>
              <a:rPr lang="es-ES" dirty="0"/>
              <a:t>).</a:t>
            </a:r>
            <a:endParaRPr lang="es-CO" dirty="0"/>
          </a:p>
        </p:txBody>
      </p:sp>
      <p:pic>
        <p:nvPicPr>
          <p:cNvPr id="4" name="Picture 3">
            <a:extLst>
              <a:ext uri="{FF2B5EF4-FFF2-40B4-BE49-F238E27FC236}">
                <a16:creationId xmlns:a16="http://schemas.microsoft.com/office/drawing/2014/main" id="{2A3A80CD-56DC-1AD5-337A-9A33D2E2FD96}"/>
              </a:ext>
            </a:extLst>
          </p:cNvPr>
          <p:cNvPicPr>
            <a:picLocks noChangeAspect="1"/>
          </p:cNvPicPr>
          <p:nvPr/>
        </p:nvPicPr>
        <p:blipFill>
          <a:blip r:embed="rId2"/>
          <a:stretch>
            <a:fillRect/>
          </a:stretch>
        </p:blipFill>
        <p:spPr>
          <a:xfrm>
            <a:off x="6016310" y="1577524"/>
            <a:ext cx="5544324" cy="990738"/>
          </a:xfrm>
          <a:prstGeom prst="rect">
            <a:avLst/>
          </a:prstGeom>
        </p:spPr>
      </p:pic>
      <p:sp>
        <p:nvSpPr>
          <p:cNvPr id="5" name="CuadroTexto 5">
            <a:extLst>
              <a:ext uri="{FF2B5EF4-FFF2-40B4-BE49-F238E27FC236}">
                <a16:creationId xmlns:a16="http://schemas.microsoft.com/office/drawing/2014/main" id="{BE27EEFB-96EF-6D64-7B4B-81A70DD1DD92}"/>
              </a:ext>
            </a:extLst>
          </p:cNvPr>
          <p:cNvSpPr txBox="1"/>
          <p:nvPr/>
        </p:nvSpPr>
        <p:spPr>
          <a:xfrm>
            <a:off x="631363" y="3105834"/>
            <a:ext cx="4944683" cy="1200329"/>
          </a:xfrm>
          <a:prstGeom prst="rect">
            <a:avLst/>
          </a:prstGeom>
          <a:noFill/>
        </p:spPr>
        <p:txBody>
          <a:bodyPr wrap="square" rtlCol="0">
            <a:spAutoFit/>
          </a:bodyPr>
          <a:lstStyle/>
          <a:p>
            <a:pPr lvl="1"/>
            <a:r>
              <a:rPr lang="es-ES" dirty="0"/>
              <a:t>Si se prefiere que el usuario escriba su respuesta a continuación de la pregunta, se podría utilizar el argumento opcional </a:t>
            </a:r>
            <a:r>
              <a:rPr lang="es-ES" b="1" dirty="0" err="1">
                <a:solidFill>
                  <a:srgbClr val="14C214"/>
                </a:solidFill>
              </a:rPr>
              <a:t>end</a:t>
            </a:r>
            <a:r>
              <a:rPr lang="es-ES" dirty="0"/>
              <a:t> en la función </a:t>
            </a:r>
            <a:r>
              <a:rPr lang="es-ES" b="1" dirty="0" err="1">
                <a:solidFill>
                  <a:srgbClr val="14C214"/>
                </a:solidFill>
              </a:rPr>
              <a:t>print</a:t>
            </a:r>
            <a:r>
              <a:rPr lang="es-ES" b="1" dirty="0">
                <a:solidFill>
                  <a:srgbClr val="14C214"/>
                </a:solidFill>
              </a:rPr>
              <a:t>()</a:t>
            </a:r>
            <a:endParaRPr lang="es-CO" b="1" dirty="0">
              <a:solidFill>
                <a:srgbClr val="14C214"/>
              </a:solidFill>
            </a:endParaRPr>
          </a:p>
        </p:txBody>
      </p:sp>
      <p:pic>
        <p:nvPicPr>
          <p:cNvPr id="6" name="Picture 5">
            <a:extLst>
              <a:ext uri="{FF2B5EF4-FFF2-40B4-BE49-F238E27FC236}">
                <a16:creationId xmlns:a16="http://schemas.microsoft.com/office/drawing/2014/main" id="{5D640CDA-B693-2D2F-64B1-8ADBAC62BC0B}"/>
              </a:ext>
            </a:extLst>
          </p:cNvPr>
          <p:cNvPicPr>
            <a:picLocks noChangeAspect="1"/>
          </p:cNvPicPr>
          <p:nvPr/>
        </p:nvPicPr>
        <p:blipFill>
          <a:blip r:embed="rId3"/>
          <a:stretch>
            <a:fillRect/>
          </a:stretch>
        </p:blipFill>
        <p:spPr>
          <a:xfrm>
            <a:off x="6016310" y="3203851"/>
            <a:ext cx="5468113" cy="1047896"/>
          </a:xfrm>
          <a:prstGeom prst="rect">
            <a:avLst/>
          </a:prstGeom>
        </p:spPr>
      </p:pic>
      <p:sp>
        <p:nvSpPr>
          <p:cNvPr id="7" name="CuadroTexto 5">
            <a:extLst>
              <a:ext uri="{FF2B5EF4-FFF2-40B4-BE49-F238E27FC236}">
                <a16:creationId xmlns:a16="http://schemas.microsoft.com/office/drawing/2014/main" id="{8F5DCA2C-C4E2-4413-EDD9-0F5E1FD70461}"/>
              </a:ext>
            </a:extLst>
          </p:cNvPr>
          <p:cNvSpPr txBox="1"/>
          <p:nvPr/>
        </p:nvSpPr>
        <p:spPr>
          <a:xfrm>
            <a:off x="631363" y="4461941"/>
            <a:ext cx="4944683" cy="1200329"/>
          </a:xfrm>
          <a:prstGeom prst="rect">
            <a:avLst/>
          </a:prstGeom>
          <a:noFill/>
        </p:spPr>
        <p:txBody>
          <a:bodyPr wrap="square" rtlCol="0">
            <a:spAutoFit/>
          </a:bodyPr>
          <a:lstStyle/>
          <a:p>
            <a:pPr lvl="1"/>
            <a:r>
              <a:rPr lang="es-ES" dirty="0"/>
              <a:t>Otra solución, más compacta, es aprovechar que a la función </a:t>
            </a:r>
            <a:r>
              <a:rPr lang="es-ES" b="1" dirty="0">
                <a:solidFill>
                  <a:srgbClr val="14C214"/>
                </a:solidFill>
              </a:rPr>
              <a:t>input()</a:t>
            </a:r>
            <a:r>
              <a:rPr lang="es-ES" dirty="0">
                <a:solidFill>
                  <a:srgbClr val="14C214"/>
                </a:solidFill>
              </a:rPr>
              <a:t> </a:t>
            </a:r>
            <a:r>
              <a:rPr lang="es-ES" dirty="0"/>
              <a:t>se le puede enviar un argumento que se escribe en la pantalla </a:t>
            </a:r>
            <a:endParaRPr lang="es-CO" b="1" dirty="0"/>
          </a:p>
        </p:txBody>
      </p:sp>
      <p:pic>
        <p:nvPicPr>
          <p:cNvPr id="8" name="Picture 7">
            <a:extLst>
              <a:ext uri="{FF2B5EF4-FFF2-40B4-BE49-F238E27FC236}">
                <a16:creationId xmlns:a16="http://schemas.microsoft.com/office/drawing/2014/main" id="{B6337CB7-73A0-3583-AAD5-83C987A325A7}"/>
              </a:ext>
            </a:extLst>
          </p:cNvPr>
          <p:cNvPicPr>
            <a:picLocks noChangeAspect="1"/>
          </p:cNvPicPr>
          <p:nvPr/>
        </p:nvPicPr>
        <p:blipFill>
          <a:blip r:embed="rId4"/>
          <a:stretch>
            <a:fillRect/>
          </a:stretch>
        </p:blipFill>
        <p:spPr>
          <a:xfrm>
            <a:off x="6016310" y="4690578"/>
            <a:ext cx="5506218" cy="743054"/>
          </a:xfrm>
          <a:prstGeom prst="rect">
            <a:avLst/>
          </a:prstGeom>
        </p:spPr>
      </p:pic>
    </p:spTree>
    <p:extLst>
      <p:ext uri="{BB962C8B-B14F-4D97-AF65-F5344CB8AC3E}">
        <p14:creationId xmlns:p14="http://schemas.microsoft.com/office/powerpoint/2010/main" val="3787928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a:t>Entradas y </a:t>
            </a:r>
            <a:r>
              <a:rPr lang="en-US" dirty="0" err="1"/>
              <a:t>Salidas</a:t>
            </a:r>
            <a:endParaRPr lang="en-US" dirty="0"/>
          </a:p>
        </p:txBody>
      </p:sp>
      <p:sp>
        <p:nvSpPr>
          <p:cNvPr id="2" name="CuadroTexto 5">
            <a:extLst>
              <a:ext uri="{FF2B5EF4-FFF2-40B4-BE49-F238E27FC236}">
                <a16:creationId xmlns:a16="http://schemas.microsoft.com/office/drawing/2014/main" id="{36F3FEC5-9732-561C-E61B-F21B8CB4645F}"/>
              </a:ext>
            </a:extLst>
          </p:cNvPr>
          <p:cNvSpPr txBox="1"/>
          <p:nvPr/>
        </p:nvSpPr>
        <p:spPr>
          <a:xfrm>
            <a:off x="631365" y="1320331"/>
            <a:ext cx="10213801" cy="646331"/>
          </a:xfrm>
          <a:prstGeom prst="rect">
            <a:avLst/>
          </a:prstGeom>
          <a:noFill/>
        </p:spPr>
        <p:txBody>
          <a:bodyPr wrap="square" rtlCol="0">
            <a:spAutoFit/>
          </a:bodyPr>
          <a:lstStyle/>
          <a:p>
            <a:pPr lvl="1"/>
            <a:r>
              <a:rPr lang="es-ES" dirty="0"/>
              <a:t>De forma predeterminada, la función </a:t>
            </a:r>
            <a:r>
              <a:rPr lang="es-ES" b="1" dirty="0">
                <a:solidFill>
                  <a:srgbClr val="14C214"/>
                </a:solidFill>
              </a:rPr>
              <a:t>input() </a:t>
            </a:r>
            <a:r>
              <a:rPr lang="es-ES" dirty="0"/>
              <a:t>convierte la entrada en una cadena, aunque escribamos un número. Si intentamos hacer operaciones, se producirá un error.</a:t>
            </a:r>
            <a:endParaRPr lang="es-CO" dirty="0"/>
          </a:p>
        </p:txBody>
      </p:sp>
      <p:pic>
        <p:nvPicPr>
          <p:cNvPr id="4" name="Picture 3">
            <a:extLst>
              <a:ext uri="{FF2B5EF4-FFF2-40B4-BE49-F238E27FC236}">
                <a16:creationId xmlns:a16="http://schemas.microsoft.com/office/drawing/2014/main" id="{3ABB0960-0445-166F-FA5C-75AE7629C345}"/>
              </a:ext>
            </a:extLst>
          </p:cNvPr>
          <p:cNvPicPr>
            <a:picLocks noChangeAspect="1"/>
          </p:cNvPicPr>
          <p:nvPr/>
        </p:nvPicPr>
        <p:blipFill>
          <a:blip r:embed="rId2"/>
          <a:stretch>
            <a:fillRect/>
          </a:stretch>
        </p:blipFill>
        <p:spPr>
          <a:xfrm>
            <a:off x="1185469" y="2004200"/>
            <a:ext cx="9659698" cy="609685"/>
          </a:xfrm>
          <a:prstGeom prst="rect">
            <a:avLst/>
          </a:prstGeom>
        </p:spPr>
      </p:pic>
      <p:pic>
        <p:nvPicPr>
          <p:cNvPr id="5" name="Picture 4">
            <a:extLst>
              <a:ext uri="{FF2B5EF4-FFF2-40B4-BE49-F238E27FC236}">
                <a16:creationId xmlns:a16="http://schemas.microsoft.com/office/drawing/2014/main" id="{37E3E6A7-6B1B-4BB2-C903-01E924CEFFAC}"/>
              </a:ext>
            </a:extLst>
          </p:cNvPr>
          <p:cNvPicPr>
            <a:picLocks noChangeAspect="1"/>
          </p:cNvPicPr>
          <p:nvPr/>
        </p:nvPicPr>
        <p:blipFill rotWithShape="1">
          <a:blip r:embed="rId3"/>
          <a:srcRect t="12854"/>
          <a:stretch/>
        </p:blipFill>
        <p:spPr>
          <a:xfrm>
            <a:off x="1185469" y="2791290"/>
            <a:ext cx="9659698" cy="473206"/>
          </a:xfrm>
          <a:prstGeom prst="rect">
            <a:avLst/>
          </a:prstGeom>
        </p:spPr>
      </p:pic>
      <p:sp>
        <p:nvSpPr>
          <p:cNvPr id="6" name="CuadroTexto 5">
            <a:extLst>
              <a:ext uri="{FF2B5EF4-FFF2-40B4-BE49-F238E27FC236}">
                <a16:creationId xmlns:a16="http://schemas.microsoft.com/office/drawing/2014/main" id="{35E8FD0E-7EEE-71BB-BB57-1E443CD2D466}"/>
              </a:ext>
            </a:extLst>
          </p:cNvPr>
          <p:cNvSpPr txBox="1"/>
          <p:nvPr/>
        </p:nvSpPr>
        <p:spPr>
          <a:xfrm>
            <a:off x="631366" y="3596645"/>
            <a:ext cx="10213800" cy="646331"/>
          </a:xfrm>
          <a:prstGeom prst="rect">
            <a:avLst/>
          </a:prstGeom>
          <a:noFill/>
        </p:spPr>
        <p:txBody>
          <a:bodyPr wrap="square" rtlCol="0">
            <a:spAutoFit/>
          </a:bodyPr>
          <a:lstStyle/>
          <a:p>
            <a:pPr lvl="1"/>
            <a:r>
              <a:rPr lang="es-ES" dirty="0"/>
              <a:t>Si se quiere que Python interprete la entrada como un número entero, se debe utilizar la función </a:t>
            </a:r>
            <a:r>
              <a:rPr lang="es-ES" b="1" dirty="0" err="1">
                <a:solidFill>
                  <a:srgbClr val="14C214"/>
                </a:solidFill>
              </a:rPr>
              <a:t>int</a:t>
            </a:r>
            <a:r>
              <a:rPr lang="es-ES" b="1" dirty="0">
                <a:solidFill>
                  <a:srgbClr val="14C214"/>
                </a:solidFill>
              </a:rPr>
              <a:t>()</a:t>
            </a:r>
            <a:r>
              <a:rPr lang="es-ES" dirty="0">
                <a:solidFill>
                  <a:srgbClr val="14C214"/>
                </a:solidFill>
              </a:rPr>
              <a:t> </a:t>
            </a:r>
            <a:r>
              <a:rPr lang="es-ES" dirty="0"/>
              <a:t>o la que se requiera (por ejemplo </a:t>
            </a:r>
            <a:r>
              <a:rPr lang="es-ES" b="1" dirty="0" err="1">
                <a:solidFill>
                  <a:srgbClr val="14C214"/>
                </a:solidFill>
              </a:rPr>
              <a:t>float</a:t>
            </a:r>
            <a:r>
              <a:rPr lang="es-ES" b="1" dirty="0">
                <a:solidFill>
                  <a:srgbClr val="14C214"/>
                </a:solidFill>
              </a:rPr>
              <a:t>() </a:t>
            </a:r>
            <a:r>
              <a:rPr lang="es-ES" dirty="0"/>
              <a:t>)de la siguiente manera:</a:t>
            </a:r>
            <a:endParaRPr lang="es-CO" dirty="0"/>
          </a:p>
        </p:txBody>
      </p:sp>
      <p:pic>
        <p:nvPicPr>
          <p:cNvPr id="7" name="Picture 6">
            <a:extLst>
              <a:ext uri="{FF2B5EF4-FFF2-40B4-BE49-F238E27FC236}">
                <a16:creationId xmlns:a16="http://schemas.microsoft.com/office/drawing/2014/main" id="{6A6093FE-ECAD-D60E-6305-1BE384EFA108}"/>
              </a:ext>
            </a:extLst>
          </p:cNvPr>
          <p:cNvPicPr>
            <a:picLocks noChangeAspect="1"/>
          </p:cNvPicPr>
          <p:nvPr/>
        </p:nvPicPr>
        <p:blipFill>
          <a:blip r:embed="rId4"/>
          <a:stretch>
            <a:fillRect/>
          </a:stretch>
        </p:blipFill>
        <p:spPr>
          <a:xfrm>
            <a:off x="1185469" y="4358412"/>
            <a:ext cx="9659698" cy="704948"/>
          </a:xfrm>
          <a:prstGeom prst="rect">
            <a:avLst/>
          </a:prstGeom>
        </p:spPr>
      </p:pic>
      <p:sp>
        <p:nvSpPr>
          <p:cNvPr id="8" name="CuadroTexto 5">
            <a:extLst>
              <a:ext uri="{FF2B5EF4-FFF2-40B4-BE49-F238E27FC236}">
                <a16:creationId xmlns:a16="http://schemas.microsoft.com/office/drawing/2014/main" id="{3DD283CF-3C9B-B249-6BB0-16513F9935A9}"/>
              </a:ext>
            </a:extLst>
          </p:cNvPr>
          <p:cNvSpPr txBox="1"/>
          <p:nvPr/>
        </p:nvSpPr>
        <p:spPr>
          <a:xfrm>
            <a:off x="2549813" y="5261590"/>
            <a:ext cx="9857340" cy="369332"/>
          </a:xfrm>
          <a:prstGeom prst="rect">
            <a:avLst/>
          </a:prstGeom>
          <a:noFill/>
        </p:spPr>
        <p:txBody>
          <a:bodyPr wrap="square" rtlCol="0">
            <a:spAutoFit/>
          </a:bodyPr>
          <a:lstStyle/>
          <a:p>
            <a:pPr lvl="1"/>
            <a:r>
              <a:rPr lang="en-US" dirty="0"/>
              <a:t>¿¿¿ </a:t>
            </a:r>
            <a:r>
              <a:rPr lang="es-ES" dirty="0"/>
              <a:t>Y que es </a:t>
            </a:r>
            <a:r>
              <a:rPr lang="es-ES" b="1" dirty="0">
                <a:solidFill>
                  <a:srgbClr val="14C214"/>
                </a:solidFill>
              </a:rPr>
              <a:t>round()</a:t>
            </a:r>
            <a:r>
              <a:rPr lang="es-ES" dirty="0"/>
              <a:t> ???</a:t>
            </a:r>
            <a:endParaRPr lang="es-CO" dirty="0"/>
          </a:p>
        </p:txBody>
      </p:sp>
      <p:pic>
        <p:nvPicPr>
          <p:cNvPr id="9" name="Picture 8">
            <a:extLst>
              <a:ext uri="{FF2B5EF4-FFF2-40B4-BE49-F238E27FC236}">
                <a16:creationId xmlns:a16="http://schemas.microsoft.com/office/drawing/2014/main" id="{12C6C527-3AE6-FBA9-1668-457924395CCA}"/>
              </a:ext>
            </a:extLst>
          </p:cNvPr>
          <p:cNvPicPr>
            <a:picLocks noChangeAspect="1"/>
          </p:cNvPicPr>
          <p:nvPr/>
        </p:nvPicPr>
        <p:blipFill>
          <a:blip r:embed="rId5"/>
          <a:stretch>
            <a:fillRect/>
          </a:stretch>
        </p:blipFill>
        <p:spPr>
          <a:xfrm>
            <a:off x="4289671" y="5733484"/>
            <a:ext cx="6555495" cy="916052"/>
          </a:xfrm>
          <a:prstGeom prst="rect">
            <a:avLst/>
          </a:prstGeom>
        </p:spPr>
      </p:pic>
    </p:spTree>
    <p:extLst>
      <p:ext uri="{BB962C8B-B14F-4D97-AF65-F5344CB8AC3E}">
        <p14:creationId xmlns:p14="http://schemas.microsoft.com/office/powerpoint/2010/main" val="338566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a:t>Entradas y </a:t>
            </a:r>
            <a:r>
              <a:rPr lang="en-US" dirty="0" err="1"/>
              <a:t>Salidas</a:t>
            </a:r>
            <a:endParaRPr lang="en-US" dirty="0"/>
          </a:p>
        </p:txBody>
      </p:sp>
      <p:sp>
        <p:nvSpPr>
          <p:cNvPr id="2" name="TextBox 1">
            <a:extLst>
              <a:ext uri="{FF2B5EF4-FFF2-40B4-BE49-F238E27FC236}">
                <a16:creationId xmlns:a16="http://schemas.microsoft.com/office/drawing/2014/main" id="{B9CF77D7-B1A5-4ADC-A2DB-B7A1920B5358}"/>
              </a:ext>
            </a:extLst>
          </p:cNvPr>
          <p:cNvSpPr txBox="1"/>
          <p:nvPr/>
        </p:nvSpPr>
        <p:spPr>
          <a:xfrm>
            <a:off x="932329" y="1489752"/>
            <a:ext cx="9780495" cy="4247317"/>
          </a:xfrm>
          <a:prstGeom prst="rect">
            <a:avLst/>
          </a:prstGeom>
          <a:noFill/>
        </p:spPr>
        <p:txBody>
          <a:bodyPr wrap="square">
            <a:spAutoFit/>
          </a:bodyPr>
          <a:lstStyle/>
          <a:p>
            <a:r>
              <a:rPr lang="es-CO" sz="1800" b="1" dirty="0">
                <a:solidFill>
                  <a:srgbClr val="14C214"/>
                </a:solidFill>
                <a:latin typeface="Arial Black" panose="020B0604020202020204" pitchFamily="34" charset="0"/>
                <a:cs typeface="Arial Black" panose="020B0604020202020204" pitchFamily="34" charset="0"/>
              </a:rPr>
              <a:t>Ejercicios</a:t>
            </a:r>
          </a:p>
          <a:p>
            <a:endParaRPr lang="es-CO" b="1" dirty="0">
              <a:solidFill>
                <a:srgbClr val="4A00FF"/>
              </a:solidFill>
              <a:latin typeface="Arial Black" panose="020B0604020202020204" pitchFamily="34" charset="0"/>
            </a:endParaRPr>
          </a:p>
          <a:p>
            <a:pPr marL="285750" indent="-285750">
              <a:buFont typeface="Arial" panose="020B0604020202020204" pitchFamily="34" charset="0"/>
              <a:buChar char="•"/>
            </a:pPr>
            <a:r>
              <a:rPr lang="es-ES" dirty="0"/>
              <a:t>Escribir un programa que lea un entero positivo, </a:t>
            </a:r>
            <a:r>
              <a:rPr lang="es-ES" b="1" dirty="0"/>
              <a:t>n</a:t>
            </a:r>
            <a:r>
              <a:rPr lang="es-ES" dirty="0"/>
              <a:t> , introducido por el usuario y después muestre en pantalla la suma de todos los enteros desde 1 hasta </a:t>
            </a:r>
            <a:r>
              <a:rPr lang="es-ES" b="1" dirty="0"/>
              <a:t>n</a:t>
            </a:r>
            <a:r>
              <a:rPr lang="es-ES" dirty="0"/>
              <a:t>. La suma de los  primeros enteros positivos puede ser calculada de la siguiente forma:</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Escribir un programa que pregunte al usuario por el número de horas trabajadas y el coste por hora. Después debe mostrar por pantalla la paga que le corresponde.</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Una juguetería tiene mucho éxito en dos de sus productos: payasos y muñecas. Suele hacer venta por correo y la empresa de logística les cobra por peso de cada paquete así que deben calcular el peso de los payasos y muñecas que saldrán en cada paquete a demanda. Cada payaso pesa 112 g y cada muñeca 75 g. Escribir un programa que lea el número de payasos y muñecas vendidos en el último pedido y calcule el peso total del paquete que será enviado.</a:t>
            </a:r>
            <a:endParaRPr lang="en-US" dirty="0"/>
          </a:p>
        </p:txBody>
      </p:sp>
      <p:pic>
        <p:nvPicPr>
          <p:cNvPr id="4" name="Picture 8">
            <a:extLst>
              <a:ext uri="{FF2B5EF4-FFF2-40B4-BE49-F238E27FC236}">
                <a16:creationId xmlns:a16="http://schemas.microsoft.com/office/drawing/2014/main" id="{D691C62A-98F6-0EFC-6CB5-78D1AFD21D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38" r="11401" b="10563"/>
          <a:stretch/>
        </p:blipFill>
        <p:spPr bwMode="auto">
          <a:xfrm>
            <a:off x="10585647" y="1873623"/>
            <a:ext cx="1348047" cy="1095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983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a:t>Entradas y </a:t>
            </a:r>
            <a:r>
              <a:rPr lang="en-US" dirty="0" err="1"/>
              <a:t>Salidas</a:t>
            </a:r>
            <a:endParaRPr lang="en-US" dirty="0"/>
          </a:p>
        </p:txBody>
      </p:sp>
      <p:sp>
        <p:nvSpPr>
          <p:cNvPr id="2" name="CuadroTexto 5">
            <a:extLst>
              <a:ext uri="{FF2B5EF4-FFF2-40B4-BE49-F238E27FC236}">
                <a16:creationId xmlns:a16="http://schemas.microsoft.com/office/drawing/2014/main" id="{86AF95E8-CAB3-621A-8B0C-24E9304565BF}"/>
              </a:ext>
            </a:extLst>
          </p:cNvPr>
          <p:cNvSpPr txBox="1"/>
          <p:nvPr/>
        </p:nvSpPr>
        <p:spPr>
          <a:xfrm>
            <a:off x="631366" y="1472729"/>
            <a:ext cx="9857340" cy="646331"/>
          </a:xfrm>
          <a:prstGeom prst="rect">
            <a:avLst/>
          </a:prstGeom>
          <a:noFill/>
        </p:spPr>
        <p:txBody>
          <a:bodyPr wrap="square" rtlCol="0">
            <a:spAutoFit/>
          </a:bodyPr>
          <a:lstStyle/>
          <a:p>
            <a:pPr lvl="1"/>
            <a:r>
              <a:rPr lang="es-ES" dirty="0"/>
              <a:t>De la misma manera, si el usuario escribe un número decimal, la función </a:t>
            </a:r>
            <a:r>
              <a:rPr lang="es-ES" dirty="0" err="1"/>
              <a:t>int</a:t>
            </a:r>
            <a:r>
              <a:rPr lang="es-ES" dirty="0"/>
              <a:t>() producirá un error:</a:t>
            </a:r>
          </a:p>
        </p:txBody>
      </p:sp>
      <p:pic>
        <p:nvPicPr>
          <p:cNvPr id="4" name="Picture 3">
            <a:extLst>
              <a:ext uri="{FF2B5EF4-FFF2-40B4-BE49-F238E27FC236}">
                <a16:creationId xmlns:a16="http://schemas.microsoft.com/office/drawing/2014/main" id="{788EF690-87A8-000C-829B-57EF3EE18C5B}"/>
              </a:ext>
            </a:extLst>
          </p:cNvPr>
          <p:cNvPicPr>
            <a:picLocks noChangeAspect="1"/>
          </p:cNvPicPr>
          <p:nvPr/>
        </p:nvPicPr>
        <p:blipFill>
          <a:blip r:embed="rId2"/>
          <a:stretch>
            <a:fillRect/>
          </a:stretch>
        </p:blipFill>
        <p:spPr>
          <a:xfrm>
            <a:off x="1113751" y="2263545"/>
            <a:ext cx="9659698" cy="609685"/>
          </a:xfrm>
          <a:prstGeom prst="rect">
            <a:avLst/>
          </a:prstGeom>
        </p:spPr>
      </p:pic>
      <p:pic>
        <p:nvPicPr>
          <p:cNvPr id="5" name="Picture 4">
            <a:extLst>
              <a:ext uri="{FF2B5EF4-FFF2-40B4-BE49-F238E27FC236}">
                <a16:creationId xmlns:a16="http://schemas.microsoft.com/office/drawing/2014/main" id="{5B296569-B3F1-FB9F-BFD5-12674A25F1E7}"/>
              </a:ext>
            </a:extLst>
          </p:cNvPr>
          <p:cNvPicPr>
            <a:picLocks noChangeAspect="1"/>
          </p:cNvPicPr>
          <p:nvPr/>
        </p:nvPicPr>
        <p:blipFill>
          <a:blip r:embed="rId3"/>
          <a:stretch>
            <a:fillRect/>
          </a:stretch>
        </p:blipFill>
        <p:spPr>
          <a:xfrm>
            <a:off x="3762071" y="3070562"/>
            <a:ext cx="7011378" cy="1228896"/>
          </a:xfrm>
          <a:prstGeom prst="rect">
            <a:avLst/>
          </a:prstGeom>
        </p:spPr>
      </p:pic>
    </p:spTree>
    <p:extLst>
      <p:ext uri="{BB962C8B-B14F-4D97-AF65-F5344CB8AC3E}">
        <p14:creationId xmlns:p14="http://schemas.microsoft.com/office/powerpoint/2010/main" val="1439526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a:t>Entradas y </a:t>
            </a:r>
            <a:r>
              <a:rPr lang="en-US" dirty="0" err="1"/>
              <a:t>Salidas</a:t>
            </a:r>
            <a:endParaRPr lang="en-US" dirty="0"/>
          </a:p>
        </p:txBody>
      </p:sp>
      <p:sp>
        <p:nvSpPr>
          <p:cNvPr id="6" name="CuadroTexto 5">
            <a:extLst>
              <a:ext uri="{FF2B5EF4-FFF2-40B4-BE49-F238E27FC236}">
                <a16:creationId xmlns:a16="http://schemas.microsoft.com/office/drawing/2014/main" id="{98DDEDC6-309C-6A7F-EC16-D2E1755D5DC1}"/>
              </a:ext>
            </a:extLst>
          </p:cNvPr>
          <p:cNvSpPr txBox="1"/>
          <p:nvPr/>
        </p:nvSpPr>
        <p:spPr>
          <a:xfrm>
            <a:off x="631366" y="1472729"/>
            <a:ext cx="9857340" cy="1754326"/>
          </a:xfrm>
          <a:prstGeom prst="rect">
            <a:avLst/>
          </a:prstGeom>
          <a:noFill/>
        </p:spPr>
        <p:txBody>
          <a:bodyPr wrap="square" rtlCol="0">
            <a:spAutoFit/>
          </a:bodyPr>
          <a:lstStyle/>
          <a:p>
            <a:pPr lvl="1"/>
            <a:r>
              <a:rPr lang="es-ES" dirty="0"/>
              <a:t>Variables como argumento de la función </a:t>
            </a:r>
            <a:r>
              <a:rPr lang="es-ES" b="1" dirty="0"/>
              <a:t>input()</a:t>
            </a:r>
            <a:r>
              <a:rPr lang="es-ES" dirty="0"/>
              <a:t>:</a:t>
            </a:r>
          </a:p>
          <a:p>
            <a:pPr marL="742950" lvl="1" indent="-285750">
              <a:buFont typeface="Arial" panose="020B0604020202020204" pitchFamily="34" charset="0"/>
              <a:buChar char="•"/>
            </a:pPr>
            <a:r>
              <a:rPr lang="es-ES" b="1" dirty="0"/>
              <a:t>La función input() sólo puede tener un argumento.</a:t>
            </a:r>
          </a:p>
          <a:p>
            <a:pPr marL="742950" lvl="1" indent="-285750">
              <a:buFont typeface="Arial" panose="020B0604020202020204" pitchFamily="34" charset="0"/>
              <a:buChar char="•"/>
            </a:pPr>
            <a:endParaRPr lang="es-ES" b="1" dirty="0"/>
          </a:p>
          <a:p>
            <a:pPr marL="742950" lvl="1" indent="-285750">
              <a:buFont typeface="Arial" panose="020B0604020202020204" pitchFamily="34" charset="0"/>
              <a:buChar char="•"/>
            </a:pPr>
            <a:r>
              <a:rPr lang="es-ES" dirty="0"/>
              <a:t>En versiones de Python anteriores a la versión 3.6 esto causaba problemas cuando se querían incorporar variables en el argumento de la función input(), pero las cadenas "f" permiten hacerlo fácilmente</a:t>
            </a:r>
            <a:endParaRPr lang="es-CO" dirty="0"/>
          </a:p>
        </p:txBody>
      </p:sp>
      <p:pic>
        <p:nvPicPr>
          <p:cNvPr id="7" name="Picture 6">
            <a:extLst>
              <a:ext uri="{FF2B5EF4-FFF2-40B4-BE49-F238E27FC236}">
                <a16:creationId xmlns:a16="http://schemas.microsoft.com/office/drawing/2014/main" id="{1CFA1CDC-92F1-F9CF-81F5-D5B45FCFF0B5}"/>
              </a:ext>
            </a:extLst>
          </p:cNvPr>
          <p:cNvPicPr>
            <a:picLocks noChangeAspect="1"/>
          </p:cNvPicPr>
          <p:nvPr/>
        </p:nvPicPr>
        <p:blipFill>
          <a:blip r:embed="rId2"/>
          <a:stretch>
            <a:fillRect/>
          </a:stretch>
        </p:blipFill>
        <p:spPr>
          <a:xfrm>
            <a:off x="4164814" y="3398396"/>
            <a:ext cx="5906324" cy="866896"/>
          </a:xfrm>
          <a:prstGeom prst="rect">
            <a:avLst/>
          </a:prstGeom>
        </p:spPr>
      </p:pic>
      <p:pic>
        <p:nvPicPr>
          <p:cNvPr id="8" name="Picture 7">
            <a:extLst>
              <a:ext uri="{FF2B5EF4-FFF2-40B4-BE49-F238E27FC236}">
                <a16:creationId xmlns:a16="http://schemas.microsoft.com/office/drawing/2014/main" id="{CF835F1A-5D61-D579-7F23-F906DF619877}"/>
              </a:ext>
            </a:extLst>
          </p:cNvPr>
          <p:cNvPicPr>
            <a:picLocks noChangeAspect="1"/>
          </p:cNvPicPr>
          <p:nvPr/>
        </p:nvPicPr>
        <p:blipFill>
          <a:blip r:embed="rId3"/>
          <a:stretch>
            <a:fillRect/>
          </a:stretch>
        </p:blipFill>
        <p:spPr>
          <a:xfrm>
            <a:off x="4164814" y="4510595"/>
            <a:ext cx="7078063" cy="866896"/>
          </a:xfrm>
          <a:prstGeom prst="rect">
            <a:avLst/>
          </a:prstGeom>
        </p:spPr>
      </p:pic>
    </p:spTree>
    <p:extLst>
      <p:ext uri="{BB962C8B-B14F-4D97-AF65-F5344CB8AC3E}">
        <p14:creationId xmlns:p14="http://schemas.microsoft.com/office/powerpoint/2010/main" val="1265461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a:t>Entradas y </a:t>
            </a:r>
            <a:r>
              <a:rPr lang="en-US" dirty="0" err="1"/>
              <a:t>Salidas</a:t>
            </a:r>
            <a:endParaRPr lang="en-US" dirty="0"/>
          </a:p>
        </p:txBody>
      </p:sp>
      <p:sp>
        <p:nvSpPr>
          <p:cNvPr id="5" name="CuadroTexto 5">
            <a:extLst>
              <a:ext uri="{FF2B5EF4-FFF2-40B4-BE49-F238E27FC236}">
                <a16:creationId xmlns:a16="http://schemas.microsoft.com/office/drawing/2014/main" id="{5A73138C-4638-7C62-2AF6-0818A9873192}"/>
              </a:ext>
            </a:extLst>
          </p:cNvPr>
          <p:cNvSpPr txBox="1"/>
          <p:nvPr/>
        </p:nvSpPr>
        <p:spPr>
          <a:xfrm>
            <a:off x="463837" y="1318718"/>
            <a:ext cx="10024869" cy="1477328"/>
          </a:xfrm>
          <a:prstGeom prst="rect">
            <a:avLst/>
          </a:prstGeom>
          <a:noFill/>
        </p:spPr>
        <p:txBody>
          <a:bodyPr wrap="square" rtlCol="0">
            <a:spAutoFit/>
          </a:bodyPr>
          <a:lstStyle/>
          <a:p>
            <a:pPr marL="742950" lvl="1" indent="-285750">
              <a:buFont typeface="Arial" panose="020B0604020202020204" pitchFamily="34" charset="0"/>
              <a:buChar char="•"/>
            </a:pPr>
            <a:r>
              <a:rPr lang="es-ES" dirty="0"/>
              <a:t>En los programas, para que </a:t>
            </a:r>
            <a:r>
              <a:rPr lang="es-ES" dirty="0" err="1"/>
              <a:t>python</a:t>
            </a:r>
            <a:r>
              <a:rPr lang="es-ES" dirty="0"/>
              <a:t> nos muestre texto o variables hay que utilizar la función </a:t>
            </a:r>
            <a:r>
              <a:rPr lang="es-ES" b="1" dirty="0" err="1">
                <a:solidFill>
                  <a:srgbClr val="14C214"/>
                </a:solidFill>
              </a:rPr>
              <a:t>print</a:t>
            </a:r>
            <a:r>
              <a:rPr lang="es-ES" b="1" dirty="0">
                <a:solidFill>
                  <a:srgbClr val="14C214"/>
                </a:solidFill>
              </a:rPr>
              <a:t>()</a:t>
            </a:r>
          </a:p>
          <a:p>
            <a:pPr lvl="1"/>
            <a:endParaRPr lang="es-ES" dirty="0"/>
          </a:p>
          <a:p>
            <a:pPr marL="742950" lvl="1" indent="-285750">
              <a:buFont typeface="Arial" panose="020B0604020202020204" pitchFamily="34" charset="0"/>
              <a:buChar char="•"/>
            </a:pPr>
            <a:r>
              <a:rPr lang="es-ES" dirty="0"/>
              <a:t>La función </a:t>
            </a:r>
            <a:r>
              <a:rPr lang="es-ES" b="1" dirty="0" err="1">
                <a:solidFill>
                  <a:srgbClr val="14C214"/>
                </a:solidFill>
              </a:rPr>
              <a:t>print</a:t>
            </a:r>
            <a:r>
              <a:rPr lang="es-ES" b="1" dirty="0">
                <a:solidFill>
                  <a:srgbClr val="14C214"/>
                </a:solidFill>
              </a:rPr>
              <a:t>()</a:t>
            </a:r>
            <a:r>
              <a:rPr lang="es-ES" dirty="0"/>
              <a:t> permite mostrar texto en pantalla. El texto a mostrar se escribe como argumento de la función:</a:t>
            </a:r>
            <a:endParaRPr lang="es-CO" dirty="0"/>
          </a:p>
        </p:txBody>
      </p:sp>
      <p:sp>
        <p:nvSpPr>
          <p:cNvPr id="10" name="Rectangle 9">
            <a:extLst>
              <a:ext uri="{FF2B5EF4-FFF2-40B4-BE49-F238E27FC236}">
                <a16:creationId xmlns:a16="http://schemas.microsoft.com/office/drawing/2014/main" id="{92284F6E-136F-A570-5DF4-1E779F51F4A7}"/>
              </a:ext>
            </a:extLst>
          </p:cNvPr>
          <p:cNvSpPr>
            <a:spLocks noChangeArrowheads="1"/>
          </p:cNvSpPr>
          <p:nvPr/>
        </p:nvSpPr>
        <p:spPr bwMode="auto">
          <a:xfrm>
            <a:off x="3246837" y="2918009"/>
            <a:ext cx="7358409" cy="3693319"/>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DCDCAA"/>
                </a:solidFill>
                <a:effectLst/>
                <a:latin typeface="Consolas" panose="020B0609020204030204" pitchFamily="49" charset="0"/>
              </a:rPr>
              <a:t>print</a:t>
            </a:r>
            <a:r>
              <a:rPr kumimoji="0" lang="en-US" altLang="en-US" sz="12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rgbClr val="CE9178"/>
                </a:solidFill>
                <a:effectLst/>
                <a:latin typeface="Consolas" panose="020B0609020204030204" pitchFamily="49" charset="0"/>
              </a:rPr>
              <a:t>"Hola"</a:t>
            </a:r>
            <a:r>
              <a:rPr kumimoji="0" lang="en-US" altLang="en-US" sz="12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DCDCAA"/>
                </a:solidFill>
                <a:effectLst/>
                <a:latin typeface="Consolas" panose="020B0609020204030204" pitchFamily="49" charset="0"/>
              </a:rPr>
              <a:t>print</a:t>
            </a:r>
            <a:r>
              <a:rPr kumimoji="0" lang="en-US" altLang="en-US" sz="12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rgbClr val="CE9178"/>
                </a:solidFill>
                <a:effectLst/>
                <a:latin typeface="Consolas" panose="020B0609020204030204" pitchFamily="49" charset="0"/>
              </a:rPr>
              <a:t>'Hola’</a:t>
            </a:r>
            <a:r>
              <a:rPr kumimoji="0" lang="en-US" altLang="en-US" sz="1200" b="0" i="0" u="none" strike="noStrike" cap="none" normalizeH="0" baseline="0" dirty="0">
                <a:ln>
                  <a:noFill/>
                </a:ln>
                <a:solidFill>
                  <a:srgbClr val="D4D4D4"/>
                </a:solidFill>
                <a:effectLst/>
                <a:latin typeface="Consolas" panose="020B06090202040302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DCDCAA"/>
              </a:solidFill>
              <a:effectLst/>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DCDCAA"/>
                </a:solidFill>
                <a:effectLst/>
                <a:latin typeface="Consolas" panose="020B0609020204030204" pitchFamily="49" charset="0"/>
              </a:rPr>
              <a:t>print</a:t>
            </a:r>
            <a:r>
              <a:rPr kumimoji="0" lang="en-US" altLang="en-US" sz="12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rgbClr val="CE9178"/>
                </a:solidFill>
                <a:effectLst/>
                <a:latin typeface="Consolas" panose="020B0609020204030204" pitchFamily="49" charset="0"/>
              </a:rPr>
              <a:t>"Hola"</a:t>
            </a:r>
            <a:r>
              <a:rPr kumimoji="0" lang="en-US" altLang="en-US" sz="12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rgbClr val="9CDCFE"/>
                </a:solidFill>
                <a:effectLst/>
                <a:latin typeface="Consolas" panose="020B0609020204030204" pitchFamily="49" charset="0"/>
              </a:rPr>
              <a:t> </a:t>
            </a:r>
            <a:r>
              <a:rPr kumimoji="0" lang="en-US" altLang="en-US" sz="1200" b="0" i="0" u="none" strike="noStrike" cap="none" normalizeH="0" baseline="0" dirty="0">
                <a:ln>
                  <a:noFill/>
                </a:ln>
                <a:solidFill>
                  <a:srgbClr val="CE9178"/>
                </a:solidFill>
                <a:effectLst/>
                <a:latin typeface="Consolas" panose="020B0609020204030204" pitchFamily="49" charset="0"/>
              </a:rPr>
              <a:t>"</a:t>
            </a:r>
            <a:r>
              <a:rPr kumimoji="0" lang="en-US" altLang="en-US" sz="1200" b="0" i="0" u="none" strike="noStrike" cap="none" normalizeH="0" baseline="0" dirty="0" err="1">
                <a:ln>
                  <a:noFill/>
                </a:ln>
                <a:solidFill>
                  <a:srgbClr val="CE9178"/>
                </a:solidFill>
                <a:effectLst/>
                <a:latin typeface="Consolas" panose="020B0609020204030204" pitchFamily="49" charset="0"/>
              </a:rPr>
              <a:t>Adiós</a:t>
            </a:r>
            <a:r>
              <a:rPr kumimoji="0" lang="en-US" altLang="en-US" sz="1200" b="0" i="0" u="none" strike="noStrike" cap="none" normalizeH="0" baseline="0" dirty="0">
                <a:ln>
                  <a:noFill/>
                </a:ln>
                <a:solidFill>
                  <a:srgbClr val="CE9178"/>
                </a:solidFill>
                <a:effectLst/>
                <a:latin typeface="Consolas" panose="020B0609020204030204" pitchFamily="49" charset="0"/>
              </a:rPr>
              <a:t>"</a:t>
            </a:r>
            <a:r>
              <a:rPr kumimoji="0" lang="en-US" altLang="en-US" sz="1200" b="0" i="0" u="none" strike="noStrike" cap="none" normalizeH="0" baseline="0" dirty="0">
                <a:ln>
                  <a:noFill/>
                </a:ln>
                <a:solidFill>
                  <a:srgbClr val="D4D4D4"/>
                </a:solidFill>
                <a:effectLst/>
                <a:latin typeface="Consolas" panose="020B06090202040302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DCDCAA"/>
              </a:solidFill>
              <a:effectLst/>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DCDCAA"/>
                </a:solidFill>
                <a:effectLst/>
                <a:latin typeface="Consolas" panose="020B0609020204030204" pitchFamily="49" charset="0"/>
              </a:rPr>
              <a:t>print</a:t>
            </a:r>
            <a:r>
              <a:rPr kumimoji="0" lang="en-US" altLang="en-US" sz="12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rgbClr val="CE9178"/>
                </a:solidFill>
                <a:effectLst/>
                <a:latin typeface="Consolas" panose="020B0609020204030204" pitchFamily="49" charset="0"/>
              </a:rPr>
              <a:t>"Hola"</a:t>
            </a:r>
            <a:r>
              <a:rPr kumimoji="0" lang="en-US" altLang="en-US" sz="1200" b="0" i="0" u="none" strike="noStrike" cap="none" normalizeH="0" baseline="0" dirty="0">
                <a:ln>
                  <a:noFill/>
                </a:ln>
                <a:solidFill>
                  <a:srgbClr val="9CDCFE"/>
                </a:solidFill>
                <a:effectLst/>
                <a:latin typeface="Consolas" panose="020B0609020204030204" pitchFamily="49" charset="0"/>
              </a:rPr>
              <a:t> </a:t>
            </a:r>
            <a:r>
              <a:rPr kumimoji="0" lang="en-US" altLang="en-US" sz="1200" b="0" i="0" u="none" strike="noStrike" cap="none" normalizeH="0" baseline="0" dirty="0">
                <a:ln>
                  <a:noFill/>
                </a:ln>
                <a:solidFill>
                  <a:srgbClr val="CE9178"/>
                </a:solidFill>
                <a:effectLst/>
                <a:latin typeface="Consolas" panose="020B0609020204030204" pitchFamily="49" charset="0"/>
              </a:rPr>
              <a:t>"</a:t>
            </a:r>
            <a:r>
              <a:rPr kumimoji="0" lang="en-US" altLang="en-US" sz="1200" b="0" i="0" u="none" strike="noStrike" cap="none" normalizeH="0" baseline="0" dirty="0" err="1">
                <a:ln>
                  <a:noFill/>
                </a:ln>
                <a:solidFill>
                  <a:srgbClr val="CE9178"/>
                </a:solidFill>
                <a:effectLst/>
                <a:latin typeface="Consolas" panose="020B0609020204030204" pitchFamily="49" charset="0"/>
              </a:rPr>
              <a:t>Adiós</a:t>
            </a:r>
            <a:r>
              <a:rPr kumimoji="0" lang="en-US" altLang="en-US" sz="1200" b="0" i="0" u="none" strike="noStrike" cap="none" normalizeH="0" baseline="0" dirty="0">
                <a:ln>
                  <a:noFill/>
                </a:ln>
                <a:solidFill>
                  <a:srgbClr val="CE9178"/>
                </a:solidFill>
                <a:effectLst/>
                <a:latin typeface="Consolas" panose="020B0609020204030204" pitchFamily="49" charset="0"/>
              </a:rPr>
              <a:t>"</a:t>
            </a:r>
            <a:r>
              <a:rPr kumimoji="0" lang="en-US" altLang="en-US" sz="1200" b="0" i="0" u="none" strike="noStrike" cap="none" normalizeH="0" baseline="0" dirty="0">
                <a:ln>
                  <a:noFill/>
                </a:ln>
                <a:solidFill>
                  <a:srgbClr val="D4D4D4"/>
                </a:solidFill>
                <a:effectLst/>
                <a:latin typeface="Consolas" panose="020B06090202040302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200" dirty="0">
              <a:solidFill>
                <a:srgbClr val="D4D4D4"/>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DCDCAA"/>
                </a:solidFill>
                <a:effectLst/>
                <a:latin typeface="Consolas" panose="020B0609020204030204" pitchFamily="49" charset="0"/>
              </a:rPr>
              <a:t>print</a:t>
            </a:r>
            <a:r>
              <a:rPr kumimoji="0" lang="en-US" altLang="en-US" sz="12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rgbClr val="CE9178"/>
                </a:solidFill>
                <a:effectLst/>
                <a:latin typeface="Consolas" panose="020B0609020204030204" pitchFamily="49" charset="0"/>
              </a:rPr>
              <a:t>"Hola"</a:t>
            </a:r>
            <a:r>
              <a:rPr kumimoji="0" lang="en-US" altLang="en-US" sz="12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rgbClr val="9CDCFE"/>
                </a:solidFill>
                <a:effectLst/>
                <a:latin typeface="Consolas" panose="020B0609020204030204" pitchFamily="49" charset="0"/>
              </a:rPr>
              <a:t> end</a:t>
            </a:r>
            <a:r>
              <a:rPr kumimoji="0" lang="en-US" altLang="en-US" sz="12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rgbClr val="CE9178"/>
                </a:solidFill>
                <a:effectLst/>
                <a:latin typeface="Consolas" panose="020B0609020204030204" pitchFamily="49" charset="0"/>
              </a:rPr>
              <a:t>""</a:t>
            </a:r>
            <a:r>
              <a:rPr kumimoji="0" lang="en-US" altLang="en-US" sz="1200" b="0" i="0" u="none" strike="noStrike" cap="none" normalizeH="0" baseline="0" dirty="0">
                <a:ln>
                  <a:noFill/>
                </a:ln>
                <a:solidFill>
                  <a:srgbClr val="D4D4D4"/>
                </a:solidFill>
                <a:effectLst/>
                <a:latin typeface="Consolas" panose="020B0609020204030204" pitchFamily="49" charset="0"/>
              </a:rPr>
              <a:t>)</a:t>
            </a:r>
            <a:endParaRPr lang="en-US" altLang="en-US" sz="1200" dirty="0">
              <a:solidFill>
                <a:srgbClr val="9CDCFE"/>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DCDCAA"/>
                </a:solidFill>
                <a:effectLst/>
                <a:latin typeface="Consolas" panose="020B0609020204030204" pitchFamily="49" charset="0"/>
              </a:rPr>
              <a:t>print</a:t>
            </a:r>
            <a:r>
              <a:rPr kumimoji="0" lang="en-US" altLang="en-US" sz="12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rgbClr val="CE9178"/>
                </a:solidFill>
                <a:effectLst/>
                <a:latin typeface="Consolas" panose="020B0609020204030204" pitchFamily="49" charset="0"/>
              </a:rPr>
              <a:t>"</a:t>
            </a:r>
            <a:r>
              <a:rPr kumimoji="0" lang="en-US" altLang="en-US" sz="1200" b="0" i="0" u="none" strike="noStrike" cap="none" normalizeH="0" baseline="0" dirty="0" err="1">
                <a:ln>
                  <a:noFill/>
                </a:ln>
                <a:solidFill>
                  <a:srgbClr val="CE9178"/>
                </a:solidFill>
                <a:effectLst/>
                <a:latin typeface="Consolas" panose="020B0609020204030204" pitchFamily="49" charset="0"/>
              </a:rPr>
              <a:t>Adiós</a:t>
            </a:r>
            <a:r>
              <a:rPr kumimoji="0" lang="en-US" altLang="en-US" sz="1200" b="0" i="0" u="none" strike="noStrike" cap="none" normalizeH="0" baseline="0" dirty="0">
                <a:ln>
                  <a:noFill/>
                </a:ln>
                <a:solidFill>
                  <a:srgbClr val="CE9178"/>
                </a:solidFill>
                <a:effectLst/>
                <a:latin typeface="Consolas" panose="020B0609020204030204" pitchFamily="49" charset="0"/>
              </a:rPr>
              <a:t>"</a:t>
            </a:r>
            <a:r>
              <a:rPr kumimoji="0" lang="en-US" altLang="en-US" sz="1200" b="0" i="0" u="none" strike="noStrike" cap="none" normalizeH="0" baseline="0" dirty="0">
                <a:ln>
                  <a:noFill/>
                </a:ln>
                <a:solidFill>
                  <a:srgbClr val="D4D4D4"/>
                </a:solidFill>
                <a:effectLst/>
                <a:latin typeface="Consolas" panose="020B06090202040302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200" dirty="0">
              <a:solidFill>
                <a:srgbClr val="D4D4D4"/>
              </a:solidFill>
              <a:latin typeface="Consolas" panose="020B0609020204030204" pitchFamily="49" charset="0"/>
            </a:endParaRPr>
          </a:p>
          <a:p>
            <a:pPr algn="just" eaLnBrk="0" fontAlgn="base" hangingPunct="0">
              <a:spcBef>
                <a:spcPct val="0"/>
              </a:spcBef>
              <a:spcAft>
                <a:spcPct val="0"/>
              </a:spcAft>
            </a:pPr>
            <a:r>
              <a:rPr kumimoji="0" lang="en-US" altLang="en-US" sz="1200" b="0" i="0" u="none" strike="noStrike" cap="none" normalizeH="0" baseline="0" dirty="0">
                <a:ln>
                  <a:noFill/>
                </a:ln>
                <a:solidFill>
                  <a:srgbClr val="DCDCAA"/>
                </a:solidFill>
                <a:effectLst/>
                <a:latin typeface="Consolas" panose="020B0609020204030204" pitchFamily="49" charset="0"/>
              </a:rPr>
              <a:t>print</a:t>
            </a:r>
            <a:r>
              <a:rPr kumimoji="0" lang="en-US" altLang="en-US" sz="12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rgbClr val="CE9178"/>
                </a:solidFill>
                <a:effectLst/>
                <a:latin typeface="Consolas" panose="020B0609020204030204" pitchFamily="49" charset="0"/>
              </a:rPr>
              <a:t>"Hola. "</a:t>
            </a:r>
            <a:r>
              <a:rPr kumimoji="0" lang="en-US" altLang="en-US" sz="12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rgbClr val="9CDCFE"/>
                </a:solidFill>
                <a:effectLst/>
                <a:latin typeface="Consolas" panose="020B0609020204030204" pitchFamily="49" charset="0"/>
              </a:rPr>
              <a:t> end</a:t>
            </a:r>
            <a:r>
              <a:rPr kumimoji="0" lang="en-US" altLang="en-US" sz="12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rgbClr val="CE9178"/>
                </a:solidFill>
                <a:effectLst/>
                <a:latin typeface="Consolas" panose="020B0609020204030204" pitchFamily="49" charset="0"/>
              </a:rPr>
              <a:t>""</a:t>
            </a:r>
            <a:r>
              <a:rPr kumimoji="0" lang="en-US" altLang="en-US" sz="1200" b="0" i="0" u="none" strike="noStrike" cap="none" normalizeH="0" baseline="0" dirty="0">
                <a:ln>
                  <a:noFill/>
                </a:ln>
                <a:solidFill>
                  <a:srgbClr val="D4D4D4"/>
                </a:solidFill>
                <a:effectLst/>
                <a:latin typeface="Consolas" panose="020B0609020204030204" pitchFamily="49" charset="0"/>
              </a:rPr>
              <a:t>)</a:t>
            </a:r>
            <a:endParaRPr lang="en-US" altLang="en-US" sz="1200" dirty="0">
              <a:solidFill>
                <a:srgbClr val="9CDCFE"/>
              </a:solidFill>
              <a:latin typeface="Consolas" panose="020B0609020204030204" pitchFamily="49" charset="0"/>
            </a:endParaRPr>
          </a:p>
          <a:p>
            <a:pPr algn="just" eaLnBrk="0" fontAlgn="base" hangingPunct="0">
              <a:spcBef>
                <a:spcPct val="0"/>
              </a:spcBef>
              <a:spcAft>
                <a:spcPct val="0"/>
              </a:spcAft>
            </a:pPr>
            <a:r>
              <a:rPr kumimoji="0" lang="en-US" altLang="en-US" sz="1200" b="0" i="0" u="none" strike="noStrike" cap="none" normalizeH="0" baseline="0" dirty="0">
                <a:ln>
                  <a:noFill/>
                </a:ln>
                <a:solidFill>
                  <a:srgbClr val="DCDCAA"/>
                </a:solidFill>
                <a:effectLst/>
                <a:latin typeface="Consolas" panose="020B0609020204030204" pitchFamily="49" charset="0"/>
              </a:rPr>
              <a:t>print</a:t>
            </a:r>
            <a:r>
              <a:rPr kumimoji="0" lang="en-US" altLang="en-US" sz="12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rgbClr val="CE9178"/>
                </a:solidFill>
                <a:effectLst/>
                <a:latin typeface="Consolas" panose="020B0609020204030204" pitchFamily="49" charset="0"/>
              </a:rPr>
              <a:t>"</a:t>
            </a:r>
            <a:r>
              <a:rPr kumimoji="0" lang="en-US" altLang="en-US" sz="1200" b="0" i="0" u="none" strike="noStrike" cap="none" normalizeH="0" baseline="0" dirty="0" err="1">
                <a:ln>
                  <a:noFill/>
                </a:ln>
                <a:solidFill>
                  <a:srgbClr val="CE9178"/>
                </a:solidFill>
                <a:effectLst/>
                <a:latin typeface="Consolas" panose="020B0609020204030204" pitchFamily="49" charset="0"/>
              </a:rPr>
              <a:t>Adiós</a:t>
            </a:r>
            <a:r>
              <a:rPr kumimoji="0" lang="en-US" altLang="en-US" sz="1200" b="0" i="0" u="none" strike="noStrike" cap="none" normalizeH="0" baseline="0" dirty="0">
                <a:ln>
                  <a:noFill/>
                </a:ln>
                <a:solidFill>
                  <a:srgbClr val="CE9178"/>
                </a:solidFill>
                <a:effectLst/>
                <a:latin typeface="Consolas" panose="020B0609020204030204" pitchFamily="49" charset="0"/>
              </a:rPr>
              <a:t>"</a:t>
            </a:r>
            <a:r>
              <a:rPr kumimoji="0" lang="en-US" altLang="en-US" sz="1200" b="0" i="0" u="none" strike="noStrike" cap="none" normalizeH="0" baseline="0" dirty="0">
                <a:ln>
                  <a:noFill/>
                </a:ln>
                <a:solidFill>
                  <a:srgbClr val="D4D4D4"/>
                </a:solidFill>
                <a:effectLst/>
                <a:latin typeface="Consolas" panose="020B0609020204030204" pitchFamily="49" charset="0"/>
              </a:rPr>
              <a:t>)</a:t>
            </a:r>
          </a:p>
          <a:p>
            <a:pPr algn="just" eaLnBrk="0" fontAlgn="base" hangingPunct="0">
              <a:spcBef>
                <a:spcPct val="0"/>
              </a:spcBef>
              <a:spcAft>
                <a:spcPct val="0"/>
              </a:spcAft>
            </a:pPr>
            <a:endParaRPr lang="en-US" altLang="en-US" sz="1200" dirty="0">
              <a:solidFill>
                <a:srgbClr val="D4D4D4"/>
              </a:solidFill>
              <a:latin typeface="Consolas" panose="020B0609020204030204" pitchFamily="49" charset="0"/>
            </a:endParaRPr>
          </a:p>
          <a:p>
            <a:pPr algn="just" eaLnBrk="0" fontAlgn="base" hangingPunct="0">
              <a:spcBef>
                <a:spcPct val="0"/>
              </a:spcBef>
              <a:spcAft>
                <a:spcPct val="0"/>
              </a:spcAft>
            </a:pPr>
            <a:r>
              <a:rPr kumimoji="0" lang="en-US" altLang="en-US" sz="1200" b="0" i="0" u="none" strike="noStrike" cap="none" normalizeH="0" baseline="0" dirty="0">
                <a:ln>
                  <a:noFill/>
                </a:ln>
                <a:solidFill>
                  <a:srgbClr val="DCDCAA"/>
                </a:solidFill>
                <a:effectLst/>
                <a:latin typeface="Consolas" panose="020B0609020204030204" pitchFamily="49" charset="0"/>
              </a:rPr>
              <a:t>print</a:t>
            </a:r>
            <a:r>
              <a:rPr kumimoji="0" lang="en-US" altLang="en-US" sz="12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rgbClr val="CE9178"/>
                </a:solidFill>
                <a:effectLst/>
                <a:latin typeface="Consolas" panose="020B0609020204030204" pitchFamily="49" charset="0"/>
              </a:rPr>
              <a:t>"Hola."</a:t>
            </a:r>
            <a:r>
              <a:rPr kumimoji="0" lang="en-US" altLang="en-US" sz="12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rgbClr val="9CDCFE"/>
                </a:solidFill>
                <a:effectLst/>
                <a:latin typeface="Consolas" panose="020B0609020204030204" pitchFamily="49" charset="0"/>
              </a:rPr>
              <a:t> end</a:t>
            </a:r>
            <a:r>
              <a:rPr kumimoji="0" lang="en-US" altLang="en-US" sz="12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rgbClr val="CE9178"/>
                </a:solidFill>
                <a:effectLst/>
                <a:latin typeface="Consolas" panose="020B0609020204030204" pitchFamily="49" charset="0"/>
              </a:rPr>
              <a:t>" "</a:t>
            </a:r>
            <a:r>
              <a:rPr kumimoji="0" lang="en-US" altLang="en-US" sz="1200" b="0" i="0" u="none" strike="noStrike" cap="none" normalizeH="0" baseline="0" dirty="0">
                <a:ln>
                  <a:noFill/>
                </a:ln>
                <a:solidFill>
                  <a:srgbClr val="D4D4D4"/>
                </a:solidFill>
                <a:effectLst/>
                <a:latin typeface="Consolas" panose="020B0609020204030204" pitchFamily="49" charset="0"/>
              </a:rPr>
              <a:t>)</a:t>
            </a:r>
            <a:endParaRPr lang="en-US" altLang="en-US" sz="1200" dirty="0">
              <a:solidFill>
                <a:srgbClr val="9CDCFE"/>
              </a:solidFill>
              <a:latin typeface="Consolas" panose="020B0609020204030204" pitchFamily="49" charset="0"/>
            </a:endParaRPr>
          </a:p>
          <a:p>
            <a:pPr algn="just" eaLnBrk="0" fontAlgn="base" hangingPunct="0">
              <a:spcBef>
                <a:spcPct val="0"/>
              </a:spcBef>
              <a:spcAft>
                <a:spcPct val="0"/>
              </a:spcAft>
            </a:pPr>
            <a:r>
              <a:rPr kumimoji="0" lang="en-US" altLang="en-US" sz="1200" b="0" i="0" u="none" strike="noStrike" cap="none" normalizeH="0" baseline="0" dirty="0">
                <a:ln>
                  <a:noFill/>
                </a:ln>
                <a:solidFill>
                  <a:srgbClr val="DCDCAA"/>
                </a:solidFill>
                <a:effectLst/>
                <a:latin typeface="Consolas" panose="020B0609020204030204" pitchFamily="49" charset="0"/>
              </a:rPr>
              <a:t>print</a:t>
            </a:r>
            <a:r>
              <a:rPr kumimoji="0" lang="en-US" altLang="en-US" sz="12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rgbClr val="CE9178"/>
                </a:solidFill>
                <a:effectLst/>
                <a:latin typeface="Consolas" panose="020B0609020204030204" pitchFamily="49" charset="0"/>
              </a:rPr>
              <a:t>"</a:t>
            </a:r>
            <a:r>
              <a:rPr kumimoji="0" lang="en-US" altLang="en-US" sz="1200" b="0" i="0" u="none" strike="noStrike" cap="none" normalizeH="0" baseline="0" dirty="0" err="1">
                <a:ln>
                  <a:noFill/>
                </a:ln>
                <a:solidFill>
                  <a:srgbClr val="CE9178"/>
                </a:solidFill>
                <a:effectLst/>
                <a:latin typeface="Consolas" panose="020B0609020204030204" pitchFamily="49" charset="0"/>
              </a:rPr>
              <a:t>Adiós</a:t>
            </a:r>
            <a:r>
              <a:rPr kumimoji="0" lang="en-US" altLang="en-US" sz="1200" b="0" i="0" u="none" strike="noStrike" cap="none" normalizeH="0" baseline="0" dirty="0">
                <a:ln>
                  <a:noFill/>
                </a:ln>
                <a:solidFill>
                  <a:srgbClr val="CE9178"/>
                </a:solidFill>
                <a:effectLst/>
                <a:latin typeface="Consolas" panose="020B0609020204030204" pitchFamily="49" charset="0"/>
              </a:rPr>
              <a:t>"</a:t>
            </a:r>
            <a:r>
              <a:rPr kumimoji="0" lang="en-US" altLang="en-US" sz="1200" b="0" i="0" u="none" strike="noStrike" cap="none" normalizeH="0" baseline="0" dirty="0">
                <a:ln>
                  <a:noFill/>
                </a:ln>
                <a:solidFill>
                  <a:srgbClr val="D4D4D4"/>
                </a:solidFill>
                <a:effectLst/>
                <a:latin typeface="Consolas" panose="020B0609020204030204" pitchFamily="49" charset="0"/>
              </a:rPr>
              <a:t>)</a:t>
            </a:r>
          </a:p>
          <a:p>
            <a:pPr algn="just" eaLnBrk="0" fontAlgn="base" hangingPunct="0">
              <a:spcBef>
                <a:spcPct val="0"/>
              </a:spcBef>
              <a:spcAft>
                <a:spcPct val="0"/>
              </a:spcAft>
            </a:pPr>
            <a:endParaRPr lang="en-US" altLang="en-US" sz="1200" dirty="0">
              <a:solidFill>
                <a:srgbClr val="D4D4D4"/>
              </a:solidFill>
              <a:latin typeface="Consolas" panose="020B0609020204030204" pitchFamily="49" charset="0"/>
            </a:endParaRPr>
          </a:p>
          <a:p>
            <a:pPr algn="just" eaLnBrk="0" fontAlgn="base" hangingPunct="0">
              <a:spcBef>
                <a:spcPct val="0"/>
              </a:spcBef>
              <a:spcAft>
                <a:spcPct val="0"/>
              </a:spcAft>
            </a:pPr>
            <a:r>
              <a:rPr kumimoji="0" lang="en-US" altLang="en-US" sz="1200" b="0" i="0" u="none" strike="noStrike" cap="none" normalizeH="0" baseline="0" dirty="0" err="1">
                <a:ln>
                  <a:noFill/>
                </a:ln>
                <a:solidFill>
                  <a:srgbClr val="9CDCFE"/>
                </a:solidFill>
                <a:effectLst/>
                <a:latin typeface="Consolas" panose="020B0609020204030204" pitchFamily="49" charset="0"/>
              </a:rPr>
              <a:t>texto</a:t>
            </a:r>
            <a:r>
              <a:rPr kumimoji="0" lang="en-US" altLang="en-US" sz="1200" b="0" i="0" u="none" strike="noStrike" cap="none" normalizeH="0" baseline="0" dirty="0">
                <a:ln>
                  <a:noFill/>
                </a:ln>
                <a:solidFill>
                  <a:srgbClr val="9CDCFE"/>
                </a:solidFill>
                <a:effectLst/>
                <a:latin typeface="Consolas" panose="020B0609020204030204" pitchFamily="49" charset="0"/>
              </a:rPr>
              <a:t> </a:t>
            </a:r>
            <a:r>
              <a:rPr kumimoji="0" lang="en-US" altLang="en-US" sz="12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rgbClr val="9CDCFE"/>
                </a:solidFill>
                <a:effectLst/>
                <a:latin typeface="Consolas" panose="020B0609020204030204" pitchFamily="49" charset="0"/>
              </a:rPr>
              <a:t> </a:t>
            </a:r>
            <a:r>
              <a:rPr kumimoji="0" lang="en-US" altLang="en-US" sz="1200" b="0" i="0" u="none" strike="noStrike" cap="none" normalizeH="0" baseline="0" dirty="0">
                <a:ln>
                  <a:noFill/>
                </a:ln>
                <a:solidFill>
                  <a:srgbClr val="CE9178"/>
                </a:solidFill>
                <a:effectLst/>
                <a:latin typeface="Consolas" panose="020B0609020204030204" pitchFamily="49" charset="0"/>
              </a:rPr>
              <a:t>" y "</a:t>
            </a:r>
            <a:r>
              <a:rPr kumimoji="0" lang="en-US" altLang="en-US" sz="1200" b="0" i="0" u="none" strike="noStrike" cap="none" normalizeH="0" baseline="0" dirty="0">
                <a:ln>
                  <a:noFill/>
                </a:ln>
                <a:solidFill>
                  <a:srgbClr val="9CDCFE"/>
                </a:solidFill>
                <a:effectLst/>
                <a:latin typeface="Consolas" panose="020B0609020204030204" pitchFamily="49" charset="0"/>
              </a:rPr>
              <a:t> </a:t>
            </a:r>
          </a:p>
          <a:p>
            <a:pPr algn="just" eaLnBrk="0" fontAlgn="base" hangingPunct="0">
              <a:spcBef>
                <a:spcPct val="0"/>
              </a:spcBef>
              <a:spcAft>
                <a:spcPct val="0"/>
              </a:spcAft>
            </a:pPr>
            <a:r>
              <a:rPr kumimoji="0" lang="en-US" altLang="en-US" sz="1200" b="0" i="0" u="none" strike="noStrike" cap="none" normalizeH="0" baseline="0" dirty="0">
                <a:ln>
                  <a:noFill/>
                </a:ln>
                <a:solidFill>
                  <a:srgbClr val="DCDCAA"/>
                </a:solidFill>
                <a:effectLst/>
                <a:latin typeface="Consolas" panose="020B0609020204030204" pitchFamily="49" charset="0"/>
              </a:rPr>
              <a:t>print</a:t>
            </a:r>
            <a:r>
              <a:rPr kumimoji="0" lang="en-US" altLang="en-US" sz="12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rgbClr val="CE9178"/>
                </a:solidFill>
                <a:effectLst/>
                <a:latin typeface="Consolas" panose="020B0609020204030204" pitchFamily="49" charset="0"/>
              </a:rPr>
              <a:t>"Hola"</a:t>
            </a:r>
            <a:r>
              <a:rPr kumimoji="0" lang="en-US" altLang="en-US" sz="12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rgbClr val="9CDCFE"/>
                </a:solidFill>
                <a:effectLst/>
                <a:latin typeface="Consolas" panose="020B0609020204030204" pitchFamily="49" charset="0"/>
              </a:rPr>
              <a:t> end</a:t>
            </a:r>
            <a:r>
              <a:rPr kumimoji="0" lang="en-US" altLang="en-US" sz="12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rgbClr val="CE9178"/>
                </a:solidFill>
                <a:effectLst/>
                <a:latin typeface="Consolas" panose="020B0609020204030204" pitchFamily="49" charset="0"/>
              </a:rPr>
              <a:t>f"</a:t>
            </a:r>
            <a:r>
              <a:rPr kumimoji="0" lang="en-US" altLang="en-US" sz="12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err="1">
                <a:ln>
                  <a:noFill/>
                </a:ln>
                <a:solidFill>
                  <a:srgbClr val="9CDCFE"/>
                </a:solidFill>
                <a:effectLst/>
                <a:latin typeface="Consolas" panose="020B0609020204030204" pitchFamily="49" charset="0"/>
              </a:rPr>
              <a:t>texto</a:t>
            </a:r>
            <a:r>
              <a:rPr kumimoji="0" lang="en-US" altLang="en-US" sz="12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rgbClr val="CE9178"/>
                </a:solidFill>
                <a:effectLst/>
                <a:latin typeface="Consolas" panose="020B0609020204030204" pitchFamily="49" charset="0"/>
              </a:rPr>
              <a:t>"</a:t>
            </a:r>
            <a:r>
              <a:rPr kumimoji="0" lang="en-US" altLang="en-US" sz="1200" b="0" i="0" u="none" strike="noStrike" cap="none" normalizeH="0" baseline="0" dirty="0">
                <a:ln>
                  <a:noFill/>
                </a:ln>
                <a:solidFill>
                  <a:srgbClr val="D4D4D4"/>
                </a:solidFill>
                <a:effectLst/>
                <a:latin typeface="Consolas" panose="020B0609020204030204" pitchFamily="49" charset="0"/>
              </a:rPr>
              <a:t>)</a:t>
            </a:r>
            <a:endParaRPr lang="en-US" altLang="en-US" sz="1200" dirty="0">
              <a:solidFill>
                <a:srgbClr val="9CDCFE"/>
              </a:solidFill>
              <a:latin typeface="Consolas" panose="020B0609020204030204" pitchFamily="49" charset="0"/>
            </a:endParaRPr>
          </a:p>
          <a:p>
            <a:pPr algn="just" eaLnBrk="0" fontAlgn="base" hangingPunct="0">
              <a:spcBef>
                <a:spcPct val="0"/>
              </a:spcBef>
              <a:spcAft>
                <a:spcPct val="0"/>
              </a:spcAft>
            </a:pPr>
            <a:r>
              <a:rPr kumimoji="0" lang="en-US" altLang="en-US" sz="1200" b="0" i="0" u="none" strike="noStrike" cap="none" normalizeH="0" baseline="0" dirty="0">
                <a:ln>
                  <a:noFill/>
                </a:ln>
                <a:solidFill>
                  <a:srgbClr val="DCDCAA"/>
                </a:solidFill>
                <a:effectLst/>
                <a:latin typeface="Consolas" panose="020B0609020204030204" pitchFamily="49" charset="0"/>
              </a:rPr>
              <a:t>print</a:t>
            </a:r>
            <a:r>
              <a:rPr kumimoji="0" lang="en-US" altLang="en-US" sz="12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rgbClr val="CE9178"/>
                </a:solidFill>
                <a:effectLst/>
                <a:latin typeface="Consolas" panose="020B0609020204030204" pitchFamily="49" charset="0"/>
              </a:rPr>
              <a:t>"</a:t>
            </a:r>
            <a:r>
              <a:rPr kumimoji="0" lang="en-US" altLang="en-US" sz="1200" b="0" i="0" u="none" strike="noStrike" cap="none" normalizeH="0" baseline="0" dirty="0" err="1">
                <a:ln>
                  <a:noFill/>
                </a:ln>
                <a:solidFill>
                  <a:srgbClr val="CE9178"/>
                </a:solidFill>
                <a:effectLst/>
                <a:latin typeface="Consolas" panose="020B0609020204030204" pitchFamily="49" charset="0"/>
              </a:rPr>
              <a:t>Adiós</a:t>
            </a:r>
            <a:r>
              <a:rPr kumimoji="0" lang="en-US" altLang="en-US" sz="1200" b="0" i="0" u="none" strike="noStrike" cap="none" normalizeH="0" baseline="0" dirty="0">
                <a:ln>
                  <a:noFill/>
                </a:ln>
                <a:solidFill>
                  <a:srgbClr val="CE9178"/>
                </a:solidFill>
                <a:effectLst/>
                <a:latin typeface="Consolas" panose="020B0609020204030204" pitchFamily="49" charset="0"/>
              </a:rPr>
              <a:t>"</a:t>
            </a:r>
            <a:r>
              <a:rPr kumimoji="0" lang="en-US" altLang="en-US" sz="1200" b="0" i="0" u="none" strike="noStrike" cap="none" normalizeH="0" baseline="0" dirty="0">
                <a:ln>
                  <a:noFill/>
                </a:ln>
                <a:solidFill>
                  <a:srgbClr val="D4D4D4"/>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604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2387D5-9931-C3FC-4E48-2689880FBF01}"/>
              </a:ext>
            </a:extLst>
          </p:cNvPr>
          <p:cNvSpPr>
            <a:spLocks noGrp="1"/>
          </p:cNvSpPr>
          <p:nvPr>
            <p:ph type="title"/>
          </p:nvPr>
        </p:nvSpPr>
        <p:spPr/>
        <p:txBody>
          <a:bodyPr/>
          <a:lstStyle/>
          <a:p>
            <a:r>
              <a:rPr lang="en-US" dirty="0"/>
              <a:t>VARIABLES</a:t>
            </a:r>
          </a:p>
        </p:txBody>
      </p:sp>
      <p:sp>
        <p:nvSpPr>
          <p:cNvPr id="5" name="Text Placeholder 4">
            <a:extLst>
              <a:ext uri="{FF2B5EF4-FFF2-40B4-BE49-F238E27FC236}">
                <a16:creationId xmlns:a16="http://schemas.microsoft.com/office/drawing/2014/main" id="{878788C7-FD4A-31E1-E7B9-5FFF2BF322F3}"/>
              </a:ext>
            </a:extLst>
          </p:cNvPr>
          <p:cNvSpPr>
            <a:spLocks noGrp="1"/>
          </p:cNvSpPr>
          <p:nvPr>
            <p:ph type="body" sz="quarter" idx="10"/>
          </p:nvPr>
        </p:nvSpPr>
        <p:spPr/>
        <p:txBody>
          <a:bodyPr>
            <a:normAutofit fontScale="85000" lnSpcReduction="20000"/>
          </a:bodyPr>
          <a:lstStyle/>
          <a:p>
            <a:endParaRPr lang="en-US"/>
          </a:p>
        </p:txBody>
      </p:sp>
    </p:spTree>
    <p:extLst>
      <p:ext uri="{BB962C8B-B14F-4D97-AF65-F5344CB8AC3E}">
        <p14:creationId xmlns:p14="http://schemas.microsoft.com/office/powerpoint/2010/main" val="2735523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a:t>Entradas y </a:t>
            </a:r>
            <a:r>
              <a:rPr lang="en-US" dirty="0" err="1"/>
              <a:t>Salidas</a:t>
            </a:r>
            <a:endParaRPr lang="en-US" dirty="0"/>
          </a:p>
        </p:txBody>
      </p:sp>
      <p:sp>
        <p:nvSpPr>
          <p:cNvPr id="4" name="TextBox 3">
            <a:extLst>
              <a:ext uri="{FF2B5EF4-FFF2-40B4-BE49-F238E27FC236}">
                <a16:creationId xmlns:a16="http://schemas.microsoft.com/office/drawing/2014/main" id="{B3323CD1-0FE1-518A-2F31-1BCB5F4C408A}"/>
              </a:ext>
            </a:extLst>
          </p:cNvPr>
          <p:cNvSpPr txBox="1"/>
          <p:nvPr/>
        </p:nvSpPr>
        <p:spPr>
          <a:xfrm>
            <a:off x="491971" y="1298993"/>
            <a:ext cx="6096000" cy="369332"/>
          </a:xfrm>
          <a:prstGeom prst="rect">
            <a:avLst/>
          </a:prstGeom>
          <a:noFill/>
        </p:spPr>
        <p:txBody>
          <a:bodyPr wrap="square">
            <a:spAutoFit/>
          </a:bodyPr>
          <a:lstStyle/>
          <a:p>
            <a:r>
              <a:rPr lang="es-CO" sz="1800" b="1" dirty="0">
                <a:solidFill>
                  <a:srgbClr val="14C214"/>
                </a:solidFill>
                <a:latin typeface="Arial Black" panose="020B0604020202020204" pitchFamily="34" charset="0"/>
                <a:cs typeface="Arial Black" panose="020B0604020202020204" pitchFamily="34" charset="0"/>
              </a:rPr>
              <a:t>Formateo Elegante de las Salidas</a:t>
            </a:r>
            <a:endParaRPr lang="en-US" dirty="0">
              <a:solidFill>
                <a:srgbClr val="14C214"/>
              </a:solidFill>
            </a:endParaRPr>
          </a:p>
        </p:txBody>
      </p:sp>
      <p:sp>
        <p:nvSpPr>
          <p:cNvPr id="2" name="Rectangle 1">
            <a:extLst>
              <a:ext uri="{FF2B5EF4-FFF2-40B4-BE49-F238E27FC236}">
                <a16:creationId xmlns:a16="http://schemas.microsoft.com/office/drawing/2014/main" id="{F31F61CD-C151-BF8C-C6D5-F923452ED164}"/>
              </a:ext>
            </a:extLst>
          </p:cNvPr>
          <p:cNvSpPr>
            <a:spLocks noChangeArrowheads="1"/>
          </p:cNvSpPr>
          <p:nvPr/>
        </p:nvSpPr>
        <p:spPr bwMode="auto">
          <a:xfrm>
            <a:off x="1582908" y="1826411"/>
            <a:ext cx="6078070" cy="338554"/>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AA"/>
                </a:solidFill>
                <a:effectLst/>
                <a:latin typeface="Consolas" panose="020B0609020204030204" pitchFamily="49" charset="0"/>
              </a:rPr>
              <a:t>print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CE9178"/>
                </a:solidFill>
                <a:effectLst/>
                <a:latin typeface="Consolas" panose="020B0609020204030204" pitchFamily="49" charset="0"/>
              </a:rPr>
              <a:t>"Un </a:t>
            </a:r>
            <a:r>
              <a:rPr kumimoji="0" lang="en-US" altLang="en-US" sz="1400" b="0" i="0" u="none" strike="noStrike" cap="none" normalizeH="0" baseline="0" dirty="0" err="1">
                <a:ln>
                  <a:noFill/>
                </a:ln>
                <a:solidFill>
                  <a:srgbClr val="CE9178"/>
                </a:solidFill>
                <a:effectLst/>
                <a:latin typeface="Consolas" panose="020B0609020204030204" pitchFamily="49" charset="0"/>
              </a:rPr>
              <a:t>tipo</a:t>
            </a:r>
            <a:r>
              <a:rPr kumimoji="0" lang="en-US" altLang="en-US" sz="1400" b="0" i="0" u="none" strike="noStrike" cap="none" normalizeH="0" baseline="0" dirty="0">
                <a:ln>
                  <a:noFill/>
                </a:ln>
                <a:solidFill>
                  <a:srgbClr val="CE9178"/>
                </a:solidFill>
                <a:effectLst/>
                <a:latin typeface="Consolas" panose="020B0609020204030204" pitchFamily="49" charset="0"/>
              </a:rPr>
              <a:t> le dice a </a:t>
            </a:r>
            <a:r>
              <a:rPr kumimoji="0" lang="en-US" altLang="en-US" sz="1400" b="0" i="0" u="none" strike="noStrike" cap="none" normalizeH="0" baseline="0" dirty="0" err="1">
                <a:ln>
                  <a:noFill/>
                </a:ln>
                <a:solidFill>
                  <a:srgbClr val="CE9178"/>
                </a:solidFill>
                <a:effectLst/>
                <a:latin typeface="Consolas" panose="020B0609020204030204" pitchFamily="49" charset="0"/>
              </a:rPr>
              <a:t>otro</a:t>
            </a:r>
            <a:r>
              <a:rPr kumimoji="0" lang="en-US" altLang="en-US" sz="1400" b="0" i="0" u="none" strike="noStrike" cap="none" normalizeH="0" baseline="0" dirty="0">
                <a:ln>
                  <a:noFill/>
                </a:ln>
                <a:solidFill>
                  <a:srgbClr val="CE9178"/>
                </a:solidFill>
                <a:effectLst/>
                <a:latin typeface="Consolas" panose="020B0609020204030204" pitchFamily="49" charset="0"/>
              </a:rPr>
              <a:t>: "</a:t>
            </a:r>
            <a:r>
              <a:rPr kumimoji="0" lang="en-US" altLang="en-US" sz="1400" b="0" i="0" u="none" strike="noStrike" cap="none" normalizeH="0" baseline="0" dirty="0">
                <a:ln>
                  <a:noFill/>
                </a:ln>
                <a:solidFill>
                  <a:srgbClr val="9CDCFE"/>
                </a:solidFill>
                <a:effectLst/>
                <a:latin typeface="Consolas" panose="020B0609020204030204" pitchFamily="49" charset="0"/>
              </a:rPr>
              <a:t>¿</a:t>
            </a:r>
            <a:r>
              <a:rPr kumimoji="0" lang="en-US" altLang="en-US" sz="1400" b="0" i="0" u="none" strike="noStrike" cap="none" normalizeH="0" baseline="0" dirty="0" err="1">
                <a:ln>
                  <a:noFill/>
                </a:ln>
                <a:solidFill>
                  <a:srgbClr val="9CDCFE"/>
                </a:solidFill>
                <a:effectLst/>
                <a:latin typeface="Consolas" panose="020B0609020204030204" pitchFamily="49" charset="0"/>
              </a:rPr>
              <a:t>Cómo</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err="1">
                <a:ln>
                  <a:noFill/>
                </a:ln>
                <a:solidFill>
                  <a:srgbClr val="9CDCFE"/>
                </a:solidFill>
                <a:effectLst/>
                <a:latin typeface="Consolas" panose="020B0609020204030204" pitchFamily="49" charset="0"/>
              </a:rPr>
              <a:t>estás</a:t>
            </a:r>
            <a:r>
              <a:rPr kumimoji="0" lang="en-US" altLang="en-US" sz="1400" b="0" i="0" u="none" strike="noStrike" cap="none" normalizeH="0" baseline="0" dirty="0">
                <a:ln>
                  <a:noFill/>
                </a:ln>
                <a:solidFill>
                  <a:srgbClr val="9CDCFE"/>
                </a:solidFill>
                <a:effectLst/>
                <a:latin typeface="Consolas" panose="020B0609020204030204" pitchFamily="49" charset="0"/>
              </a:rPr>
              <a:t>?</a:t>
            </a:r>
            <a:r>
              <a:rPr kumimoji="0" lang="en-US" altLang="en-US" sz="1400" b="0" i="0" u="none" strike="noStrike" cap="none" normalizeH="0" baseline="0" dirty="0">
                <a:ln>
                  <a:noFill/>
                </a:ln>
                <a:solidFill>
                  <a:srgbClr val="CE9178"/>
                </a:solidFill>
                <a:effectLst/>
                <a:latin typeface="Consolas" panose="020B06090202040302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A390245C-93C8-DF6F-A378-58834AC056A6}"/>
              </a:ext>
            </a:extLst>
          </p:cNvPr>
          <p:cNvPicPr>
            <a:picLocks noChangeAspect="1"/>
          </p:cNvPicPr>
          <p:nvPr/>
        </p:nvPicPr>
        <p:blipFill>
          <a:blip r:embed="rId2"/>
          <a:stretch>
            <a:fillRect/>
          </a:stretch>
        </p:blipFill>
        <p:spPr>
          <a:xfrm>
            <a:off x="2394214" y="2310205"/>
            <a:ext cx="7668695" cy="409632"/>
          </a:xfrm>
          <a:prstGeom prst="rect">
            <a:avLst/>
          </a:prstGeom>
        </p:spPr>
      </p:pic>
      <p:sp>
        <p:nvSpPr>
          <p:cNvPr id="6" name="TextBox 5">
            <a:extLst>
              <a:ext uri="{FF2B5EF4-FFF2-40B4-BE49-F238E27FC236}">
                <a16:creationId xmlns:a16="http://schemas.microsoft.com/office/drawing/2014/main" id="{43458D53-6C3A-E53D-EA59-C32A0AAA41AD}"/>
              </a:ext>
            </a:extLst>
          </p:cNvPr>
          <p:cNvSpPr txBox="1"/>
          <p:nvPr/>
        </p:nvSpPr>
        <p:spPr>
          <a:xfrm>
            <a:off x="1582908" y="2751304"/>
            <a:ext cx="8095129" cy="923330"/>
          </a:xfrm>
          <a:prstGeom prst="rect">
            <a:avLst/>
          </a:prstGeom>
          <a:noFill/>
        </p:spPr>
        <p:txBody>
          <a:bodyPr wrap="square">
            <a:spAutoFit/>
          </a:bodyPr>
          <a:lstStyle/>
          <a:p>
            <a:pPr algn="just"/>
            <a:r>
              <a:rPr lang="es-ES" b="0" i="0" dirty="0">
                <a:effectLst/>
                <a:latin typeface="Arial" panose="020B0604020202020204" pitchFamily="34" charset="0"/>
              </a:rPr>
              <a:t>Para incluir comillas dentro de comillas, se puede escribir una </a:t>
            </a:r>
            <a:r>
              <a:rPr lang="es-ES" b="1" i="0" dirty="0" err="1">
                <a:effectLst/>
                <a:latin typeface="Arial" panose="020B0604020202020204" pitchFamily="34" charset="0"/>
              </a:rPr>
              <a:t>contrabarra</a:t>
            </a:r>
            <a:r>
              <a:rPr lang="es-ES" b="1" i="0" dirty="0">
                <a:effectLst/>
                <a:latin typeface="Arial" panose="020B0604020202020204" pitchFamily="34" charset="0"/>
              </a:rPr>
              <a:t> (\)</a:t>
            </a:r>
            <a:r>
              <a:rPr lang="es-ES" b="0" i="0" dirty="0">
                <a:effectLst/>
                <a:latin typeface="Arial" panose="020B0604020202020204" pitchFamily="34" charset="0"/>
              </a:rPr>
              <a:t> antes de la comilla para que Python reconozca la comilla como carácter, no como delimitador de la cadena:</a:t>
            </a:r>
            <a:endParaRPr lang="en-US" dirty="0"/>
          </a:p>
        </p:txBody>
      </p:sp>
      <p:sp>
        <p:nvSpPr>
          <p:cNvPr id="7" name="Rectangle 2">
            <a:extLst>
              <a:ext uri="{FF2B5EF4-FFF2-40B4-BE49-F238E27FC236}">
                <a16:creationId xmlns:a16="http://schemas.microsoft.com/office/drawing/2014/main" id="{FF17F170-5DE3-F8BA-F162-1F54352AD91C}"/>
              </a:ext>
            </a:extLst>
          </p:cNvPr>
          <p:cNvSpPr>
            <a:spLocks noChangeArrowheads="1"/>
          </p:cNvSpPr>
          <p:nvPr/>
        </p:nvSpPr>
        <p:spPr bwMode="auto">
          <a:xfrm>
            <a:off x="1730826" y="3804646"/>
            <a:ext cx="6472518" cy="430887"/>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AA"/>
                </a:solidFill>
                <a:effectLst/>
                <a:latin typeface="Consolas" panose="020B0609020204030204" pitchFamily="49" charset="0"/>
              </a:rPr>
              <a:t>print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CE9178"/>
                </a:solidFill>
                <a:effectLst/>
                <a:latin typeface="Consolas" panose="020B0609020204030204" pitchFamily="49" charset="0"/>
              </a:rPr>
              <a:t>"Un </a:t>
            </a:r>
            <a:r>
              <a:rPr kumimoji="0" lang="en-US" altLang="en-US" sz="1400" b="0" i="0" u="none" strike="noStrike" cap="none" normalizeH="0" baseline="0" dirty="0" err="1">
                <a:ln>
                  <a:noFill/>
                </a:ln>
                <a:solidFill>
                  <a:srgbClr val="CE9178"/>
                </a:solidFill>
                <a:effectLst/>
                <a:latin typeface="Consolas" panose="020B0609020204030204" pitchFamily="49" charset="0"/>
              </a:rPr>
              <a:t>tipo</a:t>
            </a:r>
            <a:r>
              <a:rPr kumimoji="0" lang="en-US" altLang="en-US" sz="1400" b="0" i="0" u="none" strike="noStrike" cap="none" normalizeH="0" baseline="0" dirty="0">
                <a:ln>
                  <a:noFill/>
                </a:ln>
                <a:solidFill>
                  <a:srgbClr val="CE9178"/>
                </a:solidFill>
                <a:effectLst/>
                <a:latin typeface="Consolas" panose="020B0609020204030204" pitchFamily="49" charset="0"/>
              </a:rPr>
              <a:t> le dice a </a:t>
            </a:r>
            <a:r>
              <a:rPr kumimoji="0" lang="en-US" altLang="en-US" sz="1400" b="0" i="0" u="none" strike="noStrike" cap="none" normalizeH="0" baseline="0" dirty="0" err="1">
                <a:ln>
                  <a:noFill/>
                </a:ln>
                <a:solidFill>
                  <a:srgbClr val="CE9178"/>
                </a:solidFill>
                <a:effectLst/>
                <a:latin typeface="Consolas" panose="020B0609020204030204" pitchFamily="49" charset="0"/>
              </a:rPr>
              <a:t>otro</a:t>
            </a:r>
            <a:r>
              <a:rPr kumimoji="0" lang="en-US" altLang="en-US" sz="1400" b="0" i="0" u="none" strike="noStrike" cap="none" normalizeH="0" baseline="0" dirty="0">
                <a:ln>
                  <a:noFill/>
                </a:ln>
                <a:solidFill>
                  <a:srgbClr val="CE9178"/>
                </a:solidFill>
                <a:effectLst/>
                <a:latin typeface="Consolas" panose="020B0609020204030204" pitchFamily="49" charset="0"/>
              </a:rPr>
              <a:t>: \"¿</a:t>
            </a:r>
            <a:r>
              <a:rPr kumimoji="0" lang="en-US" altLang="en-US" sz="1400" b="0" i="0" u="none" strike="noStrike" cap="none" normalizeH="0" baseline="0" dirty="0" err="1">
                <a:ln>
                  <a:noFill/>
                </a:ln>
                <a:solidFill>
                  <a:srgbClr val="CE9178"/>
                </a:solidFill>
                <a:effectLst/>
                <a:latin typeface="Consolas" panose="020B0609020204030204" pitchFamily="49" charset="0"/>
              </a:rPr>
              <a:t>Cómo</a:t>
            </a:r>
            <a:r>
              <a:rPr kumimoji="0" lang="en-US" altLang="en-US" sz="1400" b="0" i="0" u="none" strike="noStrike" cap="none" normalizeH="0" baseline="0" dirty="0">
                <a:ln>
                  <a:noFill/>
                </a:ln>
                <a:solidFill>
                  <a:srgbClr val="CE9178"/>
                </a:solidFill>
                <a:effectLst/>
                <a:latin typeface="Consolas" panose="020B0609020204030204" pitchFamily="49" charset="0"/>
              </a:rPr>
              <a:t> </a:t>
            </a:r>
            <a:r>
              <a:rPr kumimoji="0" lang="en-US" altLang="en-US" sz="1400" b="0" i="0" u="none" strike="noStrike" cap="none" normalizeH="0" baseline="0" dirty="0" err="1">
                <a:ln>
                  <a:noFill/>
                </a:ln>
                <a:solidFill>
                  <a:srgbClr val="CE9178"/>
                </a:solidFill>
                <a:effectLst/>
                <a:latin typeface="Consolas" panose="020B0609020204030204" pitchFamily="49" charset="0"/>
              </a:rPr>
              <a:t>estás</a:t>
            </a:r>
            <a:r>
              <a:rPr kumimoji="0" lang="en-US" altLang="en-US" sz="1400" b="0" i="0" u="none" strike="noStrike" cap="none" normalizeH="0" baseline="0" dirty="0">
                <a:ln>
                  <a:noFill/>
                </a:ln>
                <a:solidFill>
                  <a:srgbClr val="CE9178"/>
                </a:solidFill>
                <a:effectLst/>
                <a:latin typeface="Consolas" panose="020B0609020204030204" pitchFamily="49" charset="0"/>
              </a:rPr>
              <a:t>?\""</a:t>
            </a:r>
            <a:r>
              <a:rPr kumimoji="0" lang="en-US" altLang="en-US" sz="1400" b="0" i="0" u="none" strike="noStrike" cap="none" normalizeH="0" baseline="0" dirty="0">
                <a:ln>
                  <a:noFill/>
                </a:ln>
                <a:solidFill>
                  <a:srgbClr val="D4D4D4"/>
                </a:solidFill>
                <a:effectLst/>
                <a:latin typeface="Consolas" panose="020B06090202040302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AA"/>
                </a:solidFill>
                <a:effectLst/>
                <a:latin typeface="Consolas" panose="020B0609020204030204" pitchFamily="49" charset="0"/>
              </a:rPr>
              <a:t>print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CE9178"/>
                </a:solidFill>
                <a:effectLst/>
                <a:latin typeface="Consolas" panose="020B0609020204030204" pitchFamily="49" charset="0"/>
              </a:rPr>
              <a:t>'Y </a:t>
            </a:r>
            <a:r>
              <a:rPr kumimoji="0" lang="en-US" altLang="en-US" sz="1400" b="0" i="0" u="none" strike="noStrike" cap="none" normalizeH="0" baseline="0" dirty="0" err="1">
                <a:ln>
                  <a:noFill/>
                </a:ln>
                <a:solidFill>
                  <a:srgbClr val="CE9178"/>
                </a:solidFill>
                <a:effectLst/>
                <a:latin typeface="Consolas" panose="020B0609020204030204" pitchFamily="49" charset="0"/>
              </a:rPr>
              <a:t>el</a:t>
            </a:r>
            <a:r>
              <a:rPr kumimoji="0" lang="en-US" altLang="en-US" sz="1400" b="0" i="0" u="none" strike="noStrike" cap="none" normalizeH="0" baseline="0" dirty="0">
                <a:ln>
                  <a:noFill/>
                </a:ln>
                <a:solidFill>
                  <a:srgbClr val="CE9178"/>
                </a:solidFill>
                <a:effectLst/>
                <a:latin typeface="Consolas" panose="020B0609020204030204" pitchFamily="49" charset="0"/>
              </a:rPr>
              <a:t> </a:t>
            </a:r>
            <a:r>
              <a:rPr kumimoji="0" lang="en-US" altLang="en-US" sz="1400" b="0" i="0" u="none" strike="noStrike" cap="none" normalizeH="0" baseline="0" dirty="0" err="1">
                <a:ln>
                  <a:noFill/>
                </a:ln>
                <a:solidFill>
                  <a:srgbClr val="CE9178"/>
                </a:solidFill>
                <a:effectLst/>
                <a:latin typeface="Consolas" panose="020B0609020204030204" pitchFamily="49" charset="0"/>
              </a:rPr>
              <a:t>otro</a:t>
            </a:r>
            <a:r>
              <a:rPr kumimoji="0" lang="en-US" altLang="en-US" sz="1400" b="0" i="0" u="none" strike="noStrike" cap="none" normalizeH="0" baseline="0" dirty="0">
                <a:ln>
                  <a:noFill/>
                </a:ln>
                <a:solidFill>
                  <a:srgbClr val="CE9178"/>
                </a:solidFill>
                <a:effectLst/>
                <a:latin typeface="Consolas" panose="020B0609020204030204" pitchFamily="49" charset="0"/>
              </a:rPr>
              <a:t> le </a:t>
            </a:r>
            <a:r>
              <a:rPr kumimoji="0" lang="en-US" altLang="en-US" sz="1400" b="0" i="0" u="none" strike="noStrike" cap="none" normalizeH="0" baseline="0" dirty="0" err="1">
                <a:ln>
                  <a:noFill/>
                </a:ln>
                <a:solidFill>
                  <a:srgbClr val="CE9178"/>
                </a:solidFill>
                <a:effectLst/>
                <a:latin typeface="Consolas" panose="020B0609020204030204" pitchFamily="49" charset="0"/>
              </a:rPr>
              <a:t>contesta</a:t>
            </a:r>
            <a:r>
              <a:rPr kumimoji="0" lang="en-US" altLang="en-US" sz="1400" b="0" i="0" u="none" strike="noStrike" cap="none" normalizeH="0" baseline="0" dirty="0">
                <a:ln>
                  <a:noFill/>
                </a:ln>
                <a:solidFill>
                  <a:srgbClr val="CE9178"/>
                </a:solidFill>
                <a:effectLst/>
                <a:latin typeface="Consolas" panose="020B0609020204030204" pitchFamily="49" charset="0"/>
              </a:rPr>
              <a:t>: \'¡</a:t>
            </a:r>
            <a:r>
              <a:rPr kumimoji="0" lang="en-US" altLang="en-US" sz="1400" b="0" i="0" u="none" strike="noStrike" cap="none" normalizeH="0" baseline="0" dirty="0" err="1">
                <a:ln>
                  <a:noFill/>
                </a:ln>
                <a:solidFill>
                  <a:srgbClr val="CE9178"/>
                </a:solidFill>
                <a:effectLst/>
                <a:latin typeface="Consolas" panose="020B0609020204030204" pitchFamily="49" charset="0"/>
              </a:rPr>
              <a:t>Pues</a:t>
            </a:r>
            <a:r>
              <a:rPr kumimoji="0" lang="en-US" altLang="en-US" sz="1400" b="0" i="0" u="none" strike="noStrike" cap="none" normalizeH="0" baseline="0" dirty="0">
                <a:ln>
                  <a:noFill/>
                </a:ln>
                <a:solidFill>
                  <a:srgbClr val="CE9178"/>
                </a:solidFill>
                <a:effectLst/>
                <a:latin typeface="Consolas" panose="020B0609020204030204" pitchFamily="49" charset="0"/>
              </a:rPr>
              <a:t> </a:t>
            </a:r>
            <a:r>
              <a:rPr kumimoji="0" lang="en-US" altLang="en-US" sz="1400" b="0" i="0" u="none" strike="noStrike" cap="none" normalizeH="0" baseline="0" dirty="0" err="1">
                <a:ln>
                  <a:noFill/>
                </a:ln>
                <a:solidFill>
                  <a:srgbClr val="CE9178"/>
                </a:solidFill>
                <a:effectLst/>
                <a:latin typeface="Consolas" panose="020B0609020204030204" pitchFamily="49" charset="0"/>
              </a:rPr>
              <a:t>anda</a:t>
            </a:r>
            <a:r>
              <a:rPr kumimoji="0" lang="en-US" altLang="en-US" sz="1400" b="0" i="0" u="none" strike="noStrike" cap="none" normalizeH="0" baseline="0" dirty="0">
                <a:ln>
                  <a:noFill/>
                </a:ln>
                <a:solidFill>
                  <a:srgbClr val="CE9178"/>
                </a:solidFill>
                <a:effectLst/>
                <a:latin typeface="Consolas" panose="020B0609020204030204" pitchFamily="49" charset="0"/>
              </a:rPr>
              <a:t> que </a:t>
            </a:r>
            <a:r>
              <a:rPr kumimoji="0" lang="en-US" altLang="en-US" sz="1400" b="0" i="0" u="none" strike="noStrike" cap="none" normalizeH="0" baseline="0" dirty="0" err="1">
                <a:ln>
                  <a:noFill/>
                </a:ln>
                <a:solidFill>
                  <a:srgbClr val="CE9178"/>
                </a:solidFill>
                <a:effectLst/>
                <a:latin typeface="Consolas" panose="020B0609020204030204" pitchFamily="49" charset="0"/>
              </a:rPr>
              <a:t>tú</a:t>
            </a:r>
            <a:r>
              <a:rPr kumimoji="0" lang="en-US" altLang="en-US" sz="1400" b="0" i="0" u="none" strike="noStrike" cap="none" normalizeH="0" baseline="0" dirty="0">
                <a:ln>
                  <a:noFill/>
                </a:ln>
                <a:solidFill>
                  <a:srgbClr val="CE9178"/>
                </a:solidFill>
                <a:effectLst/>
                <a:latin typeface="Consolas" panose="020B0609020204030204" pitchFamily="49" charset="0"/>
              </a:rPr>
              <a: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1F42BC94-4F35-6053-1F3E-2EEE9CD511F4}"/>
              </a:ext>
            </a:extLst>
          </p:cNvPr>
          <p:cNvSpPr txBox="1"/>
          <p:nvPr/>
        </p:nvSpPr>
        <p:spPr>
          <a:xfrm>
            <a:off x="1582909" y="4547795"/>
            <a:ext cx="8511350" cy="369332"/>
          </a:xfrm>
          <a:prstGeom prst="rect">
            <a:avLst/>
          </a:prstGeom>
          <a:noFill/>
        </p:spPr>
        <p:txBody>
          <a:bodyPr wrap="square">
            <a:spAutoFit/>
          </a:bodyPr>
          <a:lstStyle/>
          <a:p>
            <a:pPr algn="just"/>
            <a:r>
              <a:rPr lang="es-ES" b="0" i="0" dirty="0">
                <a:effectLst/>
                <a:latin typeface="Arial" panose="020B0604020202020204" pitchFamily="34" charset="0"/>
              </a:rPr>
              <a:t>O escribir comillas distintas a las utilizadas como delimitador de la cadena:</a:t>
            </a:r>
            <a:endParaRPr lang="en-US" dirty="0"/>
          </a:p>
        </p:txBody>
      </p:sp>
      <p:sp>
        <p:nvSpPr>
          <p:cNvPr id="9" name="Rectangle 3">
            <a:extLst>
              <a:ext uri="{FF2B5EF4-FFF2-40B4-BE49-F238E27FC236}">
                <a16:creationId xmlns:a16="http://schemas.microsoft.com/office/drawing/2014/main" id="{5BB1C4E0-6CFD-CFA4-B437-03C062B500A0}"/>
              </a:ext>
            </a:extLst>
          </p:cNvPr>
          <p:cNvSpPr>
            <a:spLocks noChangeArrowheads="1"/>
          </p:cNvSpPr>
          <p:nvPr/>
        </p:nvSpPr>
        <p:spPr bwMode="auto">
          <a:xfrm>
            <a:off x="1730826" y="4974801"/>
            <a:ext cx="6472518" cy="430887"/>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AA"/>
                </a:solidFill>
                <a:effectLst/>
                <a:latin typeface="Consolas" panose="020B0609020204030204" pitchFamily="49" charset="0"/>
              </a:rPr>
              <a:t>print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CE9178"/>
                </a:solidFill>
                <a:effectLst/>
                <a:latin typeface="Consolas" panose="020B0609020204030204" pitchFamily="49" charset="0"/>
              </a:rPr>
              <a:t>"Un </a:t>
            </a:r>
            <a:r>
              <a:rPr kumimoji="0" lang="en-US" altLang="en-US" sz="1400" b="0" i="0" u="none" strike="noStrike" cap="none" normalizeH="0" baseline="0" dirty="0" err="1">
                <a:ln>
                  <a:noFill/>
                </a:ln>
                <a:solidFill>
                  <a:srgbClr val="CE9178"/>
                </a:solidFill>
                <a:effectLst/>
                <a:latin typeface="Consolas" panose="020B0609020204030204" pitchFamily="49" charset="0"/>
              </a:rPr>
              <a:t>tipo</a:t>
            </a:r>
            <a:r>
              <a:rPr kumimoji="0" lang="en-US" altLang="en-US" sz="1400" b="0" i="0" u="none" strike="noStrike" cap="none" normalizeH="0" baseline="0" dirty="0">
                <a:ln>
                  <a:noFill/>
                </a:ln>
                <a:solidFill>
                  <a:srgbClr val="CE9178"/>
                </a:solidFill>
                <a:effectLst/>
                <a:latin typeface="Consolas" panose="020B0609020204030204" pitchFamily="49" charset="0"/>
              </a:rPr>
              <a:t> le dice a </a:t>
            </a:r>
            <a:r>
              <a:rPr kumimoji="0" lang="en-US" altLang="en-US" sz="1400" b="0" i="0" u="none" strike="noStrike" cap="none" normalizeH="0" baseline="0" dirty="0" err="1">
                <a:ln>
                  <a:noFill/>
                </a:ln>
                <a:solidFill>
                  <a:srgbClr val="CE9178"/>
                </a:solidFill>
                <a:effectLst/>
                <a:latin typeface="Consolas" panose="020B0609020204030204" pitchFamily="49" charset="0"/>
              </a:rPr>
              <a:t>otro</a:t>
            </a:r>
            <a:r>
              <a:rPr kumimoji="0" lang="en-US" altLang="en-US" sz="1400" b="0" i="0" u="none" strike="noStrike" cap="none" normalizeH="0" baseline="0" dirty="0">
                <a:ln>
                  <a:noFill/>
                </a:ln>
                <a:solidFill>
                  <a:srgbClr val="CE9178"/>
                </a:solidFill>
                <a:effectLst/>
                <a:latin typeface="Consolas" panose="020B0609020204030204" pitchFamily="49" charset="0"/>
              </a:rPr>
              <a:t>: '¿</a:t>
            </a:r>
            <a:r>
              <a:rPr kumimoji="0" lang="en-US" altLang="en-US" sz="1400" b="0" i="0" u="none" strike="noStrike" cap="none" normalizeH="0" baseline="0" dirty="0" err="1">
                <a:ln>
                  <a:noFill/>
                </a:ln>
                <a:solidFill>
                  <a:srgbClr val="CE9178"/>
                </a:solidFill>
                <a:effectLst/>
                <a:latin typeface="Consolas" panose="020B0609020204030204" pitchFamily="49" charset="0"/>
              </a:rPr>
              <a:t>Cómo</a:t>
            </a:r>
            <a:r>
              <a:rPr kumimoji="0" lang="en-US" altLang="en-US" sz="1400" b="0" i="0" u="none" strike="noStrike" cap="none" normalizeH="0" baseline="0" dirty="0">
                <a:ln>
                  <a:noFill/>
                </a:ln>
                <a:solidFill>
                  <a:srgbClr val="CE9178"/>
                </a:solidFill>
                <a:effectLst/>
                <a:latin typeface="Consolas" panose="020B0609020204030204" pitchFamily="49" charset="0"/>
              </a:rPr>
              <a:t> </a:t>
            </a:r>
            <a:r>
              <a:rPr kumimoji="0" lang="en-US" altLang="en-US" sz="1400" b="0" i="0" u="none" strike="noStrike" cap="none" normalizeH="0" baseline="0" dirty="0" err="1">
                <a:ln>
                  <a:noFill/>
                </a:ln>
                <a:solidFill>
                  <a:srgbClr val="CE9178"/>
                </a:solidFill>
                <a:effectLst/>
                <a:latin typeface="Consolas" panose="020B0609020204030204" pitchFamily="49" charset="0"/>
              </a:rPr>
              <a:t>estás</a:t>
            </a:r>
            <a:r>
              <a:rPr kumimoji="0" lang="en-US" altLang="en-US" sz="1400" b="0" i="0" u="none" strike="noStrike" cap="none" normalizeH="0" baseline="0" dirty="0">
                <a:ln>
                  <a:noFill/>
                </a:ln>
                <a:solidFill>
                  <a:srgbClr val="CE9178"/>
                </a:solidFill>
                <a:effectLst/>
                <a:latin typeface="Consolas" panose="020B0609020204030204" pitchFamily="49" charset="0"/>
              </a:rPr>
              <a:t>?’”</a:t>
            </a:r>
            <a:r>
              <a:rPr kumimoji="0" lang="en-US" altLang="en-US" sz="1400" b="0" i="0" u="none" strike="noStrike" cap="none" normalizeH="0" baseline="0" dirty="0">
                <a:ln>
                  <a:noFill/>
                </a:ln>
                <a:solidFill>
                  <a:srgbClr val="D4D4D4"/>
                </a:solidFill>
                <a:effectLst/>
                <a:latin typeface="Consolas" panose="020B0609020204030204" pitchFamily="49" charset="0"/>
              </a:rPr>
              <a:t>)</a:t>
            </a:r>
            <a:endParaRPr lang="en-US" altLang="en-US" sz="1400" dirty="0">
              <a:solidFill>
                <a:srgbClr val="9CDCFE"/>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AA"/>
                </a:solidFill>
                <a:effectLst/>
                <a:latin typeface="Consolas" panose="020B0609020204030204" pitchFamily="49" charset="0"/>
              </a:rPr>
              <a:t>print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CE9178"/>
                </a:solidFill>
                <a:effectLst/>
                <a:latin typeface="Consolas" panose="020B0609020204030204" pitchFamily="49" charset="0"/>
              </a:rPr>
              <a:t>'Y </a:t>
            </a:r>
            <a:r>
              <a:rPr kumimoji="0" lang="en-US" altLang="en-US" sz="1400" b="0" i="0" u="none" strike="noStrike" cap="none" normalizeH="0" baseline="0" dirty="0" err="1">
                <a:ln>
                  <a:noFill/>
                </a:ln>
                <a:solidFill>
                  <a:srgbClr val="CE9178"/>
                </a:solidFill>
                <a:effectLst/>
                <a:latin typeface="Consolas" panose="020B0609020204030204" pitchFamily="49" charset="0"/>
              </a:rPr>
              <a:t>el</a:t>
            </a:r>
            <a:r>
              <a:rPr kumimoji="0" lang="en-US" altLang="en-US" sz="1400" b="0" i="0" u="none" strike="noStrike" cap="none" normalizeH="0" baseline="0" dirty="0">
                <a:ln>
                  <a:noFill/>
                </a:ln>
                <a:solidFill>
                  <a:srgbClr val="CE9178"/>
                </a:solidFill>
                <a:effectLst/>
                <a:latin typeface="Consolas" panose="020B0609020204030204" pitchFamily="49" charset="0"/>
              </a:rPr>
              <a:t> </a:t>
            </a:r>
            <a:r>
              <a:rPr kumimoji="0" lang="en-US" altLang="en-US" sz="1400" b="0" i="0" u="none" strike="noStrike" cap="none" normalizeH="0" baseline="0" dirty="0" err="1">
                <a:ln>
                  <a:noFill/>
                </a:ln>
                <a:solidFill>
                  <a:srgbClr val="CE9178"/>
                </a:solidFill>
                <a:effectLst/>
                <a:latin typeface="Consolas" panose="020B0609020204030204" pitchFamily="49" charset="0"/>
              </a:rPr>
              <a:t>otro</a:t>
            </a:r>
            <a:r>
              <a:rPr kumimoji="0" lang="en-US" altLang="en-US" sz="1400" b="0" i="0" u="none" strike="noStrike" cap="none" normalizeH="0" baseline="0" dirty="0">
                <a:ln>
                  <a:noFill/>
                </a:ln>
                <a:solidFill>
                  <a:srgbClr val="CE9178"/>
                </a:solidFill>
                <a:effectLst/>
                <a:latin typeface="Consolas" panose="020B0609020204030204" pitchFamily="49" charset="0"/>
              </a:rPr>
              <a:t> le </a:t>
            </a:r>
            <a:r>
              <a:rPr kumimoji="0" lang="en-US" altLang="en-US" sz="1400" b="0" i="0" u="none" strike="noStrike" cap="none" normalizeH="0" baseline="0" dirty="0" err="1">
                <a:ln>
                  <a:noFill/>
                </a:ln>
                <a:solidFill>
                  <a:srgbClr val="CE9178"/>
                </a:solidFill>
                <a:effectLst/>
                <a:latin typeface="Consolas" panose="020B0609020204030204" pitchFamily="49" charset="0"/>
              </a:rPr>
              <a:t>contesta</a:t>
            </a:r>
            <a:r>
              <a:rPr kumimoji="0" lang="en-US" altLang="en-US" sz="1400" b="0" i="0" u="none" strike="noStrike" cap="none" normalizeH="0" baseline="0" dirty="0">
                <a:ln>
                  <a:noFill/>
                </a:ln>
                <a:solidFill>
                  <a:srgbClr val="CE9178"/>
                </a:solidFill>
                <a:effectLst/>
                <a:latin typeface="Consolas" panose="020B0609020204030204" pitchFamily="49" charset="0"/>
              </a:rPr>
              <a:t>: "¡</a:t>
            </a:r>
            <a:r>
              <a:rPr kumimoji="0" lang="en-US" altLang="en-US" sz="1400" b="0" i="0" u="none" strike="noStrike" cap="none" normalizeH="0" baseline="0" dirty="0" err="1">
                <a:ln>
                  <a:noFill/>
                </a:ln>
                <a:solidFill>
                  <a:srgbClr val="CE9178"/>
                </a:solidFill>
                <a:effectLst/>
                <a:latin typeface="Consolas" panose="020B0609020204030204" pitchFamily="49" charset="0"/>
              </a:rPr>
              <a:t>Pues</a:t>
            </a:r>
            <a:r>
              <a:rPr kumimoji="0" lang="en-US" altLang="en-US" sz="1400" b="0" i="0" u="none" strike="noStrike" cap="none" normalizeH="0" baseline="0" dirty="0">
                <a:ln>
                  <a:noFill/>
                </a:ln>
                <a:solidFill>
                  <a:srgbClr val="CE9178"/>
                </a:solidFill>
                <a:effectLst/>
                <a:latin typeface="Consolas" panose="020B0609020204030204" pitchFamily="49" charset="0"/>
              </a:rPr>
              <a:t> </a:t>
            </a:r>
            <a:r>
              <a:rPr kumimoji="0" lang="en-US" altLang="en-US" sz="1400" b="0" i="0" u="none" strike="noStrike" cap="none" normalizeH="0" baseline="0" dirty="0" err="1">
                <a:ln>
                  <a:noFill/>
                </a:ln>
                <a:solidFill>
                  <a:srgbClr val="CE9178"/>
                </a:solidFill>
                <a:effectLst/>
                <a:latin typeface="Consolas" panose="020B0609020204030204" pitchFamily="49" charset="0"/>
              </a:rPr>
              <a:t>anda</a:t>
            </a:r>
            <a:r>
              <a:rPr kumimoji="0" lang="en-US" altLang="en-US" sz="1400" b="0" i="0" u="none" strike="noStrike" cap="none" normalizeH="0" baseline="0" dirty="0">
                <a:ln>
                  <a:noFill/>
                </a:ln>
                <a:solidFill>
                  <a:srgbClr val="CE9178"/>
                </a:solidFill>
                <a:effectLst/>
                <a:latin typeface="Consolas" panose="020B0609020204030204" pitchFamily="49" charset="0"/>
              </a:rPr>
              <a:t> que </a:t>
            </a:r>
            <a:r>
              <a:rPr kumimoji="0" lang="en-US" altLang="en-US" sz="1400" b="0" i="0" u="none" strike="noStrike" cap="none" normalizeH="0" baseline="0" dirty="0" err="1">
                <a:ln>
                  <a:noFill/>
                </a:ln>
                <a:solidFill>
                  <a:srgbClr val="CE9178"/>
                </a:solidFill>
                <a:effectLst/>
                <a:latin typeface="Consolas" panose="020B0609020204030204" pitchFamily="49" charset="0"/>
              </a:rPr>
              <a:t>tú</a:t>
            </a:r>
            <a:r>
              <a:rPr kumimoji="0" lang="en-US" altLang="en-US" sz="1400" b="0" i="0" u="none" strike="noStrike" cap="none" normalizeH="0" baseline="0" dirty="0">
                <a:ln>
                  <a:noFill/>
                </a:ln>
                <a:solidFill>
                  <a:srgbClr val="CE9178"/>
                </a:solidFill>
                <a:effectLst/>
                <a:latin typeface="Consolas" panose="020B0609020204030204" pitchFamily="49" charset="0"/>
              </a:rPr>
              <a: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8734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a:t>Entradas y </a:t>
            </a:r>
            <a:r>
              <a:rPr lang="en-US" dirty="0" err="1"/>
              <a:t>Salidas</a:t>
            </a:r>
            <a:endParaRPr lang="en-US" dirty="0"/>
          </a:p>
        </p:txBody>
      </p:sp>
      <p:sp>
        <p:nvSpPr>
          <p:cNvPr id="4" name="TextBox 3">
            <a:extLst>
              <a:ext uri="{FF2B5EF4-FFF2-40B4-BE49-F238E27FC236}">
                <a16:creationId xmlns:a16="http://schemas.microsoft.com/office/drawing/2014/main" id="{B3323CD1-0FE1-518A-2F31-1BCB5F4C408A}"/>
              </a:ext>
            </a:extLst>
          </p:cNvPr>
          <p:cNvSpPr txBox="1"/>
          <p:nvPr/>
        </p:nvSpPr>
        <p:spPr>
          <a:xfrm>
            <a:off x="491971" y="1298993"/>
            <a:ext cx="6096000" cy="369332"/>
          </a:xfrm>
          <a:prstGeom prst="rect">
            <a:avLst/>
          </a:prstGeom>
          <a:noFill/>
        </p:spPr>
        <p:txBody>
          <a:bodyPr wrap="square">
            <a:spAutoFit/>
          </a:bodyPr>
          <a:lstStyle/>
          <a:p>
            <a:r>
              <a:rPr lang="es-CO" sz="1800" b="1" dirty="0">
                <a:solidFill>
                  <a:srgbClr val="14C214"/>
                </a:solidFill>
                <a:latin typeface="Arial Black" panose="020B0604020202020204" pitchFamily="34" charset="0"/>
                <a:cs typeface="Arial Black" panose="020B0604020202020204" pitchFamily="34" charset="0"/>
              </a:rPr>
              <a:t>Formateo Elegante de las Salidas</a:t>
            </a:r>
            <a:endParaRPr lang="en-US" dirty="0">
              <a:solidFill>
                <a:srgbClr val="14C214"/>
              </a:solidFill>
            </a:endParaRPr>
          </a:p>
        </p:txBody>
      </p:sp>
      <p:sp>
        <p:nvSpPr>
          <p:cNvPr id="2" name="TextBox 1">
            <a:extLst>
              <a:ext uri="{FF2B5EF4-FFF2-40B4-BE49-F238E27FC236}">
                <a16:creationId xmlns:a16="http://schemas.microsoft.com/office/drawing/2014/main" id="{2F755C38-C870-CC57-8868-02424C950064}"/>
              </a:ext>
            </a:extLst>
          </p:cNvPr>
          <p:cNvSpPr txBox="1"/>
          <p:nvPr/>
        </p:nvSpPr>
        <p:spPr>
          <a:xfrm>
            <a:off x="977152" y="1840301"/>
            <a:ext cx="9870141" cy="646331"/>
          </a:xfrm>
          <a:prstGeom prst="rect">
            <a:avLst/>
          </a:prstGeom>
          <a:noFill/>
        </p:spPr>
        <p:txBody>
          <a:bodyPr wrap="square">
            <a:spAutoFit/>
          </a:bodyPr>
          <a:lstStyle/>
          <a:p>
            <a:pPr algn="just"/>
            <a:r>
              <a:rPr lang="es-ES" b="0" i="0" dirty="0">
                <a:effectLst/>
                <a:latin typeface="Arial" panose="020B0604020202020204" pitchFamily="34" charset="0"/>
              </a:rPr>
              <a:t>La función </a:t>
            </a:r>
            <a:r>
              <a:rPr lang="es-ES" b="1" i="0" dirty="0" err="1">
                <a:solidFill>
                  <a:srgbClr val="14C214"/>
                </a:solidFill>
                <a:effectLst/>
                <a:latin typeface="Arial" panose="020B0604020202020204" pitchFamily="34" charset="0"/>
              </a:rPr>
              <a:t>print</a:t>
            </a:r>
            <a:r>
              <a:rPr lang="es-ES" b="1" i="0" dirty="0">
                <a:solidFill>
                  <a:srgbClr val="14C214"/>
                </a:solidFill>
                <a:effectLst/>
                <a:latin typeface="Arial" panose="020B0604020202020204" pitchFamily="34" charset="0"/>
              </a:rPr>
              <a:t>() </a:t>
            </a:r>
            <a:r>
              <a:rPr lang="es-ES" b="0" i="0" dirty="0">
                <a:effectLst/>
                <a:latin typeface="Arial" panose="020B0604020202020204" pitchFamily="34" charset="0"/>
              </a:rPr>
              <a:t>permite incluir variables o expresiones como argumento, lo que nos permite combinar texto y variables:</a:t>
            </a:r>
            <a:endParaRPr lang="en-US" dirty="0"/>
          </a:p>
        </p:txBody>
      </p:sp>
      <p:sp>
        <p:nvSpPr>
          <p:cNvPr id="5" name="Rectangle 1">
            <a:extLst>
              <a:ext uri="{FF2B5EF4-FFF2-40B4-BE49-F238E27FC236}">
                <a16:creationId xmlns:a16="http://schemas.microsoft.com/office/drawing/2014/main" id="{B62B5C43-3B3B-71BF-0611-E133D31F2EB2}"/>
              </a:ext>
            </a:extLst>
          </p:cNvPr>
          <p:cNvSpPr>
            <a:spLocks noChangeArrowheads="1"/>
          </p:cNvSpPr>
          <p:nvPr/>
        </p:nvSpPr>
        <p:spPr bwMode="auto">
          <a:xfrm>
            <a:off x="3218329" y="2574570"/>
            <a:ext cx="5934635" cy="646331"/>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9CDCFE"/>
                </a:solidFill>
                <a:effectLst/>
                <a:latin typeface="Consolas" panose="020B0609020204030204" pitchFamily="49" charset="0"/>
              </a:rPr>
              <a:t>nombre</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CE9178"/>
                </a:solidFill>
                <a:effectLst/>
                <a:latin typeface="Consolas" panose="020B0609020204030204" pitchFamily="49" charset="0"/>
              </a:rPr>
              <a:t>"Pepe"</a:t>
            </a:r>
            <a:r>
              <a:rPr kumimoji="0" lang="en-US" altLang="en-US" sz="14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9CDCFE"/>
                </a:solidFill>
                <a:effectLst/>
                <a:latin typeface="Consolas" panose="020B0609020204030204" pitchFamily="49" charset="0"/>
              </a:rPr>
              <a:t>edad</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B5CEA8"/>
                </a:solidFill>
                <a:effectLst/>
                <a:latin typeface="Consolas" panose="020B0609020204030204" pitchFamily="49" charset="0"/>
              </a:rPr>
              <a:t>25</a:t>
            </a:r>
            <a:endParaRPr lang="en-US" altLang="en-US" sz="1400" dirty="0">
              <a:solidFill>
                <a:srgbClr val="9CDCFE"/>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AA"/>
                </a:solidFill>
                <a:effectLst/>
                <a:latin typeface="Consolas" panose="020B0609020204030204" pitchFamily="49" charset="0"/>
              </a:rPr>
              <a:t>print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CE9178"/>
                </a:solidFill>
                <a:effectLst/>
                <a:latin typeface="Consolas" panose="020B0609020204030204" pitchFamily="49" charset="0"/>
              </a:rPr>
              <a:t>"Me </a:t>
            </a:r>
            <a:r>
              <a:rPr kumimoji="0" lang="en-US" altLang="en-US" sz="1400" b="0" i="0" u="none" strike="noStrike" cap="none" normalizeH="0" baseline="0" dirty="0" err="1">
                <a:ln>
                  <a:noFill/>
                </a:ln>
                <a:solidFill>
                  <a:srgbClr val="CE9178"/>
                </a:solidFill>
                <a:effectLst/>
                <a:latin typeface="Consolas" panose="020B0609020204030204" pitchFamily="49" charset="0"/>
              </a:rPr>
              <a:t>llamo</a:t>
            </a:r>
            <a:r>
              <a:rPr kumimoji="0" lang="en-US" altLang="en-US" sz="1400" b="0" i="0" u="none" strike="noStrike" cap="none" normalizeH="0" baseline="0" dirty="0">
                <a:ln>
                  <a:noFill/>
                </a:ln>
                <a:solidFill>
                  <a:srgbClr val="CE9178"/>
                </a:solidFill>
                <a:effectLst/>
                <a:latin typeface="Consolas" panose="020B0609020204030204" pitchFamily="49" charset="0"/>
              </a:rPr>
              <a: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err="1">
                <a:ln>
                  <a:noFill/>
                </a:ln>
                <a:solidFill>
                  <a:srgbClr val="9CDCFE"/>
                </a:solidFill>
                <a:effectLst/>
                <a:latin typeface="Consolas" panose="020B0609020204030204" pitchFamily="49" charset="0"/>
              </a:rPr>
              <a:t>nombre</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CE9178"/>
                </a:solidFill>
                <a:effectLst/>
                <a:latin typeface="Consolas" panose="020B0609020204030204" pitchFamily="49" charset="0"/>
              </a:rPr>
              <a:t>"y </a:t>
            </a:r>
            <a:r>
              <a:rPr kumimoji="0" lang="en-US" altLang="en-US" sz="1400" b="0" i="0" u="none" strike="noStrike" cap="none" normalizeH="0" baseline="0" dirty="0" err="1">
                <a:ln>
                  <a:noFill/>
                </a:ln>
                <a:solidFill>
                  <a:srgbClr val="CE9178"/>
                </a:solidFill>
                <a:effectLst/>
                <a:latin typeface="Consolas" panose="020B0609020204030204" pitchFamily="49" charset="0"/>
              </a:rPr>
              <a:t>tengo</a:t>
            </a:r>
            <a:r>
              <a:rPr kumimoji="0" lang="en-US" altLang="en-US" sz="1400" b="0" i="0" u="none" strike="noStrike" cap="none" normalizeH="0" baseline="0" dirty="0">
                <a:ln>
                  <a:noFill/>
                </a:ln>
                <a:solidFill>
                  <a:srgbClr val="CE9178"/>
                </a:solidFill>
                <a:effectLst/>
                <a:latin typeface="Consolas" panose="020B0609020204030204" pitchFamily="49" charset="0"/>
              </a:rPr>
              <a: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err="1">
                <a:ln>
                  <a:noFill/>
                </a:ln>
                <a:solidFill>
                  <a:srgbClr val="9CDCFE"/>
                </a:solidFill>
                <a:effectLst/>
                <a:latin typeface="Consolas" panose="020B0609020204030204" pitchFamily="49" charset="0"/>
              </a:rPr>
              <a:t>edad</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CE9178"/>
                </a:solidFill>
                <a:effectLst/>
                <a:latin typeface="Consolas" panose="020B0609020204030204" pitchFamily="49" charset="0"/>
              </a:rPr>
              <a:t>"</a:t>
            </a:r>
            <a:r>
              <a:rPr kumimoji="0" lang="en-US" altLang="en-US" sz="1400" b="0" i="0" u="none" strike="noStrike" cap="none" normalizeH="0" baseline="0" dirty="0" err="1">
                <a:ln>
                  <a:noFill/>
                </a:ln>
                <a:solidFill>
                  <a:srgbClr val="CE9178"/>
                </a:solidFill>
                <a:effectLst/>
                <a:latin typeface="Consolas" panose="020B0609020204030204" pitchFamily="49" charset="0"/>
              </a:rPr>
              <a:t>años</a:t>
            </a:r>
            <a:r>
              <a:rPr kumimoji="0" lang="en-US" altLang="en-US" sz="1400" b="0" i="0" u="none" strike="noStrike" cap="none" normalizeH="0" baseline="0" dirty="0">
                <a:ln>
                  <a:noFill/>
                </a:ln>
                <a:solidFill>
                  <a:srgbClr val="CE9178"/>
                </a:solidFill>
                <a:effectLst/>
                <a:latin typeface="Consolas" panose="020B0609020204030204" pitchFamily="49" charset="0"/>
              </a:rPr>
              <a: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11041E9B-F38B-AB51-F0A5-E5A331E23C87}"/>
              </a:ext>
            </a:extLst>
          </p:cNvPr>
          <p:cNvSpPr>
            <a:spLocks noChangeArrowheads="1"/>
          </p:cNvSpPr>
          <p:nvPr/>
        </p:nvSpPr>
        <p:spPr bwMode="auto">
          <a:xfrm>
            <a:off x="3218329" y="3329809"/>
            <a:ext cx="7404847" cy="861774"/>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9CDCFE"/>
              </a:solidFill>
              <a:effectLst/>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9CDCFE"/>
                </a:solidFill>
                <a:effectLst/>
                <a:latin typeface="Consolas" panose="020B0609020204030204" pitchFamily="49" charset="0"/>
              </a:rPr>
              <a:t>semanas</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B5CEA8"/>
                </a:solidFill>
                <a:effectLst/>
                <a:latin typeface="Consolas" panose="020B0609020204030204" pitchFamily="49" charset="0"/>
              </a:rPr>
              <a:t>4</a:t>
            </a:r>
            <a:r>
              <a:rPr kumimoji="0" lang="en-US" altLang="en-US" sz="1400" b="0" i="0" u="none" strike="noStrike" cap="none" normalizeH="0" baseline="0" dirty="0">
                <a:ln>
                  <a:noFill/>
                </a:ln>
                <a:solidFill>
                  <a:srgbClr val="9CDCFE"/>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AA"/>
                </a:solidFill>
                <a:effectLst/>
                <a:latin typeface="Consolas" panose="020B0609020204030204" pitchFamily="49" charset="0"/>
              </a:rPr>
              <a:t>print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CE9178"/>
                </a:solidFill>
                <a:effectLst/>
                <a:latin typeface="Consolas" panose="020B0609020204030204" pitchFamily="49" charset="0"/>
              </a:rPr>
              <a:t>"</a:t>
            </a:r>
            <a:r>
              <a:rPr kumimoji="0" lang="en-US" altLang="en-US" sz="1400" b="0" i="0" u="none" strike="noStrike" cap="none" normalizeH="0" baseline="0" dirty="0" err="1">
                <a:ln>
                  <a:noFill/>
                </a:ln>
                <a:solidFill>
                  <a:srgbClr val="CE9178"/>
                </a:solidFill>
                <a:effectLst/>
                <a:latin typeface="Consolas" panose="020B0609020204030204" pitchFamily="49" charset="0"/>
              </a:rPr>
              <a:t>En</a:t>
            </a:r>
            <a:r>
              <a:rPr kumimoji="0" lang="en-US" altLang="en-US" sz="1400" b="0" i="0" u="none" strike="noStrike" cap="none" normalizeH="0" baseline="0" dirty="0">
                <a:ln>
                  <a:noFill/>
                </a:ln>
                <a:solidFill>
                  <a:srgbClr val="CE9178"/>
                </a:solidFill>
                <a:effectLst/>
                <a:latin typeface="Consolas" panose="020B0609020204030204" pitchFamily="49" charset="0"/>
              </a:rPr>
              <a: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err="1">
                <a:ln>
                  <a:noFill/>
                </a:ln>
                <a:solidFill>
                  <a:srgbClr val="9CDCFE"/>
                </a:solidFill>
                <a:effectLst/>
                <a:latin typeface="Consolas" panose="020B0609020204030204" pitchFamily="49" charset="0"/>
              </a:rPr>
              <a:t>semanas</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CE9178"/>
                </a:solidFill>
                <a:effectLst/>
                <a:latin typeface="Consolas" panose="020B0609020204030204" pitchFamily="49" charset="0"/>
              </a:rPr>
              <a:t>"</a:t>
            </a:r>
            <a:r>
              <a:rPr kumimoji="0" lang="en-US" altLang="en-US" sz="1400" b="0" i="0" u="none" strike="noStrike" cap="none" normalizeH="0" baseline="0" dirty="0" err="1">
                <a:ln>
                  <a:noFill/>
                </a:ln>
                <a:solidFill>
                  <a:srgbClr val="CE9178"/>
                </a:solidFill>
                <a:effectLst/>
                <a:latin typeface="Consolas" panose="020B0609020204030204" pitchFamily="49" charset="0"/>
              </a:rPr>
              <a:t>semanas</a:t>
            </a:r>
            <a:r>
              <a:rPr kumimoji="0" lang="en-US" altLang="en-US" sz="1400" b="0" i="0" u="none" strike="noStrike" cap="none" normalizeH="0" baseline="0" dirty="0">
                <a:ln>
                  <a:noFill/>
                </a:ln>
                <a:solidFill>
                  <a:srgbClr val="CE9178"/>
                </a:solidFill>
                <a:effectLst/>
                <a:latin typeface="Consolas" panose="020B0609020204030204" pitchFamily="49" charset="0"/>
              </a:rPr>
              <a:t> hay"</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B5CEA8"/>
                </a:solidFill>
                <a:effectLst/>
                <a:latin typeface="Consolas" panose="020B0609020204030204" pitchFamily="49" charset="0"/>
              </a:rPr>
              <a:t>7</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err="1">
                <a:ln>
                  <a:noFill/>
                </a:ln>
                <a:solidFill>
                  <a:srgbClr val="9CDCFE"/>
                </a:solidFill>
                <a:effectLst/>
                <a:latin typeface="Consolas" panose="020B0609020204030204" pitchFamily="49" charset="0"/>
              </a:rPr>
              <a:t>semanas</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CE9178"/>
                </a:solidFill>
                <a:effectLst/>
                <a:latin typeface="Consolas" panose="020B0609020204030204" pitchFamily="49" charset="0"/>
              </a:rPr>
              <a:t>"días."</a:t>
            </a:r>
            <a:r>
              <a:rPr kumimoji="0" lang="en-US" altLang="en-US" sz="1400" b="0" i="0" u="none" strike="noStrike" cap="none" normalizeH="0" baseline="0" dirty="0">
                <a:ln>
                  <a:noFill/>
                </a:ln>
                <a:solidFill>
                  <a:srgbClr val="D4D4D4"/>
                </a:solidFill>
                <a:effectLst/>
                <a:latin typeface="Consolas" panose="020B06090202040302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7120608-A05B-6A2E-4050-2CD4625BC8B5}"/>
              </a:ext>
            </a:extLst>
          </p:cNvPr>
          <p:cNvSpPr txBox="1"/>
          <p:nvPr/>
        </p:nvSpPr>
        <p:spPr>
          <a:xfrm>
            <a:off x="977152" y="4303056"/>
            <a:ext cx="10049436" cy="923330"/>
          </a:xfrm>
          <a:prstGeom prst="rect">
            <a:avLst/>
          </a:prstGeom>
          <a:noFill/>
        </p:spPr>
        <p:txBody>
          <a:bodyPr wrap="square">
            <a:spAutoFit/>
          </a:bodyPr>
          <a:lstStyle/>
          <a:p>
            <a:pPr algn="just"/>
            <a:r>
              <a:rPr lang="es-ES" b="0" i="0" dirty="0">
                <a:effectLst/>
                <a:latin typeface="Arial" panose="020B0604020202020204" pitchFamily="34" charset="0"/>
              </a:rPr>
              <a:t>La función </a:t>
            </a:r>
            <a:r>
              <a:rPr lang="es-ES" b="1" i="0" dirty="0" err="1">
                <a:solidFill>
                  <a:srgbClr val="14C214"/>
                </a:solidFill>
                <a:effectLst/>
                <a:latin typeface="Arial" panose="020B0604020202020204" pitchFamily="34" charset="0"/>
              </a:rPr>
              <a:t>print</a:t>
            </a:r>
            <a:r>
              <a:rPr lang="es-ES" b="1" i="0" dirty="0">
                <a:solidFill>
                  <a:srgbClr val="14C214"/>
                </a:solidFill>
                <a:effectLst/>
                <a:latin typeface="Arial" panose="020B0604020202020204" pitchFamily="34" charset="0"/>
              </a:rPr>
              <a:t>() </a:t>
            </a:r>
            <a:r>
              <a:rPr lang="es-ES" b="0" i="0" dirty="0">
                <a:effectLst/>
                <a:latin typeface="Arial" panose="020B0604020202020204" pitchFamily="34" charset="0"/>
              </a:rPr>
              <a:t>muestra los argumentos separados por espacios, lo que a veces no es conveniente. En el ejemplo siguiente el signo de exclamación se muestra separado de la palabra.</a:t>
            </a:r>
            <a:endParaRPr lang="en-US" dirty="0"/>
          </a:p>
        </p:txBody>
      </p:sp>
      <p:sp>
        <p:nvSpPr>
          <p:cNvPr id="8" name="Rectangle 3">
            <a:extLst>
              <a:ext uri="{FF2B5EF4-FFF2-40B4-BE49-F238E27FC236}">
                <a16:creationId xmlns:a16="http://schemas.microsoft.com/office/drawing/2014/main" id="{7387246A-9CAE-E077-1E73-AB7322DE3EFF}"/>
              </a:ext>
            </a:extLst>
          </p:cNvPr>
          <p:cNvSpPr>
            <a:spLocks noChangeArrowheads="1"/>
          </p:cNvSpPr>
          <p:nvPr/>
        </p:nvSpPr>
        <p:spPr bwMode="auto">
          <a:xfrm>
            <a:off x="3218329" y="5010943"/>
            <a:ext cx="6830291" cy="430887"/>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9CDCFE"/>
                </a:solidFill>
                <a:effectLst/>
                <a:latin typeface="Consolas" panose="020B0609020204030204" pitchFamily="49" charset="0"/>
              </a:rPr>
              <a:t>nombre</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CE9178"/>
                </a:solidFill>
                <a:effectLst/>
                <a:latin typeface="Consolas" panose="020B0609020204030204" pitchFamily="49" charset="0"/>
              </a:rPr>
              <a:t>"Pepe"</a:t>
            </a:r>
            <a:endParaRPr lang="en-US" altLang="en-US" sz="1400" dirty="0">
              <a:solidFill>
                <a:srgbClr val="9CDCFE"/>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AA"/>
                </a:solidFill>
                <a:effectLst/>
                <a:latin typeface="Consolas" panose="020B0609020204030204" pitchFamily="49" charset="0"/>
              </a:rPr>
              <a:t>print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CE9178"/>
                </a:solidFill>
                <a:effectLst/>
                <a:latin typeface="Consolas" panose="020B0609020204030204" pitchFamily="49" charset="0"/>
              </a:rPr>
              <a:t>"¡Hola,"</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err="1">
                <a:ln>
                  <a:noFill/>
                </a:ln>
                <a:solidFill>
                  <a:srgbClr val="9CDCFE"/>
                </a:solidFill>
                <a:effectLst/>
                <a:latin typeface="Consolas" panose="020B0609020204030204" pitchFamily="49" charset="0"/>
              </a:rPr>
              <a:t>nombre</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CE9178"/>
                </a:solidFill>
                <a:effectLst/>
                <a:latin typeface="Consolas" panose="020B0609020204030204" pitchFamily="49" charset="0"/>
              </a:rPr>
              <a: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F1D02451-29CC-7450-3004-88544B53FB6A}"/>
              </a:ext>
            </a:extLst>
          </p:cNvPr>
          <p:cNvSpPr>
            <a:spLocks noChangeArrowheads="1"/>
          </p:cNvSpPr>
          <p:nvPr/>
        </p:nvSpPr>
        <p:spPr bwMode="auto">
          <a:xfrm>
            <a:off x="3218329" y="5628729"/>
            <a:ext cx="6830291" cy="430887"/>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9CDCFE"/>
                </a:solidFill>
                <a:effectLst/>
                <a:latin typeface="Consolas" panose="020B0609020204030204" pitchFamily="49" charset="0"/>
              </a:rPr>
              <a:t>nombre</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9CDCFE"/>
                </a:solidFill>
                <a:effectLst/>
                <a:latin typeface="Consolas" panose="020B0609020204030204" pitchFamily="49" charset="0"/>
              </a:rPr>
              <a:t> </a:t>
            </a:r>
            <a:r>
              <a:rPr kumimoji="0" lang="en-US" altLang="en-US" sz="1400" b="0" i="0" u="none" strike="noStrike" cap="none" normalizeH="0" baseline="0" dirty="0">
                <a:ln>
                  <a:noFill/>
                </a:ln>
                <a:solidFill>
                  <a:srgbClr val="CE9178"/>
                </a:solidFill>
                <a:effectLst/>
                <a:latin typeface="Consolas" panose="020B0609020204030204" pitchFamily="49" charset="0"/>
              </a:rPr>
              <a:t>"Pepe"</a:t>
            </a:r>
            <a:endParaRPr lang="en-US" altLang="en-US" sz="1400" dirty="0">
              <a:solidFill>
                <a:srgbClr val="9CDCFE"/>
              </a:solidFill>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CDCAA"/>
                </a:solidFill>
                <a:effectLst/>
                <a:latin typeface="Consolas" panose="020B0609020204030204" pitchFamily="49" charset="0"/>
              </a:rPr>
              <a:t>print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err="1">
                <a:ln>
                  <a:noFill/>
                </a:ln>
                <a:solidFill>
                  <a:srgbClr val="CE9178"/>
                </a:solidFill>
                <a:effectLst/>
                <a:latin typeface="Consolas" panose="020B0609020204030204" pitchFamily="49" charset="0"/>
              </a:rPr>
              <a:t>f"¡Hola</a:t>
            </a:r>
            <a:r>
              <a:rPr kumimoji="0" lang="en-US" altLang="en-US" sz="1400" b="0" i="0" u="none" strike="noStrike" cap="none" normalizeH="0" baseline="0" dirty="0">
                <a:ln>
                  <a:noFill/>
                </a:ln>
                <a:solidFill>
                  <a:srgbClr val="CE9178"/>
                </a:solidFill>
                <a:effectLst/>
                <a:latin typeface="Consolas" panose="020B0609020204030204" pitchFamily="49" charset="0"/>
              </a:rPr>
              <a:t>, </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err="1">
                <a:ln>
                  <a:noFill/>
                </a:ln>
                <a:solidFill>
                  <a:srgbClr val="9CDCFE"/>
                </a:solidFill>
                <a:effectLst/>
                <a:latin typeface="Consolas" panose="020B0609020204030204" pitchFamily="49" charset="0"/>
              </a:rPr>
              <a:t>nombre</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rgbClr val="CE9178"/>
                </a:solidFill>
                <a:effectLst/>
                <a:latin typeface="Consolas" panose="020B0609020204030204" pitchFamily="49" charset="0"/>
              </a:rPr>
              <a:t>!"</a:t>
            </a:r>
            <a:r>
              <a:rPr kumimoji="0" lang="en-US" altLang="en-US" sz="1400" b="0" i="0" u="none" strike="noStrike" cap="none" normalizeH="0" baseline="0" dirty="0">
                <a:ln>
                  <a:noFill/>
                </a:ln>
                <a:solidFill>
                  <a:srgbClr val="D4D4D4"/>
                </a:solidFill>
                <a:effectLst/>
                <a:latin typeface="Consolas" panose="020B0609020204030204" pitchFamily="49" charset="0"/>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0005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a:t>Entradas y </a:t>
            </a:r>
            <a:r>
              <a:rPr lang="en-US" dirty="0" err="1"/>
              <a:t>Salidas</a:t>
            </a:r>
            <a:endParaRPr lang="en-US" dirty="0"/>
          </a:p>
        </p:txBody>
      </p:sp>
      <p:sp>
        <p:nvSpPr>
          <p:cNvPr id="4" name="TextBox 3">
            <a:extLst>
              <a:ext uri="{FF2B5EF4-FFF2-40B4-BE49-F238E27FC236}">
                <a16:creationId xmlns:a16="http://schemas.microsoft.com/office/drawing/2014/main" id="{B3323CD1-0FE1-518A-2F31-1BCB5F4C408A}"/>
              </a:ext>
            </a:extLst>
          </p:cNvPr>
          <p:cNvSpPr txBox="1"/>
          <p:nvPr/>
        </p:nvSpPr>
        <p:spPr>
          <a:xfrm>
            <a:off x="491971" y="1298993"/>
            <a:ext cx="6096000" cy="369332"/>
          </a:xfrm>
          <a:prstGeom prst="rect">
            <a:avLst/>
          </a:prstGeom>
          <a:noFill/>
        </p:spPr>
        <p:txBody>
          <a:bodyPr wrap="square">
            <a:spAutoFit/>
          </a:bodyPr>
          <a:lstStyle/>
          <a:p>
            <a:r>
              <a:rPr lang="es-CO" sz="1800" b="1" dirty="0">
                <a:solidFill>
                  <a:srgbClr val="14C214"/>
                </a:solidFill>
                <a:latin typeface="Arial Black" panose="020B0604020202020204" pitchFamily="34" charset="0"/>
                <a:cs typeface="Arial Black" panose="020B0604020202020204" pitchFamily="34" charset="0"/>
              </a:rPr>
              <a:t>Formateo Elegante de las Salidas - Opcional</a:t>
            </a:r>
            <a:endParaRPr lang="en-US" dirty="0">
              <a:solidFill>
                <a:srgbClr val="14C214"/>
              </a:solidFill>
            </a:endParaRPr>
          </a:p>
        </p:txBody>
      </p:sp>
      <p:sp>
        <p:nvSpPr>
          <p:cNvPr id="2" name="TextBox 1">
            <a:extLst>
              <a:ext uri="{FF2B5EF4-FFF2-40B4-BE49-F238E27FC236}">
                <a16:creationId xmlns:a16="http://schemas.microsoft.com/office/drawing/2014/main" id="{DEDDA1B3-F07F-97BC-0D81-A76E1D8CBD39}"/>
              </a:ext>
            </a:extLst>
          </p:cNvPr>
          <p:cNvSpPr txBox="1"/>
          <p:nvPr/>
        </p:nvSpPr>
        <p:spPr>
          <a:xfrm>
            <a:off x="977152" y="1912017"/>
            <a:ext cx="9870141" cy="923330"/>
          </a:xfrm>
          <a:prstGeom prst="rect">
            <a:avLst/>
          </a:prstGeom>
          <a:noFill/>
        </p:spPr>
        <p:txBody>
          <a:bodyPr wrap="square">
            <a:spAutoFit/>
          </a:bodyPr>
          <a:lstStyle/>
          <a:p>
            <a:pPr algn="just"/>
            <a:r>
              <a:rPr lang="es-ES" b="0" i="0" dirty="0">
                <a:effectLst/>
                <a:latin typeface="Arial" panose="020B0604020202020204" pitchFamily="34" charset="0"/>
              </a:rPr>
              <a:t>El método </a:t>
            </a:r>
            <a:r>
              <a:rPr lang="es-ES" b="1" i="0" dirty="0" err="1">
                <a:solidFill>
                  <a:srgbClr val="14C214"/>
                </a:solidFill>
                <a:effectLst/>
                <a:latin typeface="Arial" panose="020B0604020202020204" pitchFamily="34" charset="0"/>
              </a:rPr>
              <a:t>str.format</a:t>
            </a:r>
            <a:r>
              <a:rPr lang="es-ES" b="1" i="0" dirty="0">
                <a:solidFill>
                  <a:srgbClr val="14C214"/>
                </a:solidFill>
                <a:effectLst/>
                <a:latin typeface="Arial" panose="020B0604020202020204" pitchFamily="34" charset="0"/>
              </a:rPr>
              <a:t>()</a:t>
            </a:r>
            <a:r>
              <a:rPr lang="es-ES" b="0" i="0" dirty="0">
                <a:solidFill>
                  <a:srgbClr val="14C214"/>
                </a:solidFill>
                <a:effectLst/>
                <a:latin typeface="Arial" panose="020B0604020202020204" pitchFamily="34" charset="0"/>
              </a:rPr>
              <a:t> </a:t>
            </a:r>
            <a:r>
              <a:rPr lang="es-ES" b="0" i="0" dirty="0">
                <a:effectLst/>
                <a:latin typeface="Arial" panose="020B0604020202020204" pitchFamily="34" charset="0"/>
              </a:rPr>
              <a:t>requiere más esfuerzo manual. Se seguirá usando </a:t>
            </a:r>
            <a:r>
              <a:rPr lang="es-ES" b="1" i="0" dirty="0">
                <a:solidFill>
                  <a:srgbClr val="14C214"/>
                </a:solidFill>
                <a:effectLst/>
                <a:latin typeface="Arial" panose="020B0604020202020204" pitchFamily="34" charset="0"/>
              </a:rPr>
              <a:t>{ </a:t>
            </a:r>
            <a:r>
              <a:rPr lang="es-ES" b="1" i="0" dirty="0">
                <a:effectLst/>
                <a:latin typeface="Arial" panose="020B0604020202020204" pitchFamily="34" charset="0"/>
              </a:rPr>
              <a:t>y</a:t>
            </a:r>
            <a:r>
              <a:rPr lang="es-ES" b="1" i="0" dirty="0">
                <a:solidFill>
                  <a:srgbClr val="14C214"/>
                </a:solidFill>
                <a:effectLst/>
                <a:latin typeface="Arial" panose="020B0604020202020204" pitchFamily="34" charset="0"/>
              </a:rPr>
              <a:t> }</a:t>
            </a:r>
            <a:r>
              <a:rPr lang="es-ES" b="0" i="0" dirty="0">
                <a:solidFill>
                  <a:srgbClr val="14C214"/>
                </a:solidFill>
                <a:effectLst/>
                <a:latin typeface="Arial" panose="020B0604020202020204" pitchFamily="34" charset="0"/>
              </a:rPr>
              <a:t> </a:t>
            </a:r>
            <a:r>
              <a:rPr lang="es-ES" b="0" i="0" dirty="0">
                <a:effectLst/>
                <a:latin typeface="Arial" panose="020B0604020202020204" pitchFamily="34" charset="0"/>
              </a:rPr>
              <a:t>para marcar dónde se sustituirá una variable y puede proporcionar directivas de formato detalladas, pero también se debe proporcionar la información de lo que se va a formatear.</a:t>
            </a:r>
            <a:endParaRPr lang="en-US" dirty="0"/>
          </a:p>
        </p:txBody>
      </p:sp>
      <p:pic>
        <p:nvPicPr>
          <p:cNvPr id="5" name="Picture 4">
            <a:extLst>
              <a:ext uri="{FF2B5EF4-FFF2-40B4-BE49-F238E27FC236}">
                <a16:creationId xmlns:a16="http://schemas.microsoft.com/office/drawing/2014/main" id="{249B2F64-45BD-AB23-CDA6-6CA3FCB89488}"/>
              </a:ext>
            </a:extLst>
          </p:cNvPr>
          <p:cNvPicPr>
            <a:picLocks noChangeAspect="1"/>
          </p:cNvPicPr>
          <p:nvPr/>
        </p:nvPicPr>
        <p:blipFill>
          <a:blip r:embed="rId2"/>
          <a:stretch>
            <a:fillRect/>
          </a:stretch>
        </p:blipFill>
        <p:spPr>
          <a:xfrm>
            <a:off x="1885802" y="3052321"/>
            <a:ext cx="6125430" cy="1143160"/>
          </a:xfrm>
          <a:prstGeom prst="rect">
            <a:avLst/>
          </a:prstGeom>
        </p:spPr>
      </p:pic>
      <p:sp>
        <p:nvSpPr>
          <p:cNvPr id="6" name="TextBox 5">
            <a:extLst>
              <a:ext uri="{FF2B5EF4-FFF2-40B4-BE49-F238E27FC236}">
                <a16:creationId xmlns:a16="http://schemas.microsoft.com/office/drawing/2014/main" id="{E54BA034-C7E4-23C0-FBE7-01EEBA694466}"/>
              </a:ext>
            </a:extLst>
          </p:cNvPr>
          <p:cNvSpPr txBox="1"/>
          <p:nvPr/>
        </p:nvSpPr>
        <p:spPr>
          <a:xfrm>
            <a:off x="4007221" y="4490156"/>
            <a:ext cx="6840071" cy="1477328"/>
          </a:xfrm>
          <a:prstGeom prst="rect">
            <a:avLst/>
          </a:prstGeom>
          <a:noFill/>
        </p:spPr>
        <p:txBody>
          <a:bodyPr wrap="square">
            <a:spAutoFit/>
          </a:bodyPr>
          <a:lstStyle/>
          <a:p>
            <a:r>
              <a:rPr lang="es-CO" sz="1800" b="1" dirty="0">
                <a:solidFill>
                  <a:srgbClr val="14C214"/>
                </a:solidFill>
                <a:latin typeface="Arial Black" panose="020B0604020202020204" pitchFamily="34" charset="0"/>
                <a:cs typeface="Arial Black" panose="020B0604020202020204" pitchFamily="34" charset="0"/>
              </a:rPr>
              <a:t>Ejercicio</a:t>
            </a:r>
          </a:p>
          <a:p>
            <a:endParaRPr lang="es-CO" b="1" dirty="0">
              <a:solidFill>
                <a:srgbClr val="4A00FF"/>
              </a:solidFill>
              <a:latin typeface="Arial Black" panose="020B0604020202020204" pitchFamily="34" charset="0"/>
            </a:endParaRPr>
          </a:p>
          <a:p>
            <a:r>
              <a:rPr lang="es-ES" dirty="0"/>
              <a:t>Escribir un programa que pregunte al usuario una cantidad a invertir, el interés anual y el número de años, y muestre por pantalla el capital obtenido en la inversión con 4 decimales.</a:t>
            </a:r>
            <a:endParaRPr lang="en-US" dirty="0"/>
          </a:p>
        </p:txBody>
      </p:sp>
      <p:sp>
        <p:nvSpPr>
          <p:cNvPr id="7" name="TextBox 6">
            <a:extLst>
              <a:ext uri="{FF2B5EF4-FFF2-40B4-BE49-F238E27FC236}">
                <a16:creationId xmlns:a16="http://schemas.microsoft.com/office/drawing/2014/main" id="{492F2D17-5EAE-8103-B606-5801AD1AD210}"/>
              </a:ext>
            </a:extLst>
          </p:cNvPr>
          <p:cNvSpPr txBox="1"/>
          <p:nvPr/>
        </p:nvSpPr>
        <p:spPr>
          <a:xfrm>
            <a:off x="5387787" y="6206135"/>
            <a:ext cx="6704512" cy="369332"/>
          </a:xfrm>
          <a:prstGeom prst="rect">
            <a:avLst/>
          </a:prstGeom>
          <a:noFill/>
        </p:spPr>
        <p:txBody>
          <a:bodyPr wrap="square">
            <a:spAutoFit/>
          </a:bodyPr>
          <a:lstStyle/>
          <a:p>
            <a:r>
              <a:rPr lang="es-ES" dirty="0">
                <a:hlinkClick r:id="rId3"/>
              </a:rPr>
              <a:t>7. Entrada y salida — documentación de Python - 3.10.4</a:t>
            </a:r>
            <a:endParaRPr lang="en-US" dirty="0"/>
          </a:p>
        </p:txBody>
      </p:sp>
    </p:spTree>
    <p:extLst>
      <p:ext uri="{BB962C8B-B14F-4D97-AF65-F5344CB8AC3E}">
        <p14:creationId xmlns:p14="http://schemas.microsoft.com/office/powerpoint/2010/main" val="1234165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a:t>Entradas y </a:t>
            </a:r>
            <a:r>
              <a:rPr lang="en-US" dirty="0" err="1"/>
              <a:t>Salidas</a:t>
            </a:r>
            <a:endParaRPr lang="en-US" dirty="0"/>
          </a:p>
        </p:txBody>
      </p:sp>
      <p:sp>
        <p:nvSpPr>
          <p:cNvPr id="2" name="TextBox 1">
            <a:extLst>
              <a:ext uri="{FF2B5EF4-FFF2-40B4-BE49-F238E27FC236}">
                <a16:creationId xmlns:a16="http://schemas.microsoft.com/office/drawing/2014/main" id="{CD49E814-799C-D65D-AFC4-15C006C8A176}"/>
              </a:ext>
            </a:extLst>
          </p:cNvPr>
          <p:cNvSpPr txBox="1"/>
          <p:nvPr/>
        </p:nvSpPr>
        <p:spPr>
          <a:xfrm>
            <a:off x="491971" y="1517234"/>
            <a:ext cx="11264326" cy="4031873"/>
          </a:xfrm>
          <a:prstGeom prst="rect">
            <a:avLst/>
          </a:prstGeom>
          <a:noFill/>
        </p:spPr>
        <p:txBody>
          <a:bodyPr wrap="square">
            <a:spAutoFit/>
          </a:bodyPr>
          <a:lstStyle/>
          <a:p>
            <a:r>
              <a:rPr lang="es-CO" sz="1800" b="1" dirty="0">
                <a:solidFill>
                  <a:srgbClr val="14C214"/>
                </a:solidFill>
                <a:latin typeface="Arial Black" panose="020B0604020202020204" pitchFamily="34" charset="0"/>
                <a:cs typeface="Arial Black" panose="020B0604020202020204" pitchFamily="34" charset="0"/>
              </a:rPr>
              <a:t>Ejercicios</a:t>
            </a:r>
          </a:p>
          <a:p>
            <a:pPr marL="342900" indent="-342900">
              <a:buFont typeface="+mj-lt"/>
              <a:buAutoNum type="arabicPeriod"/>
            </a:pPr>
            <a:endParaRPr lang="es-CO" b="1" dirty="0">
              <a:solidFill>
                <a:srgbClr val="4A00FF"/>
              </a:solidFill>
              <a:latin typeface="Arial Black" panose="020B0604020202020204" pitchFamily="34" charset="0"/>
            </a:endParaRPr>
          </a:p>
          <a:p>
            <a:pPr marL="342900" indent="-342900">
              <a:buFont typeface="+mj-lt"/>
              <a:buAutoNum type="arabicPeriod"/>
            </a:pPr>
            <a:r>
              <a:rPr lang="es-ES" sz="2000" dirty="0"/>
              <a:t>Imagina que acabas de abrir una nueva cuenta de ahorros que te ofrece el 4% de interés al año. Estos ahorros debido a intereses, que no se cobran hasta finales de año, se te añaden al balance final de tu cuenta de ahorros. Escribir un programa que comience leyendo la cantidad de dinero depositada en la cuenta de ahorros, introducida por el usuario. Después el programa debe calcular y mostrar por pantalla la cantidad de ahorros tras el primer, segundo y tercer años. Redondear cada cantidad a dos decimales.</a:t>
            </a:r>
          </a:p>
          <a:p>
            <a:pPr marL="342900" indent="-342900">
              <a:buFont typeface="+mj-lt"/>
              <a:buAutoNum type="arabicPeriod"/>
            </a:pPr>
            <a:endParaRPr lang="es-ES" sz="2000" dirty="0"/>
          </a:p>
          <a:p>
            <a:pPr marL="342900" indent="-342900">
              <a:buFont typeface="+mj-lt"/>
              <a:buAutoNum type="arabicPeriod"/>
            </a:pPr>
            <a:r>
              <a:rPr lang="es-ES" sz="2000" dirty="0"/>
              <a:t>Una panadería vende barras de pan a $550.49 cada una. El pan que no es el del día tiene un descuento del 60%. Escribir un programa que comience leyendo el número de barras vendidas que no son del día. Después el programa debe mostrar el precio habitual de una barra de pan, el descuento que se le hace por no ser fresca y el coste final total.</a:t>
            </a:r>
            <a:endParaRPr lang="es-CO" sz="2000" dirty="0"/>
          </a:p>
        </p:txBody>
      </p:sp>
    </p:spTree>
    <p:extLst>
      <p:ext uri="{BB962C8B-B14F-4D97-AF65-F5344CB8AC3E}">
        <p14:creationId xmlns:p14="http://schemas.microsoft.com/office/powerpoint/2010/main" val="3998121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7D7F3A-3AE0-4F01-3437-DC1CDC462791}"/>
              </a:ext>
            </a:extLst>
          </p:cNvPr>
          <p:cNvSpPr>
            <a:spLocks noGrp="1"/>
          </p:cNvSpPr>
          <p:nvPr>
            <p:ph type="title"/>
          </p:nvPr>
        </p:nvSpPr>
        <p:spPr/>
        <p:txBody>
          <a:bodyPr/>
          <a:lstStyle/>
          <a:p>
            <a:r>
              <a:rPr lang="en-US" dirty="0"/>
              <a:t>OPERADORES</a:t>
            </a:r>
          </a:p>
        </p:txBody>
      </p:sp>
      <p:sp>
        <p:nvSpPr>
          <p:cNvPr id="5" name="Text Placeholder 4">
            <a:extLst>
              <a:ext uri="{FF2B5EF4-FFF2-40B4-BE49-F238E27FC236}">
                <a16:creationId xmlns:a16="http://schemas.microsoft.com/office/drawing/2014/main" id="{30FEDA2C-A7A5-70CA-35CE-A7ABD72E494C}"/>
              </a:ext>
            </a:extLst>
          </p:cNvPr>
          <p:cNvSpPr>
            <a:spLocks noGrp="1"/>
          </p:cNvSpPr>
          <p:nvPr>
            <p:ph type="body" sz="quarter" idx="10"/>
          </p:nvPr>
        </p:nvSpPr>
        <p:spPr/>
        <p:txBody>
          <a:bodyPr>
            <a:normAutofit fontScale="85000" lnSpcReduction="20000"/>
          </a:bodyPr>
          <a:lstStyle/>
          <a:p>
            <a:endParaRPr lang="en-US"/>
          </a:p>
        </p:txBody>
      </p:sp>
    </p:spTree>
    <p:extLst>
      <p:ext uri="{BB962C8B-B14F-4D97-AF65-F5344CB8AC3E}">
        <p14:creationId xmlns:p14="http://schemas.microsoft.com/office/powerpoint/2010/main" val="3498338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Operadores</a:t>
            </a:r>
            <a:endParaRPr lang="en-US" dirty="0"/>
          </a:p>
        </p:txBody>
      </p:sp>
      <p:pic>
        <p:nvPicPr>
          <p:cNvPr id="2" name="Picture 8" descr="Como funciona la precedencia del operador modulo (combinado con otros  operadores) en Python? - Stack Overflow en español">
            <a:extLst>
              <a:ext uri="{FF2B5EF4-FFF2-40B4-BE49-F238E27FC236}">
                <a16:creationId xmlns:a16="http://schemas.microsoft.com/office/drawing/2014/main" id="{F90AD70E-132E-A3FE-7088-62EE11154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971" y="2055257"/>
            <a:ext cx="6219825" cy="2886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EAE3CA9-3FF1-9A87-8511-280D3092287C}"/>
              </a:ext>
            </a:extLst>
          </p:cNvPr>
          <p:cNvSpPr txBox="1"/>
          <p:nvPr/>
        </p:nvSpPr>
        <p:spPr>
          <a:xfrm>
            <a:off x="491971" y="1363195"/>
            <a:ext cx="3882794" cy="369332"/>
          </a:xfrm>
          <a:prstGeom prst="rect">
            <a:avLst/>
          </a:prstGeom>
          <a:noFill/>
        </p:spPr>
        <p:txBody>
          <a:bodyPr wrap="none" rtlCol="0">
            <a:spAutoFit/>
          </a:bodyPr>
          <a:lstStyle/>
          <a:p>
            <a:r>
              <a:rPr lang="en-US" b="1" dirty="0">
                <a:solidFill>
                  <a:srgbClr val="14C214"/>
                </a:solidFill>
              </a:rPr>
              <a:t>OPERADORES ARITMÉTICOS</a:t>
            </a:r>
          </a:p>
        </p:txBody>
      </p:sp>
      <p:sp>
        <p:nvSpPr>
          <p:cNvPr id="5" name="TextBox 4">
            <a:extLst>
              <a:ext uri="{FF2B5EF4-FFF2-40B4-BE49-F238E27FC236}">
                <a16:creationId xmlns:a16="http://schemas.microsoft.com/office/drawing/2014/main" id="{C20813A5-4C27-154E-620D-422204277519}"/>
              </a:ext>
            </a:extLst>
          </p:cNvPr>
          <p:cNvSpPr txBox="1"/>
          <p:nvPr/>
        </p:nvSpPr>
        <p:spPr>
          <a:xfrm>
            <a:off x="7100047" y="2054696"/>
            <a:ext cx="3827931" cy="1477328"/>
          </a:xfrm>
          <a:prstGeom prst="rect">
            <a:avLst/>
          </a:prstGeom>
          <a:noFill/>
        </p:spPr>
        <p:txBody>
          <a:bodyPr wrap="square">
            <a:spAutoFit/>
          </a:bodyPr>
          <a:lstStyle/>
          <a:p>
            <a:r>
              <a:rPr lang="es-ES" b="1" i="0" dirty="0">
                <a:solidFill>
                  <a:srgbClr val="14C214"/>
                </a:solidFill>
                <a:effectLst/>
                <a:latin typeface="Arial" panose="020B0604020202020204" pitchFamily="34" charset="0"/>
              </a:rPr>
              <a:t>Ejercicio:</a:t>
            </a:r>
          </a:p>
          <a:p>
            <a:endParaRPr lang="es-ES" b="0" i="0" dirty="0">
              <a:solidFill>
                <a:srgbClr val="000000"/>
              </a:solidFill>
              <a:effectLst/>
              <a:latin typeface="Arial" panose="020B0604020202020204" pitchFamily="34" charset="0"/>
            </a:endParaRPr>
          </a:p>
          <a:p>
            <a:r>
              <a:rPr lang="es-ES" b="0" i="0" dirty="0">
                <a:solidFill>
                  <a:srgbClr val="000000"/>
                </a:solidFill>
                <a:effectLst/>
                <a:latin typeface="Arial" panose="020B0604020202020204" pitchFamily="34" charset="0"/>
              </a:rPr>
              <a:t>Escriba un programa que pida dos números enteros y que calcule su </a:t>
            </a:r>
            <a:r>
              <a:rPr lang="es-ES" dirty="0">
                <a:solidFill>
                  <a:srgbClr val="000000"/>
                </a:solidFill>
                <a:latin typeface="Arial" panose="020B0604020202020204" pitchFamily="34" charset="0"/>
              </a:rPr>
              <a:t>resto</a:t>
            </a:r>
            <a:endParaRPr lang="en-US" dirty="0"/>
          </a:p>
        </p:txBody>
      </p:sp>
      <p:pic>
        <p:nvPicPr>
          <p:cNvPr id="6" name="Picture 5">
            <a:extLst>
              <a:ext uri="{FF2B5EF4-FFF2-40B4-BE49-F238E27FC236}">
                <a16:creationId xmlns:a16="http://schemas.microsoft.com/office/drawing/2014/main" id="{763E3B06-3A64-60A7-75D0-1C3A8E8640AB}"/>
              </a:ext>
            </a:extLst>
          </p:cNvPr>
          <p:cNvPicPr>
            <a:picLocks noChangeAspect="1"/>
          </p:cNvPicPr>
          <p:nvPr/>
        </p:nvPicPr>
        <p:blipFill>
          <a:blip r:embed="rId3"/>
          <a:stretch>
            <a:fillRect/>
          </a:stretch>
        </p:blipFill>
        <p:spPr>
          <a:xfrm>
            <a:off x="7823045" y="3911049"/>
            <a:ext cx="2381933" cy="1177095"/>
          </a:xfrm>
          <a:prstGeom prst="rect">
            <a:avLst/>
          </a:prstGeom>
        </p:spPr>
      </p:pic>
    </p:spTree>
    <p:extLst>
      <p:ext uri="{BB962C8B-B14F-4D97-AF65-F5344CB8AC3E}">
        <p14:creationId xmlns:p14="http://schemas.microsoft.com/office/powerpoint/2010/main" val="2452326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Operadores</a:t>
            </a:r>
            <a:endParaRPr lang="en-US" dirty="0"/>
          </a:p>
        </p:txBody>
      </p:sp>
      <p:sp>
        <p:nvSpPr>
          <p:cNvPr id="4" name="TextBox 3">
            <a:extLst>
              <a:ext uri="{FF2B5EF4-FFF2-40B4-BE49-F238E27FC236}">
                <a16:creationId xmlns:a16="http://schemas.microsoft.com/office/drawing/2014/main" id="{BEAE3CA9-3FF1-9A87-8511-280D3092287C}"/>
              </a:ext>
            </a:extLst>
          </p:cNvPr>
          <p:cNvSpPr txBox="1"/>
          <p:nvPr/>
        </p:nvSpPr>
        <p:spPr>
          <a:xfrm>
            <a:off x="491971" y="1363195"/>
            <a:ext cx="4095993" cy="369332"/>
          </a:xfrm>
          <a:prstGeom prst="rect">
            <a:avLst/>
          </a:prstGeom>
          <a:noFill/>
        </p:spPr>
        <p:txBody>
          <a:bodyPr wrap="none" rtlCol="0">
            <a:spAutoFit/>
          </a:bodyPr>
          <a:lstStyle/>
          <a:p>
            <a:r>
              <a:rPr lang="en-US" b="1" dirty="0">
                <a:solidFill>
                  <a:srgbClr val="14C214"/>
                </a:solidFill>
              </a:rPr>
              <a:t>OPERADORES RELACIONALES</a:t>
            </a:r>
          </a:p>
        </p:txBody>
      </p:sp>
      <p:pic>
        <p:nvPicPr>
          <p:cNvPr id="7" name="Picture 2" descr="Relational/ Comparison Operators In Python - DevOpsSchool.com">
            <a:extLst>
              <a:ext uri="{FF2B5EF4-FFF2-40B4-BE49-F238E27FC236}">
                <a16:creationId xmlns:a16="http://schemas.microsoft.com/office/drawing/2014/main" id="{5D28AF75-3E10-1CAF-DC1E-E3640C802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361" y="2426439"/>
            <a:ext cx="7473464" cy="2699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590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Operadores</a:t>
            </a:r>
            <a:endParaRPr lang="en-US" dirty="0"/>
          </a:p>
        </p:txBody>
      </p:sp>
      <p:sp>
        <p:nvSpPr>
          <p:cNvPr id="4" name="TextBox 3">
            <a:extLst>
              <a:ext uri="{FF2B5EF4-FFF2-40B4-BE49-F238E27FC236}">
                <a16:creationId xmlns:a16="http://schemas.microsoft.com/office/drawing/2014/main" id="{BEAE3CA9-3FF1-9A87-8511-280D3092287C}"/>
              </a:ext>
            </a:extLst>
          </p:cNvPr>
          <p:cNvSpPr txBox="1"/>
          <p:nvPr/>
        </p:nvSpPr>
        <p:spPr>
          <a:xfrm>
            <a:off x="491971" y="1363195"/>
            <a:ext cx="3235181" cy="369332"/>
          </a:xfrm>
          <a:prstGeom prst="rect">
            <a:avLst/>
          </a:prstGeom>
          <a:noFill/>
        </p:spPr>
        <p:txBody>
          <a:bodyPr wrap="none" rtlCol="0">
            <a:spAutoFit/>
          </a:bodyPr>
          <a:lstStyle/>
          <a:p>
            <a:r>
              <a:rPr lang="en-US" b="1" dirty="0">
                <a:solidFill>
                  <a:srgbClr val="14C214"/>
                </a:solidFill>
              </a:rPr>
              <a:t>OPERADORES LÓGICOS</a:t>
            </a:r>
          </a:p>
        </p:txBody>
      </p:sp>
      <p:pic>
        <p:nvPicPr>
          <p:cNvPr id="2" name="Picture 2" descr="SOFTWARE TESTING SPACE: Python tutorial 5 | Logical Operators">
            <a:extLst>
              <a:ext uri="{FF2B5EF4-FFF2-40B4-BE49-F238E27FC236}">
                <a16:creationId xmlns:a16="http://schemas.microsoft.com/office/drawing/2014/main" id="{816B0600-4122-B8B2-CAED-83508B60DB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81" t="17235" r="15900" b="2996"/>
          <a:stretch/>
        </p:blipFill>
        <p:spPr bwMode="auto">
          <a:xfrm>
            <a:off x="3727152" y="1889066"/>
            <a:ext cx="5843791" cy="438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998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p:txBody>
          <a:bodyPr/>
          <a:lstStyle/>
          <a:p>
            <a:r>
              <a:rPr lang="en-US" dirty="0" err="1"/>
              <a:t>Operadores</a:t>
            </a:r>
            <a:endParaRPr lang="en-US" dirty="0"/>
          </a:p>
        </p:txBody>
      </p:sp>
      <p:sp>
        <p:nvSpPr>
          <p:cNvPr id="4" name="TextBox 3">
            <a:extLst>
              <a:ext uri="{FF2B5EF4-FFF2-40B4-BE49-F238E27FC236}">
                <a16:creationId xmlns:a16="http://schemas.microsoft.com/office/drawing/2014/main" id="{BEAE3CA9-3FF1-9A87-8511-280D3092287C}"/>
              </a:ext>
            </a:extLst>
          </p:cNvPr>
          <p:cNvSpPr txBox="1"/>
          <p:nvPr/>
        </p:nvSpPr>
        <p:spPr>
          <a:xfrm>
            <a:off x="491971" y="1363195"/>
            <a:ext cx="4395755" cy="369332"/>
          </a:xfrm>
          <a:prstGeom prst="rect">
            <a:avLst/>
          </a:prstGeom>
          <a:noFill/>
        </p:spPr>
        <p:txBody>
          <a:bodyPr wrap="none" rtlCol="0">
            <a:spAutoFit/>
          </a:bodyPr>
          <a:lstStyle/>
          <a:p>
            <a:r>
              <a:rPr lang="en-US" b="1" dirty="0">
                <a:solidFill>
                  <a:srgbClr val="14C214"/>
                </a:solidFill>
              </a:rPr>
              <a:t>PRECEDENCIA DE OPERADORES</a:t>
            </a:r>
          </a:p>
        </p:txBody>
      </p:sp>
      <p:pic>
        <p:nvPicPr>
          <p:cNvPr id="5" name="Picture 2" descr="2.4 Operadores y precedencia. - equipo6algp">
            <a:extLst>
              <a:ext uri="{FF2B5EF4-FFF2-40B4-BE49-F238E27FC236}">
                <a16:creationId xmlns:a16="http://schemas.microsoft.com/office/drawing/2014/main" id="{56CE89A6-2BA4-9578-0447-4A980A7FB2FE}"/>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0"/>
                    </a14:imgEffect>
                    <a14:imgEffect>
                      <a14:brightnessContrast bright="20000" contrast="-20000"/>
                    </a14:imgEffect>
                  </a14:imgLayer>
                </a14:imgProps>
              </a:ext>
              <a:ext uri="{28A0092B-C50C-407E-A947-70E740481C1C}">
                <a14:useLocalDpi xmlns:a14="http://schemas.microsoft.com/office/drawing/2010/main" val="0"/>
              </a:ext>
            </a:extLst>
          </a:blip>
          <a:srcRect l="1315" t="2043"/>
          <a:stretch/>
        </p:blipFill>
        <p:spPr bwMode="auto">
          <a:xfrm>
            <a:off x="1880223" y="2168827"/>
            <a:ext cx="4902685" cy="29566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B135C81-45E2-A36F-A522-32B5F5D64B97}"/>
              </a:ext>
            </a:extLst>
          </p:cNvPr>
          <p:cNvPicPr>
            <a:picLocks noChangeAspect="1"/>
          </p:cNvPicPr>
          <p:nvPr/>
        </p:nvPicPr>
        <p:blipFill>
          <a:blip r:embed="rId4"/>
          <a:stretch>
            <a:fillRect/>
          </a:stretch>
        </p:blipFill>
        <p:spPr>
          <a:xfrm>
            <a:off x="7809377" y="2618876"/>
            <a:ext cx="4048690" cy="3953427"/>
          </a:xfrm>
          <a:prstGeom prst="rect">
            <a:avLst/>
          </a:prstGeom>
        </p:spPr>
      </p:pic>
    </p:spTree>
    <p:extLst>
      <p:ext uri="{BB962C8B-B14F-4D97-AF65-F5344CB8AC3E}">
        <p14:creationId xmlns:p14="http://schemas.microsoft.com/office/powerpoint/2010/main" val="2947670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8947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a:xfrm>
            <a:off x="491971" y="210813"/>
            <a:ext cx="9965924" cy="500956"/>
          </a:xfrm>
        </p:spPr>
        <p:txBody>
          <a:bodyPr/>
          <a:lstStyle/>
          <a:p>
            <a:r>
              <a:rPr lang="en-US" dirty="0"/>
              <a:t>Variables</a:t>
            </a:r>
          </a:p>
        </p:txBody>
      </p:sp>
      <p:sp>
        <p:nvSpPr>
          <p:cNvPr id="2" name="CuadroTexto 5">
            <a:extLst>
              <a:ext uri="{FF2B5EF4-FFF2-40B4-BE49-F238E27FC236}">
                <a16:creationId xmlns:a16="http://schemas.microsoft.com/office/drawing/2014/main" id="{82A3C7EE-93E2-808E-3FA8-C0D8D7CBB2B7}"/>
              </a:ext>
            </a:extLst>
          </p:cNvPr>
          <p:cNvSpPr txBox="1"/>
          <p:nvPr/>
        </p:nvSpPr>
        <p:spPr>
          <a:xfrm>
            <a:off x="914400" y="1857285"/>
            <a:ext cx="8827404" cy="2862322"/>
          </a:xfrm>
          <a:prstGeom prst="rect">
            <a:avLst/>
          </a:prstGeom>
          <a:noFill/>
        </p:spPr>
        <p:txBody>
          <a:bodyPr wrap="square" rtlCol="0">
            <a:spAutoFit/>
          </a:bodyPr>
          <a:lstStyle/>
          <a:p>
            <a:pPr lvl="1"/>
            <a:r>
              <a:rPr lang="es-CO" dirty="0"/>
              <a:t>Para desarrollar un programa seguimos algunos pasos básicos:</a:t>
            </a:r>
          </a:p>
          <a:p>
            <a:pPr lvl="1"/>
            <a:endParaRPr lang="es-CO" dirty="0"/>
          </a:p>
          <a:p>
            <a:pPr marL="742950" lvl="1" indent="-285750">
              <a:buFont typeface="Arial" panose="020B0604020202020204" pitchFamily="34" charset="0"/>
              <a:buChar char="•"/>
            </a:pPr>
            <a:r>
              <a:rPr lang="es-CO" dirty="0"/>
              <a:t>Definir los datos de entrada</a:t>
            </a:r>
          </a:p>
          <a:p>
            <a:pPr marL="742950" lvl="1" indent="-285750">
              <a:buFont typeface="Arial" panose="020B0604020202020204" pitchFamily="34" charset="0"/>
              <a:buChar char="•"/>
            </a:pPr>
            <a:r>
              <a:rPr lang="es-CO" dirty="0"/>
              <a:t>Definir las salidas</a:t>
            </a:r>
          </a:p>
          <a:p>
            <a:pPr marL="742950" lvl="1" indent="-285750">
              <a:buFont typeface="Arial" panose="020B0604020202020204" pitchFamily="34" charset="0"/>
              <a:buChar char="•"/>
            </a:pPr>
            <a:r>
              <a:rPr lang="es-CO" dirty="0"/>
              <a:t>Definir el proceso  seguir para conseguir las salidas a partir de la entrada</a:t>
            </a:r>
          </a:p>
          <a:p>
            <a:pPr marL="742950" lvl="1" indent="-285750">
              <a:buFont typeface="Arial" panose="020B0604020202020204" pitchFamily="34" charset="0"/>
              <a:buChar char="•"/>
            </a:pPr>
            <a:endParaRPr lang="es-CO" dirty="0"/>
          </a:p>
          <a:p>
            <a:pPr lvl="1"/>
            <a:r>
              <a:rPr lang="es-CO" dirty="0"/>
              <a:t>Los datos de entrada, los de salida y los requeridos en los pasos intermedios se almacenan en lo que llamamos </a:t>
            </a:r>
            <a:r>
              <a:rPr lang="es-CO" b="1" dirty="0"/>
              <a:t>variables</a:t>
            </a:r>
            <a:r>
              <a:rPr lang="es-CO" dirty="0"/>
              <a:t>.</a:t>
            </a:r>
          </a:p>
          <a:p>
            <a:pPr lvl="1"/>
            <a:endParaRPr lang="es-CO" dirty="0"/>
          </a:p>
          <a:p>
            <a:pPr lvl="1"/>
            <a:r>
              <a:rPr lang="es-CO" dirty="0"/>
              <a:t>Una variable tiene un </a:t>
            </a:r>
            <a:r>
              <a:rPr lang="es-CO" b="1" dirty="0"/>
              <a:t>nombre</a:t>
            </a:r>
            <a:r>
              <a:rPr lang="es-CO" dirty="0"/>
              <a:t> y un </a:t>
            </a:r>
            <a:r>
              <a:rPr lang="es-CO" b="1" dirty="0"/>
              <a:t>tipo de dato</a:t>
            </a:r>
            <a:r>
              <a:rPr lang="es-CO" dirty="0"/>
              <a:t>.</a:t>
            </a:r>
          </a:p>
        </p:txBody>
      </p:sp>
      <p:pic>
        <p:nvPicPr>
          <p:cNvPr id="4" name="Picture 2" descr="Características básicas del lenguaje de programación JavaScript: variables.">
            <a:extLst>
              <a:ext uri="{FF2B5EF4-FFF2-40B4-BE49-F238E27FC236}">
                <a16:creationId xmlns:a16="http://schemas.microsoft.com/office/drawing/2014/main" id="{E59F4889-4569-98FC-B436-0CE528882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1337" y="4022140"/>
            <a:ext cx="3781426" cy="2166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67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a:xfrm>
            <a:off x="491971" y="210813"/>
            <a:ext cx="9965924" cy="500956"/>
          </a:xfrm>
        </p:spPr>
        <p:txBody>
          <a:bodyPr/>
          <a:lstStyle/>
          <a:p>
            <a:r>
              <a:rPr lang="en-US" dirty="0"/>
              <a:t>Variables</a:t>
            </a:r>
          </a:p>
        </p:txBody>
      </p:sp>
      <p:sp>
        <p:nvSpPr>
          <p:cNvPr id="5" name="CuadroTexto 5">
            <a:extLst>
              <a:ext uri="{FF2B5EF4-FFF2-40B4-BE49-F238E27FC236}">
                <a16:creationId xmlns:a16="http://schemas.microsoft.com/office/drawing/2014/main" id="{AC48435D-AB58-CFDC-14B3-F9064BC5AD43}"/>
              </a:ext>
            </a:extLst>
          </p:cNvPr>
          <p:cNvSpPr txBox="1"/>
          <p:nvPr/>
        </p:nvSpPr>
        <p:spPr>
          <a:xfrm>
            <a:off x="914399" y="1857285"/>
            <a:ext cx="10273553" cy="4247317"/>
          </a:xfrm>
          <a:prstGeom prst="rect">
            <a:avLst/>
          </a:prstGeom>
          <a:noFill/>
        </p:spPr>
        <p:txBody>
          <a:bodyPr wrap="square" rtlCol="0">
            <a:spAutoFit/>
          </a:bodyPr>
          <a:lstStyle/>
          <a:p>
            <a:pPr lvl="1"/>
            <a:r>
              <a:rPr lang="es-CO" b="1" dirty="0"/>
              <a:t>Guía Oficial de Python sobre la nomenclatura:</a:t>
            </a:r>
          </a:p>
          <a:p>
            <a:pPr lvl="1"/>
            <a:endParaRPr lang="es-CO" dirty="0"/>
          </a:p>
          <a:p>
            <a:pPr lvl="1"/>
            <a:r>
              <a:rPr lang="en-US" dirty="0">
                <a:hlinkClick r:id="rId2">
                  <a:extLst>
                    <a:ext uri="{A12FA001-AC4F-418D-AE19-62706E023703}">
                      <ahyp:hlinkClr xmlns:ahyp="http://schemas.microsoft.com/office/drawing/2018/hyperlinkcolor" val="tx"/>
                    </a:ext>
                  </a:extLst>
                </a:hlinkClick>
              </a:rPr>
              <a:t>PEP 8 – Style Guide for Python Code | peps.python.org</a:t>
            </a:r>
            <a:endParaRPr lang="es-CO" dirty="0"/>
          </a:p>
          <a:p>
            <a:pPr lvl="1"/>
            <a:endParaRPr lang="es-CO" dirty="0"/>
          </a:p>
          <a:p>
            <a:pPr lvl="1"/>
            <a:r>
              <a:rPr lang="es-ES" sz="1800" b="0" i="0" dirty="0">
                <a:effectLst/>
              </a:rPr>
              <a:t>Los nombres de las variables en Python, de acuerdo con la guía de estilo oficial, deben:</a:t>
            </a:r>
          </a:p>
          <a:p>
            <a:pPr lvl="1"/>
            <a:endParaRPr lang="es-ES" sz="1800" b="0" i="0" dirty="0">
              <a:effectLst/>
            </a:endParaRPr>
          </a:p>
          <a:p>
            <a:pPr marL="742950" lvl="1" indent="-285750">
              <a:buFont typeface="Arial" panose="020B0604020202020204" pitchFamily="34" charset="0"/>
              <a:buChar char="•"/>
            </a:pPr>
            <a:r>
              <a:rPr lang="es-ES" sz="1800" b="0" i="0" dirty="0">
                <a:effectLst/>
              </a:rPr>
              <a:t>palabras en lenguaje natural</a:t>
            </a:r>
          </a:p>
          <a:p>
            <a:pPr marL="742950" lvl="1" indent="-285750">
              <a:buFont typeface="Arial" panose="020B0604020202020204" pitchFamily="34" charset="0"/>
              <a:buChar char="•"/>
            </a:pPr>
            <a:r>
              <a:rPr lang="es-ES" sz="1800" b="0" i="0" dirty="0">
                <a:effectLst/>
              </a:rPr>
              <a:t>en minúscula</a:t>
            </a:r>
          </a:p>
          <a:p>
            <a:pPr marL="742950" lvl="1" indent="-285750">
              <a:buFont typeface="Arial" panose="020B0604020202020204" pitchFamily="34" charset="0"/>
              <a:buChar char="•"/>
            </a:pPr>
            <a:r>
              <a:rPr lang="es-ES" dirty="0"/>
              <a:t>s</a:t>
            </a:r>
            <a:r>
              <a:rPr lang="es-ES" sz="1800" b="0" i="0" dirty="0">
                <a:effectLst/>
              </a:rPr>
              <a:t>eparando con una barra de piso los nombres compuestos</a:t>
            </a:r>
          </a:p>
          <a:p>
            <a:pPr marL="742950" lvl="1" indent="-285750">
              <a:buFont typeface="Arial" panose="020B0604020202020204" pitchFamily="34" charset="0"/>
              <a:buChar char="•"/>
            </a:pPr>
            <a:r>
              <a:rPr lang="es-ES" sz="1800" b="0" i="0" dirty="0">
                <a:effectLst/>
                <a:latin typeface="1"/>
              </a:rPr>
              <a:t>También es aceptable utilizar nombres de variables en camel case: </a:t>
            </a:r>
            <a:r>
              <a:rPr lang="es-ES" sz="1800" b="0" i="0" dirty="0" err="1">
                <a:effectLst/>
                <a:latin typeface="1"/>
              </a:rPr>
              <a:t>indiceMasaCorporal</a:t>
            </a:r>
            <a:r>
              <a:rPr lang="es-ES" dirty="0"/>
              <a:t> </a:t>
            </a:r>
          </a:p>
          <a:p>
            <a:pPr lvl="1"/>
            <a:br>
              <a:rPr lang="es-ES" dirty="0"/>
            </a:br>
            <a:r>
              <a:rPr lang="es-ES" b="1" dirty="0"/>
              <a:t>Ejemplo</a:t>
            </a:r>
            <a:r>
              <a:rPr lang="es-ES" dirty="0"/>
              <a:t>: Vamos a declarar y definir el peso, la altura y el índice de masa corporal como</a:t>
            </a:r>
          </a:p>
          <a:p>
            <a:pPr lvl="1"/>
            <a:r>
              <a:rPr lang="es-ES" dirty="0"/>
              <a:t>variables de un programa</a:t>
            </a:r>
            <a:endParaRPr lang="es-CO" dirty="0"/>
          </a:p>
          <a:p>
            <a:pPr lvl="1"/>
            <a:endParaRPr lang="es-CO" dirty="0"/>
          </a:p>
          <a:p>
            <a:pPr lvl="1"/>
            <a:endParaRPr lang="es-CO" dirty="0"/>
          </a:p>
        </p:txBody>
      </p:sp>
      <p:sp>
        <p:nvSpPr>
          <p:cNvPr id="7" name="TextBox 6">
            <a:extLst>
              <a:ext uri="{FF2B5EF4-FFF2-40B4-BE49-F238E27FC236}">
                <a16:creationId xmlns:a16="http://schemas.microsoft.com/office/drawing/2014/main" id="{E8444AA9-F9EB-0C15-FCAA-A1326D2633F1}"/>
              </a:ext>
            </a:extLst>
          </p:cNvPr>
          <p:cNvSpPr txBox="1"/>
          <p:nvPr/>
        </p:nvSpPr>
        <p:spPr>
          <a:xfrm>
            <a:off x="385482" y="1379676"/>
            <a:ext cx="6096000" cy="369332"/>
          </a:xfrm>
          <a:prstGeom prst="rect">
            <a:avLst/>
          </a:prstGeom>
          <a:noFill/>
        </p:spPr>
        <p:txBody>
          <a:bodyPr wrap="square">
            <a:spAutoFit/>
          </a:bodyPr>
          <a:lstStyle/>
          <a:p>
            <a:r>
              <a:rPr lang="es-CO" b="1" dirty="0">
                <a:solidFill>
                  <a:srgbClr val="00B050"/>
                </a:solidFill>
                <a:latin typeface="Arial Black" panose="020B0604020202020204" pitchFamily="34" charset="0"/>
                <a:cs typeface="Arial Black" panose="020B0604020202020204" pitchFamily="34" charset="0"/>
              </a:rPr>
              <a:t>Nomenclatura con Estilo</a:t>
            </a:r>
            <a:endParaRPr lang="es-CO" sz="1600" b="1" dirty="0">
              <a:solidFill>
                <a:srgbClr val="00B050"/>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873133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a:xfrm>
            <a:off x="491971" y="210813"/>
            <a:ext cx="9965924" cy="500956"/>
          </a:xfrm>
        </p:spPr>
        <p:txBody>
          <a:bodyPr/>
          <a:lstStyle/>
          <a:p>
            <a:r>
              <a:rPr lang="en-US" dirty="0" err="1"/>
              <a:t>Constantes</a:t>
            </a:r>
            <a:endParaRPr lang="en-US" dirty="0"/>
          </a:p>
        </p:txBody>
      </p:sp>
      <p:sp>
        <p:nvSpPr>
          <p:cNvPr id="2" name="CuadroTexto 5">
            <a:extLst>
              <a:ext uri="{FF2B5EF4-FFF2-40B4-BE49-F238E27FC236}">
                <a16:creationId xmlns:a16="http://schemas.microsoft.com/office/drawing/2014/main" id="{B97175F3-842A-BC21-EE89-E0BD9538B2A7}"/>
              </a:ext>
            </a:extLst>
          </p:cNvPr>
          <p:cNvSpPr txBox="1"/>
          <p:nvPr/>
        </p:nvSpPr>
        <p:spPr>
          <a:xfrm>
            <a:off x="367552" y="1220937"/>
            <a:ext cx="10665169" cy="3139321"/>
          </a:xfrm>
          <a:prstGeom prst="rect">
            <a:avLst/>
          </a:prstGeom>
          <a:noFill/>
        </p:spPr>
        <p:txBody>
          <a:bodyPr wrap="square" rtlCol="0">
            <a:spAutoFit/>
          </a:bodyPr>
          <a:lstStyle/>
          <a:p>
            <a:pPr lvl="1"/>
            <a:r>
              <a:rPr lang="es-ES" dirty="0"/>
              <a:t>En algunos casos, debemos declarar valores que no van a cambiar, que utilizaremos con fines específicos dentro del programa.</a:t>
            </a:r>
          </a:p>
          <a:p>
            <a:pPr lvl="1"/>
            <a:endParaRPr lang="es-ES" dirty="0"/>
          </a:p>
          <a:p>
            <a:pPr lvl="1"/>
            <a:r>
              <a:rPr lang="es-ES" b="1" dirty="0"/>
              <a:t>Por ejemplo:</a:t>
            </a:r>
            <a:r>
              <a:rPr lang="es-ES" dirty="0"/>
              <a:t> si quisiéramos usar un valor fijo de la variable PI con 4 decimales exactamente, podríamos declarar una CONSTANTE.</a:t>
            </a:r>
          </a:p>
          <a:p>
            <a:pPr lvl="1"/>
            <a:endParaRPr lang="es-ES" dirty="0"/>
          </a:p>
          <a:p>
            <a:pPr lvl="1"/>
            <a:r>
              <a:rPr lang="es-ES" dirty="0"/>
              <a:t>En este caso, la nomenclatura cambia, pues el valor que va a tomar es invariable, y para</a:t>
            </a:r>
          </a:p>
          <a:p>
            <a:pPr lvl="1"/>
            <a:r>
              <a:rPr lang="es-ES" dirty="0"/>
              <a:t>denotarlo utilizamos las mayúsculas en toda la palabra.</a:t>
            </a:r>
          </a:p>
          <a:p>
            <a:pPr lvl="1"/>
            <a:endParaRPr lang="es-ES" dirty="0"/>
          </a:p>
          <a:p>
            <a:pPr lvl="1"/>
            <a:r>
              <a:rPr lang="es-ES" dirty="0">
                <a:solidFill>
                  <a:srgbClr val="00CC00"/>
                </a:solidFill>
              </a:rPr>
              <a:t>PI</a:t>
            </a:r>
            <a:r>
              <a:rPr lang="es-ES" dirty="0"/>
              <a:t> = 3.1416</a:t>
            </a:r>
            <a:endParaRPr lang="es-CO" dirty="0"/>
          </a:p>
          <a:p>
            <a:pPr lvl="1"/>
            <a:endParaRPr lang="es-CO" dirty="0"/>
          </a:p>
        </p:txBody>
      </p:sp>
      <p:sp>
        <p:nvSpPr>
          <p:cNvPr id="4" name="CuadroTexto 5">
            <a:extLst>
              <a:ext uri="{FF2B5EF4-FFF2-40B4-BE49-F238E27FC236}">
                <a16:creationId xmlns:a16="http://schemas.microsoft.com/office/drawing/2014/main" id="{A8F72A1C-E37E-37B1-AC25-F77F3757F2FB}"/>
              </a:ext>
            </a:extLst>
          </p:cNvPr>
          <p:cNvSpPr txBox="1"/>
          <p:nvPr/>
        </p:nvSpPr>
        <p:spPr>
          <a:xfrm>
            <a:off x="2061883" y="3968772"/>
            <a:ext cx="8827404" cy="646331"/>
          </a:xfrm>
          <a:prstGeom prst="rect">
            <a:avLst/>
          </a:prstGeom>
          <a:noFill/>
        </p:spPr>
        <p:txBody>
          <a:bodyPr wrap="square" rtlCol="0">
            <a:spAutoFit/>
          </a:bodyPr>
          <a:lstStyle/>
          <a:p>
            <a:pPr lvl="1"/>
            <a:r>
              <a:rPr lang="es-CO" dirty="0"/>
              <a:t>Una buena práctica es mantener las constantes en un archivo diferente que se conocerá como modulo (También puede contener funciones entre otros):</a:t>
            </a:r>
          </a:p>
        </p:txBody>
      </p:sp>
      <p:pic>
        <p:nvPicPr>
          <p:cNvPr id="5" name="Picture 4">
            <a:extLst>
              <a:ext uri="{FF2B5EF4-FFF2-40B4-BE49-F238E27FC236}">
                <a16:creationId xmlns:a16="http://schemas.microsoft.com/office/drawing/2014/main" id="{5D99083E-E306-2691-C20C-C2D0B98F5B22}"/>
              </a:ext>
            </a:extLst>
          </p:cNvPr>
          <p:cNvPicPr>
            <a:picLocks noChangeAspect="1"/>
          </p:cNvPicPr>
          <p:nvPr/>
        </p:nvPicPr>
        <p:blipFill>
          <a:blip r:embed="rId2"/>
          <a:stretch>
            <a:fillRect/>
          </a:stretch>
        </p:blipFill>
        <p:spPr>
          <a:xfrm>
            <a:off x="3299739" y="4798310"/>
            <a:ext cx="6830378" cy="647790"/>
          </a:xfrm>
          <a:prstGeom prst="rect">
            <a:avLst/>
          </a:prstGeom>
        </p:spPr>
      </p:pic>
      <p:pic>
        <p:nvPicPr>
          <p:cNvPr id="6" name="Picture 5">
            <a:extLst>
              <a:ext uri="{FF2B5EF4-FFF2-40B4-BE49-F238E27FC236}">
                <a16:creationId xmlns:a16="http://schemas.microsoft.com/office/drawing/2014/main" id="{8B7FC400-7419-91B5-FF2A-954FED01882A}"/>
              </a:ext>
            </a:extLst>
          </p:cNvPr>
          <p:cNvPicPr>
            <a:picLocks noChangeAspect="1"/>
          </p:cNvPicPr>
          <p:nvPr/>
        </p:nvPicPr>
        <p:blipFill>
          <a:blip r:embed="rId3"/>
          <a:stretch>
            <a:fillRect/>
          </a:stretch>
        </p:blipFill>
        <p:spPr>
          <a:xfrm>
            <a:off x="3299739" y="5592239"/>
            <a:ext cx="6820852" cy="962159"/>
          </a:xfrm>
          <a:prstGeom prst="rect">
            <a:avLst/>
          </a:prstGeom>
        </p:spPr>
      </p:pic>
    </p:spTree>
    <p:extLst>
      <p:ext uri="{BB962C8B-B14F-4D97-AF65-F5344CB8AC3E}">
        <p14:creationId xmlns:p14="http://schemas.microsoft.com/office/powerpoint/2010/main" val="1590794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a:xfrm>
            <a:off x="491971" y="210813"/>
            <a:ext cx="9965924" cy="500956"/>
          </a:xfrm>
        </p:spPr>
        <p:txBody>
          <a:bodyPr/>
          <a:lstStyle/>
          <a:p>
            <a:r>
              <a:rPr lang="en-US" dirty="0"/>
              <a:t>Variables</a:t>
            </a:r>
          </a:p>
        </p:txBody>
      </p:sp>
      <p:pic>
        <p:nvPicPr>
          <p:cNvPr id="2" name="Picture 4" descr="Data Types In Python | TechAid24">
            <a:extLst>
              <a:ext uri="{FF2B5EF4-FFF2-40B4-BE49-F238E27FC236}">
                <a16:creationId xmlns:a16="http://schemas.microsoft.com/office/drawing/2014/main" id="{600A28D5-40D5-CA4F-770F-8AAA9A40D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1650122"/>
            <a:ext cx="7448550" cy="4022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534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a:xfrm>
            <a:off x="491971" y="210813"/>
            <a:ext cx="9965924" cy="500956"/>
          </a:xfrm>
        </p:spPr>
        <p:txBody>
          <a:bodyPr/>
          <a:lstStyle/>
          <a:p>
            <a:r>
              <a:rPr lang="en-US" dirty="0"/>
              <a:t>Variables</a:t>
            </a:r>
          </a:p>
        </p:txBody>
      </p:sp>
      <p:sp>
        <p:nvSpPr>
          <p:cNvPr id="2" name="CuadroTexto 5">
            <a:extLst>
              <a:ext uri="{FF2B5EF4-FFF2-40B4-BE49-F238E27FC236}">
                <a16:creationId xmlns:a16="http://schemas.microsoft.com/office/drawing/2014/main" id="{62C392E1-472A-4BC6-7F52-9A2F8408CF10}"/>
              </a:ext>
            </a:extLst>
          </p:cNvPr>
          <p:cNvSpPr txBox="1"/>
          <p:nvPr/>
        </p:nvSpPr>
        <p:spPr>
          <a:xfrm>
            <a:off x="914399" y="1857285"/>
            <a:ext cx="10524565" cy="3970318"/>
          </a:xfrm>
          <a:prstGeom prst="rect">
            <a:avLst/>
          </a:prstGeom>
          <a:noFill/>
        </p:spPr>
        <p:txBody>
          <a:bodyPr wrap="square" rtlCol="0">
            <a:spAutoFit/>
          </a:bodyPr>
          <a:lstStyle/>
          <a:p>
            <a:pPr lvl="1"/>
            <a:r>
              <a:rPr lang="es-ES" dirty="0"/>
              <a:t>Una variable y una constante se declaran con un nombre y un tipo (que podría ser inicialmente vacío) y, se definen asignando un tipo y un valor. </a:t>
            </a:r>
          </a:p>
          <a:p>
            <a:pPr lvl="1"/>
            <a:endParaRPr lang="es-ES" dirty="0"/>
          </a:p>
          <a:p>
            <a:pPr lvl="1"/>
            <a:r>
              <a:rPr lang="es-ES" dirty="0"/>
              <a:t>En Python hay una fuerte relación entre el tipo y el valor.</a:t>
            </a:r>
          </a:p>
          <a:p>
            <a:pPr lvl="1"/>
            <a:endParaRPr lang="es-ES" dirty="0"/>
          </a:p>
          <a:p>
            <a:pPr lvl="1"/>
            <a:endParaRPr lang="es-ES" dirty="0"/>
          </a:p>
          <a:p>
            <a:pPr lvl="1"/>
            <a:endParaRPr lang="es-ES" dirty="0"/>
          </a:p>
          <a:p>
            <a:pPr lvl="1"/>
            <a:endParaRPr lang="es-ES" dirty="0"/>
          </a:p>
          <a:p>
            <a:pPr lvl="1"/>
            <a:endParaRPr lang="es-ES" dirty="0"/>
          </a:p>
          <a:p>
            <a:pPr lvl="1"/>
            <a:endParaRPr lang="es-ES" dirty="0"/>
          </a:p>
          <a:p>
            <a:pPr lvl="1"/>
            <a:r>
              <a:rPr lang="es-ES" dirty="0"/>
              <a:t>En las tres líneas, se declara una variable con nombre </a:t>
            </a:r>
            <a:r>
              <a:rPr lang="es-ES" b="1" dirty="0"/>
              <a:t>peso</a:t>
            </a:r>
            <a:r>
              <a:rPr lang="es-ES" dirty="0"/>
              <a:t>. En la primera línea, la variable no tiene ningún tipo asignado. En la segunda, obtendrá el tipo una vez el usuario ingrese un dato para el peso, y este tipo será </a:t>
            </a:r>
            <a:r>
              <a:rPr lang="es-ES" b="1" dirty="0" err="1"/>
              <a:t>float</a:t>
            </a:r>
            <a:r>
              <a:rPr lang="es-ES" dirty="0"/>
              <a:t> (decimal). En la tercera, tiene definido el valor 68.5 que le da un tipo </a:t>
            </a:r>
            <a:r>
              <a:rPr lang="es-ES" b="1" dirty="0" err="1"/>
              <a:t>float</a:t>
            </a:r>
            <a:r>
              <a:rPr lang="es-ES" dirty="0"/>
              <a:t> (decimal).</a:t>
            </a:r>
            <a:endParaRPr lang="es-CO" dirty="0"/>
          </a:p>
        </p:txBody>
      </p:sp>
      <p:pic>
        <p:nvPicPr>
          <p:cNvPr id="4" name="Picture 3">
            <a:extLst>
              <a:ext uri="{FF2B5EF4-FFF2-40B4-BE49-F238E27FC236}">
                <a16:creationId xmlns:a16="http://schemas.microsoft.com/office/drawing/2014/main" id="{1B059831-51A0-6F51-ABF1-4C356B8E54E3}"/>
              </a:ext>
            </a:extLst>
          </p:cNvPr>
          <p:cNvPicPr>
            <a:picLocks noChangeAspect="1"/>
          </p:cNvPicPr>
          <p:nvPr/>
        </p:nvPicPr>
        <p:blipFill>
          <a:blip r:embed="rId2"/>
          <a:stretch>
            <a:fillRect/>
          </a:stretch>
        </p:blipFill>
        <p:spPr>
          <a:xfrm>
            <a:off x="3647873" y="3228807"/>
            <a:ext cx="4620270" cy="1143160"/>
          </a:xfrm>
          <a:prstGeom prst="rect">
            <a:avLst/>
          </a:prstGeom>
        </p:spPr>
      </p:pic>
    </p:spTree>
    <p:extLst>
      <p:ext uri="{BB962C8B-B14F-4D97-AF65-F5344CB8AC3E}">
        <p14:creationId xmlns:p14="http://schemas.microsoft.com/office/powerpoint/2010/main" val="3327472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a:xfrm>
            <a:off x="491971" y="210813"/>
            <a:ext cx="9965924" cy="500956"/>
          </a:xfrm>
        </p:spPr>
        <p:txBody>
          <a:bodyPr/>
          <a:lstStyle/>
          <a:p>
            <a:r>
              <a:rPr lang="en-US" dirty="0"/>
              <a:t>Variables</a:t>
            </a:r>
          </a:p>
        </p:txBody>
      </p:sp>
      <p:sp>
        <p:nvSpPr>
          <p:cNvPr id="2" name="CuadroTexto 5">
            <a:extLst>
              <a:ext uri="{FF2B5EF4-FFF2-40B4-BE49-F238E27FC236}">
                <a16:creationId xmlns:a16="http://schemas.microsoft.com/office/drawing/2014/main" id="{35295F07-0BE4-F672-90BC-C445CB1F44FB}"/>
              </a:ext>
            </a:extLst>
          </p:cNvPr>
          <p:cNvSpPr txBox="1"/>
          <p:nvPr/>
        </p:nvSpPr>
        <p:spPr>
          <a:xfrm>
            <a:off x="914399" y="1857285"/>
            <a:ext cx="10524565" cy="2154436"/>
          </a:xfrm>
          <a:prstGeom prst="rect">
            <a:avLst/>
          </a:prstGeom>
          <a:noFill/>
        </p:spPr>
        <p:txBody>
          <a:bodyPr wrap="square" rtlCol="0">
            <a:spAutoFit/>
          </a:bodyPr>
          <a:lstStyle/>
          <a:p>
            <a:pPr lvl="1"/>
            <a:r>
              <a:rPr lang="es-CO" dirty="0"/>
              <a:t>Tipos de datos básicos:</a:t>
            </a:r>
          </a:p>
          <a:p>
            <a:pPr lvl="1"/>
            <a:endParaRPr lang="es-ES" dirty="0"/>
          </a:p>
          <a:p>
            <a:pPr marL="742950" lvl="1" indent="-285750">
              <a:buFont typeface="Arial" panose="020B0604020202020204" pitchFamily="34" charset="0"/>
              <a:buChar char="•"/>
            </a:pPr>
            <a:r>
              <a:rPr lang="es-ES" dirty="0"/>
              <a:t>Vacío: </a:t>
            </a:r>
            <a:r>
              <a:rPr lang="es-ES" sz="2000" b="1" dirty="0" err="1">
                <a:solidFill>
                  <a:srgbClr val="14C214"/>
                </a:solidFill>
              </a:rPr>
              <a:t>None</a:t>
            </a:r>
            <a:r>
              <a:rPr lang="es-ES" dirty="0"/>
              <a:t>. Es cuándo aún no tiene un tipo definido.</a:t>
            </a:r>
          </a:p>
          <a:p>
            <a:pPr marL="742950" lvl="1" indent="-285750">
              <a:buFont typeface="Arial" panose="020B0604020202020204" pitchFamily="34" charset="0"/>
              <a:buChar char="•"/>
            </a:pPr>
            <a:r>
              <a:rPr lang="es-ES" dirty="0"/>
              <a:t>Texto: El tipo de dato que almacena cadenas de texto es </a:t>
            </a:r>
            <a:r>
              <a:rPr lang="es-ES" dirty="0" err="1"/>
              <a:t>String</a:t>
            </a:r>
            <a:r>
              <a:rPr lang="es-ES" dirty="0"/>
              <a:t>, y se etiqueta </a:t>
            </a:r>
            <a:r>
              <a:rPr lang="es-ES" sz="2000" b="1" dirty="0" err="1">
                <a:solidFill>
                  <a:srgbClr val="14C214"/>
                </a:solidFill>
              </a:rPr>
              <a:t>str</a:t>
            </a:r>
            <a:endParaRPr lang="es-ES" b="1" dirty="0">
              <a:solidFill>
                <a:srgbClr val="14C214"/>
              </a:solidFill>
            </a:endParaRPr>
          </a:p>
          <a:p>
            <a:pPr marL="742950" lvl="1" indent="-285750">
              <a:buFont typeface="Arial" panose="020B0604020202020204" pitchFamily="34" charset="0"/>
              <a:buChar char="•"/>
            </a:pPr>
            <a:r>
              <a:rPr lang="es-CO" dirty="0"/>
              <a:t>Numérico: Para almacenar números decimales usamos </a:t>
            </a:r>
            <a:r>
              <a:rPr lang="es-CO" sz="2000" b="1" dirty="0" err="1">
                <a:solidFill>
                  <a:srgbClr val="14C214"/>
                </a:solidFill>
              </a:rPr>
              <a:t>float</a:t>
            </a:r>
            <a:r>
              <a:rPr lang="es-CO" dirty="0"/>
              <a:t>, y números enteros con </a:t>
            </a:r>
            <a:r>
              <a:rPr lang="es-CO" sz="2000" b="1" dirty="0" err="1">
                <a:solidFill>
                  <a:srgbClr val="14C214"/>
                </a:solidFill>
              </a:rPr>
              <a:t>int</a:t>
            </a:r>
            <a:endParaRPr lang="es-CO" b="1" dirty="0">
              <a:solidFill>
                <a:srgbClr val="14C214"/>
              </a:solidFill>
            </a:endParaRPr>
          </a:p>
          <a:p>
            <a:pPr marL="742950" lvl="1" indent="-285750">
              <a:buFont typeface="Arial" panose="020B0604020202020204" pitchFamily="34" charset="0"/>
              <a:buChar char="•"/>
            </a:pPr>
            <a:r>
              <a:rPr lang="es-ES" dirty="0"/>
              <a:t>Booleano: El tipo booleano solo puede tener dos valores, falso y verdadero. Se almacena</a:t>
            </a:r>
          </a:p>
          <a:p>
            <a:pPr marL="742950" lvl="1" indent="-285750">
              <a:buFont typeface="Arial" panose="020B0604020202020204" pitchFamily="34" charset="0"/>
              <a:buChar char="•"/>
            </a:pPr>
            <a:r>
              <a:rPr lang="es-ES" dirty="0"/>
              <a:t>en el tipo </a:t>
            </a:r>
            <a:r>
              <a:rPr lang="es-ES" sz="2000" b="1" dirty="0" err="1">
                <a:solidFill>
                  <a:srgbClr val="14C214"/>
                </a:solidFill>
              </a:rPr>
              <a:t>bool</a:t>
            </a:r>
            <a:endParaRPr lang="es-CO" dirty="0"/>
          </a:p>
        </p:txBody>
      </p:sp>
    </p:spTree>
    <p:extLst>
      <p:ext uri="{BB962C8B-B14F-4D97-AF65-F5344CB8AC3E}">
        <p14:creationId xmlns:p14="http://schemas.microsoft.com/office/powerpoint/2010/main" val="15426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59F632B-DB6E-4F47-8A22-9AE3121F2E49}"/>
              </a:ext>
            </a:extLst>
          </p:cNvPr>
          <p:cNvSpPr>
            <a:spLocks noGrp="1"/>
          </p:cNvSpPr>
          <p:nvPr>
            <p:ph type="title"/>
          </p:nvPr>
        </p:nvSpPr>
        <p:spPr>
          <a:xfrm>
            <a:off x="491971" y="210813"/>
            <a:ext cx="9965924" cy="500956"/>
          </a:xfrm>
        </p:spPr>
        <p:txBody>
          <a:bodyPr/>
          <a:lstStyle/>
          <a:p>
            <a:r>
              <a:rPr lang="en-US" dirty="0"/>
              <a:t>Variables</a:t>
            </a:r>
          </a:p>
        </p:txBody>
      </p:sp>
      <p:pic>
        <p:nvPicPr>
          <p:cNvPr id="2" name="Picture 1">
            <a:extLst>
              <a:ext uri="{FF2B5EF4-FFF2-40B4-BE49-F238E27FC236}">
                <a16:creationId xmlns:a16="http://schemas.microsoft.com/office/drawing/2014/main" id="{41793B8D-F82A-AABC-ECB5-3C893B370F6D}"/>
              </a:ext>
            </a:extLst>
          </p:cNvPr>
          <p:cNvPicPr>
            <a:picLocks noChangeAspect="1"/>
          </p:cNvPicPr>
          <p:nvPr/>
        </p:nvPicPr>
        <p:blipFill>
          <a:blip r:embed="rId2"/>
          <a:stretch>
            <a:fillRect/>
          </a:stretch>
        </p:blipFill>
        <p:spPr>
          <a:xfrm>
            <a:off x="6346811" y="3048589"/>
            <a:ext cx="5546167" cy="786001"/>
          </a:xfrm>
          <a:prstGeom prst="rect">
            <a:avLst/>
          </a:prstGeom>
        </p:spPr>
      </p:pic>
      <p:pic>
        <p:nvPicPr>
          <p:cNvPr id="6" name="Picture 5">
            <a:extLst>
              <a:ext uri="{FF2B5EF4-FFF2-40B4-BE49-F238E27FC236}">
                <a16:creationId xmlns:a16="http://schemas.microsoft.com/office/drawing/2014/main" id="{70465AD5-A4F3-5608-A53C-B1EFCB6DD6ED}"/>
              </a:ext>
            </a:extLst>
          </p:cNvPr>
          <p:cNvPicPr>
            <a:picLocks noChangeAspect="1"/>
          </p:cNvPicPr>
          <p:nvPr/>
        </p:nvPicPr>
        <p:blipFill>
          <a:blip r:embed="rId3"/>
          <a:stretch>
            <a:fillRect/>
          </a:stretch>
        </p:blipFill>
        <p:spPr>
          <a:xfrm>
            <a:off x="1937043" y="1827507"/>
            <a:ext cx="7182852" cy="1152686"/>
          </a:xfrm>
          <a:prstGeom prst="rect">
            <a:avLst/>
          </a:prstGeom>
        </p:spPr>
      </p:pic>
      <p:pic>
        <p:nvPicPr>
          <p:cNvPr id="7" name="Picture 6">
            <a:extLst>
              <a:ext uri="{FF2B5EF4-FFF2-40B4-BE49-F238E27FC236}">
                <a16:creationId xmlns:a16="http://schemas.microsoft.com/office/drawing/2014/main" id="{034304A9-96C3-0A69-1042-BE0A645E703A}"/>
              </a:ext>
            </a:extLst>
          </p:cNvPr>
          <p:cNvPicPr>
            <a:picLocks noChangeAspect="1"/>
          </p:cNvPicPr>
          <p:nvPr/>
        </p:nvPicPr>
        <p:blipFill>
          <a:blip r:embed="rId4"/>
          <a:stretch>
            <a:fillRect/>
          </a:stretch>
        </p:blipFill>
        <p:spPr>
          <a:xfrm>
            <a:off x="3401278" y="3994123"/>
            <a:ext cx="8507012" cy="2010056"/>
          </a:xfrm>
          <a:prstGeom prst="rect">
            <a:avLst/>
          </a:prstGeom>
        </p:spPr>
      </p:pic>
      <p:sp>
        <p:nvSpPr>
          <p:cNvPr id="9" name="TextBox 8">
            <a:extLst>
              <a:ext uri="{FF2B5EF4-FFF2-40B4-BE49-F238E27FC236}">
                <a16:creationId xmlns:a16="http://schemas.microsoft.com/office/drawing/2014/main" id="{EEFA8CDE-1E1B-CBE1-CF31-A5D8522DC322}"/>
              </a:ext>
            </a:extLst>
          </p:cNvPr>
          <p:cNvSpPr txBox="1"/>
          <p:nvPr/>
        </p:nvSpPr>
        <p:spPr>
          <a:xfrm>
            <a:off x="491971" y="1281356"/>
            <a:ext cx="6096000" cy="369332"/>
          </a:xfrm>
          <a:prstGeom prst="rect">
            <a:avLst/>
          </a:prstGeom>
          <a:noFill/>
        </p:spPr>
        <p:txBody>
          <a:bodyPr wrap="square">
            <a:spAutoFit/>
          </a:bodyPr>
          <a:lstStyle/>
          <a:p>
            <a:r>
              <a:rPr lang="es-CO" b="1" dirty="0">
                <a:solidFill>
                  <a:srgbClr val="14C214"/>
                </a:solidFill>
                <a:latin typeface="Arial Black" panose="020B0604020202020204" pitchFamily="34" charset="0"/>
                <a:cs typeface="Arial Black" panose="020B0604020202020204" pitchFamily="34" charset="0"/>
              </a:rPr>
              <a:t>Errores</a:t>
            </a:r>
            <a:endParaRPr lang="en-US" dirty="0">
              <a:solidFill>
                <a:srgbClr val="14C214"/>
              </a:solidFill>
            </a:endParaRPr>
          </a:p>
        </p:txBody>
      </p:sp>
    </p:spTree>
    <p:extLst>
      <p:ext uri="{BB962C8B-B14F-4D97-AF65-F5344CB8AC3E}">
        <p14:creationId xmlns:p14="http://schemas.microsoft.com/office/powerpoint/2010/main" val="89581994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1676</TotalTime>
  <Words>1913</Words>
  <Application>Microsoft Office PowerPoint</Application>
  <PresentationFormat>Widescreen</PresentationFormat>
  <Paragraphs>190</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1</vt:lpstr>
      <vt:lpstr>Arial</vt:lpstr>
      <vt:lpstr>Arial Black</vt:lpstr>
      <vt:lpstr>Bahnschrift Condensed</vt:lpstr>
      <vt:lpstr>Bahnschrift SemiBold SemiConden</vt:lpstr>
      <vt:lpstr>Century Schoolbook</vt:lpstr>
      <vt:lpstr>Consolas</vt:lpstr>
      <vt:lpstr>Humanst521 BT</vt:lpstr>
      <vt:lpstr>Univers Condensed</vt:lpstr>
      <vt:lpstr>Tema de Office</vt:lpstr>
      <vt:lpstr>DIPLOMADO EN INTRODUCCIÓN A LA CIENCIA DE DATOS</vt:lpstr>
      <vt:lpstr>VARIABLES</vt:lpstr>
      <vt:lpstr>Variables</vt:lpstr>
      <vt:lpstr>Variables</vt:lpstr>
      <vt:lpstr>Constantes</vt:lpstr>
      <vt:lpstr>Variables</vt:lpstr>
      <vt:lpstr>Variables</vt:lpstr>
      <vt:lpstr>Variables</vt:lpstr>
      <vt:lpstr>Variables</vt:lpstr>
      <vt:lpstr>Variables</vt:lpstr>
      <vt:lpstr>Variables</vt:lpstr>
      <vt:lpstr>Variables</vt:lpstr>
      <vt:lpstr>ENTRADAS Y SALIDAS</vt:lpstr>
      <vt:lpstr>Entradas y Salidas</vt:lpstr>
      <vt:lpstr>Entradas y Salidas</vt:lpstr>
      <vt:lpstr>Entradas y Salidas</vt:lpstr>
      <vt:lpstr>Entradas y Salidas</vt:lpstr>
      <vt:lpstr>Entradas y Salidas</vt:lpstr>
      <vt:lpstr>Entradas y Salidas</vt:lpstr>
      <vt:lpstr>Entradas y Salidas</vt:lpstr>
      <vt:lpstr>Entradas y Salidas</vt:lpstr>
      <vt:lpstr>Entradas y Salidas</vt:lpstr>
      <vt:lpstr>Entradas y Salidas</vt:lpstr>
      <vt:lpstr>OPERADORES</vt:lpstr>
      <vt:lpstr>Operadores</vt:lpstr>
      <vt:lpstr>Operadores</vt:lpstr>
      <vt:lpstr>Operadores</vt:lpstr>
      <vt:lpstr>Operadores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David Ardila</dc:creator>
  <cp:lastModifiedBy>Luis</cp:lastModifiedBy>
  <cp:revision>92</cp:revision>
  <dcterms:created xsi:type="dcterms:W3CDTF">2021-03-09T20:00:32Z</dcterms:created>
  <dcterms:modified xsi:type="dcterms:W3CDTF">2023-02-03T03:13:44Z</dcterms:modified>
</cp:coreProperties>
</file>