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59" r:id="rId3"/>
    <p:sldId id="312" r:id="rId4"/>
    <p:sldId id="360" r:id="rId5"/>
    <p:sldId id="361" r:id="rId6"/>
    <p:sldId id="362" r:id="rId7"/>
    <p:sldId id="363" r:id="rId8"/>
    <p:sldId id="365" r:id="rId9"/>
    <p:sldId id="366" r:id="rId10"/>
    <p:sldId id="364" r:id="rId11"/>
    <p:sldId id="367" r:id="rId12"/>
    <p:sldId id="368" r:id="rId13"/>
    <p:sldId id="369" r:id="rId14"/>
    <p:sldId id="370" r:id="rId15"/>
    <p:sldId id="3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99"/>
    <a:srgbClr val="66FF33"/>
    <a:srgbClr val="14C214"/>
    <a:srgbClr val="CCFF33"/>
    <a:srgbClr val="95D7C1"/>
    <a:srgbClr val="00CC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CCFF2DB-04F1-4BED-B5F1-D998FDF390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05F36-D908-488C-AC29-B4063846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D5AF78-3254-4336-8F44-778ED9F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ksdlksjdlksad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CE857F-2DFE-48E9-B3D4-DF62BE47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0C85A84-75E6-44C1-9538-46D65764FE0D}"/>
              </a:ext>
            </a:extLst>
          </p:cNvPr>
          <p:cNvGrpSpPr/>
          <p:nvPr userDrawn="1"/>
        </p:nvGrpSpPr>
        <p:grpSpPr>
          <a:xfrm>
            <a:off x="800099" y="1671271"/>
            <a:ext cx="10612953" cy="4048125"/>
            <a:chOff x="800099" y="1404937"/>
            <a:chExt cx="10612953" cy="4048125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E12E019-8E88-4F4A-9CF7-4745D2A605F7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9214960-C9EB-4D9E-9086-6C5D92BEC627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CD8EE93-CA22-48B2-8778-9F0BF8F942EA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AFA2A9-4466-49BF-AAE6-F89834142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7406" y="2465020"/>
            <a:ext cx="8095199" cy="1325563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  <a:latin typeface="Humanst521 BT" panose="020B0602020204020204" pitchFamily="34" charset="0"/>
                <a:ea typeface="HP Simplified Hans" panose="020B0500000000000000" pitchFamily="34" charset="-122"/>
              </a:defRPr>
            </a:lvl1pPr>
          </a:lstStyle>
          <a:p>
            <a:r>
              <a:rPr lang="en-US" dirty="0"/>
              <a:t>NOMBRE DEL DIPLOMADO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84A9492-EC20-4835-9640-E67604180688}"/>
              </a:ext>
            </a:extLst>
          </p:cNvPr>
          <p:cNvGrpSpPr/>
          <p:nvPr userDrawn="1"/>
        </p:nvGrpSpPr>
        <p:grpSpPr>
          <a:xfrm>
            <a:off x="2327811" y="4168577"/>
            <a:ext cx="7654389" cy="898188"/>
            <a:chOff x="800099" y="1404937"/>
            <a:chExt cx="10612953" cy="4048125"/>
          </a:xfrm>
          <a:solidFill>
            <a:srgbClr val="99FF66"/>
          </a:solidFill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87CBF745-1C35-4413-8186-7F1A723AA640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48BE54-9708-41A7-8EF8-DF8D63F61B7C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99529D3D-E264-44B8-8B58-08F2C0CC43FB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C318A28-F2D5-4836-AD4D-32037BD95822}"/>
              </a:ext>
            </a:extLst>
          </p:cNvPr>
          <p:cNvCxnSpPr>
            <a:cxnSpLocks/>
          </p:cNvCxnSpPr>
          <p:nvPr userDrawn="1"/>
        </p:nvCxnSpPr>
        <p:spPr>
          <a:xfrm>
            <a:off x="9992497" y="279250"/>
            <a:ext cx="0" cy="7801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E29B6011-47DA-47E0-A544-DB929DBDD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7153" y="4392392"/>
            <a:ext cx="6915704" cy="450558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Nombre de la sesión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C18405-8DD4-DC6B-B35A-DAF5614A0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0475" y="279250"/>
            <a:ext cx="1676400" cy="8211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1D6A77-AD6D-2E90-D18D-ACAE3F7C6E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9709" y="279250"/>
            <a:ext cx="1829457" cy="826206"/>
          </a:xfrm>
          <a:prstGeom prst="rect">
            <a:avLst/>
          </a:prstGeom>
        </p:spPr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4FCB6EE2-FD17-D0CE-13DC-19D3E845F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2142" y="5186493"/>
            <a:ext cx="5135356" cy="4460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2pPr>
          </a:lstStyle>
          <a:p>
            <a:pPr lvl="0"/>
            <a:r>
              <a:rPr lang="es-CO" dirty="0"/>
              <a:t>Docente a cargo de la sesión</a:t>
            </a:r>
          </a:p>
        </p:txBody>
      </p:sp>
    </p:spTree>
    <p:extLst>
      <p:ext uri="{BB962C8B-B14F-4D97-AF65-F5344CB8AC3E}">
        <p14:creationId xmlns:p14="http://schemas.microsoft.com/office/powerpoint/2010/main" val="19275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BB18066D-26E4-67A7-D178-CE8C373B8C0F}"/>
              </a:ext>
            </a:extLst>
          </p:cNvPr>
          <p:cNvSpPr/>
          <p:nvPr userDrawn="1"/>
        </p:nvSpPr>
        <p:spPr>
          <a:xfrm>
            <a:off x="8991600" y="0"/>
            <a:ext cx="3200400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CDA7FD-699B-0878-B90F-3D571A4093AB}"/>
              </a:ext>
            </a:extLst>
          </p:cNvPr>
          <p:cNvSpPr/>
          <p:nvPr userDrawn="1"/>
        </p:nvSpPr>
        <p:spPr>
          <a:xfrm>
            <a:off x="8991600" y="1"/>
            <a:ext cx="28194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19867C-82E5-44A6-9828-F4A37994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065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D69CBB-BDE4-4C8B-A64F-5CF7D499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2D8DD-800B-483A-A0DF-B3CEA411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7A0D0-3499-4E0A-A253-3270F291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FBB50-86F5-456C-910D-B36066E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28D8CD5-EA09-4ACF-B378-EE01591A436D}"/>
              </a:ext>
            </a:extLst>
          </p:cNvPr>
          <p:cNvSpPr/>
          <p:nvPr userDrawn="1"/>
        </p:nvSpPr>
        <p:spPr>
          <a:xfrm>
            <a:off x="-47331" y="-38390"/>
            <a:ext cx="1225116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B40248-904B-CD7B-0375-3DD8A016D781}"/>
              </a:ext>
            </a:extLst>
          </p:cNvPr>
          <p:cNvSpPr/>
          <p:nvPr userDrawn="1"/>
        </p:nvSpPr>
        <p:spPr>
          <a:xfrm>
            <a:off x="-47331" y="2006364"/>
            <a:ext cx="12227498" cy="2244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09A84C5-5A96-4EE1-8476-6B1B10F19925}"/>
              </a:ext>
            </a:extLst>
          </p:cNvPr>
          <p:cNvCxnSpPr/>
          <p:nvPr userDrawn="1"/>
        </p:nvCxnSpPr>
        <p:spPr>
          <a:xfrm>
            <a:off x="10518163" y="120182"/>
            <a:ext cx="0" cy="691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612AB2-0340-4510-911C-90F009C90F93}"/>
              </a:ext>
            </a:extLst>
          </p:cNvPr>
          <p:cNvSpPr/>
          <p:nvPr userDrawn="1"/>
        </p:nvSpPr>
        <p:spPr>
          <a:xfrm>
            <a:off x="-47331" y="6305601"/>
            <a:ext cx="12251164" cy="55866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8E4BD164-3EBA-4C03-B66A-938AFE4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168281"/>
            <a:ext cx="9144001" cy="192317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Bahnschrift SemiBold SemiConden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2865E1CF-2834-43BF-99EC-14D0776C7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409441"/>
            <a:ext cx="9144001" cy="365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C60DE7-D097-BB60-EAF1-E2686442A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622" y="128148"/>
            <a:ext cx="1375496" cy="6752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7C2B95-DD1B-E41F-0B46-AF1D88C4FC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86209" y="120182"/>
            <a:ext cx="1416812" cy="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154B8-7896-4C3D-A0DC-BCC4A193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31416-3EA1-44B9-B919-CB19D41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56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BE26D-B452-4A0B-8272-FF9C2492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5662"/>
            <a:ext cx="2743200" cy="365125"/>
          </a:xfrm>
        </p:spPr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306E92-FEFF-47CA-B2DB-D278F491AE2B}"/>
              </a:ext>
            </a:extLst>
          </p:cNvPr>
          <p:cNvSpPr/>
          <p:nvPr userDrawn="1"/>
        </p:nvSpPr>
        <p:spPr>
          <a:xfrm>
            <a:off x="0" y="0"/>
            <a:ext cx="12192000" cy="9942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C53A48-CE74-4CC1-87DB-FB15F7DEA2AB}"/>
              </a:ext>
            </a:extLst>
          </p:cNvPr>
          <p:cNvSpPr/>
          <p:nvPr userDrawn="1"/>
        </p:nvSpPr>
        <p:spPr>
          <a:xfrm>
            <a:off x="0" y="994299"/>
            <a:ext cx="12192000" cy="134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2F77D-4F31-4A42-A6B7-33EF3158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46672"/>
            <a:ext cx="9965924" cy="50095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586D6F-274A-4967-8E47-9B5F21E832DE}"/>
              </a:ext>
            </a:extLst>
          </p:cNvPr>
          <p:cNvSpPr/>
          <p:nvPr userDrawn="1"/>
        </p:nvSpPr>
        <p:spPr>
          <a:xfrm>
            <a:off x="0" y="984015"/>
            <a:ext cx="12192000" cy="134937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8B08B5-C6E0-D8FC-CD0B-77D5B5999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2733" y="187120"/>
            <a:ext cx="1242134" cy="609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8350AC7-5CD2-CD16-0DEA-4551C38AA9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921" y="5873985"/>
            <a:ext cx="182895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1386907E-BABD-4DDB-8FF0-FD1FD51AD9D6}"/>
              </a:ext>
            </a:extLst>
          </p:cNvPr>
          <p:cNvSpPr/>
          <p:nvPr userDrawn="1"/>
        </p:nvSpPr>
        <p:spPr>
          <a:xfrm>
            <a:off x="0" y="0"/>
            <a:ext cx="617885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54CC70-E98A-5379-7F26-2EA7E824586B}"/>
              </a:ext>
            </a:extLst>
          </p:cNvPr>
          <p:cNvSpPr/>
          <p:nvPr userDrawn="1"/>
        </p:nvSpPr>
        <p:spPr>
          <a:xfrm>
            <a:off x="492376" y="464234"/>
            <a:ext cx="4965889" cy="554426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CFA5A4-2356-F3EF-602A-88F06CBC75E9}"/>
              </a:ext>
            </a:extLst>
          </p:cNvPr>
          <p:cNvSpPr/>
          <p:nvPr userDrawn="1"/>
        </p:nvSpPr>
        <p:spPr>
          <a:xfrm>
            <a:off x="604918" y="618978"/>
            <a:ext cx="4740794" cy="527479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066EC-A8DC-4AE3-B2CD-A30D5156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372" y="1118797"/>
            <a:ext cx="4790983" cy="488970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D4DB0-94F0-4938-B13C-C70BC17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98EF639E-4302-4695-91D3-51CC51B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40" y="2346457"/>
            <a:ext cx="4248150" cy="1325563"/>
          </a:xfrm>
        </p:spPr>
        <p:txBody>
          <a:bodyPr/>
          <a:lstStyle>
            <a:lvl1pPr>
              <a:defRPr lang="es-E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95AD97-A35E-B2C9-5D4D-823663BE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376" y="6163242"/>
            <a:ext cx="1221165" cy="5994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A393D4-FDC0-9CAA-67FE-C69722913D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21633" y="161348"/>
            <a:ext cx="1464333" cy="6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4AB66-CB4C-44F8-81F4-A496591B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D60446-80A4-418F-A003-24D44F73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16297-FD1D-4D37-BA94-C8151762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E013B8-A29B-482B-A558-8A44E55317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CCB9EE-3807-47D7-8BB0-FD000A3DEFBE}"/>
              </a:ext>
            </a:extLst>
          </p:cNvPr>
          <p:cNvCxnSpPr>
            <a:cxnSpLocks/>
          </p:cNvCxnSpPr>
          <p:nvPr userDrawn="1"/>
        </p:nvCxnSpPr>
        <p:spPr>
          <a:xfrm>
            <a:off x="5914840" y="2452412"/>
            <a:ext cx="0" cy="16737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D4CA398-8161-4909-B6B0-36E0B45FB841}"/>
              </a:ext>
            </a:extLst>
          </p:cNvPr>
          <p:cNvSpPr txBox="1">
            <a:spLocks/>
          </p:cNvSpPr>
          <p:nvPr userDrawn="1"/>
        </p:nvSpPr>
        <p:spPr>
          <a:xfrm>
            <a:off x="4038600" y="6288434"/>
            <a:ext cx="3849986" cy="500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Univers Condensed" panose="020B050602020205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Diplomado en introducción a la ciencia de datos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B735BD-E671-0199-CD1C-5AE7BE7D2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7563" y="2542651"/>
            <a:ext cx="3026936" cy="14859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9F0A72-E6A3-6167-168E-D1017F08B7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9979" y="2549139"/>
            <a:ext cx="3287696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B6E0C17-EDB0-FF69-1570-22863CE41EF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6D118D-8D06-8A65-2BAF-ED5DF7B7F3BD}"/>
              </a:ext>
            </a:extLst>
          </p:cNvPr>
          <p:cNvSpPr/>
          <p:nvPr userDrawn="1"/>
        </p:nvSpPr>
        <p:spPr>
          <a:xfrm>
            <a:off x="138545" y="136525"/>
            <a:ext cx="11914910" cy="658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4D2-FBF9-44B8-96B9-655506C5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AF4593-3817-44A5-987A-62C7FA6F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F79DA-D8AC-474A-BFC1-7A84E75C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909E2-087F-4B03-A693-B00E46C93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D61A6D-00AE-4AF8-AF7C-2DC25DE8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C9FD1-214C-4663-911B-70FA89D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7723EE-F674-4E48-861E-4F53D73D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AF6BA0-2F28-430C-88E4-B1FBF896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31F4793E-6B24-E052-2C29-F09E5E9C7852}"/>
              </a:ext>
            </a:extLst>
          </p:cNvPr>
          <p:cNvSpPr/>
          <p:nvPr userDrawn="1"/>
        </p:nvSpPr>
        <p:spPr>
          <a:xfrm>
            <a:off x="138545" y="136525"/>
            <a:ext cx="11914910" cy="6600826"/>
          </a:xfrm>
          <a:prstGeom prst="flowChartProcess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6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6F87-3D47-4560-BA58-6780475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01F10-4A27-4A5D-8BE0-4BF9DED8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412BF1-3A33-4EC6-8CCB-EB184A0E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CB539A-155D-4935-9C9A-BBFF2618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57A68-CBBC-44DC-A107-3EAA00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BC1B4-C2EF-432A-8C03-EDB9767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DB7D6F-3392-D404-014C-E12873D22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9126"/>
            <a:ext cx="12192000" cy="78849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531ED34-5679-A32D-DF91-D6CDBFEEC744}"/>
              </a:ext>
            </a:extLst>
          </p:cNvPr>
          <p:cNvSpPr/>
          <p:nvPr userDrawn="1"/>
        </p:nvSpPr>
        <p:spPr>
          <a:xfrm>
            <a:off x="0" y="6355715"/>
            <a:ext cx="12192000" cy="54127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13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D8697BB-383A-96F4-8B39-DEF19B27EE9A}"/>
              </a:ext>
            </a:extLst>
          </p:cNvPr>
          <p:cNvSpPr/>
          <p:nvPr userDrawn="1"/>
        </p:nvSpPr>
        <p:spPr>
          <a:xfrm>
            <a:off x="-19342" y="0"/>
            <a:ext cx="49377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51F52-65BA-428B-B493-B342658F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201FA-E996-4580-B8DD-84EDBE29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72590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491448-6507-420F-9CE7-489D1355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76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1E708-C443-4A57-BF84-FFFA1C10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59D06-DBD2-4274-88F5-5529A35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978B1-65E4-4E7B-B7DB-F82D34B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CA1D3F-8486-BD47-85E6-09A59E205898}"/>
              </a:ext>
            </a:extLst>
          </p:cNvPr>
          <p:cNvCxnSpPr/>
          <p:nvPr userDrawn="1"/>
        </p:nvCxnSpPr>
        <p:spPr>
          <a:xfrm>
            <a:off x="0" y="-10551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F230FEE-312C-C310-F68B-C2C0D5C388CB}"/>
              </a:ext>
            </a:extLst>
          </p:cNvPr>
          <p:cNvCxnSpPr/>
          <p:nvPr userDrawn="1"/>
        </p:nvCxnSpPr>
        <p:spPr>
          <a:xfrm>
            <a:off x="4924425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DF1E382-4458-8198-CF86-5AC2E0B292EF}"/>
              </a:ext>
            </a:extLst>
          </p:cNvPr>
          <p:cNvCxnSpPr>
            <a:cxnSpLocks/>
          </p:cNvCxnSpPr>
          <p:nvPr userDrawn="1"/>
        </p:nvCxnSpPr>
        <p:spPr>
          <a:xfrm>
            <a:off x="24579" y="-10551"/>
            <a:ext cx="0" cy="6868551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76AB789D-86B5-D57A-601A-DDFC98DB259C}"/>
              </a:ext>
            </a:extLst>
          </p:cNvPr>
          <p:cNvSpPr/>
          <p:nvPr userDrawn="1"/>
        </p:nvSpPr>
        <p:spPr>
          <a:xfrm>
            <a:off x="11909329" y="-10551"/>
            <a:ext cx="282668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8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E89676EE-A393-C618-BCEA-C4B503D5827A}"/>
              </a:ext>
            </a:extLst>
          </p:cNvPr>
          <p:cNvSpPr/>
          <p:nvPr userDrawn="1"/>
        </p:nvSpPr>
        <p:spPr>
          <a:xfrm>
            <a:off x="0" y="457200"/>
            <a:ext cx="214313" cy="626427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525B3-000F-4C22-A8DB-1B4779BF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906B7-6DC6-4D52-8408-3F00C0D0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B04AD-FC78-4D41-A2B4-0221CC51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64412-838D-45A7-A605-EEDBC8A7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45E2F-5BFF-43E0-AC68-EA41691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62B0B0-8E50-8246-471E-96A08CE2F529}"/>
              </a:ext>
            </a:extLst>
          </p:cNvPr>
          <p:cNvSpPr/>
          <p:nvPr userDrawn="1"/>
        </p:nvSpPr>
        <p:spPr>
          <a:xfrm rot="5400000">
            <a:off x="5988843" y="-4942824"/>
            <a:ext cx="214314" cy="1009996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904A0-89D7-177F-DE67-D160F257AAB5}"/>
              </a:ext>
            </a:extLst>
          </p:cNvPr>
          <p:cNvSpPr/>
          <p:nvPr userDrawn="1"/>
        </p:nvSpPr>
        <p:spPr>
          <a:xfrm>
            <a:off x="11977687" y="562708"/>
            <a:ext cx="214313" cy="6158767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9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1E2214-DE73-45AD-B155-10AA4F9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56222-C9A0-4600-99F9-698164A5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E7E6B-CFAA-4CCB-B163-C40D711E8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97CE8-FDDE-4A1C-AF08-72039C36C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CBD8A-1E84-41F8-8780-DFC09008A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2" r:id="rId4"/>
    <p:sldLayoutId id="2147483655" r:id="rId5"/>
    <p:sldLayoutId id="2147483653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F8221-F3D2-DE8F-6B4A-1E8C4639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Humanst521 BT" panose="020B0602020204020204" pitchFamily="34" charset="0"/>
              </a:rPr>
              <a:t>DIPLOMADO EN INTRODUCCIÓN A LA 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29AF5-74FB-57DD-2033-C53415C46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Sesión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56CA55-EC7E-1669-7616-80AF6052F27A}"/>
              </a:ext>
            </a:extLst>
          </p:cNvPr>
          <p:cNvSpPr txBox="1"/>
          <p:nvPr/>
        </p:nvSpPr>
        <p:spPr>
          <a:xfrm>
            <a:off x="4236150" y="5153891"/>
            <a:ext cx="383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 Condensed" panose="020B0502040204020203" pitchFamily="34" charset="0"/>
              </a:rPr>
              <a:t>Luis Alejandro Torres Niño</a:t>
            </a:r>
          </a:p>
        </p:txBody>
      </p:sp>
    </p:spTree>
    <p:extLst>
      <p:ext uri="{BB962C8B-B14F-4D97-AF65-F5344CB8AC3E}">
        <p14:creationId xmlns:p14="http://schemas.microsoft.com/office/powerpoint/2010/main" val="87526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ANIDADO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69019-169A-033B-A8BB-79E33376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52" y="2174310"/>
            <a:ext cx="3864357" cy="3562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9C938-BB70-FC3D-27DB-95D80A1F7ACD}"/>
              </a:ext>
            </a:extLst>
          </p:cNvPr>
          <p:cNvSpPr txBox="1"/>
          <p:nvPr/>
        </p:nvSpPr>
        <p:spPr>
          <a:xfrm>
            <a:off x="4464423" y="18049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Sintaxis de la sentencia condicional </a:t>
            </a:r>
            <a:r>
              <a:rPr lang="es-ES" b="1" i="0" dirty="0" err="1">
                <a:solidFill>
                  <a:srgbClr val="FF00C1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ES" b="1" i="0" dirty="0">
                <a:solidFill>
                  <a:srgbClr val="FF00C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 </a:t>
            </a:r>
            <a:r>
              <a:rPr lang="es-ES" b="1" i="0" dirty="0" err="1">
                <a:solidFill>
                  <a:srgbClr val="FF00C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... </a:t>
            </a:r>
            <a:r>
              <a:rPr lang="es-ES" b="1" i="0" dirty="0" err="1">
                <a:solidFill>
                  <a:srgbClr val="FF00C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...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998D476-2A46-D7DB-340E-0EFA31B9E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761" y="2309424"/>
            <a:ext cx="38643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condición_1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bloque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1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condición_2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bloque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else: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bloque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0024E-C154-8C46-6BA0-64CD0334BE80}"/>
              </a:ext>
            </a:extLst>
          </p:cNvPr>
          <p:cNvSpPr txBox="1"/>
          <p:nvPr/>
        </p:nvSpPr>
        <p:spPr>
          <a:xfrm>
            <a:off x="5136776" y="410981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se cumple la condición 1, se ejecuta el bloque 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no se cumple la condición 1 pero sí que se cumple la condición 2, se ejecuta el bloque 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no se cumplen ni la condición 1 ni la condición 2, se ejecuta el bloque 3.</a:t>
            </a:r>
          </a:p>
        </p:txBody>
      </p:sp>
    </p:spTree>
    <p:extLst>
      <p:ext uri="{BB962C8B-B14F-4D97-AF65-F5344CB8AC3E}">
        <p14:creationId xmlns:p14="http://schemas.microsoft.com/office/powerpoint/2010/main" val="134042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ANIDADO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E6878-0FEF-D306-5E3F-ACD01EA2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6" y="1963562"/>
            <a:ext cx="3864357" cy="35629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174306-80D6-004E-AA3D-5B01F5E4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761" y="2214641"/>
            <a:ext cx="386435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condición_1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1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condición_2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else: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C766F41-1216-7CCC-C512-17617E5FA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761" y="4490917"/>
            <a:ext cx="490529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condición_1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1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else: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condición_2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else: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0CF8C-4501-6C94-DDE5-3CFB02886148}"/>
              </a:ext>
            </a:extLst>
          </p:cNvPr>
          <p:cNvSpPr txBox="1"/>
          <p:nvPr/>
        </p:nvSpPr>
        <p:spPr>
          <a:xfrm>
            <a:off x="4201413" y="17118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Sintaxis de la sentencia condicional </a:t>
            </a:r>
            <a:r>
              <a:rPr lang="es-ES" b="1" i="0" dirty="0" err="1">
                <a:solidFill>
                  <a:srgbClr val="FF00C1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ES" b="1" i="0" dirty="0">
                <a:solidFill>
                  <a:srgbClr val="FF00C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 </a:t>
            </a:r>
            <a:r>
              <a:rPr lang="es-ES" b="1" i="0" dirty="0" err="1">
                <a:solidFill>
                  <a:srgbClr val="FF00C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... </a:t>
            </a:r>
            <a:r>
              <a:rPr lang="es-ES" b="1" i="0" dirty="0" err="1">
                <a:solidFill>
                  <a:srgbClr val="FF00C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D6BB5-CE52-180B-EA12-D54871EF5FA2}"/>
              </a:ext>
            </a:extLst>
          </p:cNvPr>
          <p:cNvSpPr txBox="1"/>
          <p:nvPr/>
        </p:nvSpPr>
        <p:spPr>
          <a:xfrm>
            <a:off x="4201413" y="3745030"/>
            <a:ext cx="7389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 estructura es equivalente a la siguiente estructura de </a:t>
            </a:r>
            <a:r>
              <a:rPr lang="es-ES" b="0" i="0" dirty="0" err="1">
                <a:solidFill>
                  <a:srgbClr val="FF770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... </a:t>
            </a:r>
            <a:r>
              <a:rPr lang="es-ES" b="0" i="0" dirty="0" err="1">
                <a:solidFill>
                  <a:srgbClr val="FF7700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... anidados: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61148-A80C-D001-6C87-D3EBC6666DC2}"/>
              </a:ext>
            </a:extLst>
          </p:cNvPr>
          <p:cNvSpPr txBox="1"/>
          <p:nvPr/>
        </p:nvSpPr>
        <p:spPr>
          <a:xfrm>
            <a:off x="2689412" y="6129028"/>
            <a:ext cx="9502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effectLst/>
              </a:rPr>
              <a:t>Se pueden escribir tantos bloques </a:t>
            </a:r>
            <a:r>
              <a:rPr lang="es-ES" dirty="0" err="1">
                <a:solidFill>
                  <a:srgbClr val="FF7700"/>
                </a:solidFill>
                <a:effectLst/>
              </a:rPr>
              <a:t>elif</a:t>
            </a:r>
            <a:r>
              <a:rPr lang="es-ES" dirty="0">
                <a:effectLst/>
              </a:rPr>
              <a:t> como sean necesarios. El bloque </a:t>
            </a:r>
            <a:r>
              <a:rPr lang="es-ES" dirty="0" err="1">
                <a:solidFill>
                  <a:srgbClr val="FF7700"/>
                </a:solidFill>
                <a:effectLst/>
              </a:rPr>
              <a:t>else</a:t>
            </a:r>
            <a:r>
              <a:rPr lang="es-ES" dirty="0">
                <a:effectLst/>
              </a:rPr>
              <a:t> (que es opcional) se ejecuta si no se cumple ninguna de las condiciones anteriores.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ANIDADO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88E8385-E4AB-8BD9-2BE9-3B8A7ED6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35" y="1908660"/>
            <a:ext cx="6355976" cy="196977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"¿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Cuántos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años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puede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negativa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mayor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3ACD1E-FECA-93F3-6969-C6877696D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35" y="4054564"/>
            <a:ext cx="6355976" cy="246221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programa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funciona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correctamente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"¿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Cuántos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años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puede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negativa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mayor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0FA85-39B8-CC90-EABD-120C4EB26D9C}"/>
              </a:ext>
            </a:extLst>
          </p:cNvPr>
          <p:cNvSpPr txBox="1"/>
          <p:nvPr/>
        </p:nvSpPr>
        <p:spPr>
          <a:xfrm>
            <a:off x="10201835" y="4646235"/>
            <a:ext cx="1801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 ¿</a:t>
            </a:r>
            <a:r>
              <a:rPr lang="en-US" b="0" i="0" dirty="0" err="1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lang="en-US" b="0" i="0" dirty="0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sucede</a:t>
            </a:r>
            <a:r>
              <a:rPr lang="en-US" b="0" i="0" dirty="0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0" i="0" dirty="0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el</a:t>
            </a:r>
            <a:r>
              <a:rPr lang="en-US" b="0" i="0" dirty="0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 Código anterior </a:t>
            </a:r>
            <a:r>
              <a:rPr lang="en-US" b="0" i="0" dirty="0" err="1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solidFill>
                  <a:srgbClr val="14C214"/>
                </a:solidFill>
                <a:effectLst/>
                <a:latin typeface="Arial" panose="020B0604020202020204" pitchFamily="34" charset="0"/>
              </a:rPr>
              <a:t> se introduce un valor negative?</a:t>
            </a:r>
            <a:endParaRPr lang="en-US" dirty="0">
              <a:solidFill>
                <a:srgbClr val="14C214"/>
              </a:solidFill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6659BB20-2D36-0FDF-3A9E-0ED497F04EBE}"/>
              </a:ext>
            </a:extLst>
          </p:cNvPr>
          <p:cNvSpPr/>
          <p:nvPr/>
        </p:nvSpPr>
        <p:spPr>
          <a:xfrm>
            <a:off x="9090213" y="5219052"/>
            <a:ext cx="932329" cy="33169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ANIDADO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178B4-A08C-83A5-C65B-1B8AE11B19C3}"/>
              </a:ext>
            </a:extLst>
          </p:cNvPr>
          <p:cNvSpPr txBox="1"/>
          <p:nvPr/>
        </p:nvSpPr>
        <p:spPr>
          <a:xfrm>
            <a:off x="491971" y="1917960"/>
            <a:ext cx="5230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Cuando unos casos incluyen a otros</a:t>
            </a:r>
          </a:p>
          <a:p>
            <a:pPr algn="just"/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Consideremos un programa que pide un valor y nos dice: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es múltiplo de dos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es múltiplo de cuatro (y de dos)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no es múltiplo de dos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Nota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El valor 0 se considerará múltiplo de 4 y de 2.</a:t>
            </a:r>
          </a:p>
          <a:p>
            <a:pPr algn="just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casos no son mutuamente excluyentes, puesto que los múltiplos de cuatro son también múltiplos de dos.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9DFA34-1E5C-34AA-54B7-4029F174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23" y="1676983"/>
            <a:ext cx="6096000" cy="184665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programa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funciona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correctamente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Escriba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múltiplo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dos"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múltiplo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cuatro y de dos"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 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múltiplo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dos"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D64301-B69B-7D8D-9CD9-61223DAB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23" y="3667491"/>
            <a:ext cx="6096000" cy="147732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Escriba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múltiplo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dos"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múltiplo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cuatro y de dos"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 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múltiplo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dos"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3C8ADC-3868-BF8F-8C4A-FAC6E9CB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23" y="5271143"/>
            <a:ext cx="6049324" cy="147732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Escriba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múltiplo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cuatro y de dos"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múltiplo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dos"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 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múltiplo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dos"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6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ANIDADO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B67A-926F-71E8-1FD9-5EC4C42A4791}"/>
              </a:ext>
            </a:extLst>
          </p:cNvPr>
          <p:cNvSpPr txBox="1"/>
          <p:nvPr/>
        </p:nvSpPr>
        <p:spPr>
          <a:xfrm>
            <a:off x="1169807" y="1900030"/>
            <a:ext cx="103588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Condiciones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booleanas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r>
              <a:rPr lang="es-ES" dirty="0"/>
              <a:t>Dado que cualquier variable puede interpretarse como una variable booleana, si la condición es una comparación con cero, podemos omitir la comparación.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657B7-FBA2-442A-F416-5717FA6B0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1" y="3304733"/>
            <a:ext cx="7198659" cy="129266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Escriba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impar"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par"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5ED4B1-21CA-B503-6FAA-3B13C85A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0" y="4795204"/>
            <a:ext cx="7198659" cy="147732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Escriba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impar"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 par"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E6F12-5F8A-C315-8683-AB9FFCDE35AC}"/>
              </a:ext>
            </a:extLst>
          </p:cNvPr>
          <p:cNvSpPr txBox="1"/>
          <p:nvPr/>
        </p:nvSpPr>
        <p:spPr>
          <a:xfrm>
            <a:off x="1682361" y="2088118"/>
            <a:ext cx="957430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14C214"/>
                </a:solidFill>
              </a:rPr>
              <a:t>Ejercicios</a:t>
            </a:r>
            <a:r>
              <a:rPr lang="en-US" b="1" dirty="0">
                <a:solidFill>
                  <a:srgbClr val="14C214"/>
                </a:solidFill>
              </a:rPr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tributar un determinado impuesto se debe ser mayor de 16 años y tener unos ingresos iguales o superiores a $1’000.000 mensuales. Escribir un programa que pregunte al usuario su edad y sus ingresos mensuales y muestre por pantalla si el usuario tiene que tributar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Escribir un programa para una empresa que tiene salas de juegos para todas las edades y quiere calcular de forma automática el precio que debe cobrar a sus clientes por entrar. El programa debe preguntar al usuario la edad del cliente y mostrar el precio de la entrada. Si el cliente es menor de 4 años puede entrar gratis, si tiene entre 4 y 18 años debe pagar $20.000 y si es mayor de 18 años, $40.000.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94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B881-6CFC-80ED-13DC-545DACF0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CONDICIONALES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228A-EEE1-9A22-A483-C3AFD55C6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SIMPLE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446F1-7192-30ED-295D-01E6764D4E28}"/>
              </a:ext>
            </a:extLst>
          </p:cNvPr>
          <p:cNvSpPr txBox="1"/>
          <p:nvPr/>
        </p:nvSpPr>
        <p:spPr>
          <a:xfrm>
            <a:off x="4527409" y="20784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Sintaxis de la sentencia condicional </a:t>
            </a:r>
            <a:r>
              <a:rPr lang="es-ES" b="1" i="0" dirty="0" err="1">
                <a:solidFill>
                  <a:srgbClr val="FF770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BFE31-2EF8-5C3E-FD6F-FF7D3E86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41" y="2117281"/>
            <a:ext cx="3353268" cy="371526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9AA3925-8F84-2148-CE8D-07D589F5D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707" y="2573254"/>
            <a:ext cx="658009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condición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nsolas" panose="020B0609020204030204" pitchFamily="49" charset="0"/>
              </a:rPr>
              <a:t>	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aquí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van las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órdenes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que se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ejecutan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la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condición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es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cierta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y que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pueden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ocupar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varias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líneas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3861F-C599-6350-DE46-9740F1EE8AE7}"/>
              </a:ext>
            </a:extLst>
          </p:cNvPr>
          <p:cNvSpPr txBox="1"/>
          <p:nvPr/>
        </p:nvSpPr>
        <p:spPr>
          <a:xfrm>
            <a:off x="4798443" y="400331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ejecución de esta construcción es la siguiente:</a:t>
            </a:r>
          </a:p>
          <a:p>
            <a:pPr algn="just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condición se evalúa siempre.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el resultado es </a:t>
            </a:r>
            <a:r>
              <a:rPr lang="es-ES" b="0" i="0" dirty="0">
                <a:solidFill>
                  <a:srgbClr val="FF7700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se ejecuta el bloque de sentencias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el resultado es </a:t>
            </a:r>
            <a:r>
              <a:rPr lang="es-ES" b="0" i="0" dirty="0">
                <a:solidFill>
                  <a:srgbClr val="FF770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no se ejecuta el bloque de sentencias.</a:t>
            </a:r>
          </a:p>
        </p:txBody>
      </p:sp>
    </p:spTree>
    <p:extLst>
      <p:ext uri="{BB962C8B-B14F-4D97-AF65-F5344CB8AC3E}">
        <p14:creationId xmlns:p14="http://schemas.microsoft.com/office/powerpoint/2010/main" val="93898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SIMPLE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F620E-F0D3-D7DB-F5EA-585B7D1B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1" y="2009704"/>
            <a:ext cx="3353268" cy="371526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C9660D4-5614-5D49-AA4B-E4571E5C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232" y="2076218"/>
            <a:ext cx="6741694" cy="107721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Escriba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positivo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"¡Le 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dicho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escriba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positivo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f"Ha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E234D-A91B-184E-0280-DC667BE8D875}"/>
              </a:ext>
            </a:extLst>
          </p:cNvPr>
          <p:cNvSpPr txBox="1"/>
          <p:nvPr/>
        </p:nvSpPr>
        <p:spPr>
          <a:xfrm>
            <a:off x="4993342" y="403717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14C214"/>
                </a:solidFill>
                <a:effectLst/>
                <a:latin typeface="Source Sans Pro" panose="020B0503030403020204" pitchFamily="34" charset="0"/>
              </a:rPr>
              <a:t>Ejercicios:</a:t>
            </a:r>
          </a:p>
          <a:p>
            <a:endParaRPr lang="es-ES" b="1" i="0" dirty="0"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ource Sans Pro" panose="020B0503030403020204" pitchFamily="34" charset="0"/>
              </a:rPr>
              <a:t>Escribir un programa que pregunte al usuario su edad y muestre por pantalla si es mayor de edad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Escribir un programa que pida al usuario dos números y muestre por pantalla su división. Si el divisor es cero el programa debe mostrar un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1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SIMPLE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F620E-F0D3-D7DB-F5EA-585B7D1B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5" y="1920057"/>
            <a:ext cx="3353268" cy="371526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C9660D4-5614-5D49-AA4B-E4571E5C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232" y="2076218"/>
            <a:ext cx="6741694" cy="107721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Escriba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positivo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"¡Le 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dicho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escriba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positivo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f"Ha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escrito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número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E234D-A91B-184E-0280-DC667BE8D875}"/>
              </a:ext>
            </a:extLst>
          </p:cNvPr>
          <p:cNvSpPr txBox="1"/>
          <p:nvPr/>
        </p:nvSpPr>
        <p:spPr>
          <a:xfrm>
            <a:off x="4993342" y="403717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14C214"/>
                </a:solidFill>
                <a:effectLst/>
                <a:latin typeface="Source Sans Pro" panose="020B0503030403020204" pitchFamily="34" charset="0"/>
              </a:rPr>
              <a:t>Ejercicios:</a:t>
            </a:r>
          </a:p>
          <a:p>
            <a:endParaRPr lang="es-ES" b="1" i="0" dirty="0"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ource Sans Pro" panose="020B0503030403020204" pitchFamily="34" charset="0"/>
              </a:rPr>
              <a:t>Escribir un programa que pregunte al usuario su edad y muestre por pantalla si es mayor de edad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Escribir un programa que pida al usuario dos números y muestre por pantalla su división. Si el divisor es cero el programa debe mostrar un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- BIFURCACIONES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157CE-E735-3B99-3D17-EE1E5981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1" y="2063892"/>
            <a:ext cx="3696216" cy="3705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A9727-F95F-7A44-DE25-9EACBAD414FB}"/>
              </a:ext>
            </a:extLst>
          </p:cNvPr>
          <p:cNvSpPr txBox="1"/>
          <p:nvPr/>
        </p:nvSpPr>
        <p:spPr>
          <a:xfrm>
            <a:off x="4188187" y="16945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Sintaxis de la sentencia condicional </a:t>
            </a:r>
            <a:r>
              <a:rPr lang="es-ES" b="1" i="0" dirty="0" err="1">
                <a:solidFill>
                  <a:srgbClr val="FF770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... </a:t>
            </a:r>
            <a:r>
              <a:rPr lang="es-ES" b="1" i="0" dirty="0" err="1">
                <a:solidFill>
                  <a:srgbClr val="FF7700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...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3CF91D-3B4F-4F3A-47D8-D54D8F900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443" y="2104028"/>
            <a:ext cx="643600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condición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aquí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van las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órdenes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que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ejecutan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condición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cierta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y que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pueden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ocupar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varias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líneas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else: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aquí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van las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órdenes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que se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ejecutan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condición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es falsa 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que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también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pueden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ocupar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varias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líneas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5265D-DB3B-44B8-C2C5-F2B085F38B97}"/>
              </a:ext>
            </a:extLst>
          </p:cNvPr>
          <p:cNvSpPr txBox="1"/>
          <p:nvPr/>
        </p:nvSpPr>
        <p:spPr>
          <a:xfrm>
            <a:off x="4188187" y="4753972"/>
            <a:ext cx="73482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ejecución de esta construcción es la siguiente:</a:t>
            </a:r>
          </a:p>
          <a:p>
            <a:pPr algn="just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condición se evalúa siempre.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el resultado es </a:t>
            </a:r>
            <a:r>
              <a:rPr lang="es-ES" b="0" i="0" dirty="0">
                <a:solidFill>
                  <a:srgbClr val="FF7700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se ejecuta solamente el bloque de sentencias 1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el resultado es </a:t>
            </a:r>
            <a:r>
              <a:rPr lang="es-ES" b="0" i="0" dirty="0">
                <a:solidFill>
                  <a:srgbClr val="FF770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se ejecuta solamente el bloque de sentencias 2.</a:t>
            </a:r>
          </a:p>
        </p:txBody>
      </p:sp>
    </p:spTree>
    <p:extLst>
      <p:ext uri="{BB962C8B-B14F-4D97-AF65-F5344CB8AC3E}">
        <p14:creationId xmlns:p14="http://schemas.microsoft.com/office/powerpoint/2010/main" val="12572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- BIFURCACIONES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157CE-E735-3B99-3D17-EE1E5981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1" y="2063892"/>
            <a:ext cx="3696216" cy="37057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4B4994-E768-7098-BA83-3B5CD038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432" y="1947693"/>
            <a:ext cx="7610765" cy="196977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"¿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Cuántos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años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mayor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"¡Hasta 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próxima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80A4342-9008-61B6-88C5-CAF2D41F1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432" y="4112040"/>
            <a:ext cx="7610765" cy="221599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"¿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Cuántos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años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mayor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"¡Hasta 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próxima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27C1ADC-FCF1-0F44-8F1F-7B4A5E33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86" y="4422432"/>
            <a:ext cx="1792432" cy="17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7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 - BIFURCACIONES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157CE-E735-3B99-3D17-EE1E5981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1" y="2063892"/>
            <a:ext cx="3696216" cy="370574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DACBAA8-54E8-8A8A-5745-D581556A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665" y="2523418"/>
            <a:ext cx="6210300" cy="196977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"¿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Cuántos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años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"¡No me lo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dice que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años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5AAEF2D-E210-8141-2161-FB5FE25F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665" y="4786051"/>
            <a:ext cx="6210300" cy="147732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"¿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Cuántos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años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"¡No me lo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f"Usted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dice que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años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1852-DF96-194C-51F6-F8AFD8F6C405}"/>
              </a:ext>
            </a:extLst>
          </p:cNvPr>
          <p:cNvSpPr txBox="1"/>
          <p:nvPr/>
        </p:nvSpPr>
        <p:spPr>
          <a:xfrm>
            <a:off x="491971" y="1363195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CONDICIONALES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F4408-E155-C7CB-1C2E-96DB76ABB11B}"/>
              </a:ext>
            </a:extLst>
          </p:cNvPr>
          <p:cNvSpPr txBox="1"/>
          <p:nvPr/>
        </p:nvSpPr>
        <p:spPr>
          <a:xfrm>
            <a:off x="1658471" y="2131473"/>
            <a:ext cx="97625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14C214"/>
                </a:solidFill>
                <a:effectLst/>
                <a:latin typeface="Source Sans Pro" panose="020B0503030403020204" pitchFamily="34" charset="0"/>
              </a:rPr>
              <a:t>Ejercicios</a:t>
            </a:r>
            <a:r>
              <a:rPr lang="es-ES" b="1" i="0" dirty="0">
                <a:effectLst/>
                <a:latin typeface="Source Sans Pro" panose="020B0503030403020204" pitchFamily="34" charset="0"/>
              </a:rPr>
              <a:t>:</a:t>
            </a:r>
          </a:p>
          <a:p>
            <a:endParaRPr lang="es-ES" b="1" i="0" dirty="0"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ource Sans Pro" panose="020B0503030403020204" pitchFamily="34" charset="0"/>
              </a:rPr>
              <a:t>Escribir un programa que pida al usuario un número entero y muestre por pantalla si es par o impar.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0" dirty="0">
                <a:effectLst/>
                <a:latin typeface="5"/>
              </a:rPr>
              <a:t>Hacer el programa en Python que lea: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0" i="0" dirty="0">
              <a:effectLst/>
              <a:latin typeface="5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5"/>
              </a:rPr>
              <a:t>Número de cédula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b="0" i="0" dirty="0">
                <a:effectLst/>
                <a:latin typeface="5"/>
              </a:rPr>
              <a:t>Salario bruto de un empleado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5"/>
              </a:rPr>
              <a:t>C</a:t>
            </a:r>
            <a:r>
              <a:rPr lang="es-ES" sz="1800" b="0" i="0" dirty="0">
                <a:effectLst/>
                <a:latin typeface="5"/>
              </a:rPr>
              <a:t>alcule su salario neto sabiendo que si gana más de $900.000 pesos se le hace un descuento del 10%, de lo contrario se le hace un descuento de 5%.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b="0" i="0" dirty="0">
                <a:effectLst/>
                <a:latin typeface="5"/>
              </a:rPr>
              <a:t>Al final se debe imprimir: la cédula, el salario bruto, el descuento, el salario neto.</a:t>
            </a:r>
            <a:endParaRPr lang="es-ES" b="0" i="0" dirty="0"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0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1506</Words>
  <Application>Microsoft Office PowerPoint</Application>
  <PresentationFormat>Widescreen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5</vt:lpstr>
      <vt:lpstr>Arial</vt:lpstr>
      <vt:lpstr>Bahnschrift Condensed</vt:lpstr>
      <vt:lpstr>Bahnschrift SemiBold SemiConden</vt:lpstr>
      <vt:lpstr>Century Schoolbook</vt:lpstr>
      <vt:lpstr>Consolas</vt:lpstr>
      <vt:lpstr>Humanst521 BT</vt:lpstr>
      <vt:lpstr>Source Sans Pro</vt:lpstr>
      <vt:lpstr>Univers Condensed</vt:lpstr>
      <vt:lpstr>Tema de Office</vt:lpstr>
      <vt:lpstr>DIPLOMADO EN INTRODUCCIÓN A LA CIENCIA DE DATOS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Ardila</dc:creator>
  <cp:lastModifiedBy>Luis</cp:lastModifiedBy>
  <cp:revision>92</cp:revision>
  <dcterms:created xsi:type="dcterms:W3CDTF">2021-03-09T20:00:32Z</dcterms:created>
  <dcterms:modified xsi:type="dcterms:W3CDTF">2023-02-03T03:13:34Z</dcterms:modified>
</cp:coreProperties>
</file>