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9" r:id="rId2"/>
    <p:sldId id="372" r:id="rId3"/>
    <p:sldId id="313" r:id="rId4"/>
    <p:sldId id="373" r:id="rId5"/>
    <p:sldId id="378" r:id="rId6"/>
    <p:sldId id="374" r:id="rId7"/>
    <p:sldId id="375" r:id="rId8"/>
    <p:sldId id="376" r:id="rId9"/>
    <p:sldId id="379" r:id="rId10"/>
    <p:sldId id="377" r:id="rId11"/>
    <p:sldId id="380" r:id="rId12"/>
    <p:sldId id="381" r:id="rId13"/>
    <p:sldId id="382" r:id="rId14"/>
    <p:sldId id="383" r:id="rId15"/>
    <p:sldId id="384" r:id="rId16"/>
    <p:sldId id="385" r:id="rId17"/>
    <p:sldId id="386" r:id="rId18"/>
    <p:sldId id="388" r:id="rId19"/>
    <p:sldId id="389" r:id="rId20"/>
    <p:sldId id="390" r:id="rId21"/>
    <p:sldId id="391" r:id="rId22"/>
    <p:sldId id="392" r:id="rId23"/>
    <p:sldId id="393" r:id="rId24"/>
    <p:sldId id="318" r:id="rId25"/>
    <p:sldId id="394" r:id="rId26"/>
    <p:sldId id="395" r:id="rId27"/>
    <p:sldId id="396" r:id="rId28"/>
    <p:sldId id="397" r:id="rId29"/>
    <p:sldId id="398" r:id="rId30"/>
    <p:sldId id="400" r:id="rId31"/>
    <p:sldId id="401" r:id="rId32"/>
    <p:sldId id="402" r:id="rId33"/>
    <p:sldId id="399" r:id="rId34"/>
    <p:sldId id="404" r:id="rId35"/>
    <p:sldId id="403" r:id="rId36"/>
    <p:sldId id="405" r:id="rId37"/>
    <p:sldId id="406" r:id="rId38"/>
    <p:sldId id="409" r:id="rId39"/>
    <p:sldId id="410" r:id="rId40"/>
    <p:sldId id="407" r:id="rId41"/>
    <p:sldId id="26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00FF99"/>
    <a:srgbClr val="66FF33"/>
    <a:srgbClr val="14C214"/>
    <a:srgbClr val="CCFF33"/>
    <a:srgbClr val="95D7C1"/>
    <a:srgbClr val="00CC99"/>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35" autoAdjust="0"/>
    <p:restoredTop sz="94660"/>
  </p:normalViewPr>
  <p:slideViewPr>
    <p:cSldViewPr snapToGrid="0">
      <p:cViewPr varScale="1">
        <p:scale>
          <a:sx n="107" d="100"/>
          <a:sy n="107" d="100"/>
        </p:scale>
        <p:origin x="630"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6CCFF2DB-04F1-4BED-B5F1-D998FDF390D4}"/>
              </a:ext>
            </a:extLst>
          </p:cNvPr>
          <p:cNvSpPr/>
          <p:nvPr userDrawn="1"/>
        </p:nvSpPr>
        <p:spPr>
          <a:xfrm>
            <a:off x="0" y="0"/>
            <a:ext cx="12192000" cy="6858000"/>
          </a:xfrm>
          <a:prstGeom prst="rect">
            <a:avLst/>
          </a:prstGeom>
          <a:gradFill flip="none" rotWithShape="1">
            <a:gsLst>
              <a:gs pos="0">
                <a:schemeClr val="accent6">
                  <a:lumMod val="40000"/>
                  <a:lumOff val="60000"/>
                  <a:tint val="66000"/>
                  <a:satMod val="160000"/>
                </a:schemeClr>
              </a:gs>
              <a:gs pos="50000">
                <a:schemeClr val="accent6">
                  <a:lumMod val="40000"/>
                  <a:lumOff val="60000"/>
                  <a:tint val="44500"/>
                  <a:satMod val="160000"/>
                </a:schemeClr>
              </a:gs>
              <a:gs pos="100000">
                <a:schemeClr val="accent6">
                  <a:lumMod val="40000"/>
                  <a:lumOff val="60000"/>
                  <a:tint val="23500"/>
                  <a:satMod val="16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fecha 2">
            <a:extLst>
              <a:ext uri="{FF2B5EF4-FFF2-40B4-BE49-F238E27FC236}">
                <a16:creationId xmlns:a16="http://schemas.microsoft.com/office/drawing/2014/main" id="{F9305F36-D908-488C-AC29-B40638460642}"/>
              </a:ext>
            </a:extLst>
          </p:cNvPr>
          <p:cNvSpPr>
            <a:spLocks noGrp="1"/>
          </p:cNvSpPr>
          <p:nvPr>
            <p:ph type="dt" sz="half" idx="10"/>
          </p:nvPr>
        </p:nvSpPr>
        <p:spPr/>
        <p:txBody>
          <a:bodyPr/>
          <a:lstStyle/>
          <a:p>
            <a:fld id="{954A670B-4AB5-4E40-A799-02EAE7B619B2}" type="datetimeFigureOut">
              <a:rPr lang="en-US" smtClean="0"/>
              <a:t>2/2/2023</a:t>
            </a:fld>
            <a:endParaRPr lang="en-US"/>
          </a:p>
        </p:txBody>
      </p:sp>
      <p:sp>
        <p:nvSpPr>
          <p:cNvPr id="4" name="Marcador de pie de página 3">
            <a:extLst>
              <a:ext uri="{FF2B5EF4-FFF2-40B4-BE49-F238E27FC236}">
                <a16:creationId xmlns:a16="http://schemas.microsoft.com/office/drawing/2014/main" id="{FCD5AF78-3254-4336-8F44-778ED9F254B9}"/>
              </a:ext>
            </a:extLst>
          </p:cNvPr>
          <p:cNvSpPr>
            <a:spLocks noGrp="1"/>
          </p:cNvSpPr>
          <p:nvPr>
            <p:ph type="ftr" sz="quarter" idx="11"/>
          </p:nvPr>
        </p:nvSpPr>
        <p:spPr/>
        <p:txBody>
          <a:bodyPr/>
          <a:lstStyle/>
          <a:p>
            <a:r>
              <a:rPr lang="en-US" dirty="0" err="1"/>
              <a:t>ksdlksjdlksad</a:t>
            </a:r>
            <a:endParaRPr lang="en-US" dirty="0"/>
          </a:p>
        </p:txBody>
      </p:sp>
      <p:sp>
        <p:nvSpPr>
          <p:cNvPr id="5" name="Marcador de número de diapositiva 4">
            <a:extLst>
              <a:ext uri="{FF2B5EF4-FFF2-40B4-BE49-F238E27FC236}">
                <a16:creationId xmlns:a16="http://schemas.microsoft.com/office/drawing/2014/main" id="{95CE857F-2DFE-48E9-B3D4-DF62BE476F94}"/>
              </a:ext>
            </a:extLst>
          </p:cNvPr>
          <p:cNvSpPr>
            <a:spLocks noGrp="1"/>
          </p:cNvSpPr>
          <p:nvPr>
            <p:ph type="sldNum" sz="quarter" idx="12"/>
          </p:nvPr>
        </p:nvSpPr>
        <p:spPr/>
        <p:txBody>
          <a:bodyPr/>
          <a:lstStyle/>
          <a:p>
            <a:fld id="{DA8B4587-C7B0-40D2-8329-FBC7FEB2F5B7}" type="slidenum">
              <a:rPr lang="en-US" smtClean="0"/>
              <a:t>‹#›</a:t>
            </a:fld>
            <a:endParaRPr lang="en-US"/>
          </a:p>
        </p:txBody>
      </p:sp>
      <p:grpSp>
        <p:nvGrpSpPr>
          <p:cNvPr id="11" name="Grupo 10">
            <a:extLst>
              <a:ext uri="{FF2B5EF4-FFF2-40B4-BE49-F238E27FC236}">
                <a16:creationId xmlns:a16="http://schemas.microsoft.com/office/drawing/2014/main" id="{80C85A84-75E6-44C1-9538-46D65764FE0D}"/>
              </a:ext>
            </a:extLst>
          </p:cNvPr>
          <p:cNvGrpSpPr/>
          <p:nvPr userDrawn="1"/>
        </p:nvGrpSpPr>
        <p:grpSpPr>
          <a:xfrm>
            <a:off x="800099" y="1671271"/>
            <a:ext cx="10612953" cy="4048125"/>
            <a:chOff x="800099" y="1404937"/>
            <a:chExt cx="10612953" cy="4048125"/>
          </a:xfr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p:grpSpPr>
        <p:sp>
          <p:nvSpPr>
            <p:cNvPr id="8" name="Rectángulo: esquinas redondeadas 7">
              <a:extLst>
                <a:ext uri="{FF2B5EF4-FFF2-40B4-BE49-F238E27FC236}">
                  <a16:creationId xmlns:a16="http://schemas.microsoft.com/office/drawing/2014/main" id="{6E12E019-8E88-4F4A-9CF7-4745D2A605F7}"/>
                </a:ext>
              </a:extLst>
            </p:cNvPr>
            <p:cNvSpPr/>
            <p:nvPr userDrawn="1"/>
          </p:nvSpPr>
          <p:spPr>
            <a:xfrm>
              <a:off x="800099" y="1404937"/>
              <a:ext cx="4061855" cy="404812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ángulo 8">
              <a:extLst>
                <a:ext uri="{FF2B5EF4-FFF2-40B4-BE49-F238E27FC236}">
                  <a16:creationId xmlns:a16="http://schemas.microsoft.com/office/drawing/2014/main" id="{C9214960-C9EB-4D9E-9086-6C5D92BEC627}"/>
                </a:ext>
              </a:extLst>
            </p:cNvPr>
            <p:cNvSpPr/>
            <p:nvPr userDrawn="1"/>
          </p:nvSpPr>
          <p:spPr>
            <a:xfrm>
              <a:off x="2831027" y="1404937"/>
              <a:ext cx="6551098" cy="40481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ángulo: esquinas redondeadas 9">
              <a:extLst>
                <a:ext uri="{FF2B5EF4-FFF2-40B4-BE49-F238E27FC236}">
                  <a16:creationId xmlns:a16="http://schemas.microsoft.com/office/drawing/2014/main" id="{1CD8EE93-CA22-48B2-8778-9F0BF8F942EA}"/>
                </a:ext>
              </a:extLst>
            </p:cNvPr>
            <p:cNvSpPr/>
            <p:nvPr userDrawn="1"/>
          </p:nvSpPr>
          <p:spPr>
            <a:xfrm>
              <a:off x="7351197" y="1404937"/>
              <a:ext cx="4061855" cy="404812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ítulo 1">
            <a:extLst>
              <a:ext uri="{FF2B5EF4-FFF2-40B4-BE49-F238E27FC236}">
                <a16:creationId xmlns:a16="http://schemas.microsoft.com/office/drawing/2014/main" id="{8DAFA2A9-4466-49BF-AAE6-F89834142E20}"/>
              </a:ext>
            </a:extLst>
          </p:cNvPr>
          <p:cNvSpPr>
            <a:spLocks noGrp="1"/>
          </p:cNvSpPr>
          <p:nvPr>
            <p:ph type="title" hasCustomPrompt="1"/>
          </p:nvPr>
        </p:nvSpPr>
        <p:spPr>
          <a:xfrm>
            <a:off x="2107406" y="2465020"/>
            <a:ext cx="8095199" cy="1325563"/>
          </a:xfrm>
        </p:spPr>
        <p:txBody>
          <a:bodyPr/>
          <a:lstStyle>
            <a:lvl1pPr algn="ctr">
              <a:defRPr b="0">
                <a:solidFill>
                  <a:schemeClr val="bg1"/>
                </a:solidFill>
                <a:latin typeface="Humanst521 BT" panose="020B0602020204020204" pitchFamily="34" charset="0"/>
                <a:ea typeface="HP Simplified Hans" panose="020B0500000000000000" pitchFamily="34" charset="-122"/>
              </a:defRPr>
            </a:lvl1pPr>
          </a:lstStyle>
          <a:p>
            <a:r>
              <a:rPr lang="en-US" dirty="0"/>
              <a:t>NOMBRE DEL DIPLOMADO</a:t>
            </a:r>
          </a:p>
        </p:txBody>
      </p:sp>
      <p:grpSp>
        <p:nvGrpSpPr>
          <p:cNvPr id="12" name="Grupo 11">
            <a:extLst>
              <a:ext uri="{FF2B5EF4-FFF2-40B4-BE49-F238E27FC236}">
                <a16:creationId xmlns:a16="http://schemas.microsoft.com/office/drawing/2014/main" id="{684A9492-EC20-4835-9640-E67604180688}"/>
              </a:ext>
            </a:extLst>
          </p:cNvPr>
          <p:cNvGrpSpPr/>
          <p:nvPr userDrawn="1"/>
        </p:nvGrpSpPr>
        <p:grpSpPr>
          <a:xfrm>
            <a:off x="2327811" y="4168577"/>
            <a:ext cx="7654389" cy="898188"/>
            <a:chOff x="800099" y="1404937"/>
            <a:chExt cx="10612953" cy="4048125"/>
          </a:xfrm>
          <a:solidFill>
            <a:srgbClr val="99FF66"/>
          </a:solidFill>
        </p:grpSpPr>
        <p:sp>
          <p:nvSpPr>
            <p:cNvPr id="13" name="Rectángulo: esquinas redondeadas 12">
              <a:extLst>
                <a:ext uri="{FF2B5EF4-FFF2-40B4-BE49-F238E27FC236}">
                  <a16:creationId xmlns:a16="http://schemas.microsoft.com/office/drawing/2014/main" id="{87CBF745-1C35-4413-8186-7F1A723AA640}"/>
                </a:ext>
              </a:extLst>
            </p:cNvPr>
            <p:cNvSpPr/>
            <p:nvPr userDrawn="1"/>
          </p:nvSpPr>
          <p:spPr>
            <a:xfrm>
              <a:off x="800099" y="1404937"/>
              <a:ext cx="4061855" cy="404812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ángulo 13">
              <a:extLst>
                <a:ext uri="{FF2B5EF4-FFF2-40B4-BE49-F238E27FC236}">
                  <a16:creationId xmlns:a16="http://schemas.microsoft.com/office/drawing/2014/main" id="{AC48BE54-9708-41A7-8EF8-DF8D63F61B7C}"/>
                </a:ext>
              </a:extLst>
            </p:cNvPr>
            <p:cNvSpPr/>
            <p:nvPr userDrawn="1"/>
          </p:nvSpPr>
          <p:spPr>
            <a:xfrm>
              <a:off x="2831027" y="1404937"/>
              <a:ext cx="6551098" cy="40481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ángulo: esquinas redondeadas 14">
              <a:extLst>
                <a:ext uri="{FF2B5EF4-FFF2-40B4-BE49-F238E27FC236}">
                  <a16:creationId xmlns:a16="http://schemas.microsoft.com/office/drawing/2014/main" id="{99529D3D-E264-44B8-8B58-08F2C0CC43FB}"/>
                </a:ext>
              </a:extLst>
            </p:cNvPr>
            <p:cNvSpPr/>
            <p:nvPr userDrawn="1"/>
          </p:nvSpPr>
          <p:spPr>
            <a:xfrm>
              <a:off x="7351197" y="1404937"/>
              <a:ext cx="4061855" cy="404812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 name="Conector recto 18">
            <a:extLst>
              <a:ext uri="{FF2B5EF4-FFF2-40B4-BE49-F238E27FC236}">
                <a16:creationId xmlns:a16="http://schemas.microsoft.com/office/drawing/2014/main" id="{3C318A28-F2D5-4836-AD4D-32037BD95822}"/>
              </a:ext>
            </a:extLst>
          </p:cNvPr>
          <p:cNvCxnSpPr>
            <a:cxnSpLocks/>
          </p:cNvCxnSpPr>
          <p:nvPr userDrawn="1"/>
        </p:nvCxnSpPr>
        <p:spPr>
          <a:xfrm>
            <a:off x="9992497" y="279250"/>
            <a:ext cx="0" cy="78018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2" name="Marcador de texto 21">
            <a:extLst>
              <a:ext uri="{FF2B5EF4-FFF2-40B4-BE49-F238E27FC236}">
                <a16:creationId xmlns:a16="http://schemas.microsoft.com/office/drawing/2014/main" id="{E29B6011-47DA-47E0-A544-DB929DBDDEA4}"/>
              </a:ext>
            </a:extLst>
          </p:cNvPr>
          <p:cNvSpPr>
            <a:spLocks noGrp="1"/>
          </p:cNvSpPr>
          <p:nvPr>
            <p:ph type="body" sz="quarter" idx="13" hasCustomPrompt="1"/>
          </p:nvPr>
        </p:nvSpPr>
        <p:spPr>
          <a:xfrm>
            <a:off x="2697153" y="4392392"/>
            <a:ext cx="6915704" cy="450558"/>
          </a:xfrm>
        </p:spPr>
        <p:txBody>
          <a:bodyPr>
            <a:normAutofit/>
          </a:bodyPr>
          <a:lstStyle>
            <a:lvl1pPr marL="0" indent="0" algn="ctr">
              <a:buNone/>
              <a:defRPr sz="2400" b="0">
                <a:latin typeface="Univers Condensed" panose="020B050602020205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s-ES" dirty="0"/>
              <a:t>Nombre de la sesión</a:t>
            </a:r>
            <a:endParaRPr lang="en-US" dirty="0"/>
          </a:p>
        </p:txBody>
      </p:sp>
      <p:pic>
        <p:nvPicPr>
          <p:cNvPr id="7" name="Imagen 6">
            <a:extLst>
              <a:ext uri="{FF2B5EF4-FFF2-40B4-BE49-F238E27FC236}">
                <a16:creationId xmlns:a16="http://schemas.microsoft.com/office/drawing/2014/main" id="{25C18405-8DD4-DC6B-B35A-DAF5614A0848}"/>
              </a:ext>
            </a:extLst>
          </p:cNvPr>
          <p:cNvPicPr>
            <a:picLocks noChangeAspect="1"/>
          </p:cNvPicPr>
          <p:nvPr userDrawn="1"/>
        </p:nvPicPr>
        <p:blipFill>
          <a:blip r:embed="rId2"/>
          <a:stretch>
            <a:fillRect/>
          </a:stretch>
        </p:blipFill>
        <p:spPr>
          <a:xfrm>
            <a:off x="8220475" y="279250"/>
            <a:ext cx="1676400" cy="821174"/>
          </a:xfrm>
          <a:prstGeom prst="rect">
            <a:avLst/>
          </a:prstGeom>
        </p:spPr>
      </p:pic>
      <p:pic>
        <p:nvPicPr>
          <p:cNvPr id="24" name="Imagen 23">
            <a:extLst>
              <a:ext uri="{FF2B5EF4-FFF2-40B4-BE49-F238E27FC236}">
                <a16:creationId xmlns:a16="http://schemas.microsoft.com/office/drawing/2014/main" id="{F91D6A77-AD6D-2E90-D18D-ACAE3F7C6E44}"/>
              </a:ext>
            </a:extLst>
          </p:cNvPr>
          <p:cNvPicPr>
            <a:picLocks noChangeAspect="1"/>
          </p:cNvPicPr>
          <p:nvPr userDrawn="1"/>
        </p:nvPicPr>
        <p:blipFill>
          <a:blip r:embed="rId3"/>
          <a:stretch>
            <a:fillRect/>
          </a:stretch>
        </p:blipFill>
        <p:spPr>
          <a:xfrm>
            <a:off x="10129709" y="279250"/>
            <a:ext cx="1829457" cy="826206"/>
          </a:xfrm>
          <a:prstGeom prst="rect">
            <a:avLst/>
          </a:prstGeom>
        </p:spPr>
      </p:pic>
      <p:sp>
        <p:nvSpPr>
          <p:cNvPr id="21" name="Marcador de texto 20">
            <a:extLst>
              <a:ext uri="{FF2B5EF4-FFF2-40B4-BE49-F238E27FC236}">
                <a16:creationId xmlns:a16="http://schemas.microsoft.com/office/drawing/2014/main" id="{4FCB6EE2-FD17-D0CE-13DC-19D3E845FFCD}"/>
              </a:ext>
            </a:extLst>
          </p:cNvPr>
          <p:cNvSpPr>
            <a:spLocks noGrp="1"/>
          </p:cNvSpPr>
          <p:nvPr>
            <p:ph type="body" sz="quarter" idx="14" hasCustomPrompt="1"/>
          </p:nvPr>
        </p:nvSpPr>
        <p:spPr>
          <a:xfrm>
            <a:off x="3592142" y="5186493"/>
            <a:ext cx="5135356" cy="446087"/>
          </a:xfrm>
        </p:spPr>
        <p:txBody>
          <a:bodyPr>
            <a:normAutofit/>
          </a:bodyPr>
          <a:lstStyle>
            <a:lvl1pPr marL="0" indent="0" algn="ctr">
              <a:buNone/>
              <a:defRPr sz="1800">
                <a:solidFill>
                  <a:schemeClr val="bg1"/>
                </a:solidFill>
                <a:latin typeface="Bahnschrift Condensed" panose="020B0502040204020203" pitchFamily="34" charset="0"/>
              </a:defRPr>
            </a:lvl1pPr>
            <a:lvl2pPr marL="457200" indent="0" algn="ctr">
              <a:buNone/>
              <a:defRPr sz="1800">
                <a:solidFill>
                  <a:schemeClr val="bg1"/>
                </a:solidFill>
                <a:latin typeface="Bahnschrift Condensed" panose="020B0502040204020203" pitchFamily="34" charset="0"/>
              </a:defRPr>
            </a:lvl2pPr>
          </a:lstStyle>
          <a:p>
            <a:pPr lvl="0"/>
            <a:r>
              <a:rPr lang="es-CO" dirty="0"/>
              <a:t>Docente a cargo de la sesión</a:t>
            </a:r>
          </a:p>
        </p:txBody>
      </p:sp>
    </p:spTree>
    <p:extLst>
      <p:ext uri="{BB962C8B-B14F-4D97-AF65-F5344CB8AC3E}">
        <p14:creationId xmlns:p14="http://schemas.microsoft.com/office/powerpoint/2010/main" val="1927589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Diagrama de flujo: proceso 6">
            <a:extLst>
              <a:ext uri="{FF2B5EF4-FFF2-40B4-BE49-F238E27FC236}">
                <a16:creationId xmlns:a16="http://schemas.microsoft.com/office/drawing/2014/main" id="{BB18066D-26E4-67A7-D178-CE8C373B8C0F}"/>
              </a:ext>
            </a:extLst>
          </p:cNvPr>
          <p:cNvSpPr/>
          <p:nvPr userDrawn="1"/>
        </p:nvSpPr>
        <p:spPr>
          <a:xfrm>
            <a:off x="8991600" y="0"/>
            <a:ext cx="3200400" cy="6858000"/>
          </a:xfrm>
          <a:prstGeom prst="flowChartProcess">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14CDA7FD-699B-0878-B90F-3D571A4093AB}"/>
              </a:ext>
            </a:extLst>
          </p:cNvPr>
          <p:cNvSpPr/>
          <p:nvPr userDrawn="1"/>
        </p:nvSpPr>
        <p:spPr>
          <a:xfrm>
            <a:off x="8991600" y="1"/>
            <a:ext cx="2819400" cy="6858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vertical 1">
            <a:extLst>
              <a:ext uri="{FF2B5EF4-FFF2-40B4-BE49-F238E27FC236}">
                <a16:creationId xmlns:a16="http://schemas.microsoft.com/office/drawing/2014/main" id="{FB19867C-82E5-44A6-9828-F4A379948D81}"/>
              </a:ext>
            </a:extLst>
          </p:cNvPr>
          <p:cNvSpPr>
            <a:spLocks noGrp="1"/>
          </p:cNvSpPr>
          <p:nvPr>
            <p:ph type="title" orient="vert"/>
          </p:nvPr>
        </p:nvSpPr>
        <p:spPr>
          <a:xfrm>
            <a:off x="9010650" y="365125"/>
            <a:ext cx="2628900" cy="5811838"/>
          </a:xfrm>
        </p:spPr>
        <p:txBody>
          <a:bodyPr vert="eaVert"/>
          <a:lstStyle/>
          <a:p>
            <a:r>
              <a:rPr lang="es-ES" dirty="0"/>
              <a:t>Haga clic para modificar el estilo de título del patrón</a:t>
            </a:r>
            <a:endParaRPr lang="en-US" dirty="0"/>
          </a:p>
        </p:txBody>
      </p:sp>
      <p:sp>
        <p:nvSpPr>
          <p:cNvPr id="3" name="Marcador de texto vertical 2">
            <a:extLst>
              <a:ext uri="{FF2B5EF4-FFF2-40B4-BE49-F238E27FC236}">
                <a16:creationId xmlns:a16="http://schemas.microsoft.com/office/drawing/2014/main" id="{EDD69CBB-BDE4-4C8B-A64F-5CF7D4996BC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F3C2D8DD-800B-483A-A0DF-B3CEA411CF96}"/>
              </a:ext>
            </a:extLst>
          </p:cNvPr>
          <p:cNvSpPr>
            <a:spLocks noGrp="1"/>
          </p:cNvSpPr>
          <p:nvPr>
            <p:ph type="dt" sz="half" idx="10"/>
          </p:nvPr>
        </p:nvSpPr>
        <p:spPr/>
        <p:txBody>
          <a:bodyPr/>
          <a:lstStyle/>
          <a:p>
            <a:fld id="{954A670B-4AB5-4E40-A799-02EAE7B619B2}" type="datetimeFigureOut">
              <a:rPr lang="en-US" smtClean="0"/>
              <a:t>2/2/2023</a:t>
            </a:fld>
            <a:endParaRPr lang="en-US"/>
          </a:p>
        </p:txBody>
      </p:sp>
      <p:sp>
        <p:nvSpPr>
          <p:cNvPr id="5" name="Marcador de pie de página 4">
            <a:extLst>
              <a:ext uri="{FF2B5EF4-FFF2-40B4-BE49-F238E27FC236}">
                <a16:creationId xmlns:a16="http://schemas.microsoft.com/office/drawing/2014/main" id="{FDF7A0D0-3499-4E0A-A253-3270F29121EF}"/>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424FBB50-86F5-456C-910D-B36066E408BB}"/>
              </a:ext>
            </a:extLst>
          </p:cNvPr>
          <p:cNvSpPr>
            <a:spLocks noGrp="1"/>
          </p:cNvSpPr>
          <p:nvPr>
            <p:ph type="sldNum" sz="quarter" idx="12"/>
          </p:nvPr>
        </p:nvSpPr>
        <p:spPr/>
        <p:txBody>
          <a:bodyPr/>
          <a:lstStyle/>
          <a:p>
            <a:fld id="{DA8B4587-C7B0-40D2-8329-FBC7FEB2F5B7}" type="slidenum">
              <a:rPr lang="en-US" smtClean="0"/>
              <a:t>‹#›</a:t>
            </a:fld>
            <a:endParaRPr lang="en-US"/>
          </a:p>
        </p:txBody>
      </p:sp>
    </p:spTree>
    <p:extLst>
      <p:ext uri="{BB962C8B-B14F-4D97-AF65-F5344CB8AC3E}">
        <p14:creationId xmlns:p14="http://schemas.microsoft.com/office/powerpoint/2010/main" val="1561279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228D8CD5-EA09-4ACF-B378-EE01591A436D}"/>
              </a:ext>
            </a:extLst>
          </p:cNvPr>
          <p:cNvSpPr/>
          <p:nvPr userDrawn="1"/>
        </p:nvSpPr>
        <p:spPr>
          <a:xfrm>
            <a:off x="-47331" y="-38390"/>
            <a:ext cx="12251164" cy="6858000"/>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ángulo 6">
            <a:extLst>
              <a:ext uri="{FF2B5EF4-FFF2-40B4-BE49-F238E27FC236}">
                <a16:creationId xmlns:a16="http://schemas.microsoft.com/office/drawing/2014/main" id="{87B40248-904B-CD7B-0375-3DD8A016D781}"/>
              </a:ext>
            </a:extLst>
          </p:cNvPr>
          <p:cNvSpPr/>
          <p:nvPr userDrawn="1"/>
        </p:nvSpPr>
        <p:spPr>
          <a:xfrm>
            <a:off x="-47331" y="2006364"/>
            <a:ext cx="12227498" cy="224408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21" name="Conector recto 20">
            <a:extLst>
              <a:ext uri="{FF2B5EF4-FFF2-40B4-BE49-F238E27FC236}">
                <a16:creationId xmlns:a16="http://schemas.microsoft.com/office/drawing/2014/main" id="{309A84C5-5A96-4EE1-8476-6B1B10F19925}"/>
              </a:ext>
            </a:extLst>
          </p:cNvPr>
          <p:cNvCxnSpPr/>
          <p:nvPr userDrawn="1"/>
        </p:nvCxnSpPr>
        <p:spPr>
          <a:xfrm>
            <a:off x="10518163" y="120182"/>
            <a:ext cx="0" cy="6911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Rectángulo 21">
            <a:extLst>
              <a:ext uri="{FF2B5EF4-FFF2-40B4-BE49-F238E27FC236}">
                <a16:creationId xmlns:a16="http://schemas.microsoft.com/office/drawing/2014/main" id="{1E612AB2-0340-4510-911C-90F009C90F93}"/>
              </a:ext>
            </a:extLst>
          </p:cNvPr>
          <p:cNvSpPr/>
          <p:nvPr userDrawn="1"/>
        </p:nvSpPr>
        <p:spPr>
          <a:xfrm>
            <a:off x="-47331" y="6305601"/>
            <a:ext cx="12251164" cy="558660"/>
          </a:xfrm>
          <a:prstGeom prst="rect">
            <a:avLst/>
          </a:prstGeom>
          <a:solidFill>
            <a:srgbClr val="66F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ítulo 24">
            <a:extLst>
              <a:ext uri="{FF2B5EF4-FFF2-40B4-BE49-F238E27FC236}">
                <a16:creationId xmlns:a16="http://schemas.microsoft.com/office/drawing/2014/main" id="{8E4BD164-3EBA-4C03-B66A-938AFE4ADDA7}"/>
              </a:ext>
            </a:extLst>
          </p:cNvPr>
          <p:cNvSpPr>
            <a:spLocks noGrp="1"/>
          </p:cNvSpPr>
          <p:nvPr>
            <p:ph type="title"/>
          </p:nvPr>
        </p:nvSpPr>
        <p:spPr>
          <a:xfrm>
            <a:off x="1523999" y="2168281"/>
            <a:ext cx="9144001" cy="1923177"/>
          </a:xfrm>
        </p:spPr>
        <p:txBody>
          <a:bodyPr/>
          <a:lstStyle>
            <a:lvl1pPr algn="ctr">
              <a:defRPr>
                <a:solidFill>
                  <a:schemeClr val="tx1"/>
                </a:solidFill>
                <a:latin typeface="Bahnschrift SemiBold SemiConden" panose="020B0502040204020203" pitchFamily="34" charset="0"/>
              </a:defRPr>
            </a:lvl1pPr>
          </a:lstStyle>
          <a:p>
            <a:endParaRPr lang="en-US" dirty="0"/>
          </a:p>
        </p:txBody>
      </p:sp>
      <p:sp>
        <p:nvSpPr>
          <p:cNvPr id="28" name="Marcador de texto 27">
            <a:extLst>
              <a:ext uri="{FF2B5EF4-FFF2-40B4-BE49-F238E27FC236}">
                <a16:creationId xmlns:a16="http://schemas.microsoft.com/office/drawing/2014/main" id="{2865E1CF-2834-43BF-99EC-14D0776C7714}"/>
              </a:ext>
            </a:extLst>
          </p:cNvPr>
          <p:cNvSpPr>
            <a:spLocks noGrp="1"/>
          </p:cNvSpPr>
          <p:nvPr>
            <p:ph type="body" sz="quarter" idx="10"/>
          </p:nvPr>
        </p:nvSpPr>
        <p:spPr>
          <a:xfrm>
            <a:off x="1523999" y="4409441"/>
            <a:ext cx="9144001" cy="365125"/>
          </a:xfrm>
        </p:spPr>
        <p:txBody>
          <a:bodyPr/>
          <a:lstStyle>
            <a:lvl1pPr marL="0" indent="0" algn="ctr">
              <a:buNone/>
              <a:defRPr>
                <a:solidFill>
                  <a:schemeClr val="bg2"/>
                </a:solidFill>
                <a:latin typeface="Univers Condensed" panose="020B050602020205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s-ES" dirty="0"/>
              <a:t>Haga clic para modificar los estilos de texto del patrón</a:t>
            </a:r>
            <a:endParaRPr lang="en-US" dirty="0"/>
          </a:p>
        </p:txBody>
      </p:sp>
      <p:pic>
        <p:nvPicPr>
          <p:cNvPr id="2" name="Imagen 1">
            <a:extLst>
              <a:ext uri="{FF2B5EF4-FFF2-40B4-BE49-F238E27FC236}">
                <a16:creationId xmlns:a16="http://schemas.microsoft.com/office/drawing/2014/main" id="{CBC60DE7-D097-BB60-EAF1-E2686442A96D}"/>
              </a:ext>
            </a:extLst>
          </p:cNvPr>
          <p:cNvPicPr>
            <a:picLocks noChangeAspect="1"/>
          </p:cNvPicPr>
          <p:nvPr userDrawn="1"/>
        </p:nvPicPr>
        <p:blipFill>
          <a:blip r:embed="rId2"/>
          <a:stretch>
            <a:fillRect/>
          </a:stretch>
        </p:blipFill>
        <p:spPr>
          <a:xfrm>
            <a:off x="9074622" y="128148"/>
            <a:ext cx="1375496" cy="675243"/>
          </a:xfrm>
          <a:prstGeom prst="rect">
            <a:avLst/>
          </a:prstGeom>
        </p:spPr>
      </p:pic>
      <p:pic>
        <p:nvPicPr>
          <p:cNvPr id="3" name="Imagen 2">
            <a:extLst>
              <a:ext uri="{FF2B5EF4-FFF2-40B4-BE49-F238E27FC236}">
                <a16:creationId xmlns:a16="http://schemas.microsoft.com/office/drawing/2014/main" id="{6D7C2B95-DD1B-E41F-0B46-AF1D88C4FC01}"/>
              </a:ext>
            </a:extLst>
          </p:cNvPr>
          <p:cNvPicPr>
            <a:picLocks noChangeAspect="1"/>
          </p:cNvPicPr>
          <p:nvPr userDrawn="1"/>
        </p:nvPicPr>
        <p:blipFill>
          <a:blip r:embed="rId3"/>
          <a:stretch>
            <a:fillRect/>
          </a:stretch>
        </p:blipFill>
        <p:spPr>
          <a:xfrm>
            <a:off x="10586209" y="120182"/>
            <a:ext cx="1416812" cy="711687"/>
          </a:xfrm>
          <a:prstGeom prst="rect">
            <a:avLst/>
          </a:prstGeom>
        </p:spPr>
      </p:pic>
    </p:spTree>
    <p:extLst>
      <p:ext uri="{BB962C8B-B14F-4D97-AF65-F5344CB8AC3E}">
        <p14:creationId xmlns:p14="http://schemas.microsoft.com/office/powerpoint/2010/main" val="4065419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F4154B8-7896-4C3D-A0DC-BCC4A193A8B6}"/>
              </a:ext>
            </a:extLst>
          </p:cNvPr>
          <p:cNvSpPr>
            <a:spLocks noGrp="1"/>
          </p:cNvSpPr>
          <p:nvPr>
            <p:ph idx="1"/>
          </p:nvPr>
        </p:nvSpPr>
        <p:spPr>
          <a:xfrm>
            <a:off x="838200" y="1430770"/>
            <a:ext cx="10515600" cy="4351338"/>
          </a:xfrm>
        </p:spPr>
        <p:txBody>
          <a:bodyPr/>
          <a:lstStyle>
            <a:lvl1pPr algn="just">
              <a:defRPr>
                <a:latin typeface="+mn-lt"/>
              </a:defRPr>
            </a:lvl1pPr>
            <a:lvl2pPr algn="just">
              <a:defRPr>
                <a:latin typeface="+mn-lt"/>
              </a:defRPr>
            </a:lvl2pPr>
            <a:lvl3pPr algn="just">
              <a:defRPr>
                <a:latin typeface="+mn-lt"/>
              </a:defRPr>
            </a:lvl3pPr>
            <a:lvl4pPr algn="just">
              <a:defRPr>
                <a:latin typeface="+mn-lt"/>
              </a:defRPr>
            </a:lvl4pPr>
            <a:lvl5pPr algn="just">
              <a:defRPr>
                <a:latin typeface="+mn-lt"/>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Marcador de pie de página 4">
            <a:extLst>
              <a:ext uri="{FF2B5EF4-FFF2-40B4-BE49-F238E27FC236}">
                <a16:creationId xmlns:a16="http://schemas.microsoft.com/office/drawing/2014/main" id="{7AE31416-3EA1-44B9-B919-CB19D41A569F}"/>
              </a:ext>
            </a:extLst>
          </p:cNvPr>
          <p:cNvSpPr>
            <a:spLocks noGrp="1"/>
          </p:cNvSpPr>
          <p:nvPr>
            <p:ph type="ftr" sz="quarter" idx="11"/>
          </p:nvPr>
        </p:nvSpPr>
        <p:spPr>
          <a:xfrm>
            <a:off x="4038600" y="6105662"/>
            <a:ext cx="4114800" cy="365125"/>
          </a:xfrm>
        </p:spPr>
        <p:txBody>
          <a:bodyPr/>
          <a:lstStyle/>
          <a:p>
            <a:endParaRPr lang="en-US"/>
          </a:p>
        </p:txBody>
      </p:sp>
      <p:sp>
        <p:nvSpPr>
          <p:cNvPr id="6" name="Marcador de número de diapositiva 5">
            <a:extLst>
              <a:ext uri="{FF2B5EF4-FFF2-40B4-BE49-F238E27FC236}">
                <a16:creationId xmlns:a16="http://schemas.microsoft.com/office/drawing/2014/main" id="{66EBE26D-B452-4A0B-8272-FF9C2492FB19}"/>
              </a:ext>
            </a:extLst>
          </p:cNvPr>
          <p:cNvSpPr>
            <a:spLocks noGrp="1"/>
          </p:cNvSpPr>
          <p:nvPr>
            <p:ph type="sldNum" sz="quarter" idx="12"/>
          </p:nvPr>
        </p:nvSpPr>
        <p:spPr>
          <a:xfrm>
            <a:off x="8610600" y="6105662"/>
            <a:ext cx="2743200" cy="365125"/>
          </a:xfrm>
        </p:spPr>
        <p:txBody>
          <a:bodyPr/>
          <a:lstStyle/>
          <a:p>
            <a:fld id="{DA8B4587-C7B0-40D2-8329-FBC7FEB2F5B7}" type="slidenum">
              <a:rPr lang="en-US" smtClean="0"/>
              <a:t>‹#›</a:t>
            </a:fld>
            <a:endParaRPr lang="en-US"/>
          </a:p>
        </p:txBody>
      </p:sp>
      <p:sp>
        <p:nvSpPr>
          <p:cNvPr id="7" name="Rectángulo 6">
            <a:extLst>
              <a:ext uri="{FF2B5EF4-FFF2-40B4-BE49-F238E27FC236}">
                <a16:creationId xmlns:a16="http://schemas.microsoft.com/office/drawing/2014/main" id="{AD306E92-FEFF-47CA-B2DB-D278F491AE2B}"/>
              </a:ext>
            </a:extLst>
          </p:cNvPr>
          <p:cNvSpPr/>
          <p:nvPr userDrawn="1"/>
        </p:nvSpPr>
        <p:spPr>
          <a:xfrm>
            <a:off x="0" y="0"/>
            <a:ext cx="12192000" cy="994299"/>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ángulo 9">
            <a:extLst>
              <a:ext uri="{FF2B5EF4-FFF2-40B4-BE49-F238E27FC236}">
                <a16:creationId xmlns:a16="http://schemas.microsoft.com/office/drawing/2014/main" id="{38C53A48-CE74-4CC1-87DB-FB15F7DEA2AB}"/>
              </a:ext>
            </a:extLst>
          </p:cNvPr>
          <p:cNvSpPr/>
          <p:nvPr userDrawn="1"/>
        </p:nvSpPr>
        <p:spPr>
          <a:xfrm>
            <a:off x="0" y="994299"/>
            <a:ext cx="12192000" cy="13493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982F77D-4F31-4A42-A6B7-33EF31581347}"/>
              </a:ext>
            </a:extLst>
          </p:cNvPr>
          <p:cNvSpPr>
            <a:spLocks noGrp="1"/>
          </p:cNvSpPr>
          <p:nvPr>
            <p:ph type="title"/>
          </p:nvPr>
        </p:nvSpPr>
        <p:spPr>
          <a:xfrm>
            <a:off x="491971" y="246672"/>
            <a:ext cx="9965924" cy="500956"/>
          </a:xfrm>
        </p:spPr>
        <p:txBody>
          <a:bodyPr>
            <a:noAutofit/>
          </a:bodyPr>
          <a:lstStyle>
            <a:lvl1pPr>
              <a:defRPr sz="3600">
                <a:solidFill>
                  <a:schemeClr val="bg1"/>
                </a:solidFill>
                <a:latin typeface="+mj-lt"/>
              </a:defRPr>
            </a:lvl1pPr>
          </a:lstStyle>
          <a:p>
            <a:r>
              <a:rPr lang="es-ES" dirty="0"/>
              <a:t>Haga clic para modificar el estilo de título del patrón</a:t>
            </a:r>
            <a:endParaRPr lang="en-US" dirty="0"/>
          </a:p>
        </p:txBody>
      </p:sp>
      <p:sp>
        <p:nvSpPr>
          <p:cNvPr id="14" name="Rectángulo 13">
            <a:extLst>
              <a:ext uri="{FF2B5EF4-FFF2-40B4-BE49-F238E27FC236}">
                <a16:creationId xmlns:a16="http://schemas.microsoft.com/office/drawing/2014/main" id="{DA586D6F-274A-4967-8E47-9B5F21E832DE}"/>
              </a:ext>
            </a:extLst>
          </p:cNvPr>
          <p:cNvSpPr/>
          <p:nvPr userDrawn="1"/>
        </p:nvSpPr>
        <p:spPr>
          <a:xfrm>
            <a:off x="0" y="984015"/>
            <a:ext cx="12192000" cy="134937"/>
          </a:xfrm>
          <a:prstGeom prst="rect">
            <a:avLst/>
          </a:prstGeom>
          <a:solidFill>
            <a:srgbClr val="66F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n 7">
            <a:extLst>
              <a:ext uri="{FF2B5EF4-FFF2-40B4-BE49-F238E27FC236}">
                <a16:creationId xmlns:a16="http://schemas.microsoft.com/office/drawing/2014/main" id="{1D8B08B5-C6E0-D8FC-CD0B-77D5B599958D}"/>
              </a:ext>
            </a:extLst>
          </p:cNvPr>
          <p:cNvPicPr>
            <a:picLocks noChangeAspect="1"/>
          </p:cNvPicPr>
          <p:nvPr userDrawn="1"/>
        </p:nvPicPr>
        <p:blipFill>
          <a:blip r:embed="rId2"/>
          <a:stretch>
            <a:fillRect/>
          </a:stretch>
        </p:blipFill>
        <p:spPr>
          <a:xfrm>
            <a:off x="10732733" y="187120"/>
            <a:ext cx="1242134" cy="609775"/>
          </a:xfrm>
          <a:prstGeom prst="rect">
            <a:avLst/>
          </a:prstGeom>
        </p:spPr>
      </p:pic>
      <p:pic>
        <p:nvPicPr>
          <p:cNvPr id="12" name="Imagen 11">
            <a:extLst>
              <a:ext uri="{FF2B5EF4-FFF2-40B4-BE49-F238E27FC236}">
                <a16:creationId xmlns:a16="http://schemas.microsoft.com/office/drawing/2014/main" id="{78350AC7-5CD2-CD16-0DEA-4551C38AA923}"/>
              </a:ext>
            </a:extLst>
          </p:cNvPr>
          <p:cNvPicPr>
            <a:picLocks noChangeAspect="1"/>
          </p:cNvPicPr>
          <p:nvPr userDrawn="1"/>
        </p:nvPicPr>
        <p:blipFill>
          <a:blip r:embed="rId3"/>
          <a:stretch>
            <a:fillRect/>
          </a:stretch>
        </p:blipFill>
        <p:spPr>
          <a:xfrm>
            <a:off x="150921" y="5873985"/>
            <a:ext cx="1828959" cy="823031"/>
          </a:xfrm>
          <a:prstGeom prst="rect">
            <a:avLst/>
          </a:prstGeom>
        </p:spPr>
      </p:pic>
    </p:spTree>
    <p:extLst>
      <p:ext uri="{BB962C8B-B14F-4D97-AF65-F5344CB8AC3E}">
        <p14:creationId xmlns:p14="http://schemas.microsoft.com/office/powerpoint/2010/main" val="2056474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1386907E-BABD-4DDB-8FF0-FD1FD51AD9D6}"/>
              </a:ext>
            </a:extLst>
          </p:cNvPr>
          <p:cNvSpPr/>
          <p:nvPr userDrawn="1"/>
        </p:nvSpPr>
        <p:spPr>
          <a:xfrm>
            <a:off x="0" y="0"/>
            <a:ext cx="6178858" cy="6858000"/>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ángulo 9">
            <a:extLst>
              <a:ext uri="{FF2B5EF4-FFF2-40B4-BE49-F238E27FC236}">
                <a16:creationId xmlns:a16="http://schemas.microsoft.com/office/drawing/2014/main" id="{7554CC70-E98A-5379-7F26-2EA7E824586B}"/>
              </a:ext>
            </a:extLst>
          </p:cNvPr>
          <p:cNvSpPr/>
          <p:nvPr userDrawn="1"/>
        </p:nvSpPr>
        <p:spPr>
          <a:xfrm>
            <a:off x="492376" y="464234"/>
            <a:ext cx="4965889" cy="5544264"/>
          </a:xfrm>
          <a:prstGeom prst="rect">
            <a:avLst/>
          </a:prstGeom>
          <a:noFill/>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6" name="Rectángulo 5">
            <a:extLst>
              <a:ext uri="{FF2B5EF4-FFF2-40B4-BE49-F238E27FC236}">
                <a16:creationId xmlns:a16="http://schemas.microsoft.com/office/drawing/2014/main" id="{06CFA5A4-2356-F3EF-602A-88F06CBC75E9}"/>
              </a:ext>
            </a:extLst>
          </p:cNvPr>
          <p:cNvSpPr/>
          <p:nvPr userDrawn="1"/>
        </p:nvSpPr>
        <p:spPr>
          <a:xfrm>
            <a:off x="604918" y="618978"/>
            <a:ext cx="4740794" cy="5274795"/>
          </a:xfrm>
          <a:prstGeom prst="rect">
            <a:avLst/>
          </a:prstGeom>
          <a:noFill/>
          <a:ln w="9525" cap="flat" cmpd="sng" algn="ctr">
            <a:solidFill>
              <a:schemeClr val="accent6">
                <a:lumMod val="20000"/>
                <a:lumOff val="8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s-CO"/>
          </a:p>
        </p:txBody>
      </p:sp>
      <p:sp>
        <p:nvSpPr>
          <p:cNvPr id="4" name="Marcador de contenido 3">
            <a:extLst>
              <a:ext uri="{FF2B5EF4-FFF2-40B4-BE49-F238E27FC236}">
                <a16:creationId xmlns:a16="http://schemas.microsoft.com/office/drawing/2014/main" id="{110066EC-A8DC-4AE3-B2CD-A30D51563821}"/>
              </a:ext>
            </a:extLst>
          </p:cNvPr>
          <p:cNvSpPr>
            <a:spLocks noGrp="1"/>
          </p:cNvSpPr>
          <p:nvPr>
            <p:ph sz="half" idx="2"/>
          </p:nvPr>
        </p:nvSpPr>
        <p:spPr>
          <a:xfrm>
            <a:off x="6624372" y="1118797"/>
            <a:ext cx="4790983" cy="4889701"/>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Marcador de número de diapositiva 6">
            <a:extLst>
              <a:ext uri="{FF2B5EF4-FFF2-40B4-BE49-F238E27FC236}">
                <a16:creationId xmlns:a16="http://schemas.microsoft.com/office/drawing/2014/main" id="{361D4DB0-94F0-4938-B13C-C70BC1786350}"/>
              </a:ext>
            </a:extLst>
          </p:cNvPr>
          <p:cNvSpPr>
            <a:spLocks noGrp="1"/>
          </p:cNvSpPr>
          <p:nvPr>
            <p:ph type="sldNum" sz="quarter" idx="12"/>
          </p:nvPr>
        </p:nvSpPr>
        <p:spPr/>
        <p:txBody>
          <a:bodyPr/>
          <a:lstStyle/>
          <a:p>
            <a:fld id="{DA8B4587-C7B0-40D2-8329-FBC7FEB2F5B7}" type="slidenum">
              <a:rPr lang="en-US" smtClean="0"/>
              <a:t>‹#›</a:t>
            </a:fld>
            <a:endParaRPr lang="en-US"/>
          </a:p>
        </p:txBody>
      </p:sp>
      <p:sp>
        <p:nvSpPr>
          <p:cNvPr id="25" name="Título 24">
            <a:extLst>
              <a:ext uri="{FF2B5EF4-FFF2-40B4-BE49-F238E27FC236}">
                <a16:creationId xmlns:a16="http://schemas.microsoft.com/office/drawing/2014/main" id="{98EF639E-4302-4695-91D3-51CC51B07ACB}"/>
              </a:ext>
            </a:extLst>
          </p:cNvPr>
          <p:cNvSpPr>
            <a:spLocks noGrp="1"/>
          </p:cNvSpPr>
          <p:nvPr>
            <p:ph type="title"/>
          </p:nvPr>
        </p:nvSpPr>
        <p:spPr>
          <a:xfrm>
            <a:off x="851240" y="2346457"/>
            <a:ext cx="4248150" cy="1325563"/>
          </a:xfrm>
        </p:spPr>
        <p:txBody>
          <a:bodyPr/>
          <a:lstStyle>
            <a:lvl1pPr>
              <a:defRPr lang="es-ES" sz="3600" kern="1200" dirty="0" smtClean="0">
                <a:solidFill>
                  <a:schemeClr val="bg1"/>
                </a:solidFill>
                <a:latin typeface="+mj-lt"/>
                <a:ea typeface="+mj-ea"/>
                <a:cs typeface="+mj-cs"/>
              </a:defRPr>
            </a:lvl1pPr>
          </a:lstStyle>
          <a:p>
            <a:r>
              <a:rPr lang="es-ES" dirty="0"/>
              <a:t>Haga clic para modificar el estilo de título del patrón</a:t>
            </a:r>
            <a:endParaRPr lang="en-US" dirty="0"/>
          </a:p>
        </p:txBody>
      </p:sp>
      <p:pic>
        <p:nvPicPr>
          <p:cNvPr id="2" name="Imagen 1">
            <a:extLst>
              <a:ext uri="{FF2B5EF4-FFF2-40B4-BE49-F238E27FC236}">
                <a16:creationId xmlns:a16="http://schemas.microsoft.com/office/drawing/2014/main" id="{B295AD97-A35E-B2C9-5D4D-823663BEA819}"/>
              </a:ext>
            </a:extLst>
          </p:cNvPr>
          <p:cNvPicPr>
            <a:picLocks noChangeAspect="1"/>
          </p:cNvPicPr>
          <p:nvPr userDrawn="1"/>
        </p:nvPicPr>
        <p:blipFill>
          <a:blip r:embed="rId2"/>
          <a:stretch>
            <a:fillRect/>
          </a:stretch>
        </p:blipFill>
        <p:spPr>
          <a:xfrm>
            <a:off x="492376" y="6163242"/>
            <a:ext cx="1221165" cy="599481"/>
          </a:xfrm>
          <a:prstGeom prst="rect">
            <a:avLst/>
          </a:prstGeom>
        </p:spPr>
      </p:pic>
      <p:pic>
        <p:nvPicPr>
          <p:cNvPr id="3" name="Imagen 2">
            <a:extLst>
              <a:ext uri="{FF2B5EF4-FFF2-40B4-BE49-F238E27FC236}">
                <a16:creationId xmlns:a16="http://schemas.microsoft.com/office/drawing/2014/main" id="{DBA393D4-FDC0-9CAA-67FE-C69722913D3B}"/>
              </a:ext>
            </a:extLst>
          </p:cNvPr>
          <p:cNvPicPr>
            <a:picLocks noChangeAspect="1"/>
          </p:cNvPicPr>
          <p:nvPr userDrawn="1"/>
        </p:nvPicPr>
        <p:blipFill>
          <a:blip r:embed="rId3"/>
          <a:stretch>
            <a:fillRect/>
          </a:stretch>
        </p:blipFill>
        <p:spPr>
          <a:xfrm>
            <a:off x="10621633" y="161348"/>
            <a:ext cx="1464333" cy="658949"/>
          </a:xfrm>
          <a:prstGeom prst="rect">
            <a:avLst/>
          </a:prstGeom>
        </p:spPr>
      </p:pic>
    </p:spTree>
    <p:extLst>
      <p:ext uri="{BB962C8B-B14F-4D97-AF65-F5344CB8AC3E}">
        <p14:creationId xmlns:p14="http://schemas.microsoft.com/office/powerpoint/2010/main" val="954642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En blanco">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284AB66-CB4C-44F8-81F4-A496591B06E9}"/>
              </a:ext>
            </a:extLst>
          </p:cNvPr>
          <p:cNvSpPr>
            <a:spLocks noGrp="1"/>
          </p:cNvSpPr>
          <p:nvPr>
            <p:ph type="dt" sz="half" idx="10"/>
          </p:nvPr>
        </p:nvSpPr>
        <p:spPr/>
        <p:txBody>
          <a:bodyPr/>
          <a:lstStyle/>
          <a:p>
            <a:fld id="{954A670B-4AB5-4E40-A799-02EAE7B619B2}" type="datetimeFigureOut">
              <a:rPr lang="en-US" smtClean="0"/>
              <a:t>2/2/2023</a:t>
            </a:fld>
            <a:endParaRPr lang="en-US"/>
          </a:p>
        </p:txBody>
      </p:sp>
      <p:sp>
        <p:nvSpPr>
          <p:cNvPr id="3" name="Marcador de pie de página 2">
            <a:extLst>
              <a:ext uri="{FF2B5EF4-FFF2-40B4-BE49-F238E27FC236}">
                <a16:creationId xmlns:a16="http://schemas.microsoft.com/office/drawing/2014/main" id="{3FD60446-80A4-418F-A003-24D44F735FA2}"/>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14816297-FD1D-4D37-BA94-C8151762EFE5}"/>
              </a:ext>
            </a:extLst>
          </p:cNvPr>
          <p:cNvSpPr>
            <a:spLocks noGrp="1"/>
          </p:cNvSpPr>
          <p:nvPr>
            <p:ph type="sldNum" sz="quarter" idx="12"/>
          </p:nvPr>
        </p:nvSpPr>
        <p:spPr/>
        <p:txBody>
          <a:bodyPr/>
          <a:lstStyle/>
          <a:p>
            <a:fld id="{DA8B4587-C7B0-40D2-8329-FBC7FEB2F5B7}" type="slidenum">
              <a:rPr lang="en-US" smtClean="0"/>
              <a:t>‹#›</a:t>
            </a:fld>
            <a:endParaRPr lang="en-US"/>
          </a:p>
        </p:txBody>
      </p:sp>
      <p:sp>
        <p:nvSpPr>
          <p:cNvPr id="5" name="Rectángulo 4">
            <a:extLst>
              <a:ext uri="{FF2B5EF4-FFF2-40B4-BE49-F238E27FC236}">
                <a16:creationId xmlns:a16="http://schemas.microsoft.com/office/drawing/2014/main" id="{CDE013B8-A29B-482B-A558-8A44E55317A6}"/>
              </a:ext>
            </a:extLst>
          </p:cNvPr>
          <p:cNvSpPr/>
          <p:nvPr userDrawn="1"/>
        </p:nvSpPr>
        <p:spPr>
          <a:xfrm>
            <a:off x="0" y="0"/>
            <a:ext cx="12192000" cy="6858000"/>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Conector recto 7">
            <a:extLst>
              <a:ext uri="{FF2B5EF4-FFF2-40B4-BE49-F238E27FC236}">
                <a16:creationId xmlns:a16="http://schemas.microsoft.com/office/drawing/2014/main" id="{71CCB9EE-3807-47D7-8BB0-FD000A3DEFBE}"/>
              </a:ext>
            </a:extLst>
          </p:cNvPr>
          <p:cNvCxnSpPr>
            <a:cxnSpLocks/>
          </p:cNvCxnSpPr>
          <p:nvPr userDrawn="1"/>
        </p:nvCxnSpPr>
        <p:spPr>
          <a:xfrm>
            <a:off x="5914840" y="2452412"/>
            <a:ext cx="0" cy="167379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ítulo 1">
            <a:extLst>
              <a:ext uri="{FF2B5EF4-FFF2-40B4-BE49-F238E27FC236}">
                <a16:creationId xmlns:a16="http://schemas.microsoft.com/office/drawing/2014/main" id="{8D4CA398-8161-4909-B6B0-36E0B45FB841}"/>
              </a:ext>
            </a:extLst>
          </p:cNvPr>
          <p:cNvSpPr txBox="1">
            <a:spLocks/>
          </p:cNvSpPr>
          <p:nvPr userDrawn="1"/>
        </p:nvSpPr>
        <p:spPr>
          <a:xfrm>
            <a:off x="4038600" y="6288434"/>
            <a:ext cx="3849986" cy="5009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bg1"/>
                </a:solidFill>
                <a:latin typeface="Univers Condensed" panose="020B0506020202050204" pitchFamily="34" charset="0"/>
                <a:ea typeface="+mj-ea"/>
                <a:cs typeface="+mj-cs"/>
              </a:defRPr>
            </a:lvl1pPr>
          </a:lstStyle>
          <a:p>
            <a:pPr algn="r"/>
            <a:r>
              <a:rPr lang="es-ES" sz="1400" dirty="0">
                <a:solidFill>
                  <a:schemeClr val="bg1">
                    <a:lumMod val="85000"/>
                  </a:schemeClr>
                </a:solidFill>
              </a:rPr>
              <a:t>Diplomado en introducción a la ciencia de datos</a:t>
            </a:r>
            <a:endParaRPr lang="en-US" sz="1400" dirty="0">
              <a:solidFill>
                <a:schemeClr val="bg1">
                  <a:lumMod val="85000"/>
                </a:schemeClr>
              </a:solidFill>
            </a:endParaRPr>
          </a:p>
        </p:txBody>
      </p:sp>
      <p:pic>
        <p:nvPicPr>
          <p:cNvPr id="9" name="Imagen 8">
            <a:extLst>
              <a:ext uri="{FF2B5EF4-FFF2-40B4-BE49-F238E27FC236}">
                <a16:creationId xmlns:a16="http://schemas.microsoft.com/office/drawing/2014/main" id="{E0B735BD-E671-0199-CD1C-5AE7BE7D20A2}"/>
              </a:ext>
            </a:extLst>
          </p:cNvPr>
          <p:cNvPicPr>
            <a:picLocks noChangeAspect="1"/>
          </p:cNvPicPr>
          <p:nvPr userDrawn="1"/>
        </p:nvPicPr>
        <p:blipFill>
          <a:blip r:embed="rId2"/>
          <a:stretch>
            <a:fillRect/>
          </a:stretch>
        </p:blipFill>
        <p:spPr>
          <a:xfrm>
            <a:off x="2747563" y="2542651"/>
            <a:ext cx="3026936" cy="1485950"/>
          </a:xfrm>
          <a:prstGeom prst="rect">
            <a:avLst/>
          </a:prstGeom>
        </p:spPr>
      </p:pic>
      <p:pic>
        <p:nvPicPr>
          <p:cNvPr id="10" name="Imagen 9">
            <a:extLst>
              <a:ext uri="{FF2B5EF4-FFF2-40B4-BE49-F238E27FC236}">
                <a16:creationId xmlns:a16="http://schemas.microsoft.com/office/drawing/2014/main" id="{629F0A72-E6A3-6167-168E-D1017F08B704}"/>
              </a:ext>
            </a:extLst>
          </p:cNvPr>
          <p:cNvPicPr>
            <a:picLocks noChangeAspect="1"/>
          </p:cNvPicPr>
          <p:nvPr userDrawn="1"/>
        </p:nvPicPr>
        <p:blipFill>
          <a:blip r:embed="rId3"/>
          <a:stretch>
            <a:fillRect/>
          </a:stretch>
        </p:blipFill>
        <p:spPr>
          <a:xfrm>
            <a:off x="6079979" y="2549139"/>
            <a:ext cx="3287696" cy="1479462"/>
          </a:xfrm>
          <a:prstGeom prst="rect">
            <a:avLst/>
          </a:prstGeom>
        </p:spPr>
      </p:pic>
    </p:spTree>
    <p:extLst>
      <p:ext uri="{BB962C8B-B14F-4D97-AF65-F5344CB8AC3E}">
        <p14:creationId xmlns:p14="http://schemas.microsoft.com/office/powerpoint/2010/main" val="2420726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2" name="Rectángulo 11">
            <a:extLst>
              <a:ext uri="{FF2B5EF4-FFF2-40B4-BE49-F238E27FC236}">
                <a16:creationId xmlns:a16="http://schemas.microsoft.com/office/drawing/2014/main" id="{7B6E0C17-EDB0-FF69-1570-22863CE41EF9}"/>
              </a:ext>
            </a:extLst>
          </p:cNvPr>
          <p:cNvSpPr/>
          <p:nvPr userDrawn="1"/>
        </p:nvSpPr>
        <p:spPr>
          <a:xfrm>
            <a:off x="0" y="0"/>
            <a:ext cx="12192000" cy="685799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a:extLst>
              <a:ext uri="{FF2B5EF4-FFF2-40B4-BE49-F238E27FC236}">
                <a16:creationId xmlns:a16="http://schemas.microsoft.com/office/drawing/2014/main" id="{916D118D-8D06-8A65-2BAF-ED5DF7B7F3BD}"/>
              </a:ext>
            </a:extLst>
          </p:cNvPr>
          <p:cNvSpPr/>
          <p:nvPr userDrawn="1"/>
        </p:nvSpPr>
        <p:spPr>
          <a:xfrm>
            <a:off x="138545" y="136525"/>
            <a:ext cx="11914910" cy="65849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EB5684D2-FBF9-44B8-96B9-655506C5364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53AF4593-3817-44A5-987A-62C7FA6FEC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78F79DA-D8AC-474A-BFC1-7A84E75CA88C}"/>
              </a:ext>
            </a:extLst>
          </p:cNvPr>
          <p:cNvSpPr>
            <a:spLocks noGrp="1"/>
          </p:cNvSpPr>
          <p:nvPr>
            <p:ph sz="half" idx="2"/>
          </p:nvPr>
        </p:nvSpPr>
        <p:spPr>
          <a:xfrm>
            <a:off x="839788" y="2505075"/>
            <a:ext cx="5157787" cy="3684588"/>
          </a:xfrm>
        </p:spPr>
        <p:txBody>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Marcador de texto 4">
            <a:extLst>
              <a:ext uri="{FF2B5EF4-FFF2-40B4-BE49-F238E27FC236}">
                <a16:creationId xmlns:a16="http://schemas.microsoft.com/office/drawing/2014/main" id="{084909E2-087F-4B03-A693-B00E46C93E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DD61A6D-00AE-4AF8-AF7C-2DC25DE8B3C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807C9FD1-214C-4663-911B-70FA89D5CD49}"/>
              </a:ext>
            </a:extLst>
          </p:cNvPr>
          <p:cNvSpPr>
            <a:spLocks noGrp="1"/>
          </p:cNvSpPr>
          <p:nvPr>
            <p:ph type="dt" sz="half" idx="10"/>
          </p:nvPr>
        </p:nvSpPr>
        <p:spPr/>
        <p:txBody>
          <a:bodyPr/>
          <a:lstStyle/>
          <a:p>
            <a:fld id="{954A670B-4AB5-4E40-A799-02EAE7B619B2}" type="datetimeFigureOut">
              <a:rPr lang="en-US" smtClean="0"/>
              <a:t>2/2/2023</a:t>
            </a:fld>
            <a:endParaRPr lang="en-US"/>
          </a:p>
        </p:txBody>
      </p:sp>
      <p:sp>
        <p:nvSpPr>
          <p:cNvPr id="8" name="Marcador de pie de página 7">
            <a:extLst>
              <a:ext uri="{FF2B5EF4-FFF2-40B4-BE49-F238E27FC236}">
                <a16:creationId xmlns:a16="http://schemas.microsoft.com/office/drawing/2014/main" id="{737723EE-F674-4E48-861E-4F53D73D064E}"/>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B9AF6BA0-2F28-430C-88E4-B1FBF8962B0F}"/>
              </a:ext>
            </a:extLst>
          </p:cNvPr>
          <p:cNvSpPr>
            <a:spLocks noGrp="1"/>
          </p:cNvSpPr>
          <p:nvPr>
            <p:ph type="sldNum" sz="quarter" idx="12"/>
          </p:nvPr>
        </p:nvSpPr>
        <p:spPr/>
        <p:txBody>
          <a:bodyPr/>
          <a:lstStyle/>
          <a:p>
            <a:fld id="{DA8B4587-C7B0-40D2-8329-FBC7FEB2F5B7}" type="slidenum">
              <a:rPr lang="en-US" smtClean="0"/>
              <a:t>‹#›</a:t>
            </a:fld>
            <a:endParaRPr lang="en-US"/>
          </a:p>
        </p:txBody>
      </p:sp>
      <p:sp>
        <p:nvSpPr>
          <p:cNvPr id="11" name="Diagrama de flujo: proceso 10">
            <a:extLst>
              <a:ext uri="{FF2B5EF4-FFF2-40B4-BE49-F238E27FC236}">
                <a16:creationId xmlns:a16="http://schemas.microsoft.com/office/drawing/2014/main" id="{31F4793E-6B24-E052-2C29-F09E5E9C7852}"/>
              </a:ext>
            </a:extLst>
          </p:cNvPr>
          <p:cNvSpPr/>
          <p:nvPr userDrawn="1"/>
        </p:nvSpPr>
        <p:spPr>
          <a:xfrm>
            <a:off x="138545" y="136525"/>
            <a:ext cx="11914910" cy="6600826"/>
          </a:xfrm>
          <a:prstGeom prst="flowChartProcess">
            <a:avLst/>
          </a:prstGeom>
          <a:noFill/>
          <a:ln w="38100" cap="flat" cmpd="sng" algn="ctr">
            <a:solidFill>
              <a:schemeClr val="accent6">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s-CO"/>
          </a:p>
        </p:txBody>
      </p:sp>
    </p:spTree>
    <p:extLst>
      <p:ext uri="{BB962C8B-B14F-4D97-AF65-F5344CB8AC3E}">
        <p14:creationId xmlns:p14="http://schemas.microsoft.com/office/powerpoint/2010/main" val="3377669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FE6F87-3D47-4560-BA58-67804758C5D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35401F10-4A27-4A5D-8BE0-4BF9DED86F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1A412BF1-3A33-4EC6-8CCB-EB184A0E3C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ACB539A-155D-4935-9C9A-BBFF2618175D}"/>
              </a:ext>
            </a:extLst>
          </p:cNvPr>
          <p:cNvSpPr>
            <a:spLocks noGrp="1"/>
          </p:cNvSpPr>
          <p:nvPr>
            <p:ph type="dt" sz="half" idx="10"/>
          </p:nvPr>
        </p:nvSpPr>
        <p:spPr/>
        <p:txBody>
          <a:bodyPr/>
          <a:lstStyle/>
          <a:p>
            <a:fld id="{954A670B-4AB5-4E40-A799-02EAE7B619B2}" type="datetimeFigureOut">
              <a:rPr lang="en-US" smtClean="0"/>
              <a:t>2/2/2023</a:t>
            </a:fld>
            <a:endParaRPr lang="en-US"/>
          </a:p>
        </p:txBody>
      </p:sp>
      <p:sp>
        <p:nvSpPr>
          <p:cNvPr id="6" name="Marcador de pie de página 5">
            <a:extLst>
              <a:ext uri="{FF2B5EF4-FFF2-40B4-BE49-F238E27FC236}">
                <a16:creationId xmlns:a16="http://schemas.microsoft.com/office/drawing/2014/main" id="{D1657A68-CBBC-44DC-A107-3EAA00E749DA}"/>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96ABC1B4-C2EF-432A-8C03-EDB9767DB2E4}"/>
              </a:ext>
            </a:extLst>
          </p:cNvPr>
          <p:cNvSpPr>
            <a:spLocks noGrp="1"/>
          </p:cNvSpPr>
          <p:nvPr>
            <p:ph type="sldNum" sz="quarter" idx="12"/>
          </p:nvPr>
        </p:nvSpPr>
        <p:spPr/>
        <p:txBody>
          <a:bodyPr/>
          <a:lstStyle/>
          <a:p>
            <a:fld id="{DA8B4587-C7B0-40D2-8329-FBC7FEB2F5B7}" type="slidenum">
              <a:rPr lang="en-US" smtClean="0"/>
              <a:t>‹#›</a:t>
            </a:fld>
            <a:endParaRPr lang="en-US"/>
          </a:p>
        </p:txBody>
      </p:sp>
      <p:pic>
        <p:nvPicPr>
          <p:cNvPr id="9" name="Imagen 8">
            <a:extLst>
              <a:ext uri="{FF2B5EF4-FFF2-40B4-BE49-F238E27FC236}">
                <a16:creationId xmlns:a16="http://schemas.microsoft.com/office/drawing/2014/main" id="{76DB7D6F-3392-D404-014C-E12873D22A6D}"/>
              </a:ext>
            </a:extLst>
          </p:cNvPr>
          <p:cNvPicPr>
            <a:picLocks noChangeAspect="1"/>
          </p:cNvPicPr>
          <p:nvPr userDrawn="1"/>
        </p:nvPicPr>
        <p:blipFill>
          <a:blip r:embed="rId2"/>
          <a:stretch>
            <a:fillRect/>
          </a:stretch>
        </p:blipFill>
        <p:spPr>
          <a:xfrm>
            <a:off x="0" y="6109126"/>
            <a:ext cx="12192000" cy="788497"/>
          </a:xfrm>
          <a:prstGeom prst="rect">
            <a:avLst/>
          </a:prstGeom>
        </p:spPr>
      </p:pic>
      <p:sp>
        <p:nvSpPr>
          <p:cNvPr id="10" name="Rectángulo 9">
            <a:extLst>
              <a:ext uri="{FF2B5EF4-FFF2-40B4-BE49-F238E27FC236}">
                <a16:creationId xmlns:a16="http://schemas.microsoft.com/office/drawing/2014/main" id="{0531ED34-5679-A32D-DF91-D6CDBFEEC744}"/>
              </a:ext>
            </a:extLst>
          </p:cNvPr>
          <p:cNvSpPr/>
          <p:nvPr userDrawn="1"/>
        </p:nvSpPr>
        <p:spPr>
          <a:xfrm>
            <a:off x="0" y="6355715"/>
            <a:ext cx="12192000" cy="541273"/>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613136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2D8697BB-383A-96F4-8B39-DEF19B27EE9A}"/>
              </a:ext>
            </a:extLst>
          </p:cNvPr>
          <p:cNvSpPr/>
          <p:nvPr userDrawn="1"/>
        </p:nvSpPr>
        <p:spPr>
          <a:xfrm>
            <a:off x="-19342" y="0"/>
            <a:ext cx="4937760" cy="6858000"/>
          </a:xfrm>
          <a:prstGeom prst="rect">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BAB51F52-65BA-428B-B493-B342658F6387}"/>
              </a:ext>
            </a:extLst>
          </p:cNvPr>
          <p:cNvSpPr>
            <a:spLocks noGrp="1"/>
          </p:cNvSpPr>
          <p:nvPr>
            <p:ph type="title"/>
          </p:nvPr>
        </p:nvSpPr>
        <p:spPr>
          <a:xfrm>
            <a:off x="502761"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332201FA-E996-4580-B8DD-84EDBE29FB72}"/>
              </a:ext>
            </a:extLst>
          </p:cNvPr>
          <p:cNvSpPr>
            <a:spLocks noGrp="1"/>
          </p:cNvSpPr>
          <p:nvPr>
            <p:ph type="pic" idx="1"/>
          </p:nvPr>
        </p:nvSpPr>
        <p:spPr>
          <a:xfrm>
            <a:off x="5272590" y="995363"/>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a16="http://schemas.microsoft.com/office/drawing/2014/main" id="{72491448-6507-420F-9CE7-489D1355E3B6}"/>
              </a:ext>
            </a:extLst>
          </p:cNvPr>
          <p:cNvSpPr>
            <a:spLocks noGrp="1"/>
          </p:cNvSpPr>
          <p:nvPr>
            <p:ph type="body" sz="half" idx="2"/>
          </p:nvPr>
        </p:nvSpPr>
        <p:spPr>
          <a:xfrm>
            <a:off x="502761"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561E708-C443-4A57-BF84-FFFA1C1085F3}"/>
              </a:ext>
            </a:extLst>
          </p:cNvPr>
          <p:cNvSpPr>
            <a:spLocks noGrp="1"/>
          </p:cNvSpPr>
          <p:nvPr>
            <p:ph type="dt" sz="half" idx="10"/>
          </p:nvPr>
        </p:nvSpPr>
        <p:spPr/>
        <p:txBody>
          <a:bodyPr/>
          <a:lstStyle/>
          <a:p>
            <a:fld id="{954A670B-4AB5-4E40-A799-02EAE7B619B2}" type="datetimeFigureOut">
              <a:rPr lang="en-US" smtClean="0"/>
              <a:t>2/2/2023</a:t>
            </a:fld>
            <a:endParaRPr lang="en-US"/>
          </a:p>
        </p:txBody>
      </p:sp>
      <p:sp>
        <p:nvSpPr>
          <p:cNvPr id="6" name="Marcador de pie de página 5">
            <a:extLst>
              <a:ext uri="{FF2B5EF4-FFF2-40B4-BE49-F238E27FC236}">
                <a16:creationId xmlns:a16="http://schemas.microsoft.com/office/drawing/2014/main" id="{4F259D06-DBD2-4274-88F5-5529A35DD340}"/>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6F9978B1-65E4-4E7B-B7DB-F82D34B5D06C}"/>
              </a:ext>
            </a:extLst>
          </p:cNvPr>
          <p:cNvSpPr>
            <a:spLocks noGrp="1"/>
          </p:cNvSpPr>
          <p:nvPr>
            <p:ph type="sldNum" sz="quarter" idx="12"/>
          </p:nvPr>
        </p:nvSpPr>
        <p:spPr/>
        <p:txBody>
          <a:bodyPr/>
          <a:lstStyle/>
          <a:p>
            <a:fld id="{DA8B4587-C7B0-40D2-8329-FBC7FEB2F5B7}" type="slidenum">
              <a:rPr lang="en-US" smtClean="0"/>
              <a:t>‹#›</a:t>
            </a:fld>
            <a:endParaRPr lang="en-US"/>
          </a:p>
        </p:txBody>
      </p:sp>
      <p:cxnSp>
        <p:nvCxnSpPr>
          <p:cNvPr id="10" name="Conector recto 9">
            <a:extLst>
              <a:ext uri="{FF2B5EF4-FFF2-40B4-BE49-F238E27FC236}">
                <a16:creationId xmlns:a16="http://schemas.microsoft.com/office/drawing/2014/main" id="{71CA1D3F-8486-BD47-85E6-09A59E205898}"/>
              </a:ext>
            </a:extLst>
          </p:cNvPr>
          <p:cNvCxnSpPr/>
          <p:nvPr userDrawn="1"/>
        </p:nvCxnSpPr>
        <p:spPr>
          <a:xfrm>
            <a:off x="0" y="-10551"/>
            <a:ext cx="0" cy="6858000"/>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2F230FEE-312C-C310-F68B-C2C0D5C388CB}"/>
              </a:ext>
            </a:extLst>
          </p:cNvPr>
          <p:cNvCxnSpPr/>
          <p:nvPr userDrawn="1"/>
        </p:nvCxnSpPr>
        <p:spPr>
          <a:xfrm>
            <a:off x="4924425" y="0"/>
            <a:ext cx="0" cy="6858000"/>
          </a:xfrm>
          <a:prstGeom prst="line">
            <a:avLst/>
          </a:prstGeom>
          <a:ln w="76200">
            <a:solidFill>
              <a:schemeClr val="accent6">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8DF1E382-4458-8198-CF86-5AC2E0B292EF}"/>
              </a:ext>
            </a:extLst>
          </p:cNvPr>
          <p:cNvCxnSpPr>
            <a:cxnSpLocks/>
          </p:cNvCxnSpPr>
          <p:nvPr userDrawn="1"/>
        </p:nvCxnSpPr>
        <p:spPr>
          <a:xfrm>
            <a:off x="24579" y="-10551"/>
            <a:ext cx="0" cy="6868551"/>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7" name="Diagrama de flujo: proceso 16">
            <a:extLst>
              <a:ext uri="{FF2B5EF4-FFF2-40B4-BE49-F238E27FC236}">
                <a16:creationId xmlns:a16="http://schemas.microsoft.com/office/drawing/2014/main" id="{76AB789D-86B5-D57A-601A-DDFC98DB259C}"/>
              </a:ext>
            </a:extLst>
          </p:cNvPr>
          <p:cNvSpPr/>
          <p:nvPr userDrawn="1"/>
        </p:nvSpPr>
        <p:spPr>
          <a:xfrm>
            <a:off x="11909329" y="-10551"/>
            <a:ext cx="282668" cy="6858000"/>
          </a:xfrm>
          <a:prstGeom prst="flowChartProcess">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105851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7" name="Rectángulo 26">
            <a:extLst>
              <a:ext uri="{FF2B5EF4-FFF2-40B4-BE49-F238E27FC236}">
                <a16:creationId xmlns:a16="http://schemas.microsoft.com/office/drawing/2014/main" id="{E89676EE-A393-C618-BCEA-C4B503D5827A}"/>
              </a:ext>
            </a:extLst>
          </p:cNvPr>
          <p:cNvSpPr/>
          <p:nvPr userDrawn="1"/>
        </p:nvSpPr>
        <p:spPr>
          <a:xfrm>
            <a:off x="0" y="457200"/>
            <a:ext cx="214313" cy="6264275"/>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8A6525B3-000F-4C22-A8DB-1B4779BF3F06}"/>
              </a:ext>
            </a:extLst>
          </p:cNvPr>
          <p:cNvSpPr>
            <a:spLocks noGrp="1"/>
          </p:cNvSpPr>
          <p:nvPr>
            <p:ph type="title"/>
          </p:nvPr>
        </p:nvSpPr>
        <p:spPr/>
        <p:txBody>
          <a:bodyPr/>
          <a:lstStyle/>
          <a:p>
            <a:r>
              <a:rPr lang="es-ES" dirty="0"/>
              <a:t>Haga clic para modificar el estilo de título del patrón</a:t>
            </a:r>
            <a:endParaRPr lang="en-US" dirty="0"/>
          </a:p>
        </p:txBody>
      </p:sp>
      <p:sp>
        <p:nvSpPr>
          <p:cNvPr id="3" name="Marcador de texto vertical 2">
            <a:extLst>
              <a:ext uri="{FF2B5EF4-FFF2-40B4-BE49-F238E27FC236}">
                <a16:creationId xmlns:a16="http://schemas.microsoft.com/office/drawing/2014/main" id="{AC1906B7-6DC6-4D52-8408-3F00C0D099AB}"/>
              </a:ext>
            </a:extLst>
          </p:cNvPr>
          <p:cNvSpPr>
            <a:spLocks noGrp="1"/>
          </p:cNvSpPr>
          <p:nvPr>
            <p:ph type="body" orient="vert" idx="1"/>
          </p:nvPr>
        </p:nvSpPr>
        <p:spPr/>
        <p:txBody>
          <a:bodyPr vert="eaVert"/>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Marcador de fecha 3">
            <a:extLst>
              <a:ext uri="{FF2B5EF4-FFF2-40B4-BE49-F238E27FC236}">
                <a16:creationId xmlns:a16="http://schemas.microsoft.com/office/drawing/2014/main" id="{3BFB04AD-FC78-4D41-A2B4-0221CC51C2BD}"/>
              </a:ext>
            </a:extLst>
          </p:cNvPr>
          <p:cNvSpPr>
            <a:spLocks noGrp="1"/>
          </p:cNvSpPr>
          <p:nvPr>
            <p:ph type="dt" sz="half" idx="10"/>
          </p:nvPr>
        </p:nvSpPr>
        <p:spPr/>
        <p:txBody>
          <a:bodyPr/>
          <a:lstStyle/>
          <a:p>
            <a:fld id="{954A670B-4AB5-4E40-A799-02EAE7B619B2}" type="datetimeFigureOut">
              <a:rPr lang="en-US" smtClean="0"/>
              <a:t>2/2/2023</a:t>
            </a:fld>
            <a:endParaRPr lang="en-US"/>
          </a:p>
        </p:txBody>
      </p:sp>
      <p:sp>
        <p:nvSpPr>
          <p:cNvPr id="5" name="Marcador de pie de página 4">
            <a:extLst>
              <a:ext uri="{FF2B5EF4-FFF2-40B4-BE49-F238E27FC236}">
                <a16:creationId xmlns:a16="http://schemas.microsoft.com/office/drawing/2014/main" id="{2EB64412-838D-45A7-A605-EEDBC8A70101}"/>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50F45E2F-5BFF-43E0-AC68-EA41691F0E68}"/>
              </a:ext>
            </a:extLst>
          </p:cNvPr>
          <p:cNvSpPr>
            <a:spLocks noGrp="1"/>
          </p:cNvSpPr>
          <p:nvPr>
            <p:ph type="sldNum" sz="quarter" idx="12"/>
          </p:nvPr>
        </p:nvSpPr>
        <p:spPr/>
        <p:txBody>
          <a:bodyPr/>
          <a:lstStyle/>
          <a:p>
            <a:fld id="{DA8B4587-C7B0-40D2-8329-FBC7FEB2F5B7}" type="slidenum">
              <a:rPr lang="en-US" smtClean="0"/>
              <a:t>‹#›</a:t>
            </a:fld>
            <a:endParaRPr lang="en-US"/>
          </a:p>
        </p:txBody>
      </p:sp>
      <p:sp>
        <p:nvSpPr>
          <p:cNvPr id="7" name="Rectángulo 6">
            <a:extLst>
              <a:ext uri="{FF2B5EF4-FFF2-40B4-BE49-F238E27FC236}">
                <a16:creationId xmlns:a16="http://schemas.microsoft.com/office/drawing/2014/main" id="{6062B0B0-8E50-8246-471E-96A08CE2F529}"/>
              </a:ext>
            </a:extLst>
          </p:cNvPr>
          <p:cNvSpPr/>
          <p:nvPr userDrawn="1"/>
        </p:nvSpPr>
        <p:spPr>
          <a:xfrm rot="5400000">
            <a:off x="5988843" y="-4942824"/>
            <a:ext cx="214314" cy="10099963"/>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1DD904A0-89D7-177F-DE67-D160F257AAB5}"/>
              </a:ext>
            </a:extLst>
          </p:cNvPr>
          <p:cNvSpPr/>
          <p:nvPr userDrawn="1"/>
        </p:nvSpPr>
        <p:spPr>
          <a:xfrm>
            <a:off x="11977687" y="562708"/>
            <a:ext cx="214313" cy="6158767"/>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86694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31E2214-DE73-45AD-B155-10AA4F9276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F1756222-C9A0-4600-99F9-698164A582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14CE7E6B-CFAA-4CCB-B163-C40D711E81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A670B-4AB5-4E40-A799-02EAE7B619B2}" type="datetimeFigureOut">
              <a:rPr lang="en-US" smtClean="0"/>
              <a:t>2/2/2023</a:t>
            </a:fld>
            <a:endParaRPr lang="en-US"/>
          </a:p>
        </p:txBody>
      </p:sp>
      <p:sp>
        <p:nvSpPr>
          <p:cNvPr id="5" name="Marcador de pie de página 4">
            <a:extLst>
              <a:ext uri="{FF2B5EF4-FFF2-40B4-BE49-F238E27FC236}">
                <a16:creationId xmlns:a16="http://schemas.microsoft.com/office/drawing/2014/main" id="{2DE97CE8-FDDE-4A1C-AF08-72039C36C6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8C1CBD8A-1E84-41F8-8780-DFC09008A2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8B4587-C7B0-40D2-8329-FBC7FEB2F5B7}" type="slidenum">
              <a:rPr lang="en-US" smtClean="0"/>
              <a:t>‹#›</a:t>
            </a:fld>
            <a:endParaRPr lang="en-US"/>
          </a:p>
        </p:txBody>
      </p:sp>
    </p:spTree>
    <p:extLst>
      <p:ext uri="{BB962C8B-B14F-4D97-AF65-F5344CB8AC3E}">
        <p14:creationId xmlns:p14="http://schemas.microsoft.com/office/powerpoint/2010/main" val="4014003853"/>
      </p:ext>
    </p:extLst>
  </p:cSld>
  <p:clrMap bg1="lt1" tx1="dk1" bg2="lt2" tx2="dk2" accent1="accent1" accent2="accent2" accent3="accent3" accent4="accent4" accent5="accent5" accent6="accent6" hlink="hlink" folHlink="folHlink"/>
  <p:sldLayoutIdLst>
    <p:sldLayoutId id="2147483654" r:id="rId1"/>
    <p:sldLayoutId id="2147483649" r:id="rId2"/>
    <p:sldLayoutId id="2147483650" r:id="rId3"/>
    <p:sldLayoutId id="2147483652" r:id="rId4"/>
    <p:sldLayoutId id="2147483655" r:id="rId5"/>
    <p:sldLayoutId id="2147483653" r:id="rId6"/>
    <p:sldLayoutId id="2147483656" r:id="rId7"/>
    <p:sldLayoutId id="2147483657" r:id="rId8"/>
    <p:sldLayoutId id="2147483658" r:id="rId9"/>
    <p:sldLayoutId id="214748365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8F8221-F3D2-DE8F-6B4A-1E8C46397BFC}"/>
              </a:ext>
            </a:extLst>
          </p:cNvPr>
          <p:cNvSpPr>
            <a:spLocks noGrp="1"/>
          </p:cNvSpPr>
          <p:nvPr>
            <p:ph type="title"/>
          </p:nvPr>
        </p:nvSpPr>
        <p:spPr/>
        <p:txBody>
          <a:bodyPr>
            <a:normAutofit/>
          </a:bodyPr>
          <a:lstStyle/>
          <a:p>
            <a:r>
              <a:rPr lang="es-CO" dirty="0">
                <a:latin typeface="Humanst521 BT" panose="020B0602020204020204" pitchFamily="34" charset="0"/>
              </a:rPr>
              <a:t>DIPLOMADO EN INTRODUCCIÓN A LA CIENCIA DE DATOS</a:t>
            </a:r>
          </a:p>
        </p:txBody>
      </p:sp>
      <p:sp>
        <p:nvSpPr>
          <p:cNvPr id="3" name="Marcador de texto 2">
            <a:extLst>
              <a:ext uri="{FF2B5EF4-FFF2-40B4-BE49-F238E27FC236}">
                <a16:creationId xmlns:a16="http://schemas.microsoft.com/office/drawing/2014/main" id="{71929AF5-74FB-57DD-2033-C53415C46432}"/>
              </a:ext>
            </a:extLst>
          </p:cNvPr>
          <p:cNvSpPr>
            <a:spLocks noGrp="1"/>
          </p:cNvSpPr>
          <p:nvPr>
            <p:ph type="body" sz="quarter" idx="13"/>
          </p:nvPr>
        </p:nvSpPr>
        <p:spPr/>
        <p:txBody>
          <a:bodyPr/>
          <a:lstStyle/>
          <a:p>
            <a:r>
              <a:rPr lang="es-CO" dirty="0"/>
              <a:t>Sesión 4</a:t>
            </a:r>
          </a:p>
        </p:txBody>
      </p:sp>
      <p:sp>
        <p:nvSpPr>
          <p:cNvPr id="4" name="CuadroTexto 3">
            <a:extLst>
              <a:ext uri="{FF2B5EF4-FFF2-40B4-BE49-F238E27FC236}">
                <a16:creationId xmlns:a16="http://schemas.microsoft.com/office/drawing/2014/main" id="{D256CA55-EC7E-1669-7616-80AF6052F27A}"/>
              </a:ext>
            </a:extLst>
          </p:cNvPr>
          <p:cNvSpPr txBox="1"/>
          <p:nvPr/>
        </p:nvSpPr>
        <p:spPr>
          <a:xfrm>
            <a:off x="4236150" y="5153891"/>
            <a:ext cx="3837709" cy="369332"/>
          </a:xfrm>
          <a:prstGeom prst="rect">
            <a:avLst/>
          </a:prstGeom>
          <a:noFill/>
        </p:spPr>
        <p:txBody>
          <a:bodyPr wrap="square" rtlCol="0">
            <a:spAutoFit/>
          </a:bodyPr>
          <a:lstStyle/>
          <a:p>
            <a:pPr algn="ctr"/>
            <a:r>
              <a:rPr lang="es-CO" dirty="0">
                <a:solidFill>
                  <a:schemeClr val="bg1"/>
                </a:solidFill>
                <a:latin typeface="Bahnschrift Condensed" panose="020B0502040204020203" pitchFamily="34" charset="0"/>
              </a:rPr>
              <a:t>Luis Alejandro Torres Niño</a:t>
            </a:r>
          </a:p>
        </p:txBody>
      </p:sp>
    </p:spTree>
    <p:extLst>
      <p:ext uri="{BB962C8B-B14F-4D97-AF65-F5344CB8AC3E}">
        <p14:creationId xmlns:p14="http://schemas.microsoft.com/office/powerpoint/2010/main" val="836911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Bucles</a:t>
            </a:r>
            <a:endParaRPr lang="en-US" dirty="0"/>
          </a:p>
        </p:txBody>
      </p:sp>
      <p:sp>
        <p:nvSpPr>
          <p:cNvPr id="2" name="TextBox 1">
            <a:extLst>
              <a:ext uri="{FF2B5EF4-FFF2-40B4-BE49-F238E27FC236}">
                <a16:creationId xmlns:a16="http://schemas.microsoft.com/office/drawing/2014/main" id="{CC3CE9DA-547B-D4B6-A112-AFB790FBBE2B}"/>
              </a:ext>
            </a:extLst>
          </p:cNvPr>
          <p:cNvSpPr txBox="1"/>
          <p:nvPr/>
        </p:nvSpPr>
        <p:spPr>
          <a:xfrm>
            <a:off x="491971" y="1363195"/>
            <a:ext cx="6723315" cy="369332"/>
          </a:xfrm>
          <a:prstGeom prst="rect">
            <a:avLst/>
          </a:prstGeom>
          <a:noFill/>
        </p:spPr>
        <p:txBody>
          <a:bodyPr wrap="none" rtlCol="0">
            <a:spAutoFit/>
          </a:bodyPr>
          <a:lstStyle/>
          <a:p>
            <a:r>
              <a:rPr lang="en-US" b="1" dirty="0">
                <a:solidFill>
                  <a:srgbClr val="14C214"/>
                </a:solidFill>
              </a:rPr>
              <a:t>FOR – TESTIGOS, CONTADORES Y ACUMULADORES</a:t>
            </a:r>
          </a:p>
        </p:txBody>
      </p:sp>
      <p:sp>
        <p:nvSpPr>
          <p:cNvPr id="6" name="TextBox 5">
            <a:extLst>
              <a:ext uri="{FF2B5EF4-FFF2-40B4-BE49-F238E27FC236}">
                <a16:creationId xmlns:a16="http://schemas.microsoft.com/office/drawing/2014/main" id="{CEA4C982-6C12-A011-C3C9-BA561DE90802}"/>
              </a:ext>
            </a:extLst>
          </p:cNvPr>
          <p:cNvSpPr txBox="1"/>
          <p:nvPr/>
        </p:nvSpPr>
        <p:spPr>
          <a:xfrm>
            <a:off x="977152" y="1911314"/>
            <a:ext cx="10830453" cy="646331"/>
          </a:xfrm>
          <a:prstGeom prst="rect">
            <a:avLst/>
          </a:prstGeom>
          <a:noFill/>
        </p:spPr>
        <p:txBody>
          <a:bodyPr wrap="square">
            <a:spAutoFit/>
          </a:bodyPr>
          <a:lstStyle/>
          <a:p>
            <a:r>
              <a:rPr lang="es-ES" b="0" i="0" dirty="0">
                <a:solidFill>
                  <a:srgbClr val="000000"/>
                </a:solidFill>
                <a:effectLst/>
                <a:latin typeface="Arial" panose="020B0604020202020204" pitchFamily="34" charset="0"/>
              </a:rPr>
              <a:t>En muchos programas se necesitan variables que indiquen si simplemente ha ocurrido algo (</a:t>
            </a:r>
            <a:r>
              <a:rPr lang="es-ES" b="1" i="0" dirty="0">
                <a:solidFill>
                  <a:srgbClr val="14C214"/>
                </a:solidFill>
                <a:effectLst/>
                <a:latin typeface="Arial" panose="020B0604020202020204" pitchFamily="34" charset="0"/>
              </a:rPr>
              <a:t>testigos</a:t>
            </a:r>
            <a:r>
              <a:rPr lang="es-ES" b="0" i="0" dirty="0">
                <a:solidFill>
                  <a:srgbClr val="000000"/>
                </a:solidFill>
                <a:effectLst/>
                <a:latin typeface="Arial" panose="020B0604020202020204" pitchFamily="34" charset="0"/>
              </a:rPr>
              <a:t>), o que cuenten cuántas veces ha ocurrido algo (</a:t>
            </a:r>
            <a:r>
              <a:rPr lang="es-ES" b="1" i="0" dirty="0">
                <a:solidFill>
                  <a:srgbClr val="14C214"/>
                </a:solidFill>
                <a:effectLst/>
                <a:latin typeface="Arial" panose="020B0604020202020204" pitchFamily="34" charset="0"/>
              </a:rPr>
              <a:t>contadores</a:t>
            </a:r>
            <a:r>
              <a:rPr lang="es-ES" b="0" i="0" dirty="0">
                <a:solidFill>
                  <a:srgbClr val="000000"/>
                </a:solidFill>
                <a:effectLst/>
                <a:latin typeface="Arial" panose="020B0604020202020204" pitchFamily="34" charset="0"/>
              </a:rPr>
              <a:t>), o que acumulen valores (</a:t>
            </a:r>
            <a:r>
              <a:rPr lang="es-ES" b="1" i="0" dirty="0">
                <a:solidFill>
                  <a:srgbClr val="14C214"/>
                </a:solidFill>
                <a:effectLst/>
                <a:latin typeface="Arial" panose="020B0604020202020204" pitchFamily="34" charset="0"/>
              </a:rPr>
              <a:t>acumuladores</a:t>
            </a:r>
            <a:r>
              <a:rPr lang="es-ES" b="0" i="0" dirty="0">
                <a:solidFill>
                  <a:srgbClr val="000000"/>
                </a:solidFill>
                <a:effectLst/>
                <a:latin typeface="Arial" panose="020B0604020202020204" pitchFamily="34" charset="0"/>
              </a:rPr>
              <a:t>). </a:t>
            </a:r>
          </a:p>
        </p:txBody>
      </p:sp>
      <p:sp>
        <p:nvSpPr>
          <p:cNvPr id="7" name="TextBox 6">
            <a:extLst>
              <a:ext uri="{FF2B5EF4-FFF2-40B4-BE49-F238E27FC236}">
                <a16:creationId xmlns:a16="http://schemas.microsoft.com/office/drawing/2014/main" id="{487A6F28-5941-A96D-32BD-4E02778A7568}"/>
              </a:ext>
            </a:extLst>
          </p:cNvPr>
          <p:cNvSpPr txBox="1"/>
          <p:nvPr/>
        </p:nvSpPr>
        <p:spPr>
          <a:xfrm>
            <a:off x="2510118" y="4368945"/>
            <a:ext cx="2250141" cy="369332"/>
          </a:xfrm>
          <a:prstGeom prst="rect">
            <a:avLst/>
          </a:prstGeom>
          <a:noFill/>
        </p:spPr>
        <p:txBody>
          <a:bodyPr wrap="square">
            <a:spAutoFit/>
          </a:bodyPr>
          <a:lstStyle/>
          <a:p>
            <a:pPr algn="just"/>
            <a:r>
              <a:rPr lang="en-US" b="1" i="0" dirty="0">
                <a:solidFill>
                  <a:srgbClr val="FF00C1"/>
                </a:solidFill>
                <a:effectLst/>
                <a:latin typeface="Arial" panose="020B0604020202020204" pitchFamily="34" charset="0"/>
              </a:rPr>
              <a:t>TESTIGOS</a:t>
            </a:r>
          </a:p>
        </p:txBody>
      </p:sp>
      <p:sp>
        <p:nvSpPr>
          <p:cNvPr id="8" name="Rectangle 1">
            <a:extLst>
              <a:ext uri="{FF2B5EF4-FFF2-40B4-BE49-F238E27FC236}">
                <a16:creationId xmlns:a16="http://schemas.microsoft.com/office/drawing/2014/main" id="{56A5FF08-9D3C-5DE1-F0F3-D0AB876DAAFA}"/>
              </a:ext>
            </a:extLst>
          </p:cNvPr>
          <p:cNvSpPr>
            <a:spLocks noChangeArrowheads="1"/>
          </p:cNvSpPr>
          <p:nvPr/>
        </p:nvSpPr>
        <p:spPr bwMode="auto">
          <a:xfrm>
            <a:off x="5015666" y="2691563"/>
            <a:ext cx="5136777" cy="4093428"/>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586C0"/>
                </a:solidFill>
                <a:effectLst/>
                <a:latin typeface="Consolas" panose="020B0609020204030204" pitchFamily="49" charset="0"/>
              </a:rPr>
              <a:t>import</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4EC9B0"/>
                </a:solidFill>
                <a:effectLst/>
                <a:latin typeface="Consolas" panose="020B0609020204030204" pitchFamily="49" charset="0"/>
              </a:rPr>
              <a:t>random</a:t>
            </a:r>
            <a:r>
              <a:rPr kumimoji="0" lang="en-US" altLang="en-US" sz="14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400" dirty="0">
              <a:solidFill>
                <a:srgbClr val="9CDCFE"/>
              </a:solidFill>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AA"/>
                </a:solidFill>
                <a:effectLst/>
                <a:latin typeface="Consolas" panose="020B0609020204030204" pitchFamily="49" charset="0"/>
              </a:rPr>
              <a:t>print</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CE9178"/>
                </a:solidFill>
                <a:effectLst/>
                <a:latin typeface="Consolas" panose="020B0609020204030204" pitchFamily="49" charset="0"/>
              </a:rPr>
              <a:t>"</a:t>
            </a:r>
            <a:r>
              <a:rPr kumimoji="0" lang="en-US" altLang="en-US" sz="1400" b="0" i="0" u="none" strike="noStrike" cap="none" normalizeH="0" baseline="0" dirty="0" err="1">
                <a:ln>
                  <a:noFill/>
                </a:ln>
                <a:solidFill>
                  <a:srgbClr val="CE9178"/>
                </a:solidFill>
                <a:effectLst/>
                <a:latin typeface="Consolas" panose="020B0609020204030204" pitchFamily="49" charset="0"/>
              </a:rPr>
              <a:t>Comienzo</a:t>
            </a:r>
            <a:r>
              <a:rPr kumimoji="0" lang="en-US" altLang="en-US" sz="1400" b="0" i="0" u="none" strike="noStrike" cap="none" normalizeH="0" baseline="0" dirty="0">
                <a:ln>
                  <a:noFill/>
                </a:ln>
                <a:solidFill>
                  <a:srgbClr val="CE9178"/>
                </a:solidFill>
                <a:effectLst/>
                <a:latin typeface="Consolas" panose="020B0609020204030204" pitchFamily="49" charset="0"/>
              </a:rPr>
              <a:t>"</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400" dirty="0">
              <a:solidFill>
                <a:srgbClr val="9CDCFE"/>
              </a:solidFill>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9CDCFE"/>
                </a:solidFill>
                <a:effectLst/>
                <a:latin typeface="Consolas" panose="020B0609020204030204" pitchFamily="49" charset="0"/>
              </a:rPr>
              <a:t>sacaste_cinco</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569CD6"/>
                </a:solidFill>
                <a:effectLst/>
                <a:latin typeface="Consolas" panose="020B0609020204030204" pitchFamily="49" charset="0"/>
              </a:rPr>
              <a:t>False</a:t>
            </a:r>
            <a:r>
              <a:rPr kumimoji="0" lang="en-US" altLang="en-US" sz="1400" b="0" i="0" u="none" strike="noStrike" cap="none" normalizeH="0" baseline="0" dirty="0">
                <a:ln>
                  <a:noFill/>
                </a:ln>
                <a:solidFill>
                  <a:srgbClr val="9CDCFE"/>
                </a:solidFill>
                <a:effectLst/>
                <a:latin typeface="Consolas" panose="020B0609020204030204" pitchFamily="49" charset="0"/>
              </a:rPr>
              <a:t>  # </a:t>
            </a:r>
            <a:r>
              <a:rPr kumimoji="0" lang="en-US" altLang="en-US" sz="1400" b="0" i="0" u="none" strike="noStrike" cap="none" normalizeH="0" baseline="0" dirty="0" err="1">
                <a:ln>
                  <a:noFill/>
                </a:ln>
                <a:solidFill>
                  <a:srgbClr val="9CDCFE"/>
                </a:solidFill>
                <a:effectLst/>
                <a:latin typeface="Consolas" panose="020B0609020204030204" pitchFamily="49" charset="0"/>
              </a:rPr>
              <a:t>Testigo</a:t>
            </a:r>
            <a:endParaRPr kumimoji="0" lang="en-US" altLang="en-US" sz="1400" b="0" i="0" u="none" strike="noStrike" cap="none" normalizeH="0" baseline="0" dirty="0">
              <a:ln>
                <a:noFill/>
              </a:ln>
              <a:solidFill>
                <a:srgbClr val="9CDCFE"/>
              </a:solidFill>
              <a:effectLst/>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400" dirty="0">
              <a:solidFill>
                <a:srgbClr val="9CDCFE"/>
              </a:solidFill>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586C0"/>
                </a:solidFill>
                <a:effectLst/>
                <a:latin typeface="Consolas" panose="020B0609020204030204" pitchFamily="49" charset="0"/>
              </a:rPr>
              <a:t>for</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err="1">
                <a:ln>
                  <a:noFill/>
                </a:ln>
                <a:solidFill>
                  <a:srgbClr val="9CDCFE"/>
                </a:solidFill>
                <a:effectLst/>
                <a:latin typeface="Consolas" panose="020B0609020204030204" pitchFamily="49" charset="0"/>
              </a:rPr>
              <a:t>i</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C586C0"/>
                </a:solidFill>
                <a:effectLst/>
                <a:latin typeface="Consolas" panose="020B0609020204030204" pitchFamily="49" charset="0"/>
              </a:rPr>
              <a:t>in</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4EC9B0"/>
                </a:solidFill>
                <a:effectLst/>
                <a:latin typeface="Consolas" panose="020B0609020204030204" pitchFamily="49" charset="0"/>
              </a:rPr>
              <a:t>range</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B5CEA8"/>
                </a:solidFill>
                <a:effectLst/>
                <a:latin typeface="Consolas" panose="020B0609020204030204" pitchFamily="49" charset="0"/>
              </a:rPr>
              <a:t>3</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400" dirty="0">
                <a:solidFill>
                  <a:srgbClr val="9CDCFE"/>
                </a:solidFill>
                <a:latin typeface="Consolas" panose="020B0609020204030204" pitchFamily="49" charset="0"/>
              </a:rPr>
              <a:t>	</a:t>
            </a:r>
            <a:r>
              <a:rPr kumimoji="0" lang="en-US" altLang="en-US" sz="1400" b="0" i="0" u="none" strike="noStrike" cap="none" normalizeH="0" baseline="0" dirty="0">
                <a:ln>
                  <a:noFill/>
                </a:ln>
                <a:solidFill>
                  <a:srgbClr val="9CDCFE"/>
                </a:solidFill>
                <a:effectLst/>
                <a:latin typeface="Consolas" panose="020B0609020204030204" pitchFamily="49" charset="0"/>
              </a:rPr>
              <a:t>dado </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err="1">
                <a:ln>
                  <a:noFill/>
                </a:ln>
                <a:solidFill>
                  <a:srgbClr val="4EC9B0"/>
                </a:solidFill>
                <a:effectLst/>
                <a:latin typeface="Consolas" panose="020B0609020204030204" pitchFamily="49" charset="0"/>
              </a:rPr>
              <a:t>random</a:t>
            </a:r>
            <a:r>
              <a:rPr kumimoji="0" lang="en-US" altLang="en-US" sz="1400" b="0" i="0" u="none" strike="noStrike" cap="none" normalizeH="0" baseline="0" dirty="0" err="1">
                <a:ln>
                  <a:noFill/>
                </a:ln>
                <a:solidFill>
                  <a:srgbClr val="D4D4D4"/>
                </a:solidFill>
                <a:effectLst/>
                <a:latin typeface="Consolas" panose="020B0609020204030204" pitchFamily="49" charset="0"/>
              </a:rPr>
              <a:t>.</a:t>
            </a:r>
            <a:r>
              <a:rPr kumimoji="0" lang="en-US" altLang="en-US" sz="1400" b="0" i="0" u="none" strike="noStrike" cap="none" normalizeH="0" baseline="0" dirty="0" err="1">
                <a:ln>
                  <a:noFill/>
                </a:ln>
                <a:solidFill>
                  <a:srgbClr val="DCDCAA"/>
                </a:solidFill>
                <a:effectLst/>
                <a:latin typeface="Consolas" panose="020B0609020204030204" pitchFamily="49" charset="0"/>
              </a:rPr>
              <a:t>randrange</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B5CEA8"/>
                </a:solidFill>
                <a:effectLst/>
                <a:latin typeface="Consolas" panose="020B0609020204030204" pitchFamily="49" charset="0"/>
              </a:rPr>
              <a:t>1</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B5CEA8"/>
                </a:solidFill>
                <a:effectLst/>
                <a:latin typeface="Consolas" panose="020B0609020204030204" pitchFamily="49" charset="0"/>
              </a:rPr>
              <a:t>7</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400" dirty="0">
                <a:solidFill>
                  <a:srgbClr val="9CDCFE"/>
                </a:solidFill>
                <a:latin typeface="Consolas" panose="020B0609020204030204" pitchFamily="49" charset="0"/>
              </a:rPr>
              <a:t>	</a:t>
            </a:r>
            <a:r>
              <a:rPr kumimoji="0" lang="en-US" altLang="en-US" sz="1400" b="0" i="0" u="none" strike="noStrike" cap="none" normalizeH="0" baseline="0" dirty="0">
                <a:ln>
                  <a:noFill/>
                </a:ln>
                <a:solidFill>
                  <a:srgbClr val="DCDCAA"/>
                </a:solidFill>
                <a:effectLst/>
                <a:latin typeface="Consolas" panose="020B0609020204030204" pitchFamily="49" charset="0"/>
              </a:rPr>
              <a:t>print</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err="1">
                <a:ln>
                  <a:noFill/>
                </a:ln>
                <a:solidFill>
                  <a:srgbClr val="CE9178"/>
                </a:solidFill>
                <a:effectLst/>
                <a:latin typeface="Consolas" panose="020B0609020204030204" pitchFamily="49" charset="0"/>
              </a:rPr>
              <a:t>f"Tirada</a:t>
            </a:r>
            <a:r>
              <a:rPr kumimoji="0" lang="en-US" altLang="en-US" sz="1400" b="0" i="0" u="none" strike="noStrike" cap="none" normalizeH="0" baseline="0" dirty="0">
                <a:ln>
                  <a:noFill/>
                </a:ln>
                <a:solidFill>
                  <a:srgbClr val="CE9178"/>
                </a:solidFill>
                <a:effectLst/>
                <a:latin typeface="Consolas" panose="020B0609020204030204" pitchFamily="49" charset="0"/>
              </a:rPr>
              <a:t> </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err="1">
                <a:ln>
                  <a:noFill/>
                </a:ln>
                <a:solidFill>
                  <a:srgbClr val="9CDCFE"/>
                </a:solidFill>
                <a:effectLst/>
                <a:latin typeface="Consolas" panose="020B0609020204030204" pitchFamily="49" charset="0"/>
              </a:rPr>
              <a:t>i</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B5CEA8"/>
                </a:solidFill>
                <a:effectLst/>
                <a:latin typeface="Consolas" panose="020B0609020204030204" pitchFamily="49" charset="0"/>
              </a:rPr>
              <a:t>1</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CE9178"/>
                </a:solidFill>
                <a:effectLst/>
                <a:latin typeface="Consolas" panose="020B0609020204030204" pitchFamily="49" charset="0"/>
              </a:rPr>
              <a:t>: </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dado</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CE9178"/>
                </a:solidFill>
                <a:effectLst/>
                <a:latin typeface="Consolas" panose="020B0609020204030204" pitchFamily="49" charset="0"/>
              </a:rPr>
              <a:t>"</a:t>
            </a:r>
            <a:r>
              <a:rPr kumimoji="0" lang="en-US" altLang="en-US" sz="1400" b="0" i="0" u="none" strike="noStrike" cap="none" normalizeH="0" baseline="0" dirty="0">
                <a:ln>
                  <a:noFill/>
                </a:ln>
                <a:solidFill>
                  <a:srgbClr val="D4D4D4"/>
                </a:solidFill>
                <a:effectLst/>
                <a:latin typeface="Consolas" panose="020B0609020204030204" pitchFamily="49" charset="0"/>
              </a:rPr>
              <a:t>)</a:t>
            </a:r>
            <a:endParaRPr lang="en-US" altLang="en-US" sz="1400" dirty="0">
              <a:solidFill>
                <a:srgbClr val="9CDCFE"/>
              </a:solidFill>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9CDCFE"/>
              </a:solidFill>
              <a:effectLst/>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400" dirty="0">
                <a:solidFill>
                  <a:srgbClr val="9CDCFE"/>
                </a:solidFill>
                <a:latin typeface="Consolas" panose="020B0609020204030204" pitchFamily="49" charset="0"/>
              </a:rPr>
              <a:t>	</a:t>
            </a:r>
            <a:r>
              <a:rPr kumimoji="0" lang="en-US" altLang="en-US" sz="1400" b="0" i="0" u="none" strike="noStrike" cap="none" normalizeH="0" baseline="0" dirty="0">
                <a:ln>
                  <a:noFill/>
                </a:ln>
                <a:solidFill>
                  <a:srgbClr val="C586C0"/>
                </a:solidFill>
                <a:effectLst/>
                <a:latin typeface="Consolas" panose="020B0609020204030204" pitchFamily="49" charset="0"/>
              </a:rPr>
              <a:t>if</a:t>
            </a:r>
            <a:r>
              <a:rPr kumimoji="0" lang="en-US" altLang="en-US" sz="1400" b="0" i="0" u="none" strike="noStrike" cap="none" normalizeH="0" baseline="0" dirty="0">
                <a:ln>
                  <a:noFill/>
                </a:ln>
                <a:solidFill>
                  <a:srgbClr val="9CDCFE"/>
                </a:solidFill>
                <a:effectLst/>
                <a:latin typeface="Consolas" panose="020B0609020204030204" pitchFamily="49" charset="0"/>
              </a:rPr>
              <a:t> dado </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B5CEA8"/>
                </a:solidFill>
                <a:effectLst/>
                <a:latin typeface="Consolas" panose="020B0609020204030204" pitchFamily="49" charset="0"/>
              </a:rPr>
              <a:t>5</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400" dirty="0">
                <a:solidFill>
                  <a:srgbClr val="9CDCFE"/>
                </a:solidFill>
                <a:latin typeface="Consolas" panose="020B0609020204030204" pitchFamily="49" charset="0"/>
              </a:rPr>
              <a:t>		</a:t>
            </a:r>
            <a:r>
              <a:rPr kumimoji="0" lang="en-US" altLang="en-US" sz="1400" b="0" i="0" u="none" strike="noStrike" cap="none" normalizeH="0" baseline="0" dirty="0" err="1">
                <a:ln>
                  <a:noFill/>
                </a:ln>
                <a:solidFill>
                  <a:srgbClr val="9CDCFE"/>
                </a:solidFill>
                <a:effectLst/>
                <a:latin typeface="Consolas" panose="020B0609020204030204" pitchFamily="49" charset="0"/>
              </a:rPr>
              <a:t>sacaste_cinco</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569CD6"/>
                </a:solidFill>
                <a:effectLst/>
                <a:latin typeface="Consolas" panose="020B0609020204030204" pitchFamily="49" charset="0"/>
              </a:rPr>
              <a:t>True</a:t>
            </a:r>
            <a:r>
              <a:rPr kumimoji="0" lang="en-US" altLang="en-US" sz="14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9CDCFE"/>
              </a:solidFill>
              <a:effectLst/>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586C0"/>
                </a:solidFill>
                <a:effectLst/>
                <a:latin typeface="Consolas" panose="020B0609020204030204" pitchFamily="49" charset="0"/>
              </a:rPr>
              <a:t>if</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err="1">
                <a:ln>
                  <a:noFill/>
                </a:ln>
                <a:solidFill>
                  <a:srgbClr val="9CDCFE"/>
                </a:solidFill>
                <a:effectLst/>
                <a:latin typeface="Consolas" panose="020B0609020204030204" pitchFamily="49" charset="0"/>
              </a:rPr>
              <a:t>sacaste_cinco</a:t>
            </a:r>
            <a:r>
              <a:rPr kumimoji="0" lang="en-US" altLang="en-US" sz="1400" b="0" i="0" u="none" strike="noStrike" cap="none" normalizeH="0" baseline="0" dirty="0">
                <a:ln>
                  <a:noFill/>
                </a:ln>
                <a:solidFill>
                  <a:srgbClr val="D4D4D4"/>
                </a:solidFill>
                <a:effectLst/>
                <a:latin typeface="Consolas" panose="020B0609020204030204" pitchFamily="49" charset="0"/>
              </a:rPr>
              <a:t>:</a:t>
            </a:r>
            <a:endParaRPr lang="en-US" altLang="en-US" sz="1400" dirty="0">
              <a:solidFill>
                <a:srgbClr val="9CDCFE"/>
              </a:solidFill>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DCDCAA"/>
                </a:solidFill>
                <a:effectLst/>
                <a:latin typeface="Consolas" panose="020B0609020204030204" pitchFamily="49" charset="0"/>
              </a:rPr>
              <a:t>print</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CE9178"/>
                </a:solidFill>
                <a:effectLst/>
                <a:latin typeface="Consolas" panose="020B0609020204030204" pitchFamily="49" charset="0"/>
              </a:rPr>
              <a:t>"Ha </a:t>
            </a:r>
            <a:r>
              <a:rPr kumimoji="0" lang="en-US" altLang="en-US" sz="1400" b="0" i="0" u="none" strike="noStrike" cap="none" normalizeH="0" baseline="0" dirty="0" err="1">
                <a:ln>
                  <a:noFill/>
                </a:ln>
                <a:solidFill>
                  <a:srgbClr val="CE9178"/>
                </a:solidFill>
                <a:effectLst/>
                <a:latin typeface="Consolas" panose="020B0609020204030204" pitchFamily="49" charset="0"/>
              </a:rPr>
              <a:t>salido</a:t>
            </a:r>
            <a:r>
              <a:rPr kumimoji="0" lang="en-US" altLang="en-US" sz="1400" b="0" i="0" u="none" strike="noStrike" cap="none" normalizeH="0" baseline="0" dirty="0">
                <a:ln>
                  <a:noFill/>
                </a:ln>
                <a:solidFill>
                  <a:srgbClr val="CE9178"/>
                </a:solidFill>
                <a:effectLst/>
                <a:latin typeface="Consolas" panose="020B0609020204030204" pitchFamily="49" charset="0"/>
              </a:rPr>
              <a:t> al </a:t>
            </a:r>
            <a:r>
              <a:rPr kumimoji="0" lang="en-US" altLang="en-US" sz="1400" b="0" i="0" u="none" strike="noStrike" cap="none" normalizeH="0" baseline="0" dirty="0" err="1">
                <a:ln>
                  <a:noFill/>
                </a:ln>
                <a:solidFill>
                  <a:srgbClr val="CE9178"/>
                </a:solidFill>
                <a:effectLst/>
                <a:latin typeface="Consolas" panose="020B0609020204030204" pitchFamily="49" charset="0"/>
              </a:rPr>
              <a:t>menos</a:t>
            </a:r>
            <a:r>
              <a:rPr kumimoji="0" lang="en-US" altLang="en-US" sz="1400" b="0" i="0" u="none" strike="noStrike" cap="none" normalizeH="0" baseline="0" dirty="0">
                <a:ln>
                  <a:noFill/>
                </a:ln>
                <a:solidFill>
                  <a:srgbClr val="CE9178"/>
                </a:solidFill>
                <a:effectLst/>
                <a:latin typeface="Consolas" panose="020B0609020204030204" pitchFamily="49" charset="0"/>
              </a:rPr>
              <a:t> un 5."</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586C0"/>
                </a:solidFill>
                <a:effectLst/>
                <a:latin typeface="Consolas" panose="020B0609020204030204" pitchFamily="49" charset="0"/>
              </a:rPr>
              <a:t>else</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400" dirty="0">
                <a:solidFill>
                  <a:srgbClr val="9CDCFE"/>
                </a:solidFill>
                <a:latin typeface="Consolas" panose="020B0609020204030204" pitchFamily="49" charset="0"/>
              </a:rPr>
              <a:t>	</a:t>
            </a:r>
            <a:r>
              <a:rPr kumimoji="0" lang="en-US" altLang="en-US" sz="1400" b="0" i="0" u="none" strike="noStrike" cap="none" normalizeH="0" baseline="0" dirty="0">
                <a:ln>
                  <a:noFill/>
                </a:ln>
                <a:solidFill>
                  <a:srgbClr val="DCDCAA"/>
                </a:solidFill>
                <a:effectLst/>
                <a:latin typeface="Consolas" panose="020B0609020204030204" pitchFamily="49" charset="0"/>
              </a:rPr>
              <a:t>print</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CE9178"/>
                </a:solidFill>
                <a:effectLst/>
                <a:latin typeface="Consolas" panose="020B0609020204030204" pitchFamily="49" charset="0"/>
              </a:rPr>
              <a:t>"No ha </a:t>
            </a:r>
            <a:r>
              <a:rPr kumimoji="0" lang="en-US" altLang="en-US" sz="1400" b="0" i="0" u="none" strike="noStrike" cap="none" normalizeH="0" baseline="0" dirty="0" err="1">
                <a:ln>
                  <a:noFill/>
                </a:ln>
                <a:solidFill>
                  <a:srgbClr val="CE9178"/>
                </a:solidFill>
                <a:effectLst/>
                <a:latin typeface="Consolas" panose="020B0609020204030204" pitchFamily="49" charset="0"/>
              </a:rPr>
              <a:t>salido</a:t>
            </a:r>
            <a:r>
              <a:rPr kumimoji="0" lang="en-US" altLang="en-US" sz="1400" b="0" i="0" u="none" strike="noStrike" cap="none" normalizeH="0" baseline="0" dirty="0">
                <a:ln>
                  <a:noFill/>
                </a:ln>
                <a:solidFill>
                  <a:srgbClr val="CE9178"/>
                </a:solidFill>
                <a:effectLst/>
                <a:latin typeface="Consolas" panose="020B0609020204030204" pitchFamily="49" charset="0"/>
              </a:rPr>
              <a:t> </a:t>
            </a:r>
            <a:r>
              <a:rPr kumimoji="0" lang="en-US" altLang="en-US" sz="1400" b="0" i="0" u="none" strike="noStrike" cap="none" normalizeH="0" baseline="0" dirty="0" err="1">
                <a:ln>
                  <a:noFill/>
                </a:ln>
                <a:solidFill>
                  <a:srgbClr val="CE9178"/>
                </a:solidFill>
                <a:effectLst/>
                <a:latin typeface="Consolas" panose="020B0609020204030204" pitchFamily="49" charset="0"/>
              </a:rPr>
              <a:t>ningún</a:t>
            </a:r>
            <a:r>
              <a:rPr kumimoji="0" lang="en-US" altLang="en-US" sz="1400" b="0" i="0" u="none" strike="noStrike" cap="none" normalizeH="0" baseline="0" dirty="0">
                <a:ln>
                  <a:noFill/>
                </a:ln>
                <a:solidFill>
                  <a:srgbClr val="CE9178"/>
                </a:solidFill>
                <a:effectLst/>
                <a:latin typeface="Consolas" panose="020B0609020204030204" pitchFamily="49" charset="0"/>
              </a:rPr>
              <a:t> 5."</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400" dirty="0">
              <a:solidFill>
                <a:srgbClr val="9CDCFE"/>
              </a:solidFill>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AA"/>
                </a:solidFill>
                <a:effectLst/>
                <a:latin typeface="Consolas" panose="020B0609020204030204" pitchFamily="49" charset="0"/>
              </a:rPr>
              <a:t>print</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CE9178"/>
                </a:solidFill>
                <a:effectLst/>
                <a:latin typeface="Consolas" panose="020B0609020204030204" pitchFamily="49" charset="0"/>
              </a:rPr>
              <a:t>"Final"</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4410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Bucles</a:t>
            </a:r>
            <a:endParaRPr lang="en-US" dirty="0"/>
          </a:p>
        </p:txBody>
      </p:sp>
      <p:sp>
        <p:nvSpPr>
          <p:cNvPr id="2" name="TextBox 1">
            <a:extLst>
              <a:ext uri="{FF2B5EF4-FFF2-40B4-BE49-F238E27FC236}">
                <a16:creationId xmlns:a16="http://schemas.microsoft.com/office/drawing/2014/main" id="{CC3CE9DA-547B-D4B6-A112-AFB790FBBE2B}"/>
              </a:ext>
            </a:extLst>
          </p:cNvPr>
          <p:cNvSpPr txBox="1"/>
          <p:nvPr/>
        </p:nvSpPr>
        <p:spPr>
          <a:xfrm>
            <a:off x="491971" y="1363195"/>
            <a:ext cx="6723315" cy="369332"/>
          </a:xfrm>
          <a:prstGeom prst="rect">
            <a:avLst/>
          </a:prstGeom>
          <a:noFill/>
        </p:spPr>
        <p:txBody>
          <a:bodyPr wrap="none" rtlCol="0">
            <a:spAutoFit/>
          </a:bodyPr>
          <a:lstStyle/>
          <a:p>
            <a:r>
              <a:rPr lang="en-US" b="1" dirty="0">
                <a:solidFill>
                  <a:srgbClr val="14C214"/>
                </a:solidFill>
              </a:rPr>
              <a:t>FOR – TESTIGOS, CONTADORES Y ACUMULADORES</a:t>
            </a:r>
          </a:p>
        </p:txBody>
      </p:sp>
      <p:sp>
        <p:nvSpPr>
          <p:cNvPr id="7" name="TextBox 6">
            <a:extLst>
              <a:ext uri="{FF2B5EF4-FFF2-40B4-BE49-F238E27FC236}">
                <a16:creationId xmlns:a16="http://schemas.microsoft.com/office/drawing/2014/main" id="{487A6F28-5941-A96D-32BD-4E02778A7568}"/>
              </a:ext>
            </a:extLst>
          </p:cNvPr>
          <p:cNvSpPr txBox="1"/>
          <p:nvPr/>
        </p:nvSpPr>
        <p:spPr>
          <a:xfrm>
            <a:off x="2510118" y="4368945"/>
            <a:ext cx="2250141" cy="369332"/>
          </a:xfrm>
          <a:prstGeom prst="rect">
            <a:avLst/>
          </a:prstGeom>
          <a:noFill/>
        </p:spPr>
        <p:txBody>
          <a:bodyPr wrap="square">
            <a:spAutoFit/>
          </a:bodyPr>
          <a:lstStyle/>
          <a:p>
            <a:pPr algn="just"/>
            <a:r>
              <a:rPr lang="en-US" b="1" i="0" dirty="0">
                <a:solidFill>
                  <a:srgbClr val="FF00C1"/>
                </a:solidFill>
                <a:effectLst/>
                <a:latin typeface="Arial" panose="020B0604020202020204" pitchFamily="34" charset="0"/>
              </a:rPr>
              <a:t>CONTADORES</a:t>
            </a:r>
          </a:p>
        </p:txBody>
      </p:sp>
      <p:sp>
        <p:nvSpPr>
          <p:cNvPr id="4" name="Rectangle 3">
            <a:extLst>
              <a:ext uri="{FF2B5EF4-FFF2-40B4-BE49-F238E27FC236}">
                <a16:creationId xmlns:a16="http://schemas.microsoft.com/office/drawing/2014/main" id="{B6375874-0DFA-971D-2ECA-DF40055FD79E}"/>
              </a:ext>
            </a:extLst>
          </p:cNvPr>
          <p:cNvSpPr>
            <a:spLocks noChangeArrowheads="1"/>
          </p:cNvSpPr>
          <p:nvPr/>
        </p:nvSpPr>
        <p:spPr bwMode="auto">
          <a:xfrm>
            <a:off x="4580966" y="2802450"/>
            <a:ext cx="6920754" cy="3693319"/>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586C0"/>
                </a:solidFill>
                <a:effectLst/>
                <a:latin typeface="Consolas" panose="020B0609020204030204" pitchFamily="49" charset="0"/>
              </a:rPr>
              <a:t>import</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4EC9B0"/>
                </a:solidFill>
                <a:effectLst/>
                <a:latin typeface="Consolas" panose="020B0609020204030204" pitchFamily="49" charset="0"/>
              </a:rPr>
              <a:t>random</a:t>
            </a:r>
            <a:r>
              <a:rPr kumimoji="0" lang="en-US" altLang="en-US" sz="16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dirty="0">
              <a:solidFill>
                <a:srgbClr val="9CDCFE"/>
              </a:solidFill>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DCDCAA"/>
                </a:solidFill>
                <a:effectLst/>
                <a:latin typeface="Consolas" panose="020B0609020204030204" pitchFamily="49" charset="0"/>
              </a:rPr>
              <a:t>print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CE9178"/>
                </a:solidFill>
                <a:effectLst/>
                <a:latin typeface="Consolas" panose="020B0609020204030204" pitchFamily="49" charset="0"/>
              </a:rPr>
              <a:t>"</a:t>
            </a:r>
            <a:r>
              <a:rPr kumimoji="0" lang="en-US" altLang="en-US" sz="1600" b="0" i="0" u="none" strike="noStrike" cap="none" normalizeH="0" baseline="0" dirty="0" err="1">
                <a:ln>
                  <a:noFill/>
                </a:ln>
                <a:solidFill>
                  <a:srgbClr val="CE9178"/>
                </a:solidFill>
                <a:effectLst/>
                <a:latin typeface="Consolas" panose="020B0609020204030204" pitchFamily="49" charset="0"/>
              </a:rPr>
              <a:t>Comienzo</a:t>
            </a:r>
            <a:r>
              <a:rPr kumimoji="0" lang="en-US" altLang="en-US" sz="1600" b="0" i="0" u="none" strike="noStrike" cap="none" normalizeH="0" baseline="0" dirty="0">
                <a:ln>
                  <a:noFill/>
                </a:ln>
                <a:solidFill>
                  <a:srgbClr val="CE9178"/>
                </a:solidFill>
                <a:effectLst/>
                <a:latin typeface="Consolas" panose="020B0609020204030204" pitchFamily="49" charset="0"/>
              </a:rPr>
              <a: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dirty="0">
              <a:solidFill>
                <a:srgbClr val="9CDCFE"/>
              </a:solidFill>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9CDCFE"/>
                </a:solidFill>
                <a:effectLst/>
                <a:latin typeface="Consolas" panose="020B0609020204030204" pitchFamily="49" charset="0"/>
              </a:rPr>
              <a:t>cuenta_cincos</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B5CEA8"/>
                </a:solidFill>
                <a:effectLst/>
                <a:latin typeface="Consolas" panose="020B0609020204030204" pitchFamily="49" charset="0"/>
              </a:rPr>
              <a:t>0</a:t>
            </a:r>
            <a:r>
              <a:rPr kumimoji="0" lang="en-US" altLang="en-US" sz="1600" b="0" i="0" u="none" strike="noStrike" cap="none" normalizeH="0" baseline="0" dirty="0">
                <a:ln>
                  <a:noFill/>
                </a:ln>
                <a:solidFill>
                  <a:srgbClr val="9CDCFE"/>
                </a:solidFill>
                <a:effectLst/>
                <a:latin typeface="Consolas" panose="020B0609020204030204" pitchFamily="49" charset="0"/>
              </a:rPr>
              <a:t> # Contador</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dirty="0">
              <a:solidFill>
                <a:srgbClr val="9CDCFE"/>
              </a:solidFill>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586C0"/>
                </a:solidFill>
                <a:effectLst/>
                <a:latin typeface="Consolas" panose="020B0609020204030204" pitchFamily="49" charset="0"/>
              </a:rPr>
              <a:t>for</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err="1">
                <a:ln>
                  <a:noFill/>
                </a:ln>
                <a:solidFill>
                  <a:srgbClr val="9CDCFE"/>
                </a:solidFill>
                <a:effectLst/>
                <a:latin typeface="Consolas" panose="020B0609020204030204" pitchFamily="49" charset="0"/>
              </a:rPr>
              <a:t>i</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C586C0"/>
                </a:solidFill>
                <a:effectLst/>
                <a:latin typeface="Consolas" panose="020B0609020204030204" pitchFamily="49" charset="0"/>
              </a:rPr>
              <a:t>in</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4EC9B0"/>
                </a:solidFill>
                <a:effectLst/>
                <a:latin typeface="Consolas" panose="020B0609020204030204" pitchFamily="49" charset="0"/>
              </a:rPr>
              <a:t>range</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B5CEA8"/>
                </a:solidFill>
                <a:effectLst/>
                <a:latin typeface="Consolas" panose="020B0609020204030204" pitchFamily="49" charset="0"/>
              </a:rPr>
              <a:t>3</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rgbClr val="9CDCFE"/>
                </a:solidFill>
                <a:latin typeface="Consolas" panose="020B0609020204030204" pitchFamily="49" charset="0"/>
              </a:rPr>
              <a:t>	</a:t>
            </a:r>
            <a:r>
              <a:rPr kumimoji="0" lang="en-US" altLang="en-US" sz="1600" b="0" i="0" u="none" strike="noStrike" cap="none" normalizeH="0" baseline="0" dirty="0">
                <a:ln>
                  <a:noFill/>
                </a:ln>
                <a:solidFill>
                  <a:srgbClr val="9CDCFE"/>
                </a:solidFill>
                <a:effectLst/>
                <a:latin typeface="Consolas" panose="020B0609020204030204" pitchFamily="49" charset="0"/>
              </a:rPr>
              <a:t>dado </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err="1">
                <a:ln>
                  <a:noFill/>
                </a:ln>
                <a:solidFill>
                  <a:srgbClr val="4EC9B0"/>
                </a:solidFill>
                <a:effectLst/>
                <a:latin typeface="Consolas" panose="020B0609020204030204" pitchFamily="49" charset="0"/>
              </a:rPr>
              <a:t>random</a:t>
            </a:r>
            <a:r>
              <a:rPr kumimoji="0" lang="en-US" altLang="en-US" sz="1600" b="0" i="0" u="none" strike="noStrike" cap="none" normalizeH="0" baseline="0" dirty="0" err="1">
                <a:ln>
                  <a:noFill/>
                </a:ln>
                <a:solidFill>
                  <a:srgbClr val="D4D4D4"/>
                </a:solidFill>
                <a:effectLst/>
                <a:latin typeface="Consolas" panose="020B0609020204030204" pitchFamily="49" charset="0"/>
              </a:rPr>
              <a:t>.</a:t>
            </a:r>
            <a:r>
              <a:rPr kumimoji="0" lang="en-US" altLang="en-US" sz="1600" b="0" i="0" u="none" strike="noStrike" cap="none" normalizeH="0" baseline="0" dirty="0" err="1">
                <a:ln>
                  <a:noFill/>
                </a:ln>
                <a:solidFill>
                  <a:srgbClr val="DCDCAA"/>
                </a:solidFill>
                <a:effectLst/>
                <a:latin typeface="Consolas" panose="020B0609020204030204" pitchFamily="49" charset="0"/>
              </a:rPr>
              <a:t>randrange</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B5CEA8"/>
                </a:solidFill>
                <a:effectLst/>
                <a:latin typeface="Consolas" panose="020B0609020204030204" pitchFamily="49" charset="0"/>
              </a:rPr>
              <a:t>1</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B5CEA8"/>
                </a:solidFill>
                <a:effectLst/>
                <a:latin typeface="Consolas" panose="020B0609020204030204" pitchFamily="49" charset="0"/>
              </a:rPr>
              <a:t>7</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rgbClr val="9CDCFE"/>
                </a:solidFill>
                <a:latin typeface="Consolas" panose="020B0609020204030204" pitchFamily="49" charset="0"/>
              </a:rPr>
              <a:t>	</a:t>
            </a:r>
            <a:r>
              <a:rPr kumimoji="0" lang="en-US" altLang="en-US" sz="1600" b="0" i="0" u="none" strike="noStrike" cap="none" normalizeH="0" baseline="0" dirty="0">
                <a:ln>
                  <a:noFill/>
                </a:ln>
                <a:solidFill>
                  <a:srgbClr val="DCDCAA"/>
                </a:solidFill>
                <a:effectLst/>
                <a:latin typeface="Consolas" panose="020B0609020204030204" pitchFamily="49" charset="0"/>
              </a:rPr>
              <a:t>print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err="1">
                <a:ln>
                  <a:noFill/>
                </a:ln>
                <a:solidFill>
                  <a:srgbClr val="CE9178"/>
                </a:solidFill>
                <a:effectLst/>
                <a:latin typeface="Consolas" panose="020B0609020204030204" pitchFamily="49" charset="0"/>
              </a:rPr>
              <a:t>f"Tirada</a:t>
            </a:r>
            <a:r>
              <a:rPr kumimoji="0" lang="en-US" altLang="en-US" sz="1600" b="0" i="0" u="none" strike="noStrike" cap="none" normalizeH="0" baseline="0" dirty="0">
                <a:ln>
                  <a:noFill/>
                </a:ln>
                <a:solidFill>
                  <a:srgbClr val="CE9178"/>
                </a:solidFill>
                <a:effectLst/>
                <a:latin typeface="Consolas" panose="020B0609020204030204" pitchFamily="49" charset="0"/>
              </a:rPr>
              <a:t> </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err="1">
                <a:ln>
                  <a:noFill/>
                </a:ln>
                <a:solidFill>
                  <a:srgbClr val="9CDCFE"/>
                </a:solidFill>
                <a:effectLst/>
                <a:latin typeface="Consolas" panose="020B0609020204030204" pitchFamily="49" charset="0"/>
              </a:rPr>
              <a:t>i</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B5CEA8"/>
                </a:solidFill>
                <a:effectLst/>
                <a:latin typeface="Consolas" panose="020B0609020204030204" pitchFamily="49" charset="0"/>
              </a:rPr>
              <a:t>1</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CE9178"/>
                </a:solidFill>
                <a:effectLst/>
                <a:latin typeface="Consolas" panose="020B0609020204030204" pitchFamily="49" charset="0"/>
              </a:rPr>
              <a:t>: </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dado</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CE9178"/>
                </a:solidFill>
                <a:effectLst/>
                <a:latin typeface="Consolas" panose="020B0609020204030204" pitchFamily="49" charset="0"/>
              </a:rPr>
              <a: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rgbClr val="9CDCFE"/>
                </a:solidFill>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C586C0"/>
                </a:solidFill>
                <a:effectLst/>
                <a:latin typeface="Consolas" panose="020B0609020204030204" pitchFamily="49" charset="0"/>
              </a:rPr>
              <a:t>if</a:t>
            </a:r>
            <a:r>
              <a:rPr kumimoji="0" lang="en-US" altLang="en-US" sz="1600" b="0" i="0" u="none" strike="noStrike" cap="none" normalizeH="0" baseline="0" dirty="0">
                <a:ln>
                  <a:noFill/>
                </a:ln>
                <a:solidFill>
                  <a:srgbClr val="9CDCFE"/>
                </a:solidFill>
                <a:effectLst/>
                <a:latin typeface="Consolas" panose="020B0609020204030204" pitchFamily="49" charset="0"/>
              </a:rPr>
              <a:t> dado </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B5CEA8"/>
                </a:solidFill>
                <a:effectLst/>
                <a:latin typeface="Consolas" panose="020B0609020204030204" pitchFamily="49" charset="0"/>
              </a:rPr>
              <a:t>5</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rgbClr val="9CDCFE"/>
                </a:solidFill>
                <a:latin typeface="Consolas" panose="020B0609020204030204" pitchFamily="49" charset="0"/>
              </a:rPr>
              <a:t>		</a:t>
            </a:r>
            <a:r>
              <a:rPr kumimoji="0" lang="en-US" altLang="en-US" sz="1600" b="0" i="0" u="none" strike="noStrike" cap="none" normalizeH="0" baseline="0" dirty="0" err="1">
                <a:ln>
                  <a:noFill/>
                </a:ln>
                <a:solidFill>
                  <a:srgbClr val="9CDCFE"/>
                </a:solidFill>
                <a:effectLst/>
                <a:latin typeface="Consolas" panose="020B0609020204030204" pitchFamily="49" charset="0"/>
              </a:rPr>
              <a:t>cuenta_cincos</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B5CEA8"/>
                </a:solidFill>
                <a:effectLst/>
                <a:latin typeface="Consolas" panose="020B0609020204030204" pitchFamily="49" charset="0"/>
              </a:rPr>
              <a:t>1</a:t>
            </a:r>
            <a:r>
              <a:rPr kumimoji="0" lang="en-US" altLang="en-US" sz="1600" b="0" i="0" u="none" strike="noStrike" cap="none" normalizeH="0" baseline="0" dirty="0">
                <a:ln>
                  <a:noFill/>
                </a:ln>
                <a:solidFill>
                  <a:srgbClr val="9CDCFE"/>
                </a:solidFill>
                <a:effectLst/>
                <a:latin typeface="Consolas" panose="020B0609020204030204" pitchFamily="49" charset="0"/>
              </a:rPr>
              <a:t> # </a:t>
            </a:r>
            <a:r>
              <a:rPr kumimoji="0" lang="en-US" altLang="en-US" sz="1600" b="0" i="0" u="none" strike="noStrike" cap="none" normalizeH="0" baseline="0" dirty="0" err="1">
                <a:ln>
                  <a:noFill/>
                </a:ln>
                <a:solidFill>
                  <a:srgbClr val="9CDCFE"/>
                </a:solidFill>
                <a:effectLst/>
                <a:latin typeface="Consolas" panose="020B0609020204030204" pitchFamily="49" charset="0"/>
              </a:rPr>
              <a:t>Incremento</a:t>
            </a:r>
            <a:r>
              <a:rPr kumimoji="0" lang="en-US" altLang="en-US" sz="1600" b="0" i="0" u="none" strike="noStrike" cap="none" normalizeH="0" baseline="0" dirty="0">
                <a:ln>
                  <a:noFill/>
                </a:ln>
                <a:solidFill>
                  <a:srgbClr val="9CDCFE"/>
                </a:solidFill>
                <a:effectLst/>
                <a:latin typeface="Consolas" panose="020B0609020204030204" pitchFamily="49" charset="0"/>
              </a:rPr>
              <a:t> del </a:t>
            </a:r>
            <a:r>
              <a:rPr kumimoji="0" lang="en-US" altLang="en-US" sz="1600" b="0" i="0" u="none" strike="noStrike" cap="none" normalizeH="0" baseline="0" dirty="0" err="1">
                <a:ln>
                  <a:noFill/>
                </a:ln>
                <a:solidFill>
                  <a:srgbClr val="9CDCFE"/>
                </a:solidFill>
                <a:effectLst/>
                <a:latin typeface="Consolas" panose="020B0609020204030204" pitchFamily="49" charset="0"/>
              </a:rPr>
              <a:t>contador</a:t>
            </a:r>
            <a:endParaRPr kumimoji="0" lang="en-US" altLang="en-US" sz="1600" b="0" i="0" u="none" strike="noStrike" cap="none" normalizeH="0" baseline="0" dirty="0">
              <a:ln>
                <a:noFill/>
              </a:ln>
              <a:solidFill>
                <a:srgbClr val="9CDCFE"/>
              </a:solidFill>
              <a:effectLst/>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DCDCAA"/>
              </a:solidFill>
              <a:effectLst/>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DCDCAA"/>
                </a:solidFill>
                <a:effectLst/>
                <a:latin typeface="Consolas" panose="020B0609020204030204" pitchFamily="49" charset="0"/>
              </a:rPr>
              <a:t>print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err="1">
                <a:ln>
                  <a:noFill/>
                </a:ln>
                <a:solidFill>
                  <a:srgbClr val="CE9178"/>
                </a:solidFill>
                <a:effectLst/>
                <a:latin typeface="Consolas" panose="020B0609020204030204" pitchFamily="49" charset="0"/>
              </a:rPr>
              <a:t>f"En</a:t>
            </a:r>
            <a:r>
              <a:rPr kumimoji="0" lang="en-US" altLang="en-US" sz="1600" b="0" i="0" u="none" strike="noStrike" cap="none" normalizeH="0" baseline="0" dirty="0">
                <a:ln>
                  <a:noFill/>
                </a:ln>
                <a:solidFill>
                  <a:srgbClr val="CE9178"/>
                </a:solidFill>
                <a:effectLst/>
                <a:latin typeface="Consolas" panose="020B0609020204030204" pitchFamily="49" charset="0"/>
              </a:rPr>
              <a:t> total ha(n) </a:t>
            </a:r>
            <a:r>
              <a:rPr kumimoji="0" lang="en-US" altLang="en-US" sz="1600" b="0" i="0" u="none" strike="noStrike" cap="none" normalizeH="0" baseline="0" dirty="0" err="1">
                <a:ln>
                  <a:noFill/>
                </a:ln>
                <a:solidFill>
                  <a:srgbClr val="CE9178"/>
                </a:solidFill>
                <a:effectLst/>
                <a:latin typeface="Consolas" panose="020B0609020204030204" pitchFamily="49" charset="0"/>
              </a:rPr>
              <a:t>salido</a:t>
            </a:r>
            <a:r>
              <a:rPr kumimoji="0" lang="en-US" altLang="en-US" sz="1600" b="0" i="0" u="none" strike="noStrike" cap="none" normalizeH="0" baseline="0" dirty="0">
                <a:ln>
                  <a:noFill/>
                </a:ln>
                <a:solidFill>
                  <a:srgbClr val="CE9178"/>
                </a:solidFill>
                <a:effectLst/>
                <a:latin typeface="Consolas" panose="020B0609020204030204" pitchFamily="49" charset="0"/>
              </a:rPr>
              <a:t> </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err="1">
                <a:ln>
                  <a:noFill/>
                </a:ln>
                <a:solidFill>
                  <a:srgbClr val="9CDCFE"/>
                </a:solidFill>
                <a:effectLst/>
                <a:latin typeface="Consolas" panose="020B0609020204030204" pitchFamily="49" charset="0"/>
              </a:rPr>
              <a:t>cuenta_cincos</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CE9178"/>
                </a:solidFill>
                <a:effectLst/>
                <a:latin typeface="Consolas" panose="020B0609020204030204" pitchFamily="49" charset="0"/>
              </a:rPr>
              <a:t> </a:t>
            </a:r>
            <a:r>
              <a:rPr kumimoji="0" lang="en-US" altLang="en-US" sz="1600" b="0" i="0" u="none" strike="noStrike" cap="none" normalizeH="0" baseline="0" dirty="0" err="1">
                <a:ln>
                  <a:noFill/>
                </a:ln>
                <a:solidFill>
                  <a:srgbClr val="CE9178"/>
                </a:solidFill>
                <a:effectLst/>
                <a:latin typeface="Consolas" panose="020B0609020204030204" pitchFamily="49" charset="0"/>
              </a:rPr>
              <a:t>cinco</a:t>
            </a:r>
            <a:r>
              <a:rPr kumimoji="0" lang="en-US" altLang="en-US" sz="1600" b="0" i="0" u="none" strike="noStrike" cap="none" normalizeH="0" baseline="0" dirty="0">
                <a:ln>
                  <a:noFill/>
                </a:ln>
                <a:solidFill>
                  <a:srgbClr val="CE9178"/>
                </a:solidFill>
                <a:effectLst/>
                <a:latin typeface="Consolas" panose="020B0609020204030204" pitchFamily="49" charset="0"/>
              </a:rPr>
              <a:t>(s)."</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DCDCAA"/>
                </a:solidFill>
                <a:effectLst/>
                <a:latin typeface="Consolas" panose="020B0609020204030204" pitchFamily="49" charset="0"/>
              </a:rPr>
              <a:t>print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CE9178"/>
                </a:solidFill>
                <a:effectLst/>
                <a:latin typeface="Consolas" panose="020B0609020204030204" pitchFamily="49" charset="0"/>
              </a:rPr>
              <a:t>"Final"</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C69A882E-EECC-88E2-D0ED-2A8EEA7F8AC5}"/>
              </a:ext>
            </a:extLst>
          </p:cNvPr>
          <p:cNvSpPr txBox="1"/>
          <p:nvPr/>
        </p:nvSpPr>
        <p:spPr>
          <a:xfrm>
            <a:off x="977152" y="1911314"/>
            <a:ext cx="10830453" cy="646331"/>
          </a:xfrm>
          <a:prstGeom prst="rect">
            <a:avLst/>
          </a:prstGeom>
          <a:noFill/>
        </p:spPr>
        <p:txBody>
          <a:bodyPr wrap="square">
            <a:spAutoFit/>
          </a:bodyPr>
          <a:lstStyle/>
          <a:p>
            <a:r>
              <a:rPr lang="es-ES" b="0" i="0" dirty="0">
                <a:solidFill>
                  <a:srgbClr val="000000"/>
                </a:solidFill>
                <a:effectLst/>
                <a:latin typeface="Arial" panose="020B0604020202020204" pitchFamily="34" charset="0"/>
              </a:rPr>
              <a:t>En muchos programas se necesitan variables que indiquen si simplemente ha ocurrido algo (</a:t>
            </a:r>
            <a:r>
              <a:rPr lang="es-ES" b="1" i="0" dirty="0">
                <a:solidFill>
                  <a:srgbClr val="14C214"/>
                </a:solidFill>
                <a:effectLst/>
                <a:latin typeface="Arial" panose="020B0604020202020204" pitchFamily="34" charset="0"/>
              </a:rPr>
              <a:t>testigos</a:t>
            </a:r>
            <a:r>
              <a:rPr lang="es-ES" b="0" i="0" dirty="0">
                <a:solidFill>
                  <a:srgbClr val="000000"/>
                </a:solidFill>
                <a:effectLst/>
                <a:latin typeface="Arial" panose="020B0604020202020204" pitchFamily="34" charset="0"/>
              </a:rPr>
              <a:t>), o que cuenten cuántas veces ha ocurrido algo (</a:t>
            </a:r>
            <a:r>
              <a:rPr lang="es-ES" b="1" i="0" dirty="0">
                <a:solidFill>
                  <a:srgbClr val="14C214"/>
                </a:solidFill>
                <a:effectLst/>
                <a:latin typeface="Arial" panose="020B0604020202020204" pitchFamily="34" charset="0"/>
              </a:rPr>
              <a:t>contadores</a:t>
            </a:r>
            <a:r>
              <a:rPr lang="es-ES" b="0" i="0" dirty="0">
                <a:solidFill>
                  <a:srgbClr val="000000"/>
                </a:solidFill>
                <a:effectLst/>
                <a:latin typeface="Arial" panose="020B0604020202020204" pitchFamily="34" charset="0"/>
              </a:rPr>
              <a:t>), o que acumulen valores (</a:t>
            </a:r>
            <a:r>
              <a:rPr lang="es-ES" b="1" i="0" dirty="0">
                <a:solidFill>
                  <a:srgbClr val="14C214"/>
                </a:solidFill>
                <a:effectLst/>
                <a:latin typeface="Arial" panose="020B0604020202020204" pitchFamily="34" charset="0"/>
              </a:rPr>
              <a:t>acumuladores</a:t>
            </a:r>
            <a:r>
              <a:rPr lang="es-ES" b="0" i="0" dirty="0">
                <a:solidFill>
                  <a:srgbClr val="000000"/>
                </a:solidFill>
                <a:effectLst/>
                <a:latin typeface="Arial" panose="020B0604020202020204" pitchFamily="34" charset="0"/>
              </a:rPr>
              <a:t>). </a:t>
            </a:r>
          </a:p>
        </p:txBody>
      </p:sp>
    </p:spTree>
    <p:extLst>
      <p:ext uri="{BB962C8B-B14F-4D97-AF65-F5344CB8AC3E}">
        <p14:creationId xmlns:p14="http://schemas.microsoft.com/office/powerpoint/2010/main" val="4191999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Bucles</a:t>
            </a:r>
            <a:endParaRPr lang="en-US" dirty="0"/>
          </a:p>
        </p:txBody>
      </p:sp>
      <p:sp>
        <p:nvSpPr>
          <p:cNvPr id="2" name="TextBox 1">
            <a:extLst>
              <a:ext uri="{FF2B5EF4-FFF2-40B4-BE49-F238E27FC236}">
                <a16:creationId xmlns:a16="http://schemas.microsoft.com/office/drawing/2014/main" id="{CC3CE9DA-547B-D4B6-A112-AFB790FBBE2B}"/>
              </a:ext>
            </a:extLst>
          </p:cNvPr>
          <p:cNvSpPr txBox="1"/>
          <p:nvPr/>
        </p:nvSpPr>
        <p:spPr>
          <a:xfrm>
            <a:off x="491971" y="1363195"/>
            <a:ext cx="6723315" cy="369332"/>
          </a:xfrm>
          <a:prstGeom prst="rect">
            <a:avLst/>
          </a:prstGeom>
          <a:noFill/>
        </p:spPr>
        <p:txBody>
          <a:bodyPr wrap="none" rtlCol="0">
            <a:spAutoFit/>
          </a:bodyPr>
          <a:lstStyle/>
          <a:p>
            <a:r>
              <a:rPr lang="en-US" b="1" dirty="0">
                <a:solidFill>
                  <a:srgbClr val="14C214"/>
                </a:solidFill>
              </a:rPr>
              <a:t>FOR – TESTIGOS, CONTADORES Y ACUMULADORES</a:t>
            </a:r>
          </a:p>
        </p:txBody>
      </p:sp>
      <p:sp>
        <p:nvSpPr>
          <p:cNvPr id="7" name="TextBox 6">
            <a:extLst>
              <a:ext uri="{FF2B5EF4-FFF2-40B4-BE49-F238E27FC236}">
                <a16:creationId xmlns:a16="http://schemas.microsoft.com/office/drawing/2014/main" id="{487A6F28-5941-A96D-32BD-4E02778A7568}"/>
              </a:ext>
            </a:extLst>
          </p:cNvPr>
          <p:cNvSpPr txBox="1"/>
          <p:nvPr/>
        </p:nvSpPr>
        <p:spPr>
          <a:xfrm>
            <a:off x="2510118" y="4368945"/>
            <a:ext cx="2250141" cy="369332"/>
          </a:xfrm>
          <a:prstGeom prst="rect">
            <a:avLst/>
          </a:prstGeom>
          <a:noFill/>
        </p:spPr>
        <p:txBody>
          <a:bodyPr wrap="square">
            <a:spAutoFit/>
          </a:bodyPr>
          <a:lstStyle/>
          <a:p>
            <a:pPr algn="just"/>
            <a:r>
              <a:rPr lang="en-US" b="1" i="0" dirty="0">
                <a:solidFill>
                  <a:srgbClr val="FF00C1"/>
                </a:solidFill>
                <a:effectLst/>
                <a:latin typeface="Arial" panose="020B0604020202020204" pitchFamily="34" charset="0"/>
              </a:rPr>
              <a:t>ACUMULADORES</a:t>
            </a:r>
          </a:p>
        </p:txBody>
      </p:sp>
      <p:sp>
        <p:nvSpPr>
          <p:cNvPr id="5" name="TextBox 4">
            <a:extLst>
              <a:ext uri="{FF2B5EF4-FFF2-40B4-BE49-F238E27FC236}">
                <a16:creationId xmlns:a16="http://schemas.microsoft.com/office/drawing/2014/main" id="{C69A882E-EECC-88E2-D0ED-2A8EEA7F8AC5}"/>
              </a:ext>
            </a:extLst>
          </p:cNvPr>
          <p:cNvSpPr txBox="1"/>
          <p:nvPr/>
        </p:nvSpPr>
        <p:spPr>
          <a:xfrm>
            <a:off x="977152" y="1911314"/>
            <a:ext cx="10830453" cy="646331"/>
          </a:xfrm>
          <a:prstGeom prst="rect">
            <a:avLst/>
          </a:prstGeom>
          <a:noFill/>
        </p:spPr>
        <p:txBody>
          <a:bodyPr wrap="square">
            <a:spAutoFit/>
          </a:bodyPr>
          <a:lstStyle/>
          <a:p>
            <a:r>
              <a:rPr lang="es-ES" b="0" i="0" dirty="0">
                <a:solidFill>
                  <a:srgbClr val="000000"/>
                </a:solidFill>
                <a:effectLst/>
                <a:latin typeface="Arial" panose="020B0604020202020204" pitchFamily="34" charset="0"/>
              </a:rPr>
              <a:t>En muchos programas se necesitan variables que indiquen si simplemente ha ocurrido algo (</a:t>
            </a:r>
            <a:r>
              <a:rPr lang="es-ES" b="1" i="0" dirty="0">
                <a:solidFill>
                  <a:srgbClr val="14C214"/>
                </a:solidFill>
                <a:effectLst/>
                <a:latin typeface="Arial" panose="020B0604020202020204" pitchFamily="34" charset="0"/>
              </a:rPr>
              <a:t>testigos</a:t>
            </a:r>
            <a:r>
              <a:rPr lang="es-ES" b="0" i="0" dirty="0">
                <a:solidFill>
                  <a:srgbClr val="000000"/>
                </a:solidFill>
                <a:effectLst/>
                <a:latin typeface="Arial" panose="020B0604020202020204" pitchFamily="34" charset="0"/>
              </a:rPr>
              <a:t>), o que cuenten cuántas veces ha ocurrido algo (</a:t>
            </a:r>
            <a:r>
              <a:rPr lang="es-ES" b="1" i="0" dirty="0">
                <a:solidFill>
                  <a:srgbClr val="14C214"/>
                </a:solidFill>
                <a:effectLst/>
                <a:latin typeface="Arial" panose="020B0604020202020204" pitchFamily="34" charset="0"/>
              </a:rPr>
              <a:t>contadores</a:t>
            </a:r>
            <a:r>
              <a:rPr lang="es-ES" b="0" i="0" dirty="0">
                <a:solidFill>
                  <a:srgbClr val="000000"/>
                </a:solidFill>
                <a:effectLst/>
                <a:latin typeface="Arial" panose="020B0604020202020204" pitchFamily="34" charset="0"/>
              </a:rPr>
              <a:t>), o que acumulen valores (</a:t>
            </a:r>
            <a:r>
              <a:rPr lang="es-ES" b="1" i="0" dirty="0">
                <a:solidFill>
                  <a:srgbClr val="14C214"/>
                </a:solidFill>
                <a:effectLst/>
                <a:latin typeface="Arial" panose="020B0604020202020204" pitchFamily="34" charset="0"/>
              </a:rPr>
              <a:t>acumuladores</a:t>
            </a:r>
            <a:r>
              <a:rPr lang="es-ES" b="0" i="0" dirty="0">
                <a:solidFill>
                  <a:srgbClr val="000000"/>
                </a:solidFill>
                <a:effectLst/>
                <a:latin typeface="Arial" panose="020B0604020202020204" pitchFamily="34" charset="0"/>
              </a:rPr>
              <a:t>). </a:t>
            </a:r>
          </a:p>
        </p:txBody>
      </p:sp>
      <p:sp>
        <p:nvSpPr>
          <p:cNvPr id="6" name="Rectangle 1">
            <a:extLst>
              <a:ext uri="{FF2B5EF4-FFF2-40B4-BE49-F238E27FC236}">
                <a16:creationId xmlns:a16="http://schemas.microsoft.com/office/drawing/2014/main" id="{70273B15-D238-6201-93AB-0C84FCFA8A08}"/>
              </a:ext>
            </a:extLst>
          </p:cNvPr>
          <p:cNvSpPr>
            <a:spLocks noChangeArrowheads="1"/>
          </p:cNvSpPr>
          <p:nvPr/>
        </p:nvSpPr>
        <p:spPr bwMode="auto">
          <a:xfrm>
            <a:off x="5243315" y="3285920"/>
            <a:ext cx="5911273" cy="3200876"/>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586C0"/>
                </a:solidFill>
                <a:effectLst/>
                <a:latin typeface="Consolas" panose="020B0609020204030204" pitchFamily="49" charset="0"/>
              </a:rPr>
              <a:t>import</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4EC9B0"/>
                </a:solidFill>
                <a:effectLst/>
                <a:latin typeface="Consolas" panose="020B0609020204030204" pitchFamily="49" charset="0"/>
              </a:rPr>
              <a:t>random</a:t>
            </a:r>
            <a:r>
              <a:rPr kumimoji="0" lang="en-US" altLang="en-US" sz="16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dirty="0">
              <a:solidFill>
                <a:srgbClr val="9CDCFE"/>
              </a:solidFill>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DCDCAA"/>
                </a:solidFill>
                <a:effectLst/>
                <a:latin typeface="Consolas" panose="020B0609020204030204" pitchFamily="49" charset="0"/>
              </a:rPr>
              <a:t>print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CE9178"/>
                </a:solidFill>
                <a:effectLst/>
                <a:latin typeface="Consolas" panose="020B0609020204030204" pitchFamily="49" charset="0"/>
              </a:rPr>
              <a:t>"</a:t>
            </a:r>
            <a:r>
              <a:rPr kumimoji="0" lang="en-US" altLang="en-US" sz="1600" b="0" i="0" u="none" strike="noStrike" cap="none" normalizeH="0" baseline="0" dirty="0" err="1">
                <a:ln>
                  <a:noFill/>
                </a:ln>
                <a:solidFill>
                  <a:srgbClr val="CE9178"/>
                </a:solidFill>
                <a:effectLst/>
                <a:latin typeface="Consolas" panose="020B0609020204030204" pitchFamily="49" charset="0"/>
              </a:rPr>
              <a:t>Comienzo</a:t>
            </a:r>
            <a:r>
              <a:rPr kumimoji="0" lang="en-US" altLang="en-US" sz="1600" b="0" i="0" u="none" strike="noStrike" cap="none" normalizeH="0" baseline="0" dirty="0">
                <a:ln>
                  <a:noFill/>
                </a:ln>
                <a:solidFill>
                  <a:srgbClr val="CE9178"/>
                </a:solidFill>
                <a:effectLst/>
                <a:latin typeface="Consolas" panose="020B0609020204030204" pitchFamily="49" charset="0"/>
              </a:rPr>
              <a: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dirty="0">
              <a:solidFill>
                <a:srgbClr val="9CDCFE"/>
              </a:solidFill>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9CDCFE"/>
                </a:solidFill>
                <a:effectLst/>
                <a:latin typeface="Consolas" panose="020B0609020204030204" pitchFamily="49" charset="0"/>
              </a:rPr>
              <a:t>total </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B5CEA8"/>
                </a:solidFill>
                <a:effectLst/>
                <a:latin typeface="Consolas" panose="020B0609020204030204" pitchFamily="49" charset="0"/>
              </a:rPr>
              <a:t>0</a:t>
            </a:r>
            <a:r>
              <a:rPr kumimoji="0" lang="en-US" altLang="en-US" sz="1600" b="0" i="0" u="none" strike="noStrike" cap="none" normalizeH="0" baseline="0" dirty="0">
                <a:ln>
                  <a:noFill/>
                </a:ln>
                <a:solidFill>
                  <a:srgbClr val="9CDCFE"/>
                </a:solidFill>
                <a:effectLst/>
                <a:latin typeface="Consolas" panose="020B0609020204030204" pitchFamily="49" charset="0"/>
              </a:rPr>
              <a:t> # </a:t>
            </a:r>
            <a:r>
              <a:rPr kumimoji="0" lang="en-US" altLang="en-US" sz="1600" b="0" i="0" u="none" strike="noStrike" cap="none" normalizeH="0" baseline="0" dirty="0" err="1">
                <a:ln>
                  <a:noFill/>
                </a:ln>
                <a:solidFill>
                  <a:srgbClr val="9CDCFE"/>
                </a:solidFill>
                <a:effectLst/>
                <a:latin typeface="Consolas" panose="020B0609020204030204" pitchFamily="49" charset="0"/>
              </a:rPr>
              <a:t>Acumulador</a:t>
            </a:r>
            <a:endParaRPr kumimoji="0" lang="en-US" altLang="en-US" sz="1600" b="0" i="0" u="none" strike="noStrike" cap="none" normalizeH="0" baseline="0" dirty="0">
              <a:ln>
                <a:noFill/>
              </a:ln>
              <a:solidFill>
                <a:srgbClr val="9CDCFE"/>
              </a:solidFill>
              <a:effectLst/>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dirty="0">
              <a:solidFill>
                <a:srgbClr val="9CDCFE"/>
              </a:solidFill>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586C0"/>
                </a:solidFill>
                <a:effectLst/>
                <a:latin typeface="Consolas" panose="020B0609020204030204" pitchFamily="49" charset="0"/>
              </a:rPr>
              <a:t>for</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err="1">
                <a:ln>
                  <a:noFill/>
                </a:ln>
                <a:solidFill>
                  <a:srgbClr val="9CDCFE"/>
                </a:solidFill>
                <a:effectLst/>
                <a:latin typeface="Consolas" panose="020B0609020204030204" pitchFamily="49" charset="0"/>
              </a:rPr>
              <a:t>i</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C586C0"/>
                </a:solidFill>
                <a:effectLst/>
                <a:latin typeface="Consolas" panose="020B0609020204030204" pitchFamily="49" charset="0"/>
              </a:rPr>
              <a:t>in</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4EC9B0"/>
                </a:solidFill>
                <a:effectLst/>
                <a:latin typeface="Consolas" panose="020B0609020204030204" pitchFamily="49" charset="0"/>
              </a:rPr>
              <a:t>range</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B5CEA8"/>
                </a:solidFill>
                <a:effectLst/>
                <a:latin typeface="Consolas" panose="020B0609020204030204" pitchFamily="49" charset="0"/>
              </a:rPr>
              <a:t>3</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rgbClr val="9CDCFE"/>
                </a:solidFill>
                <a:latin typeface="Consolas" panose="020B0609020204030204" pitchFamily="49" charset="0"/>
              </a:rPr>
              <a:t>	</a:t>
            </a:r>
            <a:r>
              <a:rPr kumimoji="0" lang="en-US" altLang="en-US" sz="1600" b="0" i="0" u="none" strike="noStrike" cap="none" normalizeH="0" baseline="0" dirty="0">
                <a:ln>
                  <a:noFill/>
                </a:ln>
                <a:solidFill>
                  <a:srgbClr val="9CDCFE"/>
                </a:solidFill>
                <a:effectLst/>
                <a:latin typeface="Consolas" panose="020B0609020204030204" pitchFamily="49" charset="0"/>
              </a:rPr>
              <a:t>dado </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err="1">
                <a:ln>
                  <a:noFill/>
                </a:ln>
                <a:solidFill>
                  <a:srgbClr val="4EC9B0"/>
                </a:solidFill>
                <a:effectLst/>
                <a:latin typeface="Consolas" panose="020B0609020204030204" pitchFamily="49" charset="0"/>
              </a:rPr>
              <a:t>random</a:t>
            </a:r>
            <a:r>
              <a:rPr kumimoji="0" lang="en-US" altLang="en-US" sz="1600" b="0" i="0" u="none" strike="noStrike" cap="none" normalizeH="0" baseline="0" dirty="0" err="1">
                <a:ln>
                  <a:noFill/>
                </a:ln>
                <a:solidFill>
                  <a:srgbClr val="D4D4D4"/>
                </a:solidFill>
                <a:effectLst/>
                <a:latin typeface="Consolas" panose="020B0609020204030204" pitchFamily="49" charset="0"/>
              </a:rPr>
              <a:t>.</a:t>
            </a:r>
            <a:r>
              <a:rPr kumimoji="0" lang="en-US" altLang="en-US" sz="1600" b="0" i="0" u="none" strike="noStrike" cap="none" normalizeH="0" baseline="0" dirty="0" err="1">
                <a:ln>
                  <a:noFill/>
                </a:ln>
                <a:solidFill>
                  <a:srgbClr val="DCDCAA"/>
                </a:solidFill>
                <a:effectLst/>
                <a:latin typeface="Consolas" panose="020B0609020204030204" pitchFamily="49" charset="0"/>
              </a:rPr>
              <a:t>randrange</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B5CEA8"/>
                </a:solidFill>
                <a:effectLst/>
                <a:latin typeface="Consolas" panose="020B0609020204030204" pitchFamily="49" charset="0"/>
              </a:rPr>
              <a:t>1</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B5CEA8"/>
                </a:solidFill>
                <a:effectLst/>
                <a:latin typeface="Consolas" panose="020B0609020204030204" pitchFamily="49" charset="0"/>
              </a:rPr>
              <a:t>7</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rgbClr val="9CDCFE"/>
                </a:solidFill>
                <a:latin typeface="Consolas" panose="020B0609020204030204" pitchFamily="49" charset="0"/>
              </a:rPr>
              <a:t>	</a:t>
            </a:r>
            <a:r>
              <a:rPr kumimoji="0" lang="en-US" altLang="en-US" sz="1600" b="0" i="0" u="none" strike="noStrike" cap="none" normalizeH="0" baseline="0" dirty="0">
                <a:ln>
                  <a:noFill/>
                </a:ln>
                <a:solidFill>
                  <a:srgbClr val="DCDCAA"/>
                </a:solidFill>
                <a:effectLst/>
                <a:latin typeface="Consolas" panose="020B0609020204030204" pitchFamily="49" charset="0"/>
              </a:rPr>
              <a:t>print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err="1">
                <a:ln>
                  <a:noFill/>
                </a:ln>
                <a:solidFill>
                  <a:srgbClr val="CE9178"/>
                </a:solidFill>
                <a:effectLst/>
                <a:latin typeface="Consolas" panose="020B0609020204030204" pitchFamily="49" charset="0"/>
              </a:rPr>
              <a:t>f"Tirada</a:t>
            </a:r>
            <a:r>
              <a:rPr kumimoji="0" lang="en-US" altLang="en-US" sz="1600" b="0" i="0" u="none" strike="noStrike" cap="none" normalizeH="0" baseline="0" dirty="0">
                <a:ln>
                  <a:noFill/>
                </a:ln>
                <a:solidFill>
                  <a:srgbClr val="CE9178"/>
                </a:solidFill>
                <a:effectLst/>
                <a:latin typeface="Consolas" panose="020B0609020204030204" pitchFamily="49" charset="0"/>
              </a:rPr>
              <a:t> </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err="1">
                <a:ln>
                  <a:noFill/>
                </a:ln>
                <a:solidFill>
                  <a:srgbClr val="9CDCFE"/>
                </a:solidFill>
                <a:effectLst/>
                <a:latin typeface="Consolas" panose="020B0609020204030204" pitchFamily="49" charset="0"/>
              </a:rPr>
              <a:t>i</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B5CEA8"/>
                </a:solidFill>
                <a:effectLst/>
                <a:latin typeface="Consolas" panose="020B0609020204030204" pitchFamily="49" charset="0"/>
              </a:rPr>
              <a:t>1</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CE9178"/>
                </a:solidFill>
                <a:effectLst/>
                <a:latin typeface="Consolas" panose="020B0609020204030204" pitchFamily="49" charset="0"/>
              </a:rPr>
              <a:t>: </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dado</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CE9178"/>
                </a:solidFill>
                <a:effectLst/>
                <a:latin typeface="Consolas" panose="020B0609020204030204" pitchFamily="49" charset="0"/>
              </a:rPr>
              <a: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rgbClr val="9CDCFE"/>
                </a:solidFill>
                <a:latin typeface="Consolas" panose="020B0609020204030204" pitchFamily="49" charset="0"/>
              </a:rPr>
              <a:t>	</a:t>
            </a:r>
            <a:r>
              <a:rPr kumimoji="0" lang="en-US" altLang="en-US" sz="1600" b="0" i="0" u="none" strike="noStrike" cap="none" normalizeH="0" baseline="0" dirty="0">
                <a:ln>
                  <a:noFill/>
                </a:ln>
                <a:solidFill>
                  <a:srgbClr val="9CDCFE"/>
                </a:solidFill>
                <a:effectLst/>
                <a:latin typeface="Consolas" panose="020B0609020204030204" pitchFamily="49" charset="0"/>
              </a:rPr>
              <a:t>total </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dado # </a:t>
            </a:r>
            <a:r>
              <a:rPr kumimoji="0" lang="en-US" altLang="en-US" sz="1600" b="0" i="0" u="none" strike="noStrike" cap="none" normalizeH="0" baseline="0" dirty="0" err="1">
                <a:ln>
                  <a:noFill/>
                </a:ln>
                <a:solidFill>
                  <a:srgbClr val="9CDCFE"/>
                </a:solidFill>
                <a:effectLst/>
                <a:latin typeface="Consolas" panose="020B0609020204030204" pitchFamily="49" charset="0"/>
              </a:rPr>
              <a:t>Incremento</a:t>
            </a:r>
            <a:r>
              <a:rPr kumimoji="0" lang="en-US" altLang="en-US" sz="1600" b="0" i="0" u="none" strike="noStrike" cap="none" normalizeH="0" baseline="0" dirty="0">
                <a:ln>
                  <a:noFill/>
                </a:ln>
                <a:solidFill>
                  <a:srgbClr val="9CDCFE"/>
                </a:solidFill>
                <a:effectLst/>
                <a:latin typeface="Consolas" panose="020B0609020204030204" pitchFamily="49" charset="0"/>
              </a:rPr>
              <a:t> del </a:t>
            </a:r>
            <a:r>
              <a:rPr kumimoji="0" lang="en-US" altLang="en-US" sz="1600" b="0" i="0" u="none" strike="noStrike" cap="none" normalizeH="0" baseline="0" dirty="0" err="1">
                <a:ln>
                  <a:noFill/>
                </a:ln>
                <a:solidFill>
                  <a:srgbClr val="9CDCFE"/>
                </a:solidFill>
                <a:effectLst/>
                <a:latin typeface="Consolas" panose="020B0609020204030204" pitchFamily="49" charset="0"/>
              </a:rPr>
              <a:t>Acumulador</a:t>
            </a:r>
            <a:endParaRPr kumimoji="0" lang="en-US" altLang="en-US" sz="1600" b="0" i="0" u="none" strike="noStrike" cap="none" normalizeH="0" baseline="0" dirty="0">
              <a:ln>
                <a:noFill/>
              </a:ln>
              <a:solidFill>
                <a:srgbClr val="9CDCFE"/>
              </a:solidFill>
              <a:effectLst/>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dirty="0">
              <a:solidFill>
                <a:srgbClr val="9CDCFE"/>
              </a:solidFill>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DCDCAA"/>
                </a:solidFill>
                <a:effectLst/>
                <a:latin typeface="Consolas" panose="020B0609020204030204" pitchFamily="49" charset="0"/>
              </a:rPr>
              <a:t>print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err="1">
                <a:ln>
                  <a:noFill/>
                </a:ln>
                <a:solidFill>
                  <a:srgbClr val="CE9178"/>
                </a:solidFill>
                <a:effectLst/>
                <a:latin typeface="Consolas" panose="020B0609020204030204" pitchFamily="49" charset="0"/>
              </a:rPr>
              <a:t>f"En</a:t>
            </a:r>
            <a:r>
              <a:rPr kumimoji="0" lang="en-US" altLang="en-US" sz="1600" b="0" i="0" u="none" strike="noStrike" cap="none" normalizeH="0" baseline="0" dirty="0">
                <a:ln>
                  <a:noFill/>
                </a:ln>
                <a:solidFill>
                  <a:srgbClr val="CE9178"/>
                </a:solidFill>
                <a:effectLst/>
                <a:latin typeface="Consolas" panose="020B0609020204030204" pitchFamily="49" charset="0"/>
              </a:rPr>
              <a:t> total ha </a:t>
            </a:r>
            <a:r>
              <a:rPr kumimoji="0" lang="en-US" altLang="en-US" sz="1600" b="0" i="0" u="none" strike="noStrike" cap="none" normalizeH="0" baseline="0" dirty="0" err="1">
                <a:ln>
                  <a:noFill/>
                </a:ln>
                <a:solidFill>
                  <a:srgbClr val="CE9178"/>
                </a:solidFill>
                <a:effectLst/>
                <a:latin typeface="Consolas" panose="020B0609020204030204" pitchFamily="49" charset="0"/>
              </a:rPr>
              <a:t>obtenido</a:t>
            </a:r>
            <a:r>
              <a:rPr kumimoji="0" lang="en-US" altLang="en-US" sz="1600" b="0" i="0" u="none" strike="noStrike" cap="none" normalizeH="0" baseline="0" dirty="0">
                <a:ln>
                  <a:noFill/>
                </a:ln>
                <a:solidFill>
                  <a:srgbClr val="CE9178"/>
                </a:solidFill>
                <a:effectLst/>
                <a:latin typeface="Consolas" panose="020B0609020204030204" pitchFamily="49" charset="0"/>
              </a:rPr>
              <a:t> </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total</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CE9178"/>
                </a:solidFill>
                <a:effectLst/>
                <a:latin typeface="Consolas" panose="020B0609020204030204" pitchFamily="49" charset="0"/>
              </a:rPr>
              <a:t> punto(s)."</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DCDCAA"/>
                </a:solidFill>
                <a:effectLst/>
                <a:latin typeface="Consolas" panose="020B0609020204030204" pitchFamily="49" charset="0"/>
              </a:rPr>
              <a:t>print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CE9178"/>
                </a:solidFill>
                <a:effectLst/>
                <a:latin typeface="Consolas" panose="020B0609020204030204" pitchFamily="49" charset="0"/>
              </a:rPr>
              <a:t>"Final"</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4853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Bucles</a:t>
            </a:r>
            <a:endParaRPr lang="en-US" dirty="0"/>
          </a:p>
        </p:txBody>
      </p:sp>
      <p:sp>
        <p:nvSpPr>
          <p:cNvPr id="2" name="TextBox 1">
            <a:extLst>
              <a:ext uri="{FF2B5EF4-FFF2-40B4-BE49-F238E27FC236}">
                <a16:creationId xmlns:a16="http://schemas.microsoft.com/office/drawing/2014/main" id="{CC3CE9DA-547B-D4B6-A112-AFB790FBBE2B}"/>
              </a:ext>
            </a:extLst>
          </p:cNvPr>
          <p:cNvSpPr txBox="1"/>
          <p:nvPr/>
        </p:nvSpPr>
        <p:spPr>
          <a:xfrm>
            <a:off x="491971" y="1363195"/>
            <a:ext cx="5875326" cy="369332"/>
          </a:xfrm>
          <a:prstGeom prst="rect">
            <a:avLst/>
          </a:prstGeom>
          <a:noFill/>
        </p:spPr>
        <p:txBody>
          <a:bodyPr wrap="none" rtlCol="0">
            <a:spAutoFit/>
          </a:bodyPr>
          <a:lstStyle/>
          <a:p>
            <a:r>
              <a:rPr lang="en-US" b="1" dirty="0">
                <a:solidFill>
                  <a:srgbClr val="14C214"/>
                </a:solidFill>
              </a:rPr>
              <a:t>FOR – CADENAS DE CARACTERES (STRINGS)</a:t>
            </a:r>
          </a:p>
        </p:txBody>
      </p:sp>
      <p:pic>
        <p:nvPicPr>
          <p:cNvPr id="6" name="Picture 2" descr="attrayant De nom Belliqueux str string Jeune Tourmenter réforme">
            <a:extLst>
              <a:ext uri="{FF2B5EF4-FFF2-40B4-BE49-F238E27FC236}">
                <a16:creationId xmlns:a16="http://schemas.microsoft.com/office/drawing/2014/main" id="{CD8384B6-100C-6F6C-6ABA-0C6E9A6A44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5267" y="2348094"/>
            <a:ext cx="2604028" cy="332208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3DB8070-DEF3-556B-01B9-10C4E907CD96}"/>
              </a:ext>
            </a:extLst>
          </p:cNvPr>
          <p:cNvSpPr txBox="1"/>
          <p:nvPr/>
        </p:nvSpPr>
        <p:spPr>
          <a:xfrm>
            <a:off x="5225583" y="1946486"/>
            <a:ext cx="6096000" cy="3416320"/>
          </a:xfrm>
          <a:prstGeom prst="rect">
            <a:avLst/>
          </a:prstGeom>
          <a:noFill/>
        </p:spPr>
        <p:txBody>
          <a:bodyPr wrap="square">
            <a:spAutoFit/>
          </a:bodyPr>
          <a:lstStyle/>
          <a:p>
            <a:r>
              <a:rPr lang="es-ES" b="1" i="0" dirty="0">
                <a:solidFill>
                  <a:srgbClr val="14C214"/>
                </a:solidFill>
                <a:effectLst/>
                <a:latin typeface="Source Sans Pro" panose="020B0503030403020204" pitchFamily="34" charset="0"/>
              </a:rPr>
              <a:t>Ejemplo:</a:t>
            </a:r>
          </a:p>
          <a:p>
            <a:endParaRPr lang="es-ES" b="1" i="0" dirty="0">
              <a:effectLst/>
              <a:latin typeface="Source Sans Pro" panose="020B0503030403020204" pitchFamily="34" charset="0"/>
            </a:endParaRPr>
          </a:p>
          <a:p>
            <a:r>
              <a:rPr lang="es-ES" b="0" i="0" dirty="0">
                <a:effectLst/>
                <a:latin typeface="Source Sans Pro" panose="020B0503030403020204" pitchFamily="34" charset="0"/>
              </a:rPr>
              <a:t>Escribir un programa que pida al usuario una palabra y luego muestre por pantalla una a una las letras de la palabra introducida empezando por la última.</a:t>
            </a:r>
          </a:p>
          <a:p>
            <a:endParaRPr lang="es-ES" dirty="0">
              <a:latin typeface="Source Sans Pro" panose="020B0503030403020204" pitchFamily="34" charset="0"/>
            </a:endParaRPr>
          </a:p>
          <a:p>
            <a:endParaRPr lang="es-ES" dirty="0">
              <a:latin typeface="Source Sans Pro" panose="020B0503030403020204" pitchFamily="34" charset="0"/>
            </a:endParaRPr>
          </a:p>
          <a:p>
            <a:endParaRPr lang="es-ES" dirty="0">
              <a:latin typeface="Source Sans Pro" panose="020B0503030403020204" pitchFamily="34" charset="0"/>
            </a:endParaRPr>
          </a:p>
          <a:p>
            <a:endParaRPr lang="es-ES" dirty="0">
              <a:latin typeface="Source Sans Pro" panose="020B0503030403020204" pitchFamily="34" charset="0"/>
            </a:endParaRPr>
          </a:p>
          <a:p>
            <a:endParaRPr lang="es-ES" dirty="0">
              <a:latin typeface="Source Sans Pro" panose="020B0503030403020204" pitchFamily="34" charset="0"/>
            </a:endParaRPr>
          </a:p>
          <a:p>
            <a:r>
              <a:rPr lang="es-ES" b="1" dirty="0">
                <a:latin typeface="Source Sans Pro" panose="020B0503030403020204" pitchFamily="34" charset="0"/>
              </a:rPr>
              <a:t>Función </a:t>
            </a:r>
            <a:r>
              <a:rPr lang="es-ES" b="1" dirty="0" err="1">
                <a:solidFill>
                  <a:srgbClr val="14C214"/>
                </a:solidFill>
                <a:latin typeface="Source Sans Pro" panose="020B0503030403020204" pitchFamily="34" charset="0"/>
              </a:rPr>
              <a:t>len</a:t>
            </a:r>
            <a:r>
              <a:rPr lang="es-ES" b="1" dirty="0">
                <a:solidFill>
                  <a:srgbClr val="14C214"/>
                </a:solidFill>
                <a:latin typeface="Source Sans Pro" panose="020B0503030403020204" pitchFamily="34" charset="0"/>
              </a:rPr>
              <a:t>()</a:t>
            </a:r>
            <a:endParaRPr lang="es-ES" dirty="0">
              <a:solidFill>
                <a:srgbClr val="4A00FF"/>
              </a:solidFill>
              <a:latin typeface="Source Sans Pro" panose="020B0503030403020204" pitchFamily="34" charset="0"/>
            </a:endParaRPr>
          </a:p>
          <a:p>
            <a:r>
              <a:rPr lang="es-ES" dirty="0">
                <a:latin typeface="Source Sans Pro" panose="020B0503030403020204" pitchFamily="34" charset="0"/>
              </a:rPr>
              <a:t>Retorna el número de Ítems de un objeto.</a:t>
            </a:r>
            <a:endParaRPr lang="en-US" dirty="0"/>
          </a:p>
        </p:txBody>
      </p:sp>
      <p:sp>
        <p:nvSpPr>
          <p:cNvPr id="9" name="TextBox 8">
            <a:extLst>
              <a:ext uri="{FF2B5EF4-FFF2-40B4-BE49-F238E27FC236}">
                <a16:creationId xmlns:a16="http://schemas.microsoft.com/office/drawing/2014/main" id="{7E9E8971-3FF1-3229-0DF4-B0CA0C6E5F5D}"/>
              </a:ext>
            </a:extLst>
          </p:cNvPr>
          <p:cNvSpPr txBox="1"/>
          <p:nvPr/>
        </p:nvSpPr>
        <p:spPr>
          <a:xfrm>
            <a:off x="5857034" y="3656548"/>
            <a:ext cx="6096000" cy="923330"/>
          </a:xfrm>
          <a:prstGeom prst="rect">
            <a:avLst/>
          </a:prstGeom>
          <a:noFill/>
        </p:spPr>
        <p:txBody>
          <a:bodyPr wrap="square">
            <a:spAutoFit/>
          </a:bodyPr>
          <a:lstStyle/>
          <a:p>
            <a:r>
              <a:rPr lang="en-US" b="0" dirty="0">
                <a:solidFill>
                  <a:srgbClr val="D4D4D4"/>
                </a:solidFill>
                <a:effectLst/>
                <a:highlight>
                  <a:srgbClr val="000000"/>
                </a:highlight>
                <a:latin typeface="Courier New" panose="02070309020205020404" pitchFamily="49" charset="0"/>
              </a:rPr>
              <a:t>word = </a:t>
            </a:r>
            <a:r>
              <a:rPr lang="en-US" b="0" dirty="0">
                <a:solidFill>
                  <a:srgbClr val="DCDCAA"/>
                </a:solidFill>
                <a:effectLst/>
                <a:highlight>
                  <a:srgbClr val="000000"/>
                </a:highlight>
                <a:latin typeface="Courier New" panose="02070309020205020404" pitchFamily="49" charset="0"/>
              </a:rPr>
              <a:t>input</a:t>
            </a:r>
            <a:r>
              <a:rPr lang="en-US" b="0" dirty="0">
                <a:solidFill>
                  <a:srgbClr val="DCDCDC"/>
                </a:solidFill>
                <a:effectLst/>
                <a:highlight>
                  <a:srgbClr val="000000"/>
                </a:highlight>
                <a:latin typeface="Courier New" panose="02070309020205020404" pitchFamily="49" charset="0"/>
              </a:rPr>
              <a:t>(</a:t>
            </a:r>
            <a:r>
              <a:rPr lang="en-US" b="0" dirty="0">
                <a:solidFill>
                  <a:srgbClr val="CE9178"/>
                </a:solidFill>
                <a:effectLst/>
                <a:highlight>
                  <a:srgbClr val="000000"/>
                </a:highlight>
                <a:latin typeface="Courier New" panose="02070309020205020404" pitchFamily="49" charset="0"/>
              </a:rPr>
              <a:t>"Introduce </a:t>
            </a:r>
            <a:r>
              <a:rPr lang="en-US" b="0" dirty="0" err="1">
                <a:solidFill>
                  <a:srgbClr val="CE9178"/>
                </a:solidFill>
                <a:effectLst/>
                <a:highlight>
                  <a:srgbClr val="000000"/>
                </a:highlight>
                <a:latin typeface="Courier New" panose="02070309020205020404" pitchFamily="49" charset="0"/>
              </a:rPr>
              <a:t>una</a:t>
            </a:r>
            <a:r>
              <a:rPr lang="en-US" b="0" dirty="0">
                <a:solidFill>
                  <a:srgbClr val="CE9178"/>
                </a:solidFill>
                <a:effectLst/>
                <a:highlight>
                  <a:srgbClr val="000000"/>
                </a:highlight>
                <a:latin typeface="Courier New" panose="02070309020205020404" pitchFamily="49" charset="0"/>
              </a:rPr>
              <a:t> palabra: "</a:t>
            </a:r>
            <a:r>
              <a:rPr lang="en-US" b="0" dirty="0">
                <a:solidFill>
                  <a:srgbClr val="DCDCDC"/>
                </a:solidFill>
                <a:effectLst/>
                <a:highlight>
                  <a:srgbClr val="000000"/>
                </a:highlight>
                <a:latin typeface="Courier New" panose="02070309020205020404" pitchFamily="49" charset="0"/>
              </a:rPr>
              <a:t>)</a:t>
            </a:r>
            <a:endParaRPr lang="en-US" b="0" dirty="0">
              <a:solidFill>
                <a:srgbClr val="D4D4D4"/>
              </a:solidFill>
              <a:effectLst/>
              <a:highlight>
                <a:srgbClr val="000000"/>
              </a:highlight>
              <a:latin typeface="Courier New" panose="02070309020205020404" pitchFamily="49" charset="0"/>
            </a:endParaRPr>
          </a:p>
          <a:p>
            <a:r>
              <a:rPr lang="en-US" b="0" dirty="0">
                <a:solidFill>
                  <a:srgbClr val="C586C0"/>
                </a:solidFill>
                <a:effectLst/>
                <a:highlight>
                  <a:srgbClr val="000000"/>
                </a:highlight>
                <a:latin typeface="Courier New" panose="02070309020205020404" pitchFamily="49" charset="0"/>
              </a:rPr>
              <a:t>for</a:t>
            </a:r>
            <a:r>
              <a:rPr lang="en-US" b="0" dirty="0">
                <a:solidFill>
                  <a:srgbClr val="D4D4D4"/>
                </a:solidFill>
                <a:effectLst/>
                <a:highlight>
                  <a:srgbClr val="000000"/>
                </a:highlight>
                <a:latin typeface="Courier New" panose="02070309020205020404" pitchFamily="49" charset="0"/>
              </a:rPr>
              <a:t> </a:t>
            </a:r>
            <a:r>
              <a:rPr lang="en-US" b="0" dirty="0" err="1">
                <a:solidFill>
                  <a:srgbClr val="D4D4D4"/>
                </a:solidFill>
                <a:effectLst/>
                <a:highlight>
                  <a:srgbClr val="000000"/>
                </a:highlight>
                <a:latin typeface="Courier New" panose="02070309020205020404" pitchFamily="49" charset="0"/>
              </a:rPr>
              <a:t>i</a:t>
            </a:r>
            <a:r>
              <a:rPr lang="en-US" b="0" dirty="0">
                <a:solidFill>
                  <a:srgbClr val="D4D4D4"/>
                </a:solidFill>
                <a:effectLst/>
                <a:highlight>
                  <a:srgbClr val="000000"/>
                </a:highlight>
                <a:latin typeface="Courier New" panose="02070309020205020404" pitchFamily="49" charset="0"/>
              </a:rPr>
              <a:t> </a:t>
            </a:r>
            <a:r>
              <a:rPr lang="en-US" b="0" dirty="0">
                <a:solidFill>
                  <a:srgbClr val="82C6FF"/>
                </a:solidFill>
                <a:effectLst/>
                <a:highlight>
                  <a:srgbClr val="000000"/>
                </a:highlight>
                <a:latin typeface="Courier New" panose="02070309020205020404" pitchFamily="49" charset="0"/>
              </a:rPr>
              <a:t>in</a:t>
            </a:r>
            <a:r>
              <a:rPr lang="en-US" b="0" dirty="0">
                <a:solidFill>
                  <a:srgbClr val="D4D4D4"/>
                </a:solidFill>
                <a:effectLst/>
                <a:highlight>
                  <a:srgbClr val="000000"/>
                </a:highlight>
                <a:latin typeface="Courier New" panose="02070309020205020404" pitchFamily="49" charset="0"/>
              </a:rPr>
              <a:t> </a:t>
            </a:r>
            <a:r>
              <a:rPr lang="en-US" b="0" dirty="0">
                <a:solidFill>
                  <a:srgbClr val="DCDCAA"/>
                </a:solidFill>
                <a:effectLst/>
                <a:highlight>
                  <a:srgbClr val="000000"/>
                </a:highlight>
                <a:latin typeface="Courier New" panose="02070309020205020404" pitchFamily="49" charset="0"/>
              </a:rPr>
              <a:t>range</a:t>
            </a:r>
            <a:r>
              <a:rPr lang="en-US" b="0" dirty="0">
                <a:solidFill>
                  <a:srgbClr val="DCDCDC"/>
                </a:solidFill>
                <a:effectLst/>
                <a:highlight>
                  <a:srgbClr val="000000"/>
                </a:highlight>
                <a:latin typeface="Courier New" panose="02070309020205020404" pitchFamily="49" charset="0"/>
              </a:rPr>
              <a:t>(</a:t>
            </a:r>
            <a:r>
              <a:rPr lang="en-US" b="0" dirty="0" err="1">
                <a:solidFill>
                  <a:srgbClr val="DCDCAA"/>
                </a:solidFill>
                <a:effectLst/>
                <a:highlight>
                  <a:srgbClr val="000000"/>
                </a:highlight>
                <a:latin typeface="Courier New" panose="02070309020205020404" pitchFamily="49" charset="0"/>
              </a:rPr>
              <a:t>len</a:t>
            </a:r>
            <a:r>
              <a:rPr lang="en-US" b="0" dirty="0">
                <a:solidFill>
                  <a:srgbClr val="DCDCDC"/>
                </a:solidFill>
                <a:effectLst/>
                <a:highlight>
                  <a:srgbClr val="000000"/>
                </a:highlight>
                <a:latin typeface="Courier New" panose="02070309020205020404" pitchFamily="49" charset="0"/>
              </a:rPr>
              <a:t>(</a:t>
            </a:r>
            <a:r>
              <a:rPr lang="en-US" b="0" dirty="0">
                <a:solidFill>
                  <a:srgbClr val="D4D4D4"/>
                </a:solidFill>
                <a:effectLst/>
                <a:highlight>
                  <a:srgbClr val="000000"/>
                </a:highlight>
                <a:latin typeface="Courier New" panose="02070309020205020404" pitchFamily="49" charset="0"/>
              </a:rPr>
              <a:t>word</a:t>
            </a:r>
            <a:r>
              <a:rPr lang="en-US" b="0" dirty="0">
                <a:solidFill>
                  <a:srgbClr val="DCDCDC"/>
                </a:solidFill>
                <a:effectLst/>
                <a:highlight>
                  <a:srgbClr val="000000"/>
                </a:highlight>
                <a:latin typeface="Courier New" panose="02070309020205020404" pitchFamily="49" charset="0"/>
              </a:rPr>
              <a:t>)</a:t>
            </a:r>
            <a:r>
              <a:rPr lang="en-US" b="0" dirty="0">
                <a:solidFill>
                  <a:srgbClr val="B5CEA8"/>
                </a:solidFill>
                <a:effectLst/>
                <a:highlight>
                  <a:srgbClr val="000000"/>
                </a:highlight>
                <a:latin typeface="Courier New" panose="02070309020205020404" pitchFamily="49" charset="0"/>
              </a:rPr>
              <a:t>-1</a:t>
            </a:r>
            <a:r>
              <a:rPr lang="en-US" b="0" dirty="0">
                <a:solidFill>
                  <a:srgbClr val="DCDCDC"/>
                </a:solidFill>
                <a:effectLst/>
                <a:highlight>
                  <a:srgbClr val="000000"/>
                </a:highlight>
                <a:latin typeface="Courier New" panose="02070309020205020404" pitchFamily="49" charset="0"/>
              </a:rPr>
              <a:t>,</a:t>
            </a:r>
            <a:r>
              <a:rPr lang="en-US" b="0" dirty="0">
                <a:solidFill>
                  <a:srgbClr val="D4D4D4"/>
                </a:solidFill>
                <a:effectLst/>
                <a:highlight>
                  <a:srgbClr val="000000"/>
                </a:highlight>
                <a:latin typeface="Courier New" panose="02070309020205020404" pitchFamily="49" charset="0"/>
              </a:rPr>
              <a:t> </a:t>
            </a:r>
            <a:r>
              <a:rPr lang="en-US" b="0" dirty="0">
                <a:solidFill>
                  <a:srgbClr val="B5CEA8"/>
                </a:solidFill>
                <a:effectLst/>
                <a:highlight>
                  <a:srgbClr val="000000"/>
                </a:highlight>
                <a:latin typeface="Courier New" panose="02070309020205020404" pitchFamily="49" charset="0"/>
              </a:rPr>
              <a:t>-1</a:t>
            </a:r>
            <a:r>
              <a:rPr lang="en-US" b="0" dirty="0">
                <a:solidFill>
                  <a:srgbClr val="DCDCDC"/>
                </a:solidFill>
                <a:effectLst/>
                <a:highlight>
                  <a:srgbClr val="000000"/>
                </a:highlight>
                <a:latin typeface="Courier New" panose="02070309020205020404" pitchFamily="49" charset="0"/>
              </a:rPr>
              <a:t>,</a:t>
            </a:r>
            <a:r>
              <a:rPr lang="en-US" b="0" dirty="0">
                <a:solidFill>
                  <a:srgbClr val="D4D4D4"/>
                </a:solidFill>
                <a:effectLst/>
                <a:highlight>
                  <a:srgbClr val="000000"/>
                </a:highlight>
                <a:latin typeface="Courier New" panose="02070309020205020404" pitchFamily="49" charset="0"/>
              </a:rPr>
              <a:t> </a:t>
            </a:r>
            <a:r>
              <a:rPr lang="en-US" b="0" dirty="0">
                <a:solidFill>
                  <a:srgbClr val="B5CEA8"/>
                </a:solidFill>
                <a:effectLst/>
                <a:highlight>
                  <a:srgbClr val="000000"/>
                </a:highlight>
                <a:latin typeface="Courier New" panose="02070309020205020404" pitchFamily="49" charset="0"/>
              </a:rPr>
              <a:t>-1</a:t>
            </a:r>
            <a:r>
              <a:rPr lang="en-US" b="0" dirty="0">
                <a:solidFill>
                  <a:srgbClr val="DCDCDC"/>
                </a:solidFill>
                <a:effectLst/>
                <a:highlight>
                  <a:srgbClr val="000000"/>
                </a:highlight>
                <a:latin typeface="Courier New" panose="02070309020205020404" pitchFamily="49" charset="0"/>
              </a:rPr>
              <a:t>):</a:t>
            </a:r>
            <a:endParaRPr lang="en-US" b="0" dirty="0">
              <a:solidFill>
                <a:srgbClr val="D4D4D4"/>
              </a:solidFill>
              <a:effectLst/>
              <a:highlight>
                <a:srgbClr val="000000"/>
              </a:highlight>
              <a:latin typeface="Courier New" panose="02070309020205020404" pitchFamily="49" charset="0"/>
            </a:endParaRPr>
          </a:p>
          <a:p>
            <a:r>
              <a:rPr lang="en-US" b="0" dirty="0">
                <a:solidFill>
                  <a:srgbClr val="D4D4D4"/>
                </a:solidFill>
                <a:effectLst/>
                <a:highlight>
                  <a:srgbClr val="000000"/>
                </a:highlight>
                <a:latin typeface="Courier New" panose="02070309020205020404" pitchFamily="49" charset="0"/>
              </a:rPr>
              <a:t>    </a:t>
            </a:r>
            <a:r>
              <a:rPr lang="en-US" b="0" dirty="0">
                <a:solidFill>
                  <a:srgbClr val="DCDCAA"/>
                </a:solidFill>
                <a:effectLst/>
                <a:highlight>
                  <a:srgbClr val="000000"/>
                </a:highlight>
                <a:latin typeface="Courier New" panose="02070309020205020404" pitchFamily="49" charset="0"/>
              </a:rPr>
              <a:t>print</a:t>
            </a:r>
            <a:r>
              <a:rPr lang="en-US" b="0" dirty="0">
                <a:solidFill>
                  <a:srgbClr val="DCDCDC"/>
                </a:solidFill>
                <a:effectLst/>
                <a:highlight>
                  <a:srgbClr val="000000"/>
                </a:highlight>
                <a:latin typeface="Courier New" panose="02070309020205020404" pitchFamily="49" charset="0"/>
              </a:rPr>
              <a:t>(</a:t>
            </a:r>
            <a:r>
              <a:rPr lang="en-US" b="0" dirty="0">
                <a:solidFill>
                  <a:srgbClr val="D4D4D4"/>
                </a:solidFill>
                <a:effectLst/>
                <a:highlight>
                  <a:srgbClr val="000000"/>
                </a:highlight>
                <a:latin typeface="Courier New" panose="02070309020205020404" pitchFamily="49" charset="0"/>
              </a:rPr>
              <a:t>word</a:t>
            </a:r>
            <a:r>
              <a:rPr lang="en-US" b="0" dirty="0">
                <a:solidFill>
                  <a:srgbClr val="DCDCDC"/>
                </a:solidFill>
                <a:effectLst/>
                <a:highlight>
                  <a:srgbClr val="000000"/>
                </a:highlight>
                <a:latin typeface="Courier New" panose="02070309020205020404" pitchFamily="49" charset="0"/>
              </a:rPr>
              <a:t>[</a:t>
            </a:r>
            <a:r>
              <a:rPr lang="en-US" b="0" dirty="0" err="1">
                <a:solidFill>
                  <a:srgbClr val="D4D4D4"/>
                </a:solidFill>
                <a:effectLst/>
                <a:highlight>
                  <a:srgbClr val="000000"/>
                </a:highlight>
                <a:latin typeface="Courier New" panose="02070309020205020404" pitchFamily="49" charset="0"/>
              </a:rPr>
              <a:t>i</a:t>
            </a:r>
            <a:r>
              <a:rPr lang="en-US" b="0" dirty="0">
                <a:solidFill>
                  <a:srgbClr val="DCDCDC"/>
                </a:solidFill>
                <a:effectLst/>
                <a:highlight>
                  <a:srgbClr val="000000"/>
                </a:highlight>
                <a:latin typeface="Courier New" panose="02070309020205020404" pitchFamily="49" charset="0"/>
              </a:rPr>
              <a:t>])</a:t>
            </a:r>
            <a:endParaRPr lang="en-US" b="0" dirty="0">
              <a:solidFill>
                <a:srgbClr val="D4D4D4"/>
              </a:solidFill>
              <a:effectLst/>
              <a:highlight>
                <a:srgbClr val="000000"/>
              </a:highlight>
              <a:latin typeface="Courier New" panose="02070309020205020404" pitchFamily="49" charset="0"/>
            </a:endParaRPr>
          </a:p>
        </p:txBody>
      </p:sp>
      <p:pic>
        <p:nvPicPr>
          <p:cNvPr id="10" name="Picture 9">
            <a:extLst>
              <a:ext uri="{FF2B5EF4-FFF2-40B4-BE49-F238E27FC236}">
                <a16:creationId xmlns:a16="http://schemas.microsoft.com/office/drawing/2014/main" id="{054D0087-84BB-51AF-99BC-63DEAA15BB50}"/>
              </a:ext>
            </a:extLst>
          </p:cNvPr>
          <p:cNvPicPr>
            <a:picLocks noChangeAspect="1"/>
          </p:cNvPicPr>
          <p:nvPr/>
        </p:nvPicPr>
        <p:blipFill>
          <a:blip r:embed="rId3"/>
          <a:stretch>
            <a:fillRect/>
          </a:stretch>
        </p:blipFill>
        <p:spPr>
          <a:xfrm>
            <a:off x="5981815" y="5400634"/>
            <a:ext cx="4283994" cy="1210694"/>
          </a:xfrm>
          <a:prstGeom prst="rect">
            <a:avLst/>
          </a:prstGeom>
        </p:spPr>
      </p:pic>
    </p:spTree>
    <p:extLst>
      <p:ext uri="{BB962C8B-B14F-4D97-AF65-F5344CB8AC3E}">
        <p14:creationId xmlns:p14="http://schemas.microsoft.com/office/powerpoint/2010/main" val="3210799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Bucles</a:t>
            </a:r>
            <a:endParaRPr lang="en-US" dirty="0"/>
          </a:p>
        </p:txBody>
      </p:sp>
      <p:sp>
        <p:nvSpPr>
          <p:cNvPr id="2" name="TextBox 1">
            <a:extLst>
              <a:ext uri="{FF2B5EF4-FFF2-40B4-BE49-F238E27FC236}">
                <a16:creationId xmlns:a16="http://schemas.microsoft.com/office/drawing/2014/main" id="{CC3CE9DA-547B-D4B6-A112-AFB790FBBE2B}"/>
              </a:ext>
            </a:extLst>
          </p:cNvPr>
          <p:cNvSpPr txBox="1"/>
          <p:nvPr/>
        </p:nvSpPr>
        <p:spPr>
          <a:xfrm>
            <a:off x="491971" y="1363195"/>
            <a:ext cx="731290" cy="369332"/>
          </a:xfrm>
          <a:prstGeom prst="rect">
            <a:avLst/>
          </a:prstGeom>
          <a:noFill/>
        </p:spPr>
        <p:txBody>
          <a:bodyPr wrap="none" rtlCol="0">
            <a:spAutoFit/>
          </a:bodyPr>
          <a:lstStyle/>
          <a:p>
            <a:r>
              <a:rPr lang="en-US" b="1" dirty="0">
                <a:solidFill>
                  <a:srgbClr val="14C214"/>
                </a:solidFill>
              </a:rPr>
              <a:t>FOR</a:t>
            </a:r>
          </a:p>
        </p:txBody>
      </p:sp>
      <p:sp>
        <p:nvSpPr>
          <p:cNvPr id="4" name="TextBox 3">
            <a:extLst>
              <a:ext uri="{FF2B5EF4-FFF2-40B4-BE49-F238E27FC236}">
                <a16:creationId xmlns:a16="http://schemas.microsoft.com/office/drawing/2014/main" id="{0812EABE-3158-523C-8492-0523E55B5824}"/>
              </a:ext>
            </a:extLst>
          </p:cNvPr>
          <p:cNvSpPr txBox="1"/>
          <p:nvPr/>
        </p:nvSpPr>
        <p:spPr>
          <a:xfrm>
            <a:off x="1795268" y="2136908"/>
            <a:ext cx="9688519" cy="3970318"/>
          </a:xfrm>
          <a:prstGeom prst="rect">
            <a:avLst/>
          </a:prstGeom>
          <a:noFill/>
        </p:spPr>
        <p:txBody>
          <a:bodyPr wrap="square">
            <a:spAutoFit/>
          </a:bodyPr>
          <a:lstStyle/>
          <a:p>
            <a:pPr algn="l"/>
            <a:r>
              <a:rPr lang="es-ES" b="1" i="0" dirty="0">
                <a:solidFill>
                  <a:srgbClr val="14C214"/>
                </a:solidFill>
                <a:effectLst/>
                <a:latin typeface="Ubuntu" panose="020B0504030602030204" pitchFamily="34" charset="0"/>
              </a:rPr>
              <a:t>Ejercicios</a:t>
            </a:r>
          </a:p>
          <a:p>
            <a:pPr algn="l"/>
            <a:endParaRPr lang="es-ES" b="1" i="0" dirty="0">
              <a:solidFill>
                <a:srgbClr val="4A00FF"/>
              </a:solidFill>
              <a:effectLst/>
              <a:latin typeface="Ubuntu" panose="020B0504030602030204" pitchFamily="34" charset="0"/>
            </a:endParaRPr>
          </a:p>
          <a:p>
            <a:pPr marL="285750" indent="-285750" algn="l">
              <a:buFont typeface="Arial" panose="020B0604020202020204" pitchFamily="34" charset="0"/>
              <a:buChar char="•"/>
            </a:pPr>
            <a:r>
              <a:rPr lang="es-ES" b="0" i="0" dirty="0">
                <a:effectLst/>
                <a:latin typeface="Source Sans Pro" panose="020B0503030403020204" pitchFamily="34" charset="0"/>
              </a:rPr>
              <a:t>Escribir un programa que pida al usuario una palabra y la muestre por pantalla 10 veces.</a:t>
            </a:r>
          </a:p>
          <a:p>
            <a:pPr marL="285750" indent="-285750" algn="l">
              <a:buFont typeface="Arial" panose="020B0604020202020204" pitchFamily="34" charset="0"/>
              <a:buChar char="•"/>
            </a:pPr>
            <a:endParaRPr lang="es-ES" dirty="0">
              <a:latin typeface="Source Sans Pro" panose="020B0503030403020204" pitchFamily="34" charset="0"/>
            </a:endParaRPr>
          </a:p>
          <a:p>
            <a:pPr marL="285750" indent="-285750" algn="l">
              <a:buFont typeface="Arial" panose="020B0604020202020204" pitchFamily="34" charset="0"/>
              <a:buChar char="•"/>
            </a:pPr>
            <a:r>
              <a:rPr lang="es-ES" b="0" i="0" dirty="0">
                <a:effectLst/>
                <a:latin typeface="Source Sans Pro" panose="020B0503030403020204" pitchFamily="34" charset="0"/>
              </a:rPr>
              <a:t>Escribir un programa que pida al usuario un número entero positivo y muestre por pantalla todos los números impares desde 1 hasta ese número separados por comas.</a:t>
            </a:r>
          </a:p>
          <a:p>
            <a:pPr marL="285750" indent="-285750" algn="l">
              <a:buFont typeface="Arial" panose="020B0604020202020204" pitchFamily="34" charset="0"/>
              <a:buChar char="•"/>
            </a:pPr>
            <a:endParaRPr lang="es-ES" dirty="0">
              <a:latin typeface="Source Sans Pro" panose="020B0503030403020204" pitchFamily="34" charset="0"/>
            </a:endParaRPr>
          </a:p>
          <a:p>
            <a:pPr marL="285750" indent="-285750" algn="l">
              <a:buFont typeface="Arial" panose="020B0604020202020204" pitchFamily="34" charset="0"/>
              <a:buChar char="•"/>
            </a:pPr>
            <a:r>
              <a:rPr lang="es-ES" b="0" i="0" dirty="0">
                <a:effectLst/>
                <a:latin typeface="Source Sans Pro" panose="020B0503030403020204" pitchFamily="34" charset="0"/>
              </a:rPr>
              <a:t>Escribir un programa que pida al usuario un número entero y muestre por pantalla un triángulo rectángulo como el de más abajo, de altura el número introducido.</a:t>
            </a:r>
          </a:p>
          <a:p>
            <a:pPr marL="285750" indent="-285750" algn="l">
              <a:buFont typeface="Arial" panose="020B0604020202020204" pitchFamily="34" charset="0"/>
              <a:buChar char="•"/>
            </a:pPr>
            <a:endParaRPr lang="es-ES" dirty="0">
              <a:latin typeface="Source Sans Pro" panose="020B0503030403020204" pitchFamily="34" charset="0"/>
            </a:endParaRPr>
          </a:p>
          <a:p>
            <a:pPr marL="285750" indent="-285750" algn="l">
              <a:buFont typeface="Arial" panose="020B0604020202020204" pitchFamily="34" charset="0"/>
              <a:buChar char="•"/>
            </a:pPr>
            <a:r>
              <a:rPr lang="es-ES" b="0" i="0" dirty="0">
                <a:effectLst/>
                <a:latin typeface="Source Sans Pro" panose="020B0503030403020204" pitchFamily="34" charset="0"/>
              </a:rPr>
              <a:t>Escribir un programa en el que se pregunte al usuario por una frase y una letra, y muestre por pantalla el número de veces que aparece la letra en la frase.</a:t>
            </a:r>
          </a:p>
          <a:p>
            <a:pPr marL="285750" indent="-285750" algn="l">
              <a:buFont typeface="Arial" panose="020B0604020202020204" pitchFamily="34" charset="0"/>
              <a:buChar char="•"/>
            </a:pPr>
            <a:endParaRPr lang="es-ES" dirty="0">
              <a:latin typeface="Source Sans Pro" panose="020B0503030403020204" pitchFamily="34" charset="0"/>
            </a:endParaRPr>
          </a:p>
          <a:p>
            <a:pPr marL="285750" indent="-285750" algn="l">
              <a:buFont typeface="Arial" panose="020B0604020202020204" pitchFamily="34" charset="0"/>
              <a:buChar char="•"/>
            </a:pPr>
            <a:endParaRPr lang="es-ES" b="0" i="0" dirty="0">
              <a:effectLst/>
              <a:latin typeface="Source Sans Pro" panose="020B0503030403020204" pitchFamily="34" charset="0"/>
            </a:endParaRPr>
          </a:p>
        </p:txBody>
      </p:sp>
    </p:spTree>
    <p:extLst>
      <p:ext uri="{BB962C8B-B14F-4D97-AF65-F5344CB8AC3E}">
        <p14:creationId xmlns:p14="http://schemas.microsoft.com/office/powerpoint/2010/main" val="4064535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Bucles</a:t>
            </a:r>
            <a:endParaRPr lang="en-US" dirty="0"/>
          </a:p>
        </p:txBody>
      </p:sp>
      <p:sp>
        <p:nvSpPr>
          <p:cNvPr id="2" name="TextBox 1">
            <a:extLst>
              <a:ext uri="{FF2B5EF4-FFF2-40B4-BE49-F238E27FC236}">
                <a16:creationId xmlns:a16="http://schemas.microsoft.com/office/drawing/2014/main" id="{CC3CE9DA-547B-D4B6-A112-AFB790FBBE2B}"/>
              </a:ext>
            </a:extLst>
          </p:cNvPr>
          <p:cNvSpPr txBox="1"/>
          <p:nvPr/>
        </p:nvSpPr>
        <p:spPr>
          <a:xfrm>
            <a:off x="491971" y="1363195"/>
            <a:ext cx="2172390" cy="369332"/>
          </a:xfrm>
          <a:prstGeom prst="rect">
            <a:avLst/>
          </a:prstGeom>
          <a:noFill/>
        </p:spPr>
        <p:txBody>
          <a:bodyPr wrap="none" rtlCol="0">
            <a:spAutoFit/>
          </a:bodyPr>
          <a:lstStyle/>
          <a:p>
            <a:r>
              <a:rPr lang="en-US" b="1" dirty="0">
                <a:solidFill>
                  <a:srgbClr val="14C214"/>
                </a:solidFill>
              </a:rPr>
              <a:t>FOR ANIDADOS</a:t>
            </a:r>
          </a:p>
        </p:txBody>
      </p:sp>
      <p:sp>
        <p:nvSpPr>
          <p:cNvPr id="5" name="TextBox 4">
            <a:extLst>
              <a:ext uri="{FF2B5EF4-FFF2-40B4-BE49-F238E27FC236}">
                <a16:creationId xmlns:a16="http://schemas.microsoft.com/office/drawing/2014/main" id="{90F12ACE-036E-5790-CC7B-5AD42042FA0B}"/>
              </a:ext>
            </a:extLst>
          </p:cNvPr>
          <p:cNvSpPr txBox="1"/>
          <p:nvPr/>
        </p:nvSpPr>
        <p:spPr>
          <a:xfrm>
            <a:off x="869576" y="1863840"/>
            <a:ext cx="10452847" cy="2308324"/>
          </a:xfrm>
          <a:prstGeom prst="rect">
            <a:avLst/>
          </a:prstGeom>
          <a:noFill/>
        </p:spPr>
        <p:txBody>
          <a:bodyPr wrap="square">
            <a:spAutoFit/>
          </a:bodyPr>
          <a:lstStyle/>
          <a:p>
            <a:pPr marL="285750" indent="-285750" algn="just">
              <a:buFont typeface="Arial" panose="020B0604020202020204" pitchFamily="34" charset="0"/>
              <a:buChar char="•"/>
            </a:pPr>
            <a:r>
              <a:rPr lang="es-ES" b="0" i="0" dirty="0">
                <a:solidFill>
                  <a:srgbClr val="000000"/>
                </a:solidFill>
                <a:effectLst/>
                <a:latin typeface="Arial" panose="020B0604020202020204" pitchFamily="34" charset="0"/>
              </a:rPr>
              <a:t>Se habla de bucles anidados cuando un bucle se encuentra en el bloque de instrucciones de otro bloque.</a:t>
            </a:r>
          </a:p>
          <a:p>
            <a:pPr marL="285750" indent="-285750" algn="just">
              <a:buFont typeface="Arial" panose="020B0604020202020204" pitchFamily="34" charset="0"/>
              <a:buChar char="•"/>
            </a:pPr>
            <a:endParaRPr lang="es-ES" b="0" i="0" dirty="0">
              <a:solidFill>
                <a:srgbClr val="000000"/>
              </a:solidFill>
              <a:effectLst/>
              <a:latin typeface="Arial" panose="020B0604020202020204" pitchFamily="34" charset="0"/>
            </a:endParaRPr>
          </a:p>
          <a:p>
            <a:pPr marL="285750" indent="-285750" algn="just">
              <a:buFont typeface="Arial" panose="020B0604020202020204" pitchFamily="34" charset="0"/>
              <a:buChar char="•"/>
            </a:pPr>
            <a:r>
              <a:rPr lang="es-ES" b="0" i="0" dirty="0">
                <a:solidFill>
                  <a:srgbClr val="000000"/>
                </a:solidFill>
                <a:effectLst/>
                <a:latin typeface="Arial" panose="020B0604020202020204" pitchFamily="34" charset="0"/>
              </a:rPr>
              <a:t>Al bucle que se encuentra dentro del otro se le puede denominar bucle interior o bucle interno. El otro bucle sería el bucle exterior o bucle externo.</a:t>
            </a:r>
          </a:p>
          <a:p>
            <a:pPr marL="285750" indent="-285750" algn="just">
              <a:buFont typeface="Arial" panose="020B0604020202020204" pitchFamily="34" charset="0"/>
              <a:buChar char="•"/>
            </a:pPr>
            <a:endParaRPr lang="es-ES" b="0" i="0" dirty="0">
              <a:solidFill>
                <a:srgbClr val="000000"/>
              </a:solidFill>
              <a:effectLst/>
              <a:latin typeface="Arial" panose="020B0604020202020204" pitchFamily="34" charset="0"/>
            </a:endParaRPr>
          </a:p>
          <a:p>
            <a:pPr marL="285750" indent="-285750" algn="just">
              <a:buFont typeface="Arial" panose="020B0604020202020204" pitchFamily="34" charset="0"/>
              <a:buChar char="•"/>
            </a:pPr>
            <a:r>
              <a:rPr lang="es-ES" b="0" i="0" dirty="0">
                <a:solidFill>
                  <a:srgbClr val="000000"/>
                </a:solidFill>
                <a:effectLst/>
                <a:latin typeface="Arial" panose="020B0604020202020204" pitchFamily="34" charset="0"/>
              </a:rPr>
              <a:t>Los bucles pueden tener cualquier nivel de anidamiento (un bucle dentro de otro bucle dentro de un tercero, etc.).</a:t>
            </a:r>
          </a:p>
        </p:txBody>
      </p:sp>
      <p:sp>
        <p:nvSpPr>
          <p:cNvPr id="6" name="Rectangle 1">
            <a:extLst>
              <a:ext uri="{FF2B5EF4-FFF2-40B4-BE49-F238E27FC236}">
                <a16:creationId xmlns:a16="http://schemas.microsoft.com/office/drawing/2014/main" id="{2C4FC11F-156E-296B-E648-6022B31DBC52}"/>
              </a:ext>
            </a:extLst>
          </p:cNvPr>
          <p:cNvSpPr>
            <a:spLocks noChangeArrowheads="1"/>
          </p:cNvSpPr>
          <p:nvPr/>
        </p:nvSpPr>
        <p:spPr bwMode="auto">
          <a:xfrm>
            <a:off x="3186952" y="4336791"/>
            <a:ext cx="5818094" cy="738664"/>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586C0"/>
                </a:solidFill>
                <a:effectLst/>
                <a:latin typeface="Consolas" panose="020B0609020204030204" pitchFamily="49" charset="0"/>
              </a:rPr>
              <a:t>for</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err="1">
                <a:ln>
                  <a:noFill/>
                </a:ln>
                <a:solidFill>
                  <a:srgbClr val="9CDCFE"/>
                </a:solidFill>
                <a:effectLst/>
                <a:latin typeface="Consolas" panose="020B0609020204030204" pitchFamily="49" charset="0"/>
              </a:rPr>
              <a:t>i</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C586C0"/>
                </a:solidFill>
                <a:effectLst/>
                <a:latin typeface="Consolas" panose="020B0609020204030204" pitchFamily="49" charset="0"/>
              </a:rPr>
              <a:t>in</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B5CEA8"/>
                </a:solidFill>
                <a:effectLst/>
                <a:latin typeface="Consolas" panose="020B0609020204030204" pitchFamily="49" charset="0"/>
              </a:rPr>
              <a:t>0</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B5CEA8"/>
                </a:solidFill>
                <a:effectLst/>
                <a:latin typeface="Consolas" panose="020B0609020204030204" pitchFamily="49" charset="0"/>
              </a:rPr>
              <a:t>1</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B5CEA8"/>
                </a:solidFill>
                <a:effectLst/>
                <a:latin typeface="Consolas" panose="020B0609020204030204" pitchFamily="49" charset="0"/>
              </a:rPr>
              <a:t>2</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rgbClr val="9CDCFE"/>
                </a:solidFill>
                <a:latin typeface="Consolas" panose="020B0609020204030204" pitchFamily="49" charset="0"/>
              </a:rPr>
              <a:t>	</a:t>
            </a:r>
            <a:r>
              <a:rPr kumimoji="0" lang="en-US" altLang="en-US" sz="1600" b="0" i="0" u="none" strike="noStrike" cap="none" normalizeH="0" baseline="0" dirty="0">
                <a:ln>
                  <a:noFill/>
                </a:ln>
                <a:solidFill>
                  <a:srgbClr val="C586C0"/>
                </a:solidFill>
                <a:effectLst/>
                <a:latin typeface="Consolas" panose="020B0609020204030204" pitchFamily="49" charset="0"/>
              </a:rPr>
              <a:t>for</a:t>
            </a:r>
            <a:r>
              <a:rPr kumimoji="0" lang="en-US" altLang="en-US" sz="1600" b="0" i="0" u="none" strike="noStrike" cap="none" normalizeH="0" baseline="0" dirty="0">
                <a:ln>
                  <a:noFill/>
                </a:ln>
                <a:solidFill>
                  <a:srgbClr val="9CDCFE"/>
                </a:solidFill>
                <a:effectLst/>
                <a:latin typeface="Consolas" panose="020B0609020204030204" pitchFamily="49" charset="0"/>
              </a:rPr>
              <a:t> j </a:t>
            </a:r>
            <a:r>
              <a:rPr kumimoji="0" lang="en-US" altLang="en-US" sz="1600" b="0" i="0" u="none" strike="noStrike" cap="none" normalizeH="0" baseline="0" dirty="0">
                <a:ln>
                  <a:noFill/>
                </a:ln>
                <a:solidFill>
                  <a:srgbClr val="C586C0"/>
                </a:solidFill>
                <a:effectLst/>
                <a:latin typeface="Consolas" panose="020B0609020204030204" pitchFamily="49" charset="0"/>
              </a:rPr>
              <a:t>in</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B5CEA8"/>
                </a:solidFill>
                <a:effectLst/>
                <a:latin typeface="Consolas" panose="020B0609020204030204" pitchFamily="49" charset="0"/>
              </a:rPr>
              <a:t>0</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B5CEA8"/>
                </a:solidFill>
                <a:effectLst/>
                <a:latin typeface="Consolas" panose="020B0609020204030204" pitchFamily="49" charset="0"/>
              </a:rPr>
              <a:t>1</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rgbClr val="9CDCFE"/>
                </a:solidFill>
                <a:latin typeface="Consolas" panose="020B0609020204030204" pitchFamily="49" charset="0"/>
              </a:rPr>
              <a:t>		</a:t>
            </a:r>
            <a:r>
              <a:rPr kumimoji="0" lang="en-US" altLang="en-US" sz="1600" b="0" i="0" u="none" strike="noStrike" cap="none" normalizeH="0" baseline="0" dirty="0">
                <a:ln>
                  <a:noFill/>
                </a:ln>
                <a:solidFill>
                  <a:srgbClr val="DCDCAA"/>
                </a:solidFill>
                <a:effectLst/>
                <a:latin typeface="Consolas" panose="020B0609020204030204" pitchFamily="49" charset="0"/>
              </a:rPr>
              <a:t>print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err="1">
                <a:ln>
                  <a:noFill/>
                </a:ln>
                <a:solidFill>
                  <a:srgbClr val="CE9178"/>
                </a:solidFill>
                <a:effectLst/>
                <a:latin typeface="Consolas" panose="020B0609020204030204" pitchFamily="49" charset="0"/>
              </a:rPr>
              <a:t>f"i</a:t>
            </a:r>
            <a:r>
              <a:rPr kumimoji="0" lang="en-US" altLang="en-US" sz="1600" b="0" i="0" u="none" strike="noStrike" cap="none" normalizeH="0" baseline="0" dirty="0">
                <a:ln>
                  <a:noFill/>
                </a:ln>
                <a:solidFill>
                  <a:srgbClr val="CE9178"/>
                </a:solidFill>
                <a:effectLst/>
                <a:latin typeface="Consolas" panose="020B0609020204030204" pitchFamily="49" charset="0"/>
              </a:rPr>
              <a:t> vale </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err="1">
                <a:ln>
                  <a:noFill/>
                </a:ln>
                <a:solidFill>
                  <a:srgbClr val="9CDCFE"/>
                </a:solidFill>
                <a:effectLst/>
                <a:latin typeface="Consolas" panose="020B0609020204030204" pitchFamily="49" charset="0"/>
              </a:rPr>
              <a:t>i</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CE9178"/>
                </a:solidFill>
                <a:effectLst/>
                <a:latin typeface="Consolas" panose="020B0609020204030204" pitchFamily="49" charset="0"/>
              </a:rPr>
              <a:t> y j vale </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j</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CE9178"/>
                </a:solidFill>
                <a:effectLst/>
                <a:latin typeface="Consolas" panose="020B0609020204030204" pitchFamily="49" charset="0"/>
              </a:rPr>
              <a: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15283C9F-48A7-C68A-5A09-FC15BA779257}"/>
              </a:ext>
            </a:extLst>
          </p:cNvPr>
          <p:cNvSpPr>
            <a:spLocks noChangeArrowheads="1"/>
          </p:cNvSpPr>
          <p:nvPr/>
        </p:nvSpPr>
        <p:spPr bwMode="auto">
          <a:xfrm>
            <a:off x="5495363" y="5557157"/>
            <a:ext cx="5970495" cy="738664"/>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586C0"/>
                </a:solidFill>
                <a:effectLst/>
                <a:latin typeface="Consolas" panose="020B0609020204030204" pitchFamily="49" charset="0"/>
              </a:rPr>
              <a:t>for</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err="1">
                <a:ln>
                  <a:noFill/>
                </a:ln>
                <a:solidFill>
                  <a:srgbClr val="9CDCFE"/>
                </a:solidFill>
                <a:effectLst/>
                <a:latin typeface="Consolas" panose="020B0609020204030204" pitchFamily="49" charset="0"/>
              </a:rPr>
              <a:t>i</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C586C0"/>
                </a:solidFill>
                <a:effectLst/>
                <a:latin typeface="Consolas" panose="020B0609020204030204" pitchFamily="49" charset="0"/>
              </a:rPr>
              <a:t>in</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4EC9B0"/>
                </a:solidFill>
                <a:effectLst/>
                <a:latin typeface="Consolas" panose="020B0609020204030204" pitchFamily="49" charset="0"/>
              </a:rPr>
              <a:t>range</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B5CEA8"/>
                </a:solidFill>
                <a:effectLst/>
                <a:latin typeface="Consolas" panose="020B0609020204030204" pitchFamily="49" charset="0"/>
              </a:rPr>
              <a:t>3</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rgbClr val="9CDCFE"/>
                </a:solidFill>
                <a:latin typeface="Consolas" panose="020B0609020204030204" pitchFamily="49" charset="0"/>
              </a:rPr>
              <a:t>	</a:t>
            </a:r>
            <a:r>
              <a:rPr kumimoji="0" lang="en-US" altLang="en-US" sz="1600" b="0" i="0" u="none" strike="noStrike" cap="none" normalizeH="0" baseline="0" dirty="0">
                <a:ln>
                  <a:noFill/>
                </a:ln>
                <a:solidFill>
                  <a:srgbClr val="C586C0"/>
                </a:solidFill>
                <a:effectLst/>
                <a:latin typeface="Consolas" panose="020B0609020204030204" pitchFamily="49" charset="0"/>
              </a:rPr>
              <a:t>for</a:t>
            </a:r>
            <a:r>
              <a:rPr kumimoji="0" lang="en-US" altLang="en-US" sz="1600" b="0" i="0" u="none" strike="noStrike" cap="none" normalizeH="0" baseline="0" dirty="0">
                <a:ln>
                  <a:noFill/>
                </a:ln>
                <a:solidFill>
                  <a:srgbClr val="9CDCFE"/>
                </a:solidFill>
                <a:effectLst/>
                <a:latin typeface="Consolas" panose="020B0609020204030204" pitchFamily="49" charset="0"/>
              </a:rPr>
              <a:t> j </a:t>
            </a:r>
            <a:r>
              <a:rPr kumimoji="0" lang="en-US" altLang="en-US" sz="1600" b="0" i="0" u="none" strike="noStrike" cap="none" normalizeH="0" baseline="0" dirty="0">
                <a:ln>
                  <a:noFill/>
                </a:ln>
                <a:solidFill>
                  <a:srgbClr val="C586C0"/>
                </a:solidFill>
                <a:effectLst/>
                <a:latin typeface="Consolas" panose="020B0609020204030204" pitchFamily="49" charset="0"/>
              </a:rPr>
              <a:t>in</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4EC9B0"/>
                </a:solidFill>
                <a:effectLst/>
                <a:latin typeface="Consolas" panose="020B0609020204030204" pitchFamily="49" charset="0"/>
              </a:rPr>
              <a:t>range</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B5CEA8"/>
                </a:solidFill>
                <a:effectLst/>
                <a:latin typeface="Consolas" panose="020B0609020204030204" pitchFamily="49" charset="0"/>
              </a:rPr>
              <a:t>2</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rgbClr val="9CDCFE"/>
                </a:solidFill>
                <a:latin typeface="Consolas" panose="020B0609020204030204" pitchFamily="49" charset="0"/>
              </a:rPr>
              <a:t>		</a:t>
            </a:r>
            <a:r>
              <a:rPr kumimoji="0" lang="en-US" altLang="en-US" sz="1600" b="0" i="0" u="none" strike="noStrike" cap="none" normalizeH="0" baseline="0" dirty="0">
                <a:ln>
                  <a:noFill/>
                </a:ln>
                <a:solidFill>
                  <a:srgbClr val="DCDCAA"/>
                </a:solidFill>
                <a:effectLst/>
                <a:latin typeface="Consolas" panose="020B0609020204030204" pitchFamily="49" charset="0"/>
              </a:rPr>
              <a:t>print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err="1">
                <a:ln>
                  <a:noFill/>
                </a:ln>
                <a:solidFill>
                  <a:srgbClr val="CE9178"/>
                </a:solidFill>
                <a:effectLst/>
                <a:latin typeface="Consolas" panose="020B0609020204030204" pitchFamily="49" charset="0"/>
              </a:rPr>
              <a:t>f"i</a:t>
            </a:r>
            <a:r>
              <a:rPr kumimoji="0" lang="en-US" altLang="en-US" sz="1600" b="0" i="0" u="none" strike="noStrike" cap="none" normalizeH="0" baseline="0" dirty="0">
                <a:ln>
                  <a:noFill/>
                </a:ln>
                <a:solidFill>
                  <a:srgbClr val="CE9178"/>
                </a:solidFill>
                <a:effectLst/>
                <a:latin typeface="Consolas" panose="020B0609020204030204" pitchFamily="49" charset="0"/>
              </a:rPr>
              <a:t> vale </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err="1">
                <a:ln>
                  <a:noFill/>
                </a:ln>
                <a:solidFill>
                  <a:srgbClr val="9CDCFE"/>
                </a:solidFill>
                <a:effectLst/>
                <a:latin typeface="Consolas" panose="020B0609020204030204" pitchFamily="49" charset="0"/>
              </a:rPr>
              <a:t>i</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CE9178"/>
                </a:solidFill>
                <a:effectLst/>
                <a:latin typeface="Consolas" panose="020B0609020204030204" pitchFamily="49" charset="0"/>
              </a:rPr>
              <a:t> y j vale </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j</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CE9178"/>
                </a:solidFill>
                <a:effectLst/>
                <a:latin typeface="Consolas" panose="020B0609020204030204" pitchFamily="49" charset="0"/>
              </a:rPr>
              <a: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0695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Bucles</a:t>
            </a:r>
            <a:endParaRPr lang="en-US" dirty="0"/>
          </a:p>
        </p:txBody>
      </p:sp>
      <p:sp>
        <p:nvSpPr>
          <p:cNvPr id="2" name="TextBox 1">
            <a:extLst>
              <a:ext uri="{FF2B5EF4-FFF2-40B4-BE49-F238E27FC236}">
                <a16:creationId xmlns:a16="http://schemas.microsoft.com/office/drawing/2014/main" id="{CC3CE9DA-547B-D4B6-A112-AFB790FBBE2B}"/>
              </a:ext>
            </a:extLst>
          </p:cNvPr>
          <p:cNvSpPr txBox="1"/>
          <p:nvPr/>
        </p:nvSpPr>
        <p:spPr>
          <a:xfrm>
            <a:off x="491971" y="1363195"/>
            <a:ext cx="2172390" cy="369332"/>
          </a:xfrm>
          <a:prstGeom prst="rect">
            <a:avLst/>
          </a:prstGeom>
          <a:noFill/>
        </p:spPr>
        <p:txBody>
          <a:bodyPr wrap="none" rtlCol="0">
            <a:spAutoFit/>
          </a:bodyPr>
          <a:lstStyle/>
          <a:p>
            <a:r>
              <a:rPr lang="en-US" b="1" dirty="0">
                <a:solidFill>
                  <a:srgbClr val="14C214"/>
                </a:solidFill>
              </a:rPr>
              <a:t>FOR ANIDADOS</a:t>
            </a:r>
          </a:p>
        </p:txBody>
      </p:sp>
      <p:sp>
        <p:nvSpPr>
          <p:cNvPr id="4" name="TextBox 3">
            <a:extLst>
              <a:ext uri="{FF2B5EF4-FFF2-40B4-BE49-F238E27FC236}">
                <a16:creationId xmlns:a16="http://schemas.microsoft.com/office/drawing/2014/main" id="{7C9FA8D3-016B-CA7A-F17C-FE9C556B6DA0}"/>
              </a:ext>
            </a:extLst>
          </p:cNvPr>
          <p:cNvSpPr txBox="1"/>
          <p:nvPr/>
        </p:nvSpPr>
        <p:spPr>
          <a:xfrm>
            <a:off x="609600" y="1978762"/>
            <a:ext cx="3469341" cy="369332"/>
          </a:xfrm>
          <a:prstGeom prst="rect">
            <a:avLst/>
          </a:prstGeom>
          <a:noFill/>
        </p:spPr>
        <p:txBody>
          <a:bodyPr wrap="square">
            <a:spAutoFit/>
          </a:bodyPr>
          <a:lstStyle/>
          <a:p>
            <a:r>
              <a:rPr lang="en-US" b="1" i="0" dirty="0">
                <a:solidFill>
                  <a:srgbClr val="000000"/>
                </a:solidFill>
                <a:effectLst/>
                <a:latin typeface="Arial" panose="020B0604020202020204" pitchFamily="34" charset="0"/>
              </a:rPr>
              <a:t>Sangrado </a:t>
            </a:r>
            <a:r>
              <a:rPr lang="en-US" b="1" i="0" dirty="0" err="1">
                <a:solidFill>
                  <a:srgbClr val="000000"/>
                </a:solidFill>
                <a:effectLst/>
                <a:latin typeface="Arial" panose="020B0604020202020204" pitchFamily="34" charset="0"/>
              </a:rPr>
              <a:t>en</a:t>
            </a:r>
            <a:r>
              <a:rPr lang="en-US" b="1" i="0" dirty="0">
                <a:solidFill>
                  <a:srgbClr val="000000"/>
                </a:solidFill>
                <a:effectLst/>
                <a:latin typeface="Arial" panose="020B0604020202020204" pitchFamily="34" charset="0"/>
              </a:rPr>
              <a:t> </a:t>
            </a:r>
            <a:r>
              <a:rPr lang="en-US" b="1" i="0" dirty="0" err="1">
                <a:solidFill>
                  <a:srgbClr val="000000"/>
                </a:solidFill>
                <a:effectLst/>
                <a:latin typeface="Arial" panose="020B0604020202020204" pitchFamily="34" charset="0"/>
              </a:rPr>
              <a:t>bucle</a:t>
            </a:r>
            <a:r>
              <a:rPr lang="en-US" b="1" i="0" dirty="0">
                <a:solidFill>
                  <a:srgbClr val="000000"/>
                </a:solidFill>
                <a:effectLst/>
                <a:latin typeface="Arial" panose="020B0604020202020204" pitchFamily="34" charset="0"/>
              </a:rPr>
              <a:t> </a:t>
            </a:r>
            <a:r>
              <a:rPr lang="en-US" b="1" i="0" dirty="0" err="1">
                <a:solidFill>
                  <a:srgbClr val="000000"/>
                </a:solidFill>
                <a:effectLst/>
                <a:latin typeface="Arial" panose="020B0604020202020204" pitchFamily="34" charset="0"/>
              </a:rPr>
              <a:t>anidado</a:t>
            </a:r>
            <a:endParaRPr lang="en-US" dirty="0"/>
          </a:p>
        </p:txBody>
      </p:sp>
      <p:sp>
        <p:nvSpPr>
          <p:cNvPr id="5" name="Rectangle 1">
            <a:extLst>
              <a:ext uri="{FF2B5EF4-FFF2-40B4-BE49-F238E27FC236}">
                <a16:creationId xmlns:a16="http://schemas.microsoft.com/office/drawing/2014/main" id="{82BFE454-BE5B-5BE8-E29D-2DD2B68F2105}"/>
              </a:ext>
            </a:extLst>
          </p:cNvPr>
          <p:cNvSpPr>
            <a:spLocks noChangeArrowheads="1"/>
          </p:cNvSpPr>
          <p:nvPr/>
        </p:nvSpPr>
        <p:spPr bwMode="auto">
          <a:xfrm>
            <a:off x="1028728" y="2567226"/>
            <a:ext cx="3635611" cy="861774"/>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586C0"/>
                </a:solidFill>
                <a:effectLst/>
                <a:latin typeface="Consolas" panose="020B0609020204030204" pitchFamily="49" charset="0"/>
              </a:rPr>
              <a:t>for</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err="1">
                <a:ln>
                  <a:noFill/>
                </a:ln>
                <a:solidFill>
                  <a:srgbClr val="9CDCFE"/>
                </a:solidFill>
                <a:effectLst/>
                <a:latin typeface="Consolas" panose="020B0609020204030204" pitchFamily="49" charset="0"/>
              </a:rPr>
              <a:t>i</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C586C0"/>
                </a:solidFill>
                <a:effectLst/>
                <a:latin typeface="Consolas" panose="020B0609020204030204" pitchFamily="49" charset="0"/>
              </a:rPr>
              <a:t>in</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B5CEA8"/>
                </a:solidFill>
                <a:effectLst/>
                <a:latin typeface="Consolas" panose="020B0609020204030204" pitchFamily="49" charset="0"/>
              </a:rPr>
              <a:t>1</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B5CEA8"/>
                </a:solidFill>
                <a:effectLst/>
                <a:latin typeface="Consolas" panose="020B0609020204030204" pitchFamily="49" charset="0"/>
              </a:rPr>
              <a:t>2</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B5CEA8"/>
                </a:solidFill>
                <a:effectLst/>
                <a:latin typeface="Consolas" panose="020B0609020204030204" pitchFamily="49" charset="0"/>
              </a:rPr>
              <a:t>3</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400" dirty="0">
                <a:solidFill>
                  <a:srgbClr val="9CDCFE"/>
                </a:solidFill>
                <a:latin typeface="Consolas" panose="020B0609020204030204" pitchFamily="49" charset="0"/>
              </a:rPr>
              <a:t>	</a:t>
            </a:r>
            <a:r>
              <a:rPr kumimoji="0" lang="en-US" altLang="en-US" sz="1400" b="0" i="0" u="none" strike="noStrike" cap="none" normalizeH="0" baseline="0" dirty="0">
                <a:ln>
                  <a:noFill/>
                </a:ln>
                <a:solidFill>
                  <a:srgbClr val="C586C0"/>
                </a:solidFill>
                <a:effectLst/>
                <a:latin typeface="Consolas" panose="020B0609020204030204" pitchFamily="49" charset="0"/>
              </a:rPr>
              <a:t>for</a:t>
            </a:r>
            <a:r>
              <a:rPr kumimoji="0" lang="en-US" altLang="en-US" sz="1400" b="0" i="0" u="none" strike="noStrike" cap="none" normalizeH="0" baseline="0" dirty="0">
                <a:ln>
                  <a:noFill/>
                </a:ln>
                <a:solidFill>
                  <a:srgbClr val="9CDCFE"/>
                </a:solidFill>
                <a:effectLst/>
                <a:latin typeface="Consolas" panose="020B0609020204030204" pitchFamily="49" charset="0"/>
              </a:rPr>
              <a:t> j </a:t>
            </a:r>
            <a:r>
              <a:rPr kumimoji="0" lang="en-US" altLang="en-US" sz="1400" b="0" i="0" u="none" strike="noStrike" cap="none" normalizeH="0" baseline="0" dirty="0">
                <a:ln>
                  <a:noFill/>
                </a:ln>
                <a:solidFill>
                  <a:srgbClr val="C586C0"/>
                </a:solidFill>
                <a:effectLst/>
                <a:latin typeface="Consolas" panose="020B0609020204030204" pitchFamily="49" charset="0"/>
              </a:rPr>
              <a:t>in</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B5CEA8"/>
                </a:solidFill>
                <a:effectLst/>
                <a:latin typeface="Consolas" panose="020B0609020204030204" pitchFamily="49" charset="0"/>
              </a:rPr>
              <a:t>11</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B5CEA8"/>
                </a:solidFill>
                <a:effectLst/>
                <a:latin typeface="Consolas" panose="020B0609020204030204" pitchFamily="49" charset="0"/>
              </a:rPr>
              <a:t>12</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400" dirty="0">
                <a:solidFill>
                  <a:srgbClr val="9CDCFE"/>
                </a:solidFill>
                <a:latin typeface="Consolas" panose="020B0609020204030204" pitchFamily="49" charset="0"/>
              </a:rPr>
              <a:t>		</a:t>
            </a:r>
            <a:r>
              <a:rPr kumimoji="0" lang="en-US" altLang="en-US" sz="1400" b="0" i="0" u="none" strike="noStrike" cap="none" normalizeH="0" baseline="0" dirty="0">
                <a:ln>
                  <a:noFill/>
                </a:ln>
                <a:solidFill>
                  <a:srgbClr val="DCDCAA"/>
                </a:solidFill>
                <a:effectLst/>
                <a:latin typeface="Consolas" panose="020B0609020204030204" pitchFamily="49" charset="0"/>
              </a:rPr>
              <a:t>print</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j</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end</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CE9178"/>
                </a:solidFill>
                <a:effectLst/>
                <a:latin typeface="Consolas" panose="020B0609020204030204" pitchFamily="49" charset="0"/>
              </a:rPr>
              <a:t>" "</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400" dirty="0">
                <a:solidFill>
                  <a:srgbClr val="9CDCFE"/>
                </a:solidFill>
                <a:latin typeface="Consolas" panose="020B0609020204030204" pitchFamily="49" charset="0"/>
              </a:rPr>
              <a:t>		</a:t>
            </a:r>
            <a:r>
              <a:rPr kumimoji="0" lang="en-US" altLang="en-US" sz="1400" b="0" i="0" u="none" strike="noStrike" cap="none" normalizeH="0" baseline="0" dirty="0">
                <a:ln>
                  <a:noFill/>
                </a:ln>
                <a:solidFill>
                  <a:srgbClr val="DCDCAA"/>
                </a:solidFill>
                <a:effectLst/>
                <a:latin typeface="Consolas" panose="020B0609020204030204" pitchFamily="49" charset="0"/>
              </a:rPr>
              <a:t>print</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err="1">
                <a:ln>
                  <a:noFill/>
                </a:ln>
                <a:solidFill>
                  <a:srgbClr val="9CDCFE"/>
                </a:solidFill>
                <a:effectLst/>
                <a:latin typeface="Consolas" panose="020B0609020204030204" pitchFamily="49" charset="0"/>
              </a:rPr>
              <a:t>i</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end</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CE9178"/>
                </a:solidFill>
                <a:effectLst/>
                <a:latin typeface="Consolas" panose="020B0609020204030204" pitchFamily="49" charset="0"/>
              </a:rPr>
              <a:t>" "</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0A0F4D89-936B-870E-81B9-44AA8384BCAD}"/>
              </a:ext>
            </a:extLst>
          </p:cNvPr>
          <p:cNvSpPr>
            <a:spLocks noChangeArrowheads="1"/>
          </p:cNvSpPr>
          <p:nvPr/>
        </p:nvSpPr>
        <p:spPr bwMode="auto">
          <a:xfrm>
            <a:off x="4734734" y="2567224"/>
            <a:ext cx="3635611" cy="861774"/>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586C0"/>
                </a:solidFill>
                <a:effectLst/>
                <a:latin typeface="Consolas" panose="020B0609020204030204" pitchFamily="49" charset="0"/>
              </a:rPr>
              <a:t>for</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err="1">
                <a:ln>
                  <a:noFill/>
                </a:ln>
                <a:solidFill>
                  <a:srgbClr val="9CDCFE"/>
                </a:solidFill>
                <a:effectLst/>
                <a:latin typeface="Consolas" panose="020B0609020204030204" pitchFamily="49" charset="0"/>
              </a:rPr>
              <a:t>i</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C586C0"/>
                </a:solidFill>
                <a:effectLst/>
                <a:latin typeface="Consolas" panose="020B0609020204030204" pitchFamily="49" charset="0"/>
              </a:rPr>
              <a:t>in</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B5CEA8"/>
                </a:solidFill>
                <a:effectLst/>
                <a:latin typeface="Consolas" panose="020B0609020204030204" pitchFamily="49" charset="0"/>
              </a:rPr>
              <a:t>1</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B5CEA8"/>
                </a:solidFill>
                <a:effectLst/>
                <a:latin typeface="Consolas" panose="020B0609020204030204" pitchFamily="49" charset="0"/>
              </a:rPr>
              <a:t>2</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B5CEA8"/>
                </a:solidFill>
                <a:effectLst/>
                <a:latin typeface="Consolas" panose="020B0609020204030204" pitchFamily="49" charset="0"/>
              </a:rPr>
              <a:t>3</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400" dirty="0">
                <a:solidFill>
                  <a:srgbClr val="9CDCFE"/>
                </a:solidFill>
                <a:latin typeface="Consolas" panose="020B0609020204030204" pitchFamily="49" charset="0"/>
              </a:rPr>
              <a:t>	</a:t>
            </a:r>
            <a:r>
              <a:rPr kumimoji="0" lang="en-US" altLang="en-US" sz="1400" b="0" i="0" u="none" strike="noStrike" cap="none" normalizeH="0" baseline="0" dirty="0">
                <a:ln>
                  <a:noFill/>
                </a:ln>
                <a:solidFill>
                  <a:srgbClr val="C586C0"/>
                </a:solidFill>
                <a:effectLst/>
                <a:latin typeface="Consolas" panose="020B0609020204030204" pitchFamily="49" charset="0"/>
              </a:rPr>
              <a:t>for</a:t>
            </a:r>
            <a:r>
              <a:rPr kumimoji="0" lang="en-US" altLang="en-US" sz="1400" b="0" i="0" u="none" strike="noStrike" cap="none" normalizeH="0" baseline="0" dirty="0">
                <a:ln>
                  <a:noFill/>
                </a:ln>
                <a:solidFill>
                  <a:srgbClr val="9CDCFE"/>
                </a:solidFill>
                <a:effectLst/>
                <a:latin typeface="Consolas" panose="020B0609020204030204" pitchFamily="49" charset="0"/>
              </a:rPr>
              <a:t> j </a:t>
            </a:r>
            <a:r>
              <a:rPr kumimoji="0" lang="en-US" altLang="en-US" sz="1400" b="0" i="0" u="none" strike="noStrike" cap="none" normalizeH="0" baseline="0" dirty="0">
                <a:ln>
                  <a:noFill/>
                </a:ln>
                <a:solidFill>
                  <a:srgbClr val="C586C0"/>
                </a:solidFill>
                <a:effectLst/>
                <a:latin typeface="Consolas" panose="020B0609020204030204" pitchFamily="49" charset="0"/>
              </a:rPr>
              <a:t>in</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B5CEA8"/>
                </a:solidFill>
                <a:effectLst/>
                <a:latin typeface="Consolas" panose="020B0609020204030204" pitchFamily="49" charset="0"/>
              </a:rPr>
              <a:t>11</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B5CEA8"/>
                </a:solidFill>
                <a:effectLst/>
                <a:latin typeface="Consolas" panose="020B0609020204030204" pitchFamily="49" charset="0"/>
              </a:rPr>
              <a:t>12</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400" dirty="0">
                <a:solidFill>
                  <a:srgbClr val="9CDCFE"/>
                </a:solidFill>
                <a:latin typeface="Consolas" panose="020B0609020204030204" pitchFamily="49" charset="0"/>
              </a:rPr>
              <a:t>		</a:t>
            </a:r>
            <a:r>
              <a:rPr kumimoji="0" lang="en-US" altLang="en-US" sz="1400" b="0" i="0" u="none" strike="noStrike" cap="none" normalizeH="0" baseline="0" dirty="0">
                <a:ln>
                  <a:noFill/>
                </a:ln>
                <a:solidFill>
                  <a:srgbClr val="DCDCAA"/>
                </a:solidFill>
                <a:effectLst/>
                <a:latin typeface="Consolas" panose="020B0609020204030204" pitchFamily="49" charset="0"/>
              </a:rPr>
              <a:t>print</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j</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end</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CE9178"/>
                </a:solidFill>
                <a:effectLst/>
                <a:latin typeface="Consolas" panose="020B0609020204030204" pitchFamily="49" charset="0"/>
              </a:rPr>
              <a:t>" "</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400" dirty="0">
                <a:solidFill>
                  <a:srgbClr val="9CDCFE"/>
                </a:solidFill>
                <a:latin typeface="Consolas" panose="020B0609020204030204" pitchFamily="49" charset="0"/>
              </a:rPr>
              <a:t>	</a:t>
            </a:r>
            <a:r>
              <a:rPr kumimoji="0" lang="en-US" altLang="en-US" sz="1400" b="0" i="0" u="none" strike="noStrike" cap="none" normalizeH="0" baseline="0" dirty="0">
                <a:ln>
                  <a:noFill/>
                </a:ln>
                <a:solidFill>
                  <a:srgbClr val="DCDCAA"/>
                </a:solidFill>
                <a:effectLst/>
                <a:latin typeface="Consolas" panose="020B0609020204030204" pitchFamily="49" charset="0"/>
              </a:rPr>
              <a:t>print</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err="1">
                <a:ln>
                  <a:noFill/>
                </a:ln>
                <a:solidFill>
                  <a:srgbClr val="9CDCFE"/>
                </a:solidFill>
                <a:effectLst/>
                <a:latin typeface="Consolas" panose="020B0609020204030204" pitchFamily="49" charset="0"/>
              </a:rPr>
              <a:t>i</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end</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CE9178"/>
                </a:solidFill>
                <a:effectLst/>
                <a:latin typeface="Consolas" panose="020B0609020204030204" pitchFamily="49" charset="0"/>
              </a:rPr>
              <a:t>" "</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CA451C96-14A9-958A-AACC-E69B2FE71F9B}"/>
              </a:ext>
            </a:extLst>
          </p:cNvPr>
          <p:cNvSpPr>
            <a:spLocks noChangeArrowheads="1"/>
          </p:cNvSpPr>
          <p:nvPr/>
        </p:nvSpPr>
        <p:spPr bwMode="auto">
          <a:xfrm>
            <a:off x="8440740" y="2567224"/>
            <a:ext cx="3635611" cy="861774"/>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586C0"/>
                </a:solidFill>
                <a:effectLst/>
                <a:latin typeface="Consolas" panose="020B0609020204030204" pitchFamily="49" charset="0"/>
              </a:rPr>
              <a:t>for</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err="1">
                <a:ln>
                  <a:noFill/>
                </a:ln>
                <a:solidFill>
                  <a:srgbClr val="9CDCFE"/>
                </a:solidFill>
                <a:effectLst/>
                <a:latin typeface="Consolas" panose="020B0609020204030204" pitchFamily="49" charset="0"/>
              </a:rPr>
              <a:t>i</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C586C0"/>
                </a:solidFill>
                <a:effectLst/>
                <a:latin typeface="Consolas" panose="020B0609020204030204" pitchFamily="49" charset="0"/>
              </a:rPr>
              <a:t>in</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B5CEA8"/>
                </a:solidFill>
                <a:effectLst/>
                <a:latin typeface="Consolas" panose="020B0609020204030204" pitchFamily="49" charset="0"/>
              </a:rPr>
              <a:t>1</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B5CEA8"/>
                </a:solidFill>
                <a:effectLst/>
                <a:latin typeface="Consolas" panose="020B0609020204030204" pitchFamily="49" charset="0"/>
              </a:rPr>
              <a:t>2</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B5CEA8"/>
                </a:solidFill>
                <a:effectLst/>
                <a:latin typeface="Consolas" panose="020B0609020204030204" pitchFamily="49" charset="0"/>
              </a:rPr>
              <a:t>3</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400" dirty="0">
                <a:solidFill>
                  <a:srgbClr val="9CDCFE"/>
                </a:solidFill>
                <a:latin typeface="Consolas" panose="020B0609020204030204" pitchFamily="49" charset="0"/>
              </a:rPr>
              <a:t>	</a:t>
            </a:r>
            <a:r>
              <a:rPr kumimoji="0" lang="en-US" altLang="en-US" sz="1400" b="0" i="0" u="none" strike="noStrike" cap="none" normalizeH="0" baseline="0" dirty="0">
                <a:ln>
                  <a:noFill/>
                </a:ln>
                <a:solidFill>
                  <a:srgbClr val="C586C0"/>
                </a:solidFill>
                <a:effectLst/>
                <a:latin typeface="Consolas" panose="020B0609020204030204" pitchFamily="49" charset="0"/>
              </a:rPr>
              <a:t>for</a:t>
            </a:r>
            <a:r>
              <a:rPr kumimoji="0" lang="en-US" altLang="en-US" sz="1400" b="0" i="0" u="none" strike="noStrike" cap="none" normalizeH="0" baseline="0" dirty="0">
                <a:ln>
                  <a:noFill/>
                </a:ln>
                <a:solidFill>
                  <a:srgbClr val="9CDCFE"/>
                </a:solidFill>
                <a:effectLst/>
                <a:latin typeface="Consolas" panose="020B0609020204030204" pitchFamily="49" charset="0"/>
              </a:rPr>
              <a:t> j </a:t>
            </a:r>
            <a:r>
              <a:rPr kumimoji="0" lang="en-US" altLang="en-US" sz="1400" b="0" i="0" u="none" strike="noStrike" cap="none" normalizeH="0" baseline="0" dirty="0">
                <a:ln>
                  <a:noFill/>
                </a:ln>
                <a:solidFill>
                  <a:srgbClr val="C586C0"/>
                </a:solidFill>
                <a:effectLst/>
                <a:latin typeface="Consolas" panose="020B0609020204030204" pitchFamily="49" charset="0"/>
              </a:rPr>
              <a:t>in</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B5CEA8"/>
                </a:solidFill>
                <a:effectLst/>
                <a:latin typeface="Consolas" panose="020B0609020204030204" pitchFamily="49" charset="0"/>
              </a:rPr>
              <a:t>11</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B5CEA8"/>
                </a:solidFill>
                <a:effectLst/>
                <a:latin typeface="Consolas" panose="020B0609020204030204" pitchFamily="49" charset="0"/>
              </a:rPr>
              <a:t>12</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400" dirty="0">
                <a:solidFill>
                  <a:srgbClr val="9CDCFE"/>
                </a:solidFill>
                <a:latin typeface="Consolas" panose="020B0609020204030204" pitchFamily="49" charset="0"/>
              </a:rPr>
              <a:t>		</a:t>
            </a:r>
            <a:r>
              <a:rPr kumimoji="0" lang="en-US" altLang="en-US" sz="1400" b="0" i="0" u="none" strike="noStrike" cap="none" normalizeH="0" baseline="0" dirty="0">
                <a:ln>
                  <a:noFill/>
                </a:ln>
                <a:solidFill>
                  <a:srgbClr val="DCDCAA"/>
                </a:solidFill>
                <a:effectLst/>
                <a:latin typeface="Consolas" panose="020B0609020204030204" pitchFamily="49" charset="0"/>
              </a:rPr>
              <a:t>print</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j</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end</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CE9178"/>
                </a:solidFill>
                <a:effectLst/>
                <a:latin typeface="Consolas" panose="020B0609020204030204" pitchFamily="49" charset="0"/>
              </a:rPr>
              <a:t>" "</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AA"/>
                </a:solidFill>
                <a:effectLst/>
                <a:latin typeface="Consolas" panose="020B0609020204030204" pitchFamily="49" charset="0"/>
              </a:rPr>
              <a:t>print</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err="1">
                <a:ln>
                  <a:noFill/>
                </a:ln>
                <a:solidFill>
                  <a:srgbClr val="9CDCFE"/>
                </a:solidFill>
                <a:effectLst/>
                <a:latin typeface="Consolas" panose="020B0609020204030204" pitchFamily="49" charset="0"/>
              </a:rPr>
              <a:t>i</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end</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CE9178"/>
                </a:solidFill>
                <a:effectLst/>
                <a:latin typeface="Consolas" panose="020B0609020204030204" pitchFamily="49" charset="0"/>
              </a:rPr>
              <a:t>" "</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EC52B67C-0D9C-A745-F4AA-060D9226E48A}"/>
              </a:ext>
            </a:extLst>
          </p:cNvPr>
          <p:cNvSpPr txBox="1"/>
          <p:nvPr/>
        </p:nvSpPr>
        <p:spPr>
          <a:xfrm>
            <a:off x="609600" y="4155010"/>
            <a:ext cx="6096000" cy="369332"/>
          </a:xfrm>
          <a:prstGeom prst="rect">
            <a:avLst/>
          </a:prstGeom>
          <a:noFill/>
        </p:spPr>
        <p:txBody>
          <a:bodyPr wrap="square">
            <a:spAutoFit/>
          </a:bodyPr>
          <a:lstStyle/>
          <a:p>
            <a:r>
              <a:rPr lang="en-US" b="1" dirty="0" err="1">
                <a:solidFill>
                  <a:srgbClr val="000000"/>
                </a:solidFill>
                <a:latin typeface="Arial" panose="020B0604020202020204" pitchFamily="34" charset="0"/>
              </a:rPr>
              <a:t>B</a:t>
            </a:r>
            <a:r>
              <a:rPr lang="en-US" b="1" i="0" dirty="0" err="1">
                <a:solidFill>
                  <a:srgbClr val="000000"/>
                </a:solidFill>
                <a:effectLst/>
                <a:latin typeface="Arial" panose="020B0604020202020204" pitchFamily="34" charset="0"/>
              </a:rPr>
              <a:t>ucle</a:t>
            </a:r>
            <a:r>
              <a:rPr lang="en-US" b="1" i="0" dirty="0">
                <a:solidFill>
                  <a:srgbClr val="000000"/>
                </a:solidFill>
                <a:effectLst/>
                <a:latin typeface="Arial" panose="020B0604020202020204" pitchFamily="34" charset="0"/>
              </a:rPr>
              <a:t> </a:t>
            </a:r>
            <a:r>
              <a:rPr lang="en-US" b="1" i="0" dirty="0" err="1">
                <a:solidFill>
                  <a:srgbClr val="000000"/>
                </a:solidFill>
                <a:effectLst/>
                <a:latin typeface="Arial" panose="020B0604020202020204" pitchFamily="34" charset="0"/>
              </a:rPr>
              <a:t>anidado</a:t>
            </a:r>
            <a:r>
              <a:rPr lang="en-US" b="1" i="0" dirty="0">
                <a:solidFill>
                  <a:srgbClr val="000000"/>
                </a:solidFill>
                <a:effectLst/>
                <a:latin typeface="Arial" panose="020B0604020202020204" pitchFamily="34" charset="0"/>
              </a:rPr>
              <a:t> (variables </a:t>
            </a:r>
            <a:r>
              <a:rPr lang="en-US" b="1" i="0" dirty="0" err="1">
                <a:solidFill>
                  <a:srgbClr val="000000"/>
                </a:solidFill>
                <a:effectLst/>
                <a:latin typeface="Arial" panose="020B0604020202020204" pitchFamily="34" charset="0"/>
              </a:rPr>
              <a:t>dependientes</a:t>
            </a:r>
            <a:r>
              <a:rPr lang="en-US" b="1" i="0" dirty="0">
                <a:solidFill>
                  <a:srgbClr val="000000"/>
                </a:solidFill>
                <a:effectLst/>
                <a:latin typeface="Arial" panose="020B0604020202020204" pitchFamily="34" charset="0"/>
              </a:rPr>
              <a:t>)</a:t>
            </a:r>
            <a:endParaRPr lang="en-US" dirty="0"/>
          </a:p>
        </p:txBody>
      </p:sp>
      <p:sp>
        <p:nvSpPr>
          <p:cNvPr id="9" name="Rectangle 4">
            <a:extLst>
              <a:ext uri="{FF2B5EF4-FFF2-40B4-BE49-F238E27FC236}">
                <a16:creationId xmlns:a16="http://schemas.microsoft.com/office/drawing/2014/main" id="{9750E3EE-B218-AE3C-CA10-553F32B32C66}"/>
              </a:ext>
            </a:extLst>
          </p:cNvPr>
          <p:cNvSpPr>
            <a:spLocks noChangeArrowheads="1"/>
          </p:cNvSpPr>
          <p:nvPr/>
        </p:nvSpPr>
        <p:spPr bwMode="auto">
          <a:xfrm>
            <a:off x="3428914" y="4642553"/>
            <a:ext cx="6096000" cy="830997"/>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586C0"/>
                </a:solidFill>
                <a:effectLst/>
                <a:latin typeface="Consolas" panose="020B0609020204030204" pitchFamily="49" charset="0"/>
              </a:rPr>
              <a:t>for</a:t>
            </a:r>
            <a:r>
              <a:rPr kumimoji="0" lang="en-US" altLang="en-US" b="0" i="0" u="none" strike="noStrike" cap="none" normalizeH="0" baseline="0" dirty="0">
                <a:ln>
                  <a:noFill/>
                </a:ln>
                <a:solidFill>
                  <a:srgbClr val="9CDCFE"/>
                </a:solidFill>
                <a:effectLst/>
                <a:latin typeface="Consolas" panose="020B0609020204030204" pitchFamily="49" charset="0"/>
              </a:rPr>
              <a:t> </a:t>
            </a:r>
            <a:r>
              <a:rPr kumimoji="0" lang="en-US" altLang="en-US" b="0" i="0" u="none" strike="noStrike" cap="none" normalizeH="0" baseline="0" dirty="0" err="1">
                <a:ln>
                  <a:noFill/>
                </a:ln>
                <a:solidFill>
                  <a:srgbClr val="9CDCFE"/>
                </a:solidFill>
                <a:effectLst/>
                <a:latin typeface="Consolas" panose="020B0609020204030204" pitchFamily="49" charset="0"/>
              </a:rPr>
              <a:t>i</a:t>
            </a:r>
            <a:r>
              <a:rPr kumimoji="0" lang="en-US" altLang="en-US" b="0" i="0" u="none" strike="noStrike" cap="none" normalizeH="0" baseline="0" dirty="0">
                <a:ln>
                  <a:noFill/>
                </a:ln>
                <a:solidFill>
                  <a:srgbClr val="9CDCFE"/>
                </a:solidFill>
                <a:effectLst/>
                <a:latin typeface="Consolas" panose="020B0609020204030204" pitchFamily="49" charset="0"/>
              </a:rPr>
              <a:t> </a:t>
            </a:r>
            <a:r>
              <a:rPr kumimoji="0" lang="en-US" altLang="en-US" b="0" i="0" u="none" strike="noStrike" cap="none" normalizeH="0" baseline="0" dirty="0">
                <a:ln>
                  <a:noFill/>
                </a:ln>
                <a:solidFill>
                  <a:srgbClr val="C586C0"/>
                </a:solidFill>
                <a:effectLst/>
                <a:latin typeface="Consolas" panose="020B0609020204030204" pitchFamily="49" charset="0"/>
              </a:rPr>
              <a:t>in</a:t>
            </a:r>
            <a:r>
              <a:rPr kumimoji="0" lang="en-US" altLang="en-US" b="0" i="0" u="none" strike="noStrike" cap="none" normalizeH="0" baseline="0" dirty="0">
                <a:ln>
                  <a:noFill/>
                </a:ln>
                <a:solidFill>
                  <a:srgbClr val="9CDCFE"/>
                </a:solidFill>
                <a:effectLst/>
                <a:latin typeface="Consolas" panose="020B0609020204030204" pitchFamily="49" charset="0"/>
              </a:rPr>
              <a:t> </a:t>
            </a:r>
            <a:r>
              <a:rPr kumimoji="0" lang="en-US" altLang="en-US" b="0" i="0" u="none" strike="noStrike" cap="none" normalizeH="0" baseline="0" dirty="0">
                <a:ln>
                  <a:noFill/>
                </a:ln>
                <a:solidFill>
                  <a:srgbClr val="D4D4D4"/>
                </a:solidFill>
                <a:effectLst/>
                <a:latin typeface="Consolas" panose="020B0609020204030204" pitchFamily="49" charset="0"/>
              </a:rPr>
              <a:t>[</a:t>
            </a:r>
            <a:r>
              <a:rPr kumimoji="0" lang="en-US" altLang="en-US" b="0" i="0" u="none" strike="noStrike" cap="none" normalizeH="0" baseline="0" dirty="0">
                <a:ln>
                  <a:noFill/>
                </a:ln>
                <a:solidFill>
                  <a:srgbClr val="B5CEA8"/>
                </a:solidFill>
                <a:effectLst/>
                <a:latin typeface="Consolas" panose="020B0609020204030204" pitchFamily="49" charset="0"/>
              </a:rPr>
              <a:t>1</a:t>
            </a:r>
            <a:r>
              <a:rPr kumimoji="0" lang="en-US" altLang="en-US" b="0" i="0" u="none" strike="noStrike" cap="none" normalizeH="0" baseline="0" dirty="0">
                <a:ln>
                  <a:noFill/>
                </a:ln>
                <a:solidFill>
                  <a:srgbClr val="D4D4D4"/>
                </a:solidFill>
                <a:effectLst/>
                <a:latin typeface="Consolas" panose="020B0609020204030204" pitchFamily="49" charset="0"/>
              </a:rPr>
              <a:t>,</a:t>
            </a:r>
            <a:r>
              <a:rPr kumimoji="0" lang="en-US" altLang="en-US" b="0" i="0" u="none" strike="noStrike" cap="none" normalizeH="0" baseline="0" dirty="0">
                <a:ln>
                  <a:noFill/>
                </a:ln>
                <a:solidFill>
                  <a:srgbClr val="9CDCFE"/>
                </a:solidFill>
                <a:effectLst/>
                <a:latin typeface="Consolas" panose="020B0609020204030204" pitchFamily="49" charset="0"/>
              </a:rPr>
              <a:t> </a:t>
            </a:r>
            <a:r>
              <a:rPr kumimoji="0" lang="en-US" altLang="en-US" b="0" i="0" u="none" strike="noStrike" cap="none" normalizeH="0" baseline="0" dirty="0">
                <a:ln>
                  <a:noFill/>
                </a:ln>
                <a:solidFill>
                  <a:srgbClr val="B5CEA8"/>
                </a:solidFill>
                <a:effectLst/>
                <a:latin typeface="Consolas" panose="020B0609020204030204" pitchFamily="49" charset="0"/>
              </a:rPr>
              <a:t>2</a:t>
            </a:r>
            <a:r>
              <a:rPr kumimoji="0" lang="en-US" altLang="en-US" b="0" i="0" u="none" strike="noStrike" cap="none" normalizeH="0" baseline="0" dirty="0">
                <a:ln>
                  <a:noFill/>
                </a:ln>
                <a:solidFill>
                  <a:srgbClr val="D4D4D4"/>
                </a:solidFill>
                <a:effectLst/>
                <a:latin typeface="Consolas" panose="020B0609020204030204" pitchFamily="49" charset="0"/>
              </a:rPr>
              <a:t>,</a:t>
            </a:r>
            <a:r>
              <a:rPr kumimoji="0" lang="en-US" altLang="en-US" b="0" i="0" u="none" strike="noStrike" cap="none" normalizeH="0" baseline="0" dirty="0">
                <a:ln>
                  <a:noFill/>
                </a:ln>
                <a:solidFill>
                  <a:srgbClr val="9CDCFE"/>
                </a:solidFill>
                <a:effectLst/>
                <a:latin typeface="Consolas" panose="020B0609020204030204" pitchFamily="49" charset="0"/>
              </a:rPr>
              <a:t> </a:t>
            </a:r>
            <a:r>
              <a:rPr kumimoji="0" lang="en-US" altLang="en-US" b="0" i="0" u="none" strike="noStrike" cap="none" normalizeH="0" baseline="0" dirty="0">
                <a:ln>
                  <a:noFill/>
                </a:ln>
                <a:solidFill>
                  <a:srgbClr val="B5CEA8"/>
                </a:solidFill>
                <a:effectLst/>
                <a:latin typeface="Consolas" panose="020B0609020204030204" pitchFamily="49" charset="0"/>
              </a:rPr>
              <a:t>3</a:t>
            </a:r>
            <a:r>
              <a:rPr kumimoji="0" lang="en-US" altLang="en-US" b="0" i="0" u="none" strike="noStrike" cap="none" normalizeH="0" baseline="0" dirty="0">
                <a:ln>
                  <a:noFill/>
                </a:ln>
                <a:solidFill>
                  <a:srgbClr val="D4D4D4"/>
                </a:solidFill>
                <a:effectLst/>
                <a:latin typeface="Consolas" panose="020B0609020204030204" pitchFamily="49" charset="0"/>
              </a:rPr>
              <a:t>]:</a:t>
            </a:r>
            <a:r>
              <a:rPr kumimoji="0" lang="en-US" altLang="en-US"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solidFill>
                  <a:srgbClr val="9CDCFE"/>
                </a:solidFill>
                <a:latin typeface="Consolas" panose="020B0609020204030204" pitchFamily="49" charset="0"/>
              </a:rPr>
              <a:t>	</a:t>
            </a:r>
            <a:r>
              <a:rPr kumimoji="0" lang="en-US" altLang="en-US" b="0" i="0" u="none" strike="noStrike" cap="none" normalizeH="0" baseline="0" dirty="0">
                <a:ln>
                  <a:noFill/>
                </a:ln>
                <a:solidFill>
                  <a:srgbClr val="C586C0"/>
                </a:solidFill>
                <a:effectLst/>
                <a:latin typeface="Consolas" panose="020B0609020204030204" pitchFamily="49" charset="0"/>
              </a:rPr>
              <a:t>for</a:t>
            </a:r>
            <a:r>
              <a:rPr kumimoji="0" lang="en-US" altLang="en-US" b="0" i="0" u="none" strike="noStrike" cap="none" normalizeH="0" baseline="0" dirty="0">
                <a:ln>
                  <a:noFill/>
                </a:ln>
                <a:solidFill>
                  <a:srgbClr val="9CDCFE"/>
                </a:solidFill>
                <a:effectLst/>
                <a:latin typeface="Consolas" panose="020B0609020204030204" pitchFamily="49" charset="0"/>
              </a:rPr>
              <a:t> j </a:t>
            </a:r>
            <a:r>
              <a:rPr kumimoji="0" lang="en-US" altLang="en-US" b="0" i="0" u="none" strike="noStrike" cap="none" normalizeH="0" baseline="0" dirty="0">
                <a:ln>
                  <a:noFill/>
                </a:ln>
                <a:solidFill>
                  <a:srgbClr val="C586C0"/>
                </a:solidFill>
                <a:effectLst/>
                <a:latin typeface="Consolas" panose="020B0609020204030204" pitchFamily="49" charset="0"/>
              </a:rPr>
              <a:t>in</a:t>
            </a:r>
            <a:r>
              <a:rPr kumimoji="0" lang="en-US" altLang="en-US" b="0" i="0" u="none" strike="noStrike" cap="none" normalizeH="0" baseline="0" dirty="0">
                <a:ln>
                  <a:noFill/>
                </a:ln>
                <a:solidFill>
                  <a:srgbClr val="9CDCFE"/>
                </a:solidFill>
                <a:effectLst/>
                <a:latin typeface="Consolas" panose="020B0609020204030204" pitchFamily="49" charset="0"/>
              </a:rPr>
              <a:t> </a:t>
            </a:r>
            <a:r>
              <a:rPr kumimoji="0" lang="en-US" altLang="en-US" b="0" i="0" u="none" strike="noStrike" cap="none" normalizeH="0" baseline="0" dirty="0">
                <a:ln>
                  <a:noFill/>
                </a:ln>
                <a:solidFill>
                  <a:srgbClr val="4EC9B0"/>
                </a:solidFill>
                <a:effectLst/>
                <a:latin typeface="Consolas" panose="020B0609020204030204" pitchFamily="49" charset="0"/>
              </a:rPr>
              <a:t>range</a:t>
            </a:r>
            <a:r>
              <a:rPr kumimoji="0" lang="en-US" altLang="en-US" b="0" i="0" u="none" strike="noStrike" cap="none" normalizeH="0" baseline="0" dirty="0">
                <a:ln>
                  <a:noFill/>
                </a:ln>
                <a:solidFill>
                  <a:srgbClr val="D4D4D4"/>
                </a:solidFill>
                <a:effectLst/>
                <a:latin typeface="Consolas" panose="020B0609020204030204" pitchFamily="49" charset="0"/>
              </a:rPr>
              <a:t>(</a:t>
            </a:r>
            <a:r>
              <a:rPr kumimoji="0" lang="en-US" altLang="en-US" b="0" i="0" u="none" strike="noStrike" cap="none" normalizeH="0" baseline="0" dirty="0" err="1">
                <a:ln>
                  <a:noFill/>
                </a:ln>
                <a:solidFill>
                  <a:srgbClr val="9CDCFE"/>
                </a:solidFill>
                <a:effectLst/>
                <a:latin typeface="Consolas" panose="020B0609020204030204" pitchFamily="49" charset="0"/>
              </a:rPr>
              <a:t>i</a:t>
            </a:r>
            <a:r>
              <a:rPr kumimoji="0" lang="en-US" altLang="en-US" b="0" i="0" u="none" strike="noStrike" cap="none" normalizeH="0" baseline="0" dirty="0">
                <a:ln>
                  <a:noFill/>
                </a:ln>
                <a:solidFill>
                  <a:srgbClr val="D4D4D4"/>
                </a:solidFill>
                <a:effectLst/>
                <a:latin typeface="Consolas" panose="020B0609020204030204" pitchFamily="49" charset="0"/>
              </a:rPr>
              <a:t>):</a:t>
            </a:r>
            <a:r>
              <a:rPr kumimoji="0" lang="en-US" altLang="en-US"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solidFill>
                  <a:srgbClr val="9CDCFE"/>
                </a:solidFill>
                <a:latin typeface="Consolas" panose="020B0609020204030204" pitchFamily="49" charset="0"/>
              </a:rPr>
              <a:t>		</a:t>
            </a:r>
            <a:r>
              <a:rPr kumimoji="0" lang="en-US" altLang="en-US" b="0" i="0" u="none" strike="noStrike" cap="none" normalizeH="0" baseline="0" dirty="0">
                <a:ln>
                  <a:noFill/>
                </a:ln>
                <a:solidFill>
                  <a:srgbClr val="DCDCAA"/>
                </a:solidFill>
                <a:effectLst/>
                <a:latin typeface="Consolas" panose="020B0609020204030204" pitchFamily="49" charset="0"/>
              </a:rPr>
              <a:t>print</a:t>
            </a:r>
            <a:r>
              <a:rPr kumimoji="0" lang="en-US" altLang="en-US" b="0" i="0" u="none" strike="noStrike" cap="none" normalizeH="0" baseline="0" dirty="0">
                <a:ln>
                  <a:noFill/>
                </a:ln>
                <a:solidFill>
                  <a:srgbClr val="D4D4D4"/>
                </a:solidFill>
                <a:effectLst/>
                <a:latin typeface="Consolas" panose="020B0609020204030204" pitchFamily="49" charset="0"/>
              </a:rPr>
              <a:t>(</a:t>
            </a:r>
            <a:r>
              <a:rPr kumimoji="0" lang="en-US" altLang="en-US" b="0" i="0" u="none" strike="noStrike" cap="none" normalizeH="0" baseline="0" dirty="0" err="1">
                <a:ln>
                  <a:noFill/>
                </a:ln>
                <a:solidFill>
                  <a:srgbClr val="CE9178"/>
                </a:solidFill>
                <a:effectLst/>
                <a:latin typeface="Consolas" panose="020B0609020204030204" pitchFamily="49" charset="0"/>
              </a:rPr>
              <a:t>f"i</a:t>
            </a:r>
            <a:r>
              <a:rPr kumimoji="0" lang="en-US" altLang="en-US" b="0" i="0" u="none" strike="noStrike" cap="none" normalizeH="0" baseline="0" dirty="0">
                <a:ln>
                  <a:noFill/>
                </a:ln>
                <a:solidFill>
                  <a:srgbClr val="CE9178"/>
                </a:solidFill>
                <a:effectLst/>
                <a:latin typeface="Consolas" panose="020B0609020204030204" pitchFamily="49" charset="0"/>
              </a:rPr>
              <a:t> vale </a:t>
            </a:r>
            <a:r>
              <a:rPr kumimoji="0" lang="en-US" altLang="en-US" b="0" i="0" u="none" strike="noStrike" cap="none" normalizeH="0" baseline="0" dirty="0">
                <a:ln>
                  <a:noFill/>
                </a:ln>
                <a:solidFill>
                  <a:srgbClr val="D4D4D4"/>
                </a:solidFill>
                <a:effectLst/>
                <a:latin typeface="Consolas" panose="020B0609020204030204" pitchFamily="49" charset="0"/>
              </a:rPr>
              <a:t>{</a:t>
            </a:r>
            <a:r>
              <a:rPr kumimoji="0" lang="en-US" altLang="en-US" b="0" i="0" u="none" strike="noStrike" cap="none" normalizeH="0" baseline="0" dirty="0" err="1">
                <a:ln>
                  <a:noFill/>
                </a:ln>
                <a:solidFill>
                  <a:srgbClr val="9CDCFE"/>
                </a:solidFill>
                <a:effectLst/>
                <a:latin typeface="Consolas" panose="020B0609020204030204" pitchFamily="49" charset="0"/>
              </a:rPr>
              <a:t>i</a:t>
            </a:r>
            <a:r>
              <a:rPr kumimoji="0" lang="en-US" altLang="en-US" b="0" i="0" u="none" strike="noStrike" cap="none" normalizeH="0" baseline="0" dirty="0">
                <a:ln>
                  <a:noFill/>
                </a:ln>
                <a:solidFill>
                  <a:srgbClr val="D4D4D4"/>
                </a:solidFill>
                <a:effectLst/>
                <a:latin typeface="Consolas" panose="020B0609020204030204" pitchFamily="49" charset="0"/>
              </a:rPr>
              <a:t>}</a:t>
            </a:r>
            <a:r>
              <a:rPr kumimoji="0" lang="en-US" altLang="en-US" b="0" i="0" u="none" strike="noStrike" cap="none" normalizeH="0" baseline="0" dirty="0">
                <a:ln>
                  <a:noFill/>
                </a:ln>
                <a:solidFill>
                  <a:srgbClr val="CE9178"/>
                </a:solidFill>
                <a:effectLst/>
                <a:latin typeface="Consolas" panose="020B0609020204030204" pitchFamily="49" charset="0"/>
              </a:rPr>
              <a:t> y j vale </a:t>
            </a:r>
            <a:r>
              <a:rPr kumimoji="0" lang="en-US" altLang="en-US" b="0" i="0" u="none" strike="noStrike" cap="none" normalizeH="0" baseline="0" dirty="0">
                <a:ln>
                  <a:noFill/>
                </a:ln>
                <a:solidFill>
                  <a:srgbClr val="D4D4D4"/>
                </a:solidFill>
                <a:effectLst/>
                <a:latin typeface="Consolas" panose="020B0609020204030204" pitchFamily="49" charset="0"/>
              </a:rPr>
              <a:t>{</a:t>
            </a:r>
            <a:r>
              <a:rPr kumimoji="0" lang="en-US" altLang="en-US" b="0" i="0" u="none" strike="noStrike" cap="none" normalizeH="0" baseline="0" dirty="0">
                <a:ln>
                  <a:noFill/>
                </a:ln>
                <a:solidFill>
                  <a:srgbClr val="9CDCFE"/>
                </a:solidFill>
                <a:effectLst/>
                <a:latin typeface="Consolas" panose="020B0609020204030204" pitchFamily="49" charset="0"/>
              </a:rPr>
              <a:t>j</a:t>
            </a:r>
            <a:r>
              <a:rPr kumimoji="0" lang="en-US" altLang="en-US" b="0" i="0" u="none" strike="noStrike" cap="none" normalizeH="0" baseline="0" dirty="0">
                <a:ln>
                  <a:noFill/>
                </a:ln>
                <a:solidFill>
                  <a:srgbClr val="D4D4D4"/>
                </a:solidFill>
                <a:effectLst/>
                <a:latin typeface="Consolas" panose="020B0609020204030204" pitchFamily="49" charset="0"/>
              </a:rPr>
              <a:t>}</a:t>
            </a:r>
            <a:r>
              <a:rPr kumimoji="0" lang="en-US" altLang="en-US" b="0" i="0" u="none" strike="noStrike" cap="none" normalizeH="0" baseline="0" dirty="0">
                <a:ln>
                  <a:noFill/>
                </a:ln>
                <a:solidFill>
                  <a:srgbClr val="CE9178"/>
                </a:solidFill>
                <a:effectLst/>
                <a:latin typeface="Consolas" panose="020B0609020204030204" pitchFamily="49" charset="0"/>
              </a:rPr>
              <a:t>"</a:t>
            </a:r>
            <a:r>
              <a:rPr kumimoji="0" lang="en-US" altLang="en-US"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5106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Bucles</a:t>
            </a:r>
            <a:endParaRPr lang="en-US" dirty="0"/>
          </a:p>
        </p:txBody>
      </p:sp>
      <p:sp>
        <p:nvSpPr>
          <p:cNvPr id="2" name="TextBox 1">
            <a:extLst>
              <a:ext uri="{FF2B5EF4-FFF2-40B4-BE49-F238E27FC236}">
                <a16:creationId xmlns:a16="http://schemas.microsoft.com/office/drawing/2014/main" id="{CC3CE9DA-547B-D4B6-A112-AFB790FBBE2B}"/>
              </a:ext>
            </a:extLst>
          </p:cNvPr>
          <p:cNvSpPr txBox="1"/>
          <p:nvPr/>
        </p:nvSpPr>
        <p:spPr>
          <a:xfrm>
            <a:off x="491971" y="1363195"/>
            <a:ext cx="1055097" cy="369332"/>
          </a:xfrm>
          <a:prstGeom prst="rect">
            <a:avLst/>
          </a:prstGeom>
          <a:noFill/>
        </p:spPr>
        <p:txBody>
          <a:bodyPr wrap="none" rtlCol="0">
            <a:spAutoFit/>
          </a:bodyPr>
          <a:lstStyle/>
          <a:p>
            <a:r>
              <a:rPr lang="en-US" b="1" dirty="0">
                <a:solidFill>
                  <a:srgbClr val="14C214"/>
                </a:solidFill>
              </a:rPr>
              <a:t>WHILE</a:t>
            </a:r>
          </a:p>
        </p:txBody>
      </p:sp>
      <p:pic>
        <p:nvPicPr>
          <p:cNvPr id="4" name="Picture 3">
            <a:extLst>
              <a:ext uri="{FF2B5EF4-FFF2-40B4-BE49-F238E27FC236}">
                <a16:creationId xmlns:a16="http://schemas.microsoft.com/office/drawing/2014/main" id="{B54CBBB2-F197-F3A0-1E85-894CB7800A64}"/>
              </a:ext>
            </a:extLst>
          </p:cNvPr>
          <p:cNvPicPr>
            <a:picLocks noChangeAspect="1"/>
          </p:cNvPicPr>
          <p:nvPr/>
        </p:nvPicPr>
        <p:blipFill>
          <a:blip r:embed="rId2"/>
          <a:stretch>
            <a:fillRect/>
          </a:stretch>
        </p:blipFill>
        <p:spPr>
          <a:xfrm>
            <a:off x="1317596" y="1884949"/>
            <a:ext cx="2160710" cy="4004884"/>
          </a:xfrm>
          <a:prstGeom prst="rect">
            <a:avLst/>
          </a:prstGeom>
        </p:spPr>
      </p:pic>
      <p:sp>
        <p:nvSpPr>
          <p:cNvPr id="5" name="TextBox 4">
            <a:extLst>
              <a:ext uri="{FF2B5EF4-FFF2-40B4-BE49-F238E27FC236}">
                <a16:creationId xmlns:a16="http://schemas.microsoft.com/office/drawing/2014/main" id="{4893882E-82CB-19BA-C55A-D883FF91ED4D}"/>
              </a:ext>
            </a:extLst>
          </p:cNvPr>
          <p:cNvSpPr txBox="1"/>
          <p:nvPr/>
        </p:nvSpPr>
        <p:spPr>
          <a:xfrm>
            <a:off x="3361765" y="1437487"/>
            <a:ext cx="8525435" cy="646331"/>
          </a:xfrm>
          <a:prstGeom prst="rect">
            <a:avLst/>
          </a:prstGeom>
          <a:noFill/>
        </p:spPr>
        <p:txBody>
          <a:bodyPr wrap="square">
            <a:spAutoFit/>
          </a:bodyPr>
          <a:lstStyle/>
          <a:p>
            <a:pPr algn="just"/>
            <a:r>
              <a:rPr lang="es-ES" b="0" i="0" dirty="0">
                <a:solidFill>
                  <a:srgbClr val="000000"/>
                </a:solidFill>
                <a:effectLst/>
                <a:latin typeface="Arial" panose="020B0604020202020204" pitchFamily="34" charset="0"/>
              </a:rPr>
              <a:t>Un bucle </a:t>
            </a:r>
            <a:r>
              <a:rPr lang="es-ES" b="0" i="0" dirty="0" err="1">
                <a:solidFill>
                  <a:srgbClr val="FF7700"/>
                </a:solidFill>
                <a:effectLst/>
                <a:latin typeface="Arial" panose="020B0604020202020204" pitchFamily="34" charset="0"/>
              </a:rPr>
              <a:t>while</a:t>
            </a:r>
            <a:r>
              <a:rPr lang="es-ES" b="0" i="0" dirty="0">
                <a:solidFill>
                  <a:srgbClr val="000000"/>
                </a:solidFill>
                <a:effectLst/>
                <a:latin typeface="Arial" panose="020B0604020202020204" pitchFamily="34" charset="0"/>
              </a:rPr>
              <a:t> permite repetir la ejecución de un grupo de instrucciones mientras se cumpla una condición (es decir, mientras la condición tenga el valor </a:t>
            </a:r>
            <a:r>
              <a:rPr lang="es-ES" b="0" i="0" dirty="0">
                <a:solidFill>
                  <a:srgbClr val="FF7700"/>
                </a:solidFill>
                <a:effectLst/>
                <a:latin typeface="Arial" panose="020B0604020202020204" pitchFamily="34" charset="0"/>
              </a:rPr>
              <a:t>True</a:t>
            </a:r>
            <a:r>
              <a:rPr lang="es-ES" b="0" i="0" dirty="0">
                <a:solidFill>
                  <a:srgbClr val="000000"/>
                </a:solidFill>
                <a:effectLst/>
                <a:latin typeface="Arial" panose="020B0604020202020204" pitchFamily="34" charset="0"/>
              </a:rPr>
              <a:t>).</a:t>
            </a:r>
            <a:endParaRPr lang="en-US" dirty="0"/>
          </a:p>
        </p:txBody>
      </p:sp>
      <p:sp>
        <p:nvSpPr>
          <p:cNvPr id="6" name="TextBox 5">
            <a:extLst>
              <a:ext uri="{FF2B5EF4-FFF2-40B4-BE49-F238E27FC236}">
                <a16:creationId xmlns:a16="http://schemas.microsoft.com/office/drawing/2014/main" id="{900C29F8-5B07-521A-F12A-4A3DE8F4A6BA}"/>
              </a:ext>
            </a:extLst>
          </p:cNvPr>
          <p:cNvSpPr txBox="1"/>
          <p:nvPr/>
        </p:nvSpPr>
        <p:spPr>
          <a:xfrm>
            <a:off x="4131129" y="2181869"/>
            <a:ext cx="6096000" cy="369332"/>
          </a:xfrm>
          <a:prstGeom prst="rect">
            <a:avLst/>
          </a:prstGeom>
          <a:noFill/>
        </p:spPr>
        <p:txBody>
          <a:bodyPr wrap="square">
            <a:spAutoFit/>
          </a:bodyPr>
          <a:lstStyle/>
          <a:p>
            <a:pPr algn="just"/>
            <a:r>
              <a:rPr lang="es-ES" b="0" i="0" dirty="0">
                <a:solidFill>
                  <a:srgbClr val="000000"/>
                </a:solidFill>
                <a:effectLst/>
                <a:latin typeface="Arial" panose="020B0604020202020204" pitchFamily="34" charset="0"/>
              </a:rPr>
              <a:t>La sintaxis del bucle </a:t>
            </a:r>
            <a:r>
              <a:rPr lang="es-ES" b="0" i="0" dirty="0" err="1">
                <a:solidFill>
                  <a:srgbClr val="FF7700"/>
                </a:solidFill>
                <a:effectLst/>
                <a:latin typeface="Arial" panose="020B0604020202020204" pitchFamily="34" charset="0"/>
              </a:rPr>
              <a:t>while</a:t>
            </a:r>
            <a:r>
              <a:rPr lang="es-ES" b="0" i="0" dirty="0">
                <a:solidFill>
                  <a:srgbClr val="000000"/>
                </a:solidFill>
                <a:effectLst/>
                <a:latin typeface="Arial" panose="020B0604020202020204" pitchFamily="34" charset="0"/>
              </a:rPr>
              <a:t> es:</a:t>
            </a:r>
            <a:endParaRPr lang="en-US" dirty="0"/>
          </a:p>
        </p:txBody>
      </p:sp>
      <p:sp>
        <p:nvSpPr>
          <p:cNvPr id="7" name="Rectangle 1">
            <a:extLst>
              <a:ext uri="{FF2B5EF4-FFF2-40B4-BE49-F238E27FC236}">
                <a16:creationId xmlns:a16="http://schemas.microsoft.com/office/drawing/2014/main" id="{974A9A5D-9C8C-AA72-2FDC-0B5C22B207FE}"/>
              </a:ext>
            </a:extLst>
          </p:cNvPr>
          <p:cNvSpPr>
            <a:spLocks noChangeArrowheads="1"/>
          </p:cNvSpPr>
          <p:nvPr/>
        </p:nvSpPr>
        <p:spPr bwMode="auto">
          <a:xfrm>
            <a:off x="5317104" y="2927565"/>
            <a:ext cx="317350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00C1"/>
                </a:solidFill>
                <a:effectLst/>
                <a:latin typeface="Consolas" panose="020B0609020204030204" pitchFamily="49" charset="0"/>
              </a:rPr>
              <a:t>while</a:t>
            </a:r>
            <a:r>
              <a:rPr kumimoji="0" lang="en-US" altLang="en-US" sz="1600" b="0" i="0" u="none" strike="noStrike" cap="none" normalizeH="0" baseline="0" dirty="0">
                <a:ln>
                  <a:noFill/>
                </a:ln>
                <a:effectLst/>
                <a:latin typeface="Consolas" panose="020B0609020204030204" pitchFamily="49" charset="0"/>
              </a:rPr>
              <a:t> </a:t>
            </a:r>
            <a:r>
              <a:rPr kumimoji="0" lang="en-US" altLang="en-US" sz="1600" b="0" i="0" u="none" strike="noStrike" cap="none" normalizeH="0" baseline="0" dirty="0" err="1">
                <a:ln>
                  <a:noFill/>
                </a:ln>
                <a:effectLst/>
                <a:latin typeface="Consolas" panose="020B0609020204030204" pitchFamily="49" charset="0"/>
              </a:rPr>
              <a:t>condicion</a:t>
            </a:r>
            <a:r>
              <a:rPr kumimoji="0" lang="en-US" altLang="en-US" sz="1600" b="1" i="0" u="none" strike="noStrike" cap="none" normalizeH="0" baseline="0" dirty="0">
                <a:ln>
                  <a:noFill/>
                </a:ln>
                <a:solidFill>
                  <a:srgbClr val="FF00C1"/>
                </a:solidFill>
                <a:effectLst/>
                <a:latin typeface="Consolas" panose="020B0609020204030204" pitchFamily="49" charset="0"/>
              </a:rPr>
              <a:t>:</a:t>
            </a:r>
            <a:r>
              <a:rPr kumimoji="0" lang="en-US" altLang="en-US" sz="1600" b="0" i="0" u="none" strike="noStrike" cap="none" normalizeH="0" baseline="0" dirty="0">
                <a:ln>
                  <a:noFill/>
                </a:ln>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latin typeface="Consolas" panose="020B0609020204030204" pitchFamily="49" charset="0"/>
              </a:rPr>
              <a:t>	</a:t>
            </a:r>
            <a:r>
              <a:rPr kumimoji="0" lang="en-US" altLang="en-US" sz="1600" b="0" i="0" u="none" strike="noStrike" cap="none" normalizeH="0" baseline="0" dirty="0" err="1">
                <a:ln>
                  <a:noFill/>
                </a:ln>
                <a:effectLst/>
                <a:latin typeface="Consolas" panose="020B0609020204030204" pitchFamily="49" charset="0"/>
              </a:rPr>
              <a:t>cuerpo</a:t>
            </a:r>
            <a:r>
              <a:rPr kumimoji="0" lang="en-US" altLang="en-US" sz="1600" b="0" i="0" u="none" strike="noStrike" cap="none" normalizeH="0" baseline="0" dirty="0">
                <a:ln>
                  <a:noFill/>
                </a:ln>
                <a:effectLst/>
                <a:latin typeface="Consolas" panose="020B0609020204030204" pitchFamily="49" charset="0"/>
              </a:rPr>
              <a:t> del </a:t>
            </a:r>
            <a:r>
              <a:rPr kumimoji="0" lang="en-US" altLang="en-US" sz="1600" b="0" i="0" u="none" strike="noStrike" cap="none" normalizeH="0" baseline="0" dirty="0" err="1">
                <a:ln>
                  <a:noFill/>
                </a:ln>
                <a:effectLst/>
                <a:latin typeface="Consolas" panose="020B0609020204030204" pitchFamily="49" charset="0"/>
              </a:rPr>
              <a:t>bucle</a:t>
            </a:r>
            <a:r>
              <a:rPr kumimoji="0" lang="en-US" altLang="en-US" sz="1200" b="0" i="0" u="none" strike="noStrike" cap="none" normalizeH="0" baseline="0" dirty="0">
                <a:ln>
                  <a:noFill/>
                </a:ln>
                <a:effectLst/>
              </a:rPr>
              <a:t> </a:t>
            </a:r>
            <a:endParaRPr kumimoji="0" lang="en-US" altLang="en-US" sz="3600" b="0" i="0" u="none" strike="noStrike" cap="none" normalizeH="0" baseline="0" dirty="0">
              <a:ln>
                <a:noFill/>
              </a:ln>
              <a:effectLst/>
              <a:latin typeface="Arial" panose="020B0604020202020204" pitchFamily="34" charset="0"/>
            </a:endParaRPr>
          </a:p>
        </p:txBody>
      </p:sp>
      <p:sp>
        <p:nvSpPr>
          <p:cNvPr id="8" name="TextBox 7">
            <a:extLst>
              <a:ext uri="{FF2B5EF4-FFF2-40B4-BE49-F238E27FC236}">
                <a16:creationId xmlns:a16="http://schemas.microsoft.com/office/drawing/2014/main" id="{0D996E09-2376-0D39-FFEF-55A1421AD912}"/>
              </a:ext>
            </a:extLst>
          </p:cNvPr>
          <p:cNvSpPr txBox="1"/>
          <p:nvPr/>
        </p:nvSpPr>
        <p:spPr>
          <a:xfrm>
            <a:off x="3586917" y="3416744"/>
            <a:ext cx="7896872" cy="3385542"/>
          </a:xfrm>
          <a:prstGeom prst="rect">
            <a:avLst/>
          </a:prstGeom>
          <a:noFill/>
        </p:spPr>
        <p:txBody>
          <a:bodyPr wrap="square">
            <a:spAutoFit/>
          </a:bodyPr>
          <a:lstStyle/>
          <a:p>
            <a:pPr algn="just"/>
            <a:r>
              <a:rPr lang="es-ES" sz="1600" b="0" i="0" dirty="0">
                <a:solidFill>
                  <a:srgbClr val="000000"/>
                </a:solidFill>
                <a:effectLst/>
                <a:latin typeface="Arial" panose="020B0604020202020204" pitchFamily="34" charset="0"/>
              </a:rPr>
              <a:t>Python evalúa la condición:</a:t>
            </a:r>
          </a:p>
          <a:p>
            <a:pPr marL="742950" lvl="1" indent="-285750" algn="just">
              <a:buFont typeface="Arial" panose="020B0604020202020204" pitchFamily="34" charset="0"/>
              <a:buChar char="•"/>
            </a:pPr>
            <a:r>
              <a:rPr lang="es-ES" sz="1600" b="0" i="0" dirty="0">
                <a:solidFill>
                  <a:srgbClr val="000000"/>
                </a:solidFill>
                <a:effectLst/>
                <a:latin typeface="Arial" panose="020B0604020202020204" pitchFamily="34" charset="0"/>
              </a:rPr>
              <a:t>si el resultado es </a:t>
            </a:r>
            <a:r>
              <a:rPr lang="es-ES" sz="1600" b="0" i="0" dirty="0">
                <a:solidFill>
                  <a:srgbClr val="FF7700"/>
                </a:solidFill>
                <a:effectLst/>
                <a:latin typeface="Arial" panose="020B0604020202020204" pitchFamily="34" charset="0"/>
              </a:rPr>
              <a:t>True</a:t>
            </a:r>
            <a:r>
              <a:rPr lang="es-ES" sz="1600" b="0" i="0" dirty="0">
                <a:solidFill>
                  <a:srgbClr val="000000"/>
                </a:solidFill>
                <a:effectLst/>
                <a:latin typeface="Arial" panose="020B0604020202020204" pitchFamily="34" charset="0"/>
              </a:rPr>
              <a:t> se ejecuta el cuerpo del bucle. Una vez ejecutado el cuerpo del bucle, se repite el proceso (se evalúa de nuevo la condición y, si es cierta, se ejecuta de nuevo el cuerpo del bucle) una y otra vez mientras la condición sea cierta.</a:t>
            </a:r>
          </a:p>
          <a:p>
            <a:pPr marL="742950" lvl="1" indent="-285750" algn="just">
              <a:buFont typeface="Arial" panose="020B0604020202020204" pitchFamily="34" charset="0"/>
              <a:buChar char="•"/>
            </a:pPr>
            <a:r>
              <a:rPr lang="es-ES" sz="1600" b="0" i="0" dirty="0">
                <a:solidFill>
                  <a:srgbClr val="000000"/>
                </a:solidFill>
                <a:effectLst/>
                <a:latin typeface="Arial" panose="020B0604020202020204" pitchFamily="34" charset="0"/>
              </a:rPr>
              <a:t>si el resultado es </a:t>
            </a:r>
            <a:r>
              <a:rPr lang="es-ES" sz="1600" b="0" i="0" dirty="0">
                <a:solidFill>
                  <a:srgbClr val="FF7700"/>
                </a:solidFill>
                <a:effectLst/>
                <a:latin typeface="Arial" panose="020B0604020202020204" pitchFamily="34" charset="0"/>
              </a:rPr>
              <a:t>False</a:t>
            </a:r>
            <a:r>
              <a:rPr lang="es-ES" sz="1600" b="0" i="0" dirty="0">
                <a:solidFill>
                  <a:srgbClr val="000000"/>
                </a:solidFill>
                <a:effectLst/>
                <a:latin typeface="Arial" panose="020B0604020202020204" pitchFamily="34" charset="0"/>
              </a:rPr>
              <a:t>, el cuerpo del bucle no se ejecuta y continúa la ejecución del resto del programa.</a:t>
            </a:r>
          </a:p>
          <a:p>
            <a:pPr algn="just"/>
            <a:endParaRPr lang="es-ES" sz="1600" b="0" i="0" dirty="0">
              <a:solidFill>
                <a:srgbClr val="000000"/>
              </a:solidFill>
              <a:effectLst/>
              <a:latin typeface="Arial" panose="020B0604020202020204" pitchFamily="34" charset="0"/>
            </a:endParaRPr>
          </a:p>
          <a:p>
            <a:pPr algn="just"/>
            <a:r>
              <a:rPr lang="es-ES" sz="1600" b="0" i="0" dirty="0">
                <a:solidFill>
                  <a:srgbClr val="000000"/>
                </a:solidFill>
                <a:effectLst/>
                <a:latin typeface="Arial" panose="020B0604020202020204" pitchFamily="34" charset="0"/>
              </a:rPr>
              <a:t>La variable o las variables que aparezcan en la condición se suelen llamar </a:t>
            </a:r>
            <a:r>
              <a:rPr lang="es-ES" sz="1600" b="1" i="0" dirty="0">
                <a:solidFill>
                  <a:srgbClr val="000000"/>
                </a:solidFill>
                <a:effectLst/>
                <a:latin typeface="Arial" panose="020B0604020202020204" pitchFamily="34" charset="0"/>
              </a:rPr>
              <a:t>variables de control</a:t>
            </a:r>
            <a:r>
              <a:rPr lang="es-ES" sz="1600" b="0" i="0" dirty="0">
                <a:solidFill>
                  <a:srgbClr val="000000"/>
                </a:solidFill>
                <a:effectLst/>
                <a:latin typeface="Arial" panose="020B0604020202020204" pitchFamily="34" charset="0"/>
              </a:rPr>
              <a:t>. </a:t>
            </a:r>
          </a:p>
          <a:p>
            <a:pPr algn="just"/>
            <a:endParaRPr lang="es-ES" sz="1600" dirty="0">
              <a:solidFill>
                <a:srgbClr val="000000"/>
              </a:solidFill>
              <a:latin typeface="Arial" panose="020B0604020202020204" pitchFamily="34" charset="0"/>
            </a:endParaRPr>
          </a:p>
          <a:p>
            <a:pPr algn="just"/>
            <a:r>
              <a:rPr lang="es-ES" sz="1600" b="0" i="0" dirty="0">
                <a:solidFill>
                  <a:srgbClr val="000000"/>
                </a:solidFill>
                <a:effectLst/>
                <a:latin typeface="Arial" panose="020B0604020202020204" pitchFamily="34" charset="0"/>
              </a:rPr>
              <a:t>Las variables de control deben definirse antes del bucle </a:t>
            </a:r>
            <a:r>
              <a:rPr lang="es-ES" sz="1600" b="0" i="0" dirty="0" err="1">
                <a:solidFill>
                  <a:srgbClr val="FF7700"/>
                </a:solidFill>
                <a:effectLst/>
                <a:latin typeface="Arial" panose="020B0604020202020204" pitchFamily="34" charset="0"/>
              </a:rPr>
              <a:t>while</a:t>
            </a:r>
            <a:r>
              <a:rPr lang="es-ES" sz="1600" b="0" i="0" dirty="0">
                <a:solidFill>
                  <a:srgbClr val="000000"/>
                </a:solidFill>
                <a:effectLst/>
                <a:latin typeface="Arial" panose="020B0604020202020204" pitchFamily="34" charset="0"/>
              </a:rPr>
              <a:t> y modificarse en el bucle </a:t>
            </a:r>
            <a:r>
              <a:rPr lang="es-ES" sz="1600" b="0" i="0" dirty="0" err="1">
                <a:solidFill>
                  <a:srgbClr val="FF7700"/>
                </a:solidFill>
                <a:effectLst/>
                <a:latin typeface="Arial" panose="020B0604020202020204" pitchFamily="34" charset="0"/>
              </a:rPr>
              <a:t>while</a:t>
            </a:r>
            <a:r>
              <a:rPr lang="es-ES" sz="1600" b="0" i="0" dirty="0">
                <a:solidFill>
                  <a:srgbClr val="000000"/>
                </a:solidFill>
                <a:effectLst/>
                <a:latin typeface="Arial" panose="020B0604020202020204" pitchFamily="34" charset="0"/>
              </a:rPr>
              <a:t>.</a:t>
            </a:r>
          </a:p>
        </p:txBody>
      </p:sp>
    </p:spTree>
    <p:extLst>
      <p:ext uri="{BB962C8B-B14F-4D97-AF65-F5344CB8AC3E}">
        <p14:creationId xmlns:p14="http://schemas.microsoft.com/office/powerpoint/2010/main" val="3070156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Bucles</a:t>
            </a:r>
            <a:endParaRPr lang="en-US" dirty="0"/>
          </a:p>
        </p:txBody>
      </p:sp>
      <p:sp>
        <p:nvSpPr>
          <p:cNvPr id="2" name="TextBox 1">
            <a:extLst>
              <a:ext uri="{FF2B5EF4-FFF2-40B4-BE49-F238E27FC236}">
                <a16:creationId xmlns:a16="http://schemas.microsoft.com/office/drawing/2014/main" id="{CC3CE9DA-547B-D4B6-A112-AFB790FBBE2B}"/>
              </a:ext>
            </a:extLst>
          </p:cNvPr>
          <p:cNvSpPr txBox="1"/>
          <p:nvPr/>
        </p:nvSpPr>
        <p:spPr>
          <a:xfrm>
            <a:off x="491971" y="1363195"/>
            <a:ext cx="1055097" cy="369332"/>
          </a:xfrm>
          <a:prstGeom prst="rect">
            <a:avLst/>
          </a:prstGeom>
          <a:noFill/>
        </p:spPr>
        <p:txBody>
          <a:bodyPr wrap="none" rtlCol="0">
            <a:spAutoFit/>
          </a:bodyPr>
          <a:lstStyle/>
          <a:p>
            <a:r>
              <a:rPr lang="en-US" b="1" dirty="0">
                <a:solidFill>
                  <a:srgbClr val="14C214"/>
                </a:solidFill>
              </a:rPr>
              <a:t>WHILE</a:t>
            </a:r>
          </a:p>
        </p:txBody>
      </p:sp>
      <p:sp>
        <p:nvSpPr>
          <p:cNvPr id="4" name="Rectangle 3">
            <a:extLst>
              <a:ext uri="{FF2B5EF4-FFF2-40B4-BE49-F238E27FC236}">
                <a16:creationId xmlns:a16="http://schemas.microsoft.com/office/drawing/2014/main" id="{B02D2267-7113-5D45-5050-1E2ABC14E01F}"/>
              </a:ext>
            </a:extLst>
          </p:cNvPr>
          <p:cNvSpPr>
            <a:spLocks noChangeArrowheads="1"/>
          </p:cNvSpPr>
          <p:nvPr/>
        </p:nvSpPr>
        <p:spPr bwMode="auto">
          <a:xfrm>
            <a:off x="3589564" y="1921358"/>
            <a:ext cx="4903694" cy="1477328"/>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9CDCFE"/>
                </a:solidFill>
                <a:effectLst/>
                <a:latin typeface="Consolas" panose="020B0609020204030204" pitchFamily="49" charset="0"/>
              </a:rPr>
              <a:t>i</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B5CEA8"/>
                </a:solidFill>
                <a:effectLst/>
                <a:latin typeface="Consolas" panose="020B0609020204030204" pitchFamily="49" charset="0"/>
              </a:rPr>
              <a:t>1</a:t>
            </a:r>
            <a:r>
              <a:rPr kumimoji="0" lang="en-US" altLang="en-US" sz="16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dirty="0">
              <a:solidFill>
                <a:srgbClr val="9CDCFE"/>
              </a:solidFill>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586C0"/>
                </a:solidFill>
                <a:effectLst/>
                <a:latin typeface="Consolas" panose="020B0609020204030204" pitchFamily="49" charset="0"/>
              </a:rPr>
              <a:t>while</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err="1">
                <a:ln>
                  <a:noFill/>
                </a:ln>
                <a:solidFill>
                  <a:srgbClr val="9CDCFE"/>
                </a:solidFill>
                <a:effectLst/>
                <a:latin typeface="Consolas" panose="020B0609020204030204" pitchFamily="49" charset="0"/>
              </a:rPr>
              <a:t>i</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D4D4D4"/>
                </a:solidFill>
                <a:effectLst/>
                <a:latin typeface="Consolas" panose="020B0609020204030204" pitchFamily="49" charset="0"/>
              </a:rPr>
              <a:t>&lt;=</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B5CEA8"/>
                </a:solidFill>
                <a:effectLst/>
                <a:latin typeface="Consolas" panose="020B0609020204030204" pitchFamily="49" charset="0"/>
              </a:rPr>
              <a:t>3</a:t>
            </a:r>
            <a:r>
              <a:rPr kumimoji="0" lang="en-US" altLang="en-US" sz="1600" b="0" i="0" u="none" strike="noStrike" cap="none" normalizeH="0" baseline="0" dirty="0">
                <a:ln>
                  <a:noFill/>
                </a:ln>
                <a:solidFill>
                  <a:srgbClr val="D4D4D4"/>
                </a:solidFill>
                <a:effectLst/>
                <a:latin typeface="Consolas" panose="020B06090202040302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rgbClr val="D4D4D4"/>
                </a:solidFill>
                <a:latin typeface="Consolas" panose="020B0609020204030204" pitchFamily="49" charset="0"/>
              </a:rPr>
              <a:t>	</a:t>
            </a:r>
            <a:r>
              <a:rPr kumimoji="0" lang="en-US" altLang="en-US" sz="1600" b="0" i="0" u="none" strike="noStrike" cap="none" normalizeH="0" baseline="0" dirty="0">
                <a:ln>
                  <a:noFill/>
                </a:ln>
                <a:solidFill>
                  <a:srgbClr val="DCDCAA"/>
                </a:solidFill>
                <a:effectLst/>
                <a:latin typeface="Consolas" panose="020B0609020204030204" pitchFamily="49" charset="0"/>
              </a:rPr>
              <a:t>print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err="1">
                <a:ln>
                  <a:noFill/>
                </a:ln>
                <a:solidFill>
                  <a:srgbClr val="9CDCFE"/>
                </a:solidFill>
                <a:effectLst/>
                <a:latin typeface="Consolas" panose="020B0609020204030204" pitchFamily="49" charset="0"/>
              </a:rPr>
              <a:t>i</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rgbClr val="9CDCFE"/>
                </a:solidFill>
                <a:latin typeface="Consolas" panose="020B0609020204030204" pitchFamily="49" charset="0"/>
              </a:rPr>
              <a:t>	</a:t>
            </a:r>
            <a:r>
              <a:rPr kumimoji="0" lang="en-US" altLang="en-US" sz="1600" b="0" i="0" u="none" strike="noStrike" cap="none" normalizeH="0" baseline="0" dirty="0" err="1">
                <a:ln>
                  <a:noFill/>
                </a:ln>
                <a:solidFill>
                  <a:srgbClr val="9CDCFE"/>
                </a:solidFill>
                <a:effectLst/>
                <a:latin typeface="Consolas" panose="020B0609020204030204" pitchFamily="49" charset="0"/>
              </a:rPr>
              <a:t>i</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B5CEA8"/>
                </a:solidFill>
                <a:effectLst/>
                <a:latin typeface="Consolas" panose="020B0609020204030204" pitchFamily="49" charset="0"/>
              </a:rPr>
              <a:t>1</a:t>
            </a:r>
            <a:r>
              <a:rPr kumimoji="0" lang="en-US" altLang="en-US" sz="16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dirty="0">
              <a:solidFill>
                <a:srgbClr val="9CDCFE"/>
              </a:solidFill>
              <a:latin typeface="Consolas" panose="020B0609020204030204" pitchFamily="49" charset="0"/>
            </a:endParaRPr>
          </a:p>
        </p:txBody>
      </p:sp>
      <p:sp>
        <p:nvSpPr>
          <p:cNvPr id="5" name="Rectangle 4">
            <a:extLst>
              <a:ext uri="{FF2B5EF4-FFF2-40B4-BE49-F238E27FC236}">
                <a16:creationId xmlns:a16="http://schemas.microsoft.com/office/drawing/2014/main" id="{4654F5A6-0FB2-4004-808D-EE11EDF50E63}"/>
              </a:ext>
            </a:extLst>
          </p:cNvPr>
          <p:cNvSpPr>
            <a:spLocks noChangeArrowheads="1"/>
          </p:cNvSpPr>
          <p:nvPr/>
        </p:nvSpPr>
        <p:spPr bwMode="auto">
          <a:xfrm>
            <a:off x="3589564" y="4961861"/>
            <a:ext cx="4903694" cy="1231106"/>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9CDCFE"/>
                </a:solidFill>
                <a:effectLst/>
                <a:latin typeface="Consolas" panose="020B0609020204030204" pitchFamily="49" charset="0"/>
              </a:rPr>
              <a:t>i</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B5CEA8"/>
                </a:solidFill>
                <a:effectLst/>
                <a:latin typeface="Consolas" panose="020B0609020204030204" pitchFamily="49" charset="0"/>
              </a:rPr>
              <a:t>1</a:t>
            </a:r>
            <a:endParaRPr lang="en-US" altLang="en-US" sz="1600" dirty="0">
              <a:solidFill>
                <a:srgbClr val="9CDCFE"/>
              </a:solidFill>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9CDCFE"/>
              </a:solidFill>
              <a:effectLst/>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586C0"/>
                </a:solidFill>
                <a:effectLst/>
                <a:latin typeface="Consolas" panose="020B0609020204030204" pitchFamily="49" charset="0"/>
              </a:rPr>
              <a:t>while</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err="1">
                <a:ln>
                  <a:noFill/>
                </a:ln>
                <a:solidFill>
                  <a:srgbClr val="9CDCFE"/>
                </a:solidFill>
                <a:effectLst/>
                <a:latin typeface="Consolas" panose="020B0609020204030204" pitchFamily="49" charset="0"/>
              </a:rPr>
              <a:t>i</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D4D4D4"/>
                </a:solidFill>
                <a:effectLst/>
                <a:latin typeface="Consolas" panose="020B0609020204030204" pitchFamily="49" charset="0"/>
              </a:rPr>
              <a:t>&lt;=</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B5CEA8"/>
                </a:solidFill>
                <a:effectLst/>
                <a:latin typeface="Consolas" panose="020B0609020204030204" pitchFamily="49" charset="0"/>
              </a:rPr>
              <a:t>50</a:t>
            </a:r>
            <a:r>
              <a:rPr kumimoji="0" lang="en-US" altLang="en-US" sz="1600" b="0" i="0" u="none" strike="noStrike" cap="none" normalizeH="0" baseline="0" dirty="0">
                <a:ln>
                  <a:noFill/>
                </a:ln>
                <a:solidFill>
                  <a:srgbClr val="D4D4D4"/>
                </a:solidFill>
                <a:effectLst/>
                <a:latin typeface="Consolas" panose="020B06090202040302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rgbClr val="D4D4D4"/>
                </a:solidFill>
                <a:latin typeface="Consolas" panose="020B0609020204030204" pitchFamily="49" charset="0"/>
              </a:rPr>
              <a:t>	</a:t>
            </a:r>
            <a:r>
              <a:rPr kumimoji="0" lang="en-US" altLang="en-US" sz="1600" b="0" i="0" u="none" strike="noStrike" cap="none" normalizeH="0" baseline="0" dirty="0">
                <a:ln>
                  <a:noFill/>
                </a:ln>
                <a:solidFill>
                  <a:srgbClr val="DCDCAA"/>
                </a:solidFill>
                <a:effectLst/>
                <a:latin typeface="Consolas" panose="020B0609020204030204" pitchFamily="49" charset="0"/>
              </a:rPr>
              <a:t>print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err="1">
                <a:ln>
                  <a:noFill/>
                </a:ln>
                <a:solidFill>
                  <a:srgbClr val="9CDCFE"/>
                </a:solidFill>
                <a:effectLst/>
                <a:latin typeface="Consolas" panose="020B0609020204030204" pitchFamily="49" charset="0"/>
              </a:rPr>
              <a:t>i</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rgbClr val="9CDCFE"/>
                </a:solidFill>
                <a:latin typeface="Consolas" panose="020B0609020204030204" pitchFamily="49" charset="0"/>
              </a:rPr>
              <a:t>	</a:t>
            </a:r>
            <a:r>
              <a:rPr kumimoji="0" lang="en-US" altLang="en-US" sz="1600" b="0" i="0" u="none" strike="noStrike" cap="none" normalizeH="0" baseline="0" dirty="0" err="1">
                <a:ln>
                  <a:noFill/>
                </a:ln>
                <a:solidFill>
                  <a:srgbClr val="9CDCFE"/>
                </a:solidFill>
                <a:effectLst/>
                <a:latin typeface="Consolas" panose="020B0609020204030204" pitchFamily="49" charset="0"/>
              </a:rPr>
              <a:t>i</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B5CEA8"/>
                </a:solidFill>
                <a:effectLst/>
                <a:latin typeface="Consolas" panose="020B0609020204030204" pitchFamily="49" charset="0"/>
              </a:rPr>
              <a:t>3</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err="1">
                <a:ln>
                  <a:noFill/>
                </a:ln>
                <a:solidFill>
                  <a:srgbClr val="9CDCFE"/>
                </a:solidFill>
                <a:effectLst/>
                <a:latin typeface="Consolas" panose="020B0609020204030204" pitchFamily="49" charset="0"/>
              </a:rPr>
              <a:t>i</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B5CEA8"/>
                </a:solidFill>
                <a:effectLst/>
                <a:latin typeface="Consolas" panose="020B0609020204030204" pitchFamily="49" charset="0"/>
              </a:rPr>
              <a:t>1</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FBF417C7-DBD4-9904-F802-7C2C761A4BA9}"/>
              </a:ext>
            </a:extLst>
          </p:cNvPr>
          <p:cNvSpPr txBox="1"/>
          <p:nvPr/>
        </p:nvSpPr>
        <p:spPr>
          <a:xfrm>
            <a:off x="1192306" y="3679225"/>
            <a:ext cx="9698211" cy="923330"/>
          </a:xfrm>
          <a:prstGeom prst="rect">
            <a:avLst/>
          </a:prstGeom>
          <a:noFill/>
        </p:spPr>
        <p:txBody>
          <a:bodyPr wrap="square">
            <a:spAutoFit/>
          </a:bodyPr>
          <a:lstStyle/>
          <a:p>
            <a:pPr algn="just"/>
            <a:r>
              <a:rPr lang="es-ES" b="0" i="0" dirty="0">
                <a:solidFill>
                  <a:srgbClr val="000000"/>
                </a:solidFill>
                <a:effectLst/>
                <a:latin typeface="Arial" panose="020B0604020202020204" pitchFamily="34" charset="0"/>
              </a:rPr>
              <a:t>El ejemplo anterior se podría haber programado con un bucle </a:t>
            </a:r>
            <a:r>
              <a:rPr lang="es-ES" b="0" i="0" dirty="0" err="1">
                <a:solidFill>
                  <a:srgbClr val="FF7700"/>
                </a:solidFill>
                <a:effectLst/>
                <a:latin typeface="Arial" panose="020B0604020202020204" pitchFamily="34" charset="0"/>
              </a:rPr>
              <a:t>for</a:t>
            </a:r>
            <a:r>
              <a:rPr lang="es-ES" b="0" i="0" dirty="0">
                <a:solidFill>
                  <a:srgbClr val="000000"/>
                </a:solidFill>
                <a:effectLst/>
                <a:latin typeface="Arial" panose="020B0604020202020204" pitchFamily="34" charset="0"/>
              </a:rPr>
              <a:t>. La ventaja de un bucle </a:t>
            </a:r>
            <a:r>
              <a:rPr lang="es-ES" b="0" i="0" dirty="0" err="1">
                <a:solidFill>
                  <a:srgbClr val="FF7700"/>
                </a:solidFill>
                <a:effectLst/>
                <a:latin typeface="Arial" panose="020B0604020202020204" pitchFamily="34" charset="0"/>
              </a:rPr>
              <a:t>while</a:t>
            </a:r>
            <a:r>
              <a:rPr lang="es-ES" b="0" i="0" dirty="0">
                <a:solidFill>
                  <a:srgbClr val="000000"/>
                </a:solidFill>
                <a:effectLst/>
                <a:latin typeface="Arial" panose="020B0604020202020204" pitchFamily="34" charset="0"/>
              </a:rPr>
              <a:t> es que la variable de control se puede modificar con mayor flexibilidad, como en el ejemplo siguiente:</a:t>
            </a:r>
            <a:endParaRPr lang="en-US" dirty="0"/>
          </a:p>
        </p:txBody>
      </p:sp>
    </p:spTree>
    <p:extLst>
      <p:ext uri="{BB962C8B-B14F-4D97-AF65-F5344CB8AC3E}">
        <p14:creationId xmlns:p14="http://schemas.microsoft.com/office/powerpoint/2010/main" val="26139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Bucles</a:t>
            </a:r>
            <a:endParaRPr lang="en-US" dirty="0"/>
          </a:p>
        </p:txBody>
      </p:sp>
      <p:sp>
        <p:nvSpPr>
          <p:cNvPr id="2" name="TextBox 1">
            <a:extLst>
              <a:ext uri="{FF2B5EF4-FFF2-40B4-BE49-F238E27FC236}">
                <a16:creationId xmlns:a16="http://schemas.microsoft.com/office/drawing/2014/main" id="{CC3CE9DA-547B-D4B6-A112-AFB790FBBE2B}"/>
              </a:ext>
            </a:extLst>
          </p:cNvPr>
          <p:cNvSpPr txBox="1"/>
          <p:nvPr/>
        </p:nvSpPr>
        <p:spPr>
          <a:xfrm>
            <a:off x="491971" y="1363195"/>
            <a:ext cx="1055097" cy="369332"/>
          </a:xfrm>
          <a:prstGeom prst="rect">
            <a:avLst/>
          </a:prstGeom>
          <a:noFill/>
        </p:spPr>
        <p:txBody>
          <a:bodyPr wrap="none" rtlCol="0">
            <a:spAutoFit/>
          </a:bodyPr>
          <a:lstStyle/>
          <a:p>
            <a:r>
              <a:rPr lang="en-US" b="1" dirty="0">
                <a:solidFill>
                  <a:srgbClr val="14C214"/>
                </a:solidFill>
              </a:rPr>
              <a:t>WHILE</a:t>
            </a:r>
          </a:p>
        </p:txBody>
      </p:sp>
      <p:sp>
        <p:nvSpPr>
          <p:cNvPr id="4" name="TextBox 3">
            <a:extLst>
              <a:ext uri="{FF2B5EF4-FFF2-40B4-BE49-F238E27FC236}">
                <a16:creationId xmlns:a16="http://schemas.microsoft.com/office/drawing/2014/main" id="{E6A66B5F-FA73-7DD4-6674-8B23D94886C7}"/>
              </a:ext>
            </a:extLst>
          </p:cNvPr>
          <p:cNvSpPr txBox="1"/>
          <p:nvPr/>
        </p:nvSpPr>
        <p:spPr>
          <a:xfrm>
            <a:off x="1066800" y="2022920"/>
            <a:ext cx="8919883" cy="1477328"/>
          </a:xfrm>
          <a:prstGeom prst="rect">
            <a:avLst/>
          </a:prstGeom>
          <a:noFill/>
        </p:spPr>
        <p:txBody>
          <a:bodyPr wrap="square">
            <a:spAutoFit/>
          </a:bodyPr>
          <a:lstStyle/>
          <a:p>
            <a:r>
              <a:rPr lang="es-ES" b="0" i="0" dirty="0">
                <a:solidFill>
                  <a:srgbClr val="000000"/>
                </a:solidFill>
                <a:effectLst/>
                <a:latin typeface="Arial" panose="020B0604020202020204" pitchFamily="34" charset="0"/>
              </a:rPr>
              <a:t>Otra ventaja del bucle </a:t>
            </a:r>
            <a:r>
              <a:rPr lang="es-ES" b="0" i="0" dirty="0" err="1">
                <a:solidFill>
                  <a:srgbClr val="FF7700"/>
                </a:solidFill>
                <a:effectLst/>
                <a:latin typeface="Arial" panose="020B0604020202020204" pitchFamily="34" charset="0"/>
              </a:rPr>
              <a:t>while</a:t>
            </a:r>
            <a:r>
              <a:rPr lang="es-ES" b="0" i="0" dirty="0">
                <a:solidFill>
                  <a:srgbClr val="000000"/>
                </a:solidFill>
                <a:effectLst/>
                <a:latin typeface="Arial" panose="020B0604020202020204" pitchFamily="34" charset="0"/>
              </a:rPr>
              <a:t> es que el número de iteraciones no está definida antes de empezar el bucle, por ejemplo porque los datos los proporciona el usuario. </a:t>
            </a:r>
          </a:p>
          <a:p>
            <a:endParaRPr lang="es-ES" dirty="0">
              <a:solidFill>
                <a:srgbClr val="000000"/>
              </a:solidFill>
              <a:latin typeface="Arial" panose="020B0604020202020204" pitchFamily="34" charset="0"/>
            </a:endParaRPr>
          </a:p>
          <a:p>
            <a:r>
              <a:rPr lang="es-ES" b="0" i="0" dirty="0">
                <a:solidFill>
                  <a:srgbClr val="000000"/>
                </a:solidFill>
                <a:effectLst/>
                <a:latin typeface="Arial" panose="020B0604020202020204" pitchFamily="34" charset="0"/>
              </a:rPr>
              <a:t>Por ejemplo, el siguiente ejemplo pide un número positivo al usuario una y otra vez hasta que el usuario lo haga correctamente</a:t>
            </a:r>
            <a:endParaRPr lang="en-US" dirty="0"/>
          </a:p>
        </p:txBody>
      </p:sp>
      <p:sp>
        <p:nvSpPr>
          <p:cNvPr id="5" name="Rectangle 1">
            <a:extLst>
              <a:ext uri="{FF2B5EF4-FFF2-40B4-BE49-F238E27FC236}">
                <a16:creationId xmlns:a16="http://schemas.microsoft.com/office/drawing/2014/main" id="{2575594F-53D4-CBF8-8B26-A216C1906770}"/>
              </a:ext>
            </a:extLst>
          </p:cNvPr>
          <p:cNvSpPr>
            <a:spLocks noChangeArrowheads="1"/>
          </p:cNvSpPr>
          <p:nvPr/>
        </p:nvSpPr>
        <p:spPr bwMode="auto">
          <a:xfrm>
            <a:off x="3104775" y="3913765"/>
            <a:ext cx="7769412" cy="1723549"/>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9CDCFE"/>
                </a:solidFill>
                <a:effectLst/>
                <a:latin typeface="Consolas" panose="020B0609020204030204" pitchFamily="49" charset="0"/>
              </a:rPr>
              <a:t>numero</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4EC9B0"/>
                </a:solidFill>
                <a:effectLst/>
                <a:latin typeface="Consolas" panose="020B0609020204030204" pitchFamily="49" charset="0"/>
              </a:rPr>
              <a:t>int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DCDCAA"/>
                </a:solidFill>
                <a:effectLst/>
                <a:latin typeface="Consolas" panose="020B0609020204030204" pitchFamily="49" charset="0"/>
              </a:rPr>
              <a:t>input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CE9178"/>
                </a:solidFill>
                <a:effectLst/>
                <a:latin typeface="Consolas" panose="020B0609020204030204" pitchFamily="49" charset="0"/>
              </a:rPr>
              <a:t>"</a:t>
            </a:r>
            <a:r>
              <a:rPr kumimoji="0" lang="en-US" altLang="en-US" sz="1600" b="0" i="0" u="none" strike="noStrike" cap="none" normalizeH="0" baseline="0" dirty="0" err="1">
                <a:ln>
                  <a:noFill/>
                </a:ln>
                <a:solidFill>
                  <a:srgbClr val="CE9178"/>
                </a:solidFill>
                <a:effectLst/>
                <a:latin typeface="Consolas" panose="020B0609020204030204" pitchFamily="49" charset="0"/>
              </a:rPr>
              <a:t>Escriba</a:t>
            </a:r>
            <a:r>
              <a:rPr kumimoji="0" lang="en-US" altLang="en-US" sz="1600" b="0" i="0" u="none" strike="noStrike" cap="none" normalizeH="0" baseline="0" dirty="0">
                <a:ln>
                  <a:noFill/>
                </a:ln>
                <a:solidFill>
                  <a:srgbClr val="CE9178"/>
                </a:solidFill>
                <a:effectLst/>
                <a:latin typeface="Consolas" panose="020B0609020204030204" pitchFamily="49" charset="0"/>
              </a:rPr>
              <a:t> un </a:t>
            </a:r>
            <a:r>
              <a:rPr kumimoji="0" lang="en-US" altLang="en-US" sz="1600" b="0" i="0" u="none" strike="noStrike" cap="none" normalizeH="0" baseline="0" dirty="0" err="1">
                <a:ln>
                  <a:noFill/>
                </a:ln>
                <a:solidFill>
                  <a:srgbClr val="CE9178"/>
                </a:solidFill>
                <a:effectLst/>
                <a:latin typeface="Consolas" panose="020B0609020204030204" pitchFamily="49" charset="0"/>
              </a:rPr>
              <a:t>número</a:t>
            </a:r>
            <a:r>
              <a:rPr kumimoji="0" lang="en-US" altLang="en-US" sz="1600" b="0" i="0" u="none" strike="noStrike" cap="none" normalizeH="0" baseline="0" dirty="0">
                <a:ln>
                  <a:noFill/>
                </a:ln>
                <a:solidFill>
                  <a:srgbClr val="CE9178"/>
                </a:solidFill>
                <a:effectLst/>
                <a:latin typeface="Consolas" panose="020B0609020204030204" pitchFamily="49" charset="0"/>
              </a:rPr>
              <a:t> </a:t>
            </a:r>
            <a:r>
              <a:rPr kumimoji="0" lang="en-US" altLang="en-US" sz="1600" b="0" i="0" u="none" strike="noStrike" cap="none" normalizeH="0" baseline="0" dirty="0" err="1">
                <a:ln>
                  <a:noFill/>
                </a:ln>
                <a:solidFill>
                  <a:srgbClr val="CE9178"/>
                </a:solidFill>
                <a:effectLst/>
                <a:latin typeface="Consolas" panose="020B0609020204030204" pitchFamily="49" charset="0"/>
              </a:rPr>
              <a:t>positivo</a:t>
            </a:r>
            <a:r>
              <a:rPr kumimoji="0" lang="en-US" altLang="en-US" sz="1600" b="0" i="0" u="none" strike="noStrike" cap="none" normalizeH="0" baseline="0" dirty="0">
                <a:ln>
                  <a:noFill/>
                </a:ln>
                <a:solidFill>
                  <a:srgbClr val="CE9178"/>
                </a:solidFill>
                <a:effectLst/>
                <a:latin typeface="Consolas" panose="020B0609020204030204" pitchFamily="49" charset="0"/>
              </a:rPr>
              <a:t>: "</a:t>
            </a:r>
            <a:r>
              <a:rPr kumimoji="0" lang="en-US" altLang="en-US" sz="1600" b="0" i="0" u="none" strike="noStrike" cap="none" normalizeH="0" baseline="0" dirty="0">
                <a:ln>
                  <a:noFill/>
                </a:ln>
                <a:solidFill>
                  <a:srgbClr val="D4D4D4"/>
                </a:solidFill>
                <a:effectLst/>
                <a:latin typeface="Consolas" panose="020B06090202040302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dirty="0">
              <a:solidFill>
                <a:srgbClr val="D4D4D4"/>
              </a:solidFill>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586C0"/>
                </a:solidFill>
                <a:effectLst/>
                <a:latin typeface="Consolas" panose="020B0609020204030204" pitchFamily="49" charset="0"/>
              </a:rPr>
              <a:t>while</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err="1">
                <a:ln>
                  <a:noFill/>
                </a:ln>
                <a:solidFill>
                  <a:srgbClr val="9CDCFE"/>
                </a:solidFill>
                <a:effectLst/>
                <a:latin typeface="Consolas" panose="020B0609020204030204" pitchFamily="49" charset="0"/>
              </a:rPr>
              <a:t>numero</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D4D4D4"/>
                </a:solidFill>
                <a:effectLst/>
                <a:latin typeface="Consolas" panose="020B0609020204030204" pitchFamily="49" charset="0"/>
              </a:rPr>
              <a:t>&lt;</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B5CEA8"/>
                </a:solidFill>
                <a:effectLst/>
                <a:latin typeface="Consolas" panose="020B0609020204030204" pitchFamily="49" charset="0"/>
              </a:rPr>
              <a:t>0</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rgbClr val="9CDCFE"/>
                </a:solidFill>
                <a:latin typeface="Consolas" panose="020B0609020204030204" pitchFamily="49" charset="0"/>
              </a:rPr>
              <a:t>	</a:t>
            </a:r>
            <a:r>
              <a:rPr kumimoji="0" lang="en-US" altLang="en-US" sz="1600" b="0" i="0" u="none" strike="noStrike" cap="none" normalizeH="0" baseline="0" dirty="0">
                <a:ln>
                  <a:noFill/>
                </a:ln>
                <a:solidFill>
                  <a:srgbClr val="DCDCAA"/>
                </a:solidFill>
                <a:effectLst/>
                <a:latin typeface="Consolas" panose="020B0609020204030204" pitchFamily="49" charset="0"/>
              </a:rPr>
              <a:t>print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CE9178"/>
                </a:solidFill>
                <a:effectLst/>
                <a:latin typeface="Consolas" panose="020B0609020204030204" pitchFamily="49" charset="0"/>
              </a:rPr>
              <a:t>"¡Ha </a:t>
            </a:r>
            <a:r>
              <a:rPr kumimoji="0" lang="en-US" altLang="en-US" sz="1600" b="0" i="0" u="none" strike="noStrike" cap="none" normalizeH="0" baseline="0" dirty="0" err="1">
                <a:ln>
                  <a:noFill/>
                </a:ln>
                <a:solidFill>
                  <a:srgbClr val="CE9178"/>
                </a:solidFill>
                <a:effectLst/>
                <a:latin typeface="Consolas" panose="020B0609020204030204" pitchFamily="49" charset="0"/>
              </a:rPr>
              <a:t>escrito</a:t>
            </a:r>
            <a:r>
              <a:rPr kumimoji="0" lang="en-US" altLang="en-US" sz="1600" b="0" i="0" u="none" strike="noStrike" cap="none" normalizeH="0" baseline="0" dirty="0">
                <a:ln>
                  <a:noFill/>
                </a:ln>
                <a:solidFill>
                  <a:srgbClr val="CE9178"/>
                </a:solidFill>
                <a:effectLst/>
                <a:latin typeface="Consolas" panose="020B0609020204030204" pitchFamily="49" charset="0"/>
              </a:rPr>
              <a:t> un </a:t>
            </a:r>
            <a:r>
              <a:rPr kumimoji="0" lang="en-US" altLang="en-US" sz="1600" b="0" i="0" u="none" strike="noStrike" cap="none" normalizeH="0" baseline="0" dirty="0" err="1">
                <a:ln>
                  <a:noFill/>
                </a:ln>
                <a:solidFill>
                  <a:srgbClr val="CE9178"/>
                </a:solidFill>
                <a:effectLst/>
                <a:latin typeface="Consolas" panose="020B0609020204030204" pitchFamily="49" charset="0"/>
              </a:rPr>
              <a:t>número</a:t>
            </a:r>
            <a:r>
              <a:rPr kumimoji="0" lang="en-US" altLang="en-US" sz="1600" b="0" i="0" u="none" strike="noStrike" cap="none" normalizeH="0" baseline="0" dirty="0">
                <a:ln>
                  <a:noFill/>
                </a:ln>
                <a:solidFill>
                  <a:srgbClr val="CE9178"/>
                </a:solidFill>
                <a:effectLst/>
                <a:latin typeface="Consolas" panose="020B0609020204030204" pitchFamily="49" charset="0"/>
              </a:rPr>
              <a:t> </a:t>
            </a:r>
            <a:r>
              <a:rPr kumimoji="0" lang="en-US" altLang="en-US" sz="1600" b="0" i="0" u="none" strike="noStrike" cap="none" normalizeH="0" baseline="0" dirty="0" err="1">
                <a:ln>
                  <a:noFill/>
                </a:ln>
                <a:solidFill>
                  <a:srgbClr val="CE9178"/>
                </a:solidFill>
                <a:effectLst/>
                <a:latin typeface="Consolas" panose="020B0609020204030204" pitchFamily="49" charset="0"/>
              </a:rPr>
              <a:t>negativo</a:t>
            </a:r>
            <a:r>
              <a:rPr kumimoji="0" lang="en-US" altLang="en-US" sz="1600" b="0" i="0" u="none" strike="noStrike" cap="none" normalizeH="0" baseline="0" dirty="0">
                <a:ln>
                  <a:noFill/>
                </a:ln>
                <a:solidFill>
                  <a:srgbClr val="CE9178"/>
                </a:solidFill>
                <a:effectLst/>
                <a:latin typeface="Consolas" panose="020B0609020204030204" pitchFamily="49" charset="0"/>
              </a:rPr>
              <a:t>! </a:t>
            </a:r>
            <a:r>
              <a:rPr kumimoji="0" lang="en-US" altLang="en-US" sz="1600" b="0" i="0" u="none" strike="noStrike" cap="none" normalizeH="0" baseline="0" dirty="0" err="1">
                <a:ln>
                  <a:noFill/>
                </a:ln>
                <a:solidFill>
                  <a:srgbClr val="CE9178"/>
                </a:solidFill>
                <a:effectLst/>
                <a:latin typeface="Consolas" panose="020B0609020204030204" pitchFamily="49" charset="0"/>
              </a:rPr>
              <a:t>Inténtelo</a:t>
            </a:r>
            <a:r>
              <a:rPr kumimoji="0" lang="en-US" altLang="en-US" sz="1600" b="0" i="0" u="none" strike="noStrike" cap="none" normalizeH="0" baseline="0" dirty="0">
                <a:ln>
                  <a:noFill/>
                </a:ln>
                <a:solidFill>
                  <a:srgbClr val="CE9178"/>
                </a:solidFill>
                <a:effectLst/>
                <a:latin typeface="Consolas" panose="020B0609020204030204" pitchFamily="49" charset="0"/>
              </a:rPr>
              <a:t> de nuevo"</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rgbClr val="9CDCFE"/>
                </a:solidFill>
                <a:latin typeface="Consolas" panose="020B0609020204030204" pitchFamily="49" charset="0"/>
              </a:rPr>
              <a:t>	</a:t>
            </a:r>
            <a:r>
              <a:rPr kumimoji="0" lang="en-US" altLang="en-US" sz="1600" b="0" i="0" u="none" strike="noStrike" cap="none" normalizeH="0" baseline="0" dirty="0" err="1">
                <a:ln>
                  <a:noFill/>
                </a:ln>
                <a:solidFill>
                  <a:srgbClr val="9CDCFE"/>
                </a:solidFill>
                <a:effectLst/>
                <a:latin typeface="Consolas" panose="020B0609020204030204" pitchFamily="49" charset="0"/>
              </a:rPr>
              <a:t>numero</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4EC9B0"/>
                </a:solidFill>
                <a:effectLst/>
                <a:latin typeface="Consolas" panose="020B0609020204030204" pitchFamily="49" charset="0"/>
              </a:rPr>
              <a:t>int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DCDCAA"/>
                </a:solidFill>
                <a:effectLst/>
                <a:latin typeface="Consolas" panose="020B0609020204030204" pitchFamily="49" charset="0"/>
              </a:rPr>
              <a:t>input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CE9178"/>
                </a:solidFill>
                <a:effectLst/>
                <a:latin typeface="Consolas" panose="020B0609020204030204" pitchFamily="49" charset="0"/>
              </a:rPr>
              <a:t>"</a:t>
            </a:r>
            <a:r>
              <a:rPr kumimoji="0" lang="en-US" altLang="en-US" sz="1600" b="0" i="0" u="none" strike="noStrike" cap="none" normalizeH="0" baseline="0" dirty="0" err="1">
                <a:ln>
                  <a:noFill/>
                </a:ln>
                <a:solidFill>
                  <a:srgbClr val="CE9178"/>
                </a:solidFill>
                <a:effectLst/>
                <a:latin typeface="Consolas" panose="020B0609020204030204" pitchFamily="49" charset="0"/>
              </a:rPr>
              <a:t>Escriba</a:t>
            </a:r>
            <a:r>
              <a:rPr kumimoji="0" lang="en-US" altLang="en-US" sz="1600" b="0" i="0" u="none" strike="noStrike" cap="none" normalizeH="0" baseline="0" dirty="0">
                <a:ln>
                  <a:noFill/>
                </a:ln>
                <a:solidFill>
                  <a:srgbClr val="CE9178"/>
                </a:solidFill>
                <a:effectLst/>
                <a:latin typeface="Consolas" panose="020B0609020204030204" pitchFamily="49" charset="0"/>
              </a:rPr>
              <a:t> un </a:t>
            </a:r>
            <a:r>
              <a:rPr kumimoji="0" lang="en-US" altLang="en-US" sz="1600" b="0" i="0" u="none" strike="noStrike" cap="none" normalizeH="0" baseline="0" dirty="0" err="1">
                <a:ln>
                  <a:noFill/>
                </a:ln>
                <a:solidFill>
                  <a:srgbClr val="CE9178"/>
                </a:solidFill>
                <a:effectLst/>
                <a:latin typeface="Consolas" panose="020B0609020204030204" pitchFamily="49" charset="0"/>
              </a:rPr>
              <a:t>número</a:t>
            </a:r>
            <a:r>
              <a:rPr kumimoji="0" lang="en-US" altLang="en-US" sz="1600" b="0" i="0" u="none" strike="noStrike" cap="none" normalizeH="0" baseline="0" dirty="0">
                <a:ln>
                  <a:noFill/>
                </a:ln>
                <a:solidFill>
                  <a:srgbClr val="CE9178"/>
                </a:solidFill>
                <a:effectLst/>
                <a:latin typeface="Consolas" panose="020B0609020204030204" pitchFamily="49" charset="0"/>
              </a:rPr>
              <a:t> </a:t>
            </a:r>
            <a:r>
              <a:rPr kumimoji="0" lang="en-US" altLang="en-US" sz="1600" b="0" i="0" u="none" strike="noStrike" cap="none" normalizeH="0" baseline="0" dirty="0" err="1">
                <a:ln>
                  <a:noFill/>
                </a:ln>
                <a:solidFill>
                  <a:srgbClr val="CE9178"/>
                </a:solidFill>
                <a:effectLst/>
                <a:latin typeface="Consolas" panose="020B0609020204030204" pitchFamily="49" charset="0"/>
              </a:rPr>
              <a:t>positivo</a:t>
            </a:r>
            <a:r>
              <a:rPr kumimoji="0" lang="en-US" altLang="en-US" sz="1600" b="0" i="0" u="none" strike="noStrike" cap="none" normalizeH="0" baseline="0" dirty="0">
                <a:ln>
                  <a:noFill/>
                </a:ln>
                <a:solidFill>
                  <a:srgbClr val="CE9178"/>
                </a:solidFill>
                <a:effectLst/>
                <a:latin typeface="Consolas" panose="020B0609020204030204" pitchFamily="49" charset="0"/>
              </a:rPr>
              <a:t>: "</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dirty="0">
              <a:solidFill>
                <a:srgbClr val="9CDCFE"/>
              </a:solidFill>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DCDCAA"/>
                </a:solidFill>
                <a:effectLst/>
                <a:latin typeface="Consolas" panose="020B0609020204030204" pitchFamily="49" charset="0"/>
              </a:rPr>
              <a:t>print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CE9178"/>
                </a:solidFill>
                <a:effectLst/>
                <a:latin typeface="Consolas" panose="020B0609020204030204" pitchFamily="49" charset="0"/>
              </a:rPr>
              <a:t>"Gracias </a:t>
            </a:r>
            <a:r>
              <a:rPr kumimoji="0" lang="en-US" altLang="en-US" sz="1600" b="0" i="0" u="none" strike="noStrike" cap="none" normalizeH="0" baseline="0" dirty="0" err="1">
                <a:ln>
                  <a:noFill/>
                </a:ln>
                <a:solidFill>
                  <a:srgbClr val="CE9178"/>
                </a:solidFill>
                <a:effectLst/>
                <a:latin typeface="Consolas" panose="020B0609020204030204" pitchFamily="49" charset="0"/>
              </a:rPr>
              <a:t>por</a:t>
            </a:r>
            <a:r>
              <a:rPr kumimoji="0" lang="en-US" altLang="en-US" sz="1600" b="0" i="0" u="none" strike="noStrike" cap="none" normalizeH="0" baseline="0" dirty="0">
                <a:ln>
                  <a:noFill/>
                </a:ln>
                <a:solidFill>
                  <a:srgbClr val="CE9178"/>
                </a:solidFill>
                <a:effectLst/>
                <a:latin typeface="Consolas" panose="020B0609020204030204" pitchFamily="49" charset="0"/>
              </a:rPr>
              <a:t> </a:t>
            </a:r>
            <a:r>
              <a:rPr kumimoji="0" lang="en-US" altLang="en-US" sz="1600" b="0" i="0" u="none" strike="noStrike" cap="none" normalizeH="0" baseline="0" dirty="0" err="1">
                <a:ln>
                  <a:noFill/>
                </a:ln>
                <a:solidFill>
                  <a:srgbClr val="CE9178"/>
                </a:solidFill>
                <a:effectLst/>
                <a:latin typeface="Consolas" panose="020B0609020204030204" pitchFamily="49" charset="0"/>
              </a:rPr>
              <a:t>su</a:t>
            </a:r>
            <a:r>
              <a:rPr kumimoji="0" lang="en-US" altLang="en-US" sz="1600" b="0" i="0" u="none" strike="noStrike" cap="none" normalizeH="0" baseline="0" dirty="0">
                <a:ln>
                  <a:noFill/>
                </a:ln>
                <a:solidFill>
                  <a:srgbClr val="CE9178"/>
                </a:solidFill>
                <a:effectLst/>
                <a:latin typeface="Consolas" panose="020B0609020204030204" pitchFamily="49" charset="0"/>
              </a:rPr>
              <a:t> </a:t>
            </a:r>
            <a:r>
              <a:rPr kumimoji="0" lang="en-US" altLang="en-US" sz="1600" b="0" i="0" u="none" strike="noStrike" cap="none" normalizeH="0" baseline="0" dirty="0" err="1">
                <a:ln>
                  <a:noFill/>
                </a:ln>
                <a:solidFill>
                  <a:srgbClr val="CE9178"/>
                </a:solidFill>
                <a:effectLst/>
                <a:latin typeface="Consolas" panose="020B0609020204030204" pitchFamily="49" charset="0"/>
              </a:rPr>
              <a:t>colaboración</a:t>
            </a:r>
            <a:r>
              <a:rPr kumimoji="0" lang="en-US" altLang="en-US" sz="1600" b="0" i="0" u="none" strike="noStrike" cap="none" normalizeH="0" baseline="0" dirty="0">
                <a:ln>
                  <a:noFill/>
                </a:ln>
                <a:solidFill>
                  <a:srgbClr val="CE9178"/>
                </a:solidFill>
                <a:effectLst/>
                <a:latin typeface="Consolas" panose="020B0609020204030204" pitchFamily="49" charset="0"/>
              </a:rPr>
              <a: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4184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714E3-61D3-A92F-9E3C-D2AFB34522FE}"/>
              </a:ext>
            </a:extLst>
          </p:cNvPr>
          <p:cNvSpPr>
            <a:spLocks noGrp="1"/>
          </p:cNvSpPr>
          <p:nvPr>
            <p:ph type="title"/>
          </p:nvPr>
        </p:nvSpPr>
        <p:spPr/>
        <p:txBody>
          <a:bodyPr/>
          <a:lstStyle/>
          <a:p>
            <a:r>
              <a:rPr lang="en-US" dirty="0"/>
              <a:t>BUCLES</a:t>
            </a:r>
          </a:p>
        </p:txBody>
      </p:sp>
      <p:sp>
        <p:nvSpPr>
          <p:cNvPr id="3" name="Text Placeholder 2">
            <a:extLst>
              <a:ext uri="{FF2B5EF4-FFF2-40B4-BE49-F238E27FC236}">
                <a16:creationId xmlns:a16="http://schemas.microsoft.com/office/drawing/2014/main" id="{D21F54BC-1DDB-6DB2-CCB4-189DFA600CDC}"/>
              </a:ext>
            </a:extLst>
          </p:cNvPr>
          <p:cNvSpPr>
            <a:spLocks noGrp="1"/>
          </p:cNvSpPr>
          <p:nvPr>
            <p:ph type="body" sz="quarter" idx="10"/>
          </p:nvPr>
        </p:nvSpPr>
        <p:spPr/>
        <p:txBody>
          <a:bodyPr>
            <a:normAutofit fontScale="85000" lnSpcReduction="20000"/>
          </a:bodyPr>
          <a:lstStyle/>
          <a:p>
            <a:endParaRPr lang="en-US"/>
          </a:p>
        </p:txBody>
      </p:sp>
    </p:spTree>
    <p:extLst>
      <p:ext uri="{BB962C8B-B14F-4D97-AF65-F5344CB8AC3E}">
        <p14:creationId xmlns:p14="http://schemas.microsoft.com/office/powerpoint/2010/main" val="2214238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Bucles</a:t>
            </a:r>
            <a:endParaRPr lang="en-US" dirty="0"/>
          </a:p>
        </p:txBody>
      </p:sp>
      <p:sp>
        <p:nvSpPr>
          <p:cNvPr id="2" name="TextBox 1">
            <a:extLst>
              <a:ext uri="{FF2B5EF4-FFF2-40B4-BE49-F238E27FC236}">
                <a16:creationId xmlns:a16="http://schemas.microsoft.com/office/drawing/2014/main" id="{CC3CE9DA-547B-D4B6-A112-AFB790FBBE2B}"/>
              </a:ext>
            </a:extLst>
          </p:cNvPr>
          <p:cNvSpPr txBox="1"/>
          <p:nvPr/>
        </p:nvSpPr>
        <p:spPr>
          <a:xfrm>
            <a:off x="491971" y="1363195"/>
            <a:ext cx="1055097" cy="369332"/>
          </a:xfrm>
          <a:prstGeom prst="rect">
            <a:avLst/>
          </a:prstGeom>
          <a:noFill/>
        </p:spPr>
        <p:txBody>
          <a:bodyPr wrap="none" rtlCol="0">
            <a:spAutoFit/>
          </a:bodyPr>
          <a:lstStyle/>
          <a:p>
            <a:r>
              <a:rPr lang="en-US" b="1" dirty="0">
                <a:solidFill>
                  <a:srgbClr val="14C214"/>
                </a:solidFill>
              </a:rPr>
              <a:t>WHILE</a:t>
            </a:r>
          </a:p>
        </p:txBody>
      </p:sp>
      <p:sp>
        <p:nvSpPr>
          <p:cNvPr id="4" name="TextBox 3">
            <a:extLst>
              <a:ext uri="{FF2B5EF4-FFF2-40B4-BE49-F238E27FC236}">
                <a16:creationId xmlns:a16="http://schemas.microsoft.com/office/drawing/2014/main" id="{F2519107-A1E3-C493-8DEB-3C7EB48F135B}"/>
              </a:ext>
            </a:extLst>
          </p:cNvPr>
          <p:cNvSpPr txBox="1"/>
          <p:nvPr/>
        </p:nvSpPr>
        <p:spPr>
          <a:xfrm>
            <a:off x="824112" y="1850482"/>
            <a:ext cx="6096000" cy="369332"/>
          </a:xfrm>
          <a:prstGeom prst="rect">
            <a:avLst/>
          </a:prstGeom>
          <a:noFill/>
        </p:spPr>
        <p:txBody>
          <a:bodyPr wrap="square">
            <a:spAutoFit/>
          </a:bodyPr>
          <a:lstStyle/>
          <a:p>
            <a:pPr algn="just"/>
            <a:r>
              <a:rPr lang="en-US" b="1" i="0" dirty="0" err="1">
                <a:solidFill>
                  <a:srgbClr val="000000"/>
                </a:solidFill>
                <a:effectLst/>
                <a:latin typeface="Arial" panose="020B0604020202020204" pitchFamily="34" charset="0"/>
              </a:rPr>
              <a:t>Bucles</a:t>
            </a:r>
            <a:r>
              <a:rPr lang="en-US" b="1" i="0" dirty="0">
                <a:solidFill>
                  <a:srgbClr val="000000"/>
                </a:solidFill>
                <a:effectLst/>
                <a:latin typeface="Arial" panose="020B0604020202020204" pitchFamily="34" charset="0"/>
              </a:rPr>
              <a:t> </a:t>
            </a:r>
            <a:r>
              <a:rPr lang="en-US" b="1" i="0" dirty="0" err="1">
                <a:solidFill>
                  <a:srgbClr val="000000"/>
                </a:solidFill>
                <a:effectLst/>
                <a:latin typeface="Arial" panose="020B0604020202020204" pitchFamily="34" charset="0"/>
              </a:rPr>
              <a:t>infinitos</a:t>
            </a:r>
            <a:endParaRPr lang="en-US" dirty="0"/>
          </a:p>
        </p:txBody>
      </p:sp>
      <p:sp>
        <p:nvSpPr>
          <p:cNvPr id="5" name="Rectangle 2">
            <a:extLst>
              <a:ext uri="{FF2B5EF4-FFF2-40B4-BE49-F238E27FC236}">
                <a16:creationId xmlns:a16="http://schemas.microsoft.com/office/drawing/2014/main" id="{D8FD91D2-88EA-EE16-76E1-BEF798373F7E}"/>
              </a:ext>
            </a:extLst>
          </p:cNvPr>
          <p:cNvSpPr>
            <a:spLocks noChangeArrowheads="1"/>
          </p:cNvSpPr>
          <p:nvPr/>
        </p:nvSpPr>
        <p:spPr bwMode="auto">
          <a:xfrm>
            <a:off x="1111623" y="2355992"/>
            <a:ext cx="10130118"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Arial" panose="020B0604020202020204" pitchFamily="34" charset="0"/>
              </a:rPr>
              <a:t>Para </a:t>
            </a:r>
            <a:r>
              <a:rPr kumimoji="0" lang="en-US" altLang="en-US" sz="2000" b="0" i="0" u="none" strike="noStrike" cap="none" normalizeH="0" baseline="0" dirty="0" err="1">
                <a:ln>
                  <a:noFill/>
                </a:ln>
                <a:solidFill>
                  <a:srgbClr val="000000"/>
                </a:solidFill>
                <a:effectLst/>
                <a:latin typeface="+mn-lt"/>
                <a:cs typeface="Arial" panose="020B0604020202020204" pitchFamily="34" charset="0"/>
              </a:rPr>
              <a:t>interrumpir</a:t>
            </a:r>
            <a:r>
              <a:rPr kumimoji="0" lang="en-US" altLang="en-US" sz="2000" b="0" i="0" u="none" strike="noStrike" cap="none" normalizeH="0" baseline="0" dirty="0">
                <a:ln>
                  <a:noFill/>
                </a:ln>
                <a:solidFill>
                  <a:srgbClr val="000000"/>
                </a:solidFill>
                <a:effectLst/>
                <a:latin typeface="+mn-lt"/>
                <a:cs typeface="Arial" panose="020B0604020202020204" pitchFamily="34" charset="0"/>
              </a:rPr>
              <a:t> un </a:t>
            </a:r>
            <a:r>
              <a:rPr kumimoji="0" lang="en-US" altLang="en-US" sz="2000" b="0" i="0" u="none" strike="noStrike" cap="none" normalizeH="0" baseline="0" dirty="0" err="1">
                <a:ln>
                  <a:noFill/>
                </a:ln>
                <a:solidFill>
                  <a:srgbClr val="000000"/>
                </a:solidFill>
                <a:effectLst/>
                <a:latin typeface="+mn-lt"/>
                <a:cs typeface="Arial" panose="020B0604020202020204" pitchFamily="34" charset="0"/>
              </a:rPr>
              <a:t>bucle</a:t>
            </a:r>
            <a:r>
              <a:rPr kumimoji="0" lang="en-US" altLang="en-US" sz="2000" b="0" i="0" u="none" strike="noStrike" cap="none" normalizeH="0" baseline="0" dirty="0">
                <a:ln>
                  <a:noFill/>
                </a:ln>
                <a:solidFill>
                  <a:srgbClr val="000000"/>
                </a:solidFill>
                <a:effectLst/>
                <a:latin typeface="+mn-lt"/>
                <a:cs typeface="Arial" panose="020B0604020202020204" pitchFamily="34" charset="0"/>
              </a:rPr>
              <a:t> </a:t>
            </a:r>
            <a:r>
              <a:rPr kumimoji="0" lang="en-US" altLang="en-US" sz="2000" b="0" i="0" u="none" strike="noStrike" cap="none" normalizeH="0" baseline="0" dirty="0" err="1">
                <a:ln>
                  <a:noFill/>
                </a:ln>
                <a:solidFill>
                  <a:srgbClr val="000000"/>
                </a:solidFill>
                <a:effectLst/>
                <a:latin typeface="+mn-lt"/>
                <a:cs typeface="Arial" panose="020B0604020202020204" pitchFamily="34" charset="0"/>
              </a:rPr>
              <a:t>infinito</a:t>
            </a:r>
            <a:r>
              <a:rPr kumimoji="0" lang="en-US" altLang="en-US" sz="2000" b="0" i="0" u="none" strike="noStrike" cap="none" normalizeH="0" baseline="0" dirty="0">
                <a:ln>
                  <a:noFill/>
                </a:ln>
                <a:solidFill>
                  <a:srgbClr val="000000"/>
                </a:solidFill>
                <a:effectLst/>
                <a:latin typeface="+mn-lt"/>
                <a:cs typeface="Arial" panose="020B0604020202020204" pitchFamily="34" charset="0"/>
              </a:rPr>
              <a:t>, hay que pulsar la </a:t>
            </a:r>
            <a:r>
              <a:rPr kumimoji="0" lang="en-US" altLang="en-US" sz="2000" b="0" i="0" u="none" strike="noStrike" cap="none" normalizeH="0" baseline="0" dirty="0" err="1">
                <a:ln>
                  <a:noFill/>
                </a:ln>
                <a:solidFill>
                  <a:srgbClr val="000000"/>
                </a:solidFill>
                <a:effectLst/>
                <a:latin typeface="+mn-lt"/>
                <a:cs typeface="Arial" panose="020B0604020202020204" pitchFamily="34" charset="0"/>
              </a:rPr>
              <a:t>combinación</a:t>
            </a:r>
            <a:r>
              <a:rPr kumimoji="0" lang="en-US" altLang="en-US" sz="2000" b="0" i="0" u="none" strike="noStrike" cap="none" normalizeH="0" baseline="0" dirty="0">
                <a:ln>
                  <a:noFill/>
                </a:ln>
                <a:solidFill>
                  <a:srgbClr val="000000"/>
                </a:solidFill>
                <a:effectLst/>
                <a:latin typeface="+mn-lt"/>
                <a:cs typeface="Arial" panose="020B0604020202020204" pitchFamily="34" charset="0"/>
              </a:rPr>
              <a:t> de </a:t>
            </a:r>
            <a:r>
              <a:rPr kumimoji="0" lang="en-US" altLang="en-US" sz="2000" b="0" i="0" u="none" strike="noStrike" cap="none" normalizeH="0" baseline="0" dirty="0" err="1">
                <a:ln>
                  <a:noFill/>
                </a:ln>
                <a:solidFill>
                  <a:srgbClr val="000000"/>
                </a:solidFill>
                <a:effectLst/>
                <a:latin typeface="+mn-lt"/>
                <a:cs typeface="Arial" panose="020B0604020202020204" pitchFamily="34" charset="0"/>
              </a:rPr>
              <a:t>teclas</a:t>
            </a:r>
            <a:r>
              <a:rPr kumimoji="0" lang="en-US" altLang="en-US" sz="2000" b="0" i="0" u="none" strike="noStrike" cap="none" normalizeH="0" baseline="0" dirty="0">
                <a:ln>
                  <a:noFill/>
                </a:ln>
                <a:solidFill>
                  <a:srgbClr val="000000"/>
                </a:solidFill>
                <a:effectLst/>
                <a:latin typeface="+mn-lt"/>
                <a:cs typeface="Arial" panose="020B0604020202020204" pitchFamily="34" charset="0"/>
              </a:rPr>
              <a:t> </a:t>
            </a:r>
            <a:r>
              <a:rPr kumimoji="0" lang="en-US" altLang="en-US" sz="2000" b="1" i="0" u="none" strike="noStrike" cap="none" normalizeH="0" baseline="0" dirty="0" err="1">
                <a:ln>
                  <a:noFill/>
                </a:ln>
                <a:solidFill>
                  <a:srgbClr val="14C214"/>
                </a:solidFill>
                <a:effectLst/>
                <a:latin typeface="+mn-lt"/>
                <a:cs typeface="Courier New" panose="02070309020205020404" pitchFamily="49" charset="0"/>
              </a:rPr>
              <a:t>Ctrl+C</a:t>
            </a:r>
            <a:r>
              <a:rPr kumimoji="0" lang="en-US" altLang="en-US" sz="2000" b="0" i="0" u="none" strike="noStrike" cap="none" normalizeH="0" baseline="0" dirty="0">
                <a:ln>
                  <a:noFill/>
                </a:ln>
                <a:solidFill>
                  <a:srgbClr val="14C214"/>
                </a:solidFill>
                <a:effectLst/>
                <a:latin typeface="+mn-lt"/>
                <a:cs typeface="Arial" panose="020B0604020202020204" pitchFamily="34" charset="0"/>
              </a:rPr>
              <a:t>.</a:t>
            </a:r>
            <a:endParaRPr kumimoji="0" lang="en-US" altLang="en-US" sz="2000" b="0" i="0" u="none" strike="noStrike" cap="none" normalizeH="0" baseline="0" dirty="0">
              <a:ln>
                <a:noFill/>
              </a:ln>
              <a:solidFill>
                <a:srgbClr val="14C214"/>
              </a:solidFill>
              <a:effectLst/>
              <a:latin typeface="+mn-lt"/>
            </a:endParaRPr>
          </a:p>
        </p:txBody>
      </p:sp>
      <p:sp>
        <p:nvSpPr>
          <p:cNvPr id="6" name="TextBox 5">
            <a:extLst>
              <a:ext uri="{FF2B5EF4-FFF2-40B4-BE49-F238E27FC236}">
                <a16:creationId xmlns:a16="http://schemas.microsoft.com/office/drawing/2014/main" id="{0BBFD188-2992-2367-AD5B-88DE1A2C27D8}"/>
              </a:ext>
            </a:extLst>
          </p:cNvPr>
          <p:cNvSpPr txBox="1"/>
          <p:nvPr/>
        </p:nvSpPr>
        <p:spPr>
          <a:xfrm>
            <a:off x="1461247" y="2829525"/>
            <a:ext cx="10264589" cy="2862322"/>
          </a:xfrm>
          <a:prstGeom prst="rect">
            <a:avLst/>
          </a:prstGeom>
          <a:noFill/>
        </p:spPr>
        <p:txBody>
          <a:bodyPr wrap="square">
            <a:spAutoFit/>
          </a:bodyPr>
          <a:lstStyle/>
          <a:p>
            <a:pPr algn="just"/>
            <a:r>
              <a:rPr lang="es-ES" b="0" i="0" dirty="0">
                <a:solidFill>
                  <a:srgbClr val="000000"/>
                </a:solidFill>
                <a:effectLst/>
                <a:latin typeface="Arial" panose="020B0604020202020204" pitchFamily="34" charset="0"/>
              </a:rPr>
              <a:t>Estos algunos ejemplos de bucles infinitos:</a:t>
            </a:r>
          </a:p>
          <a:p>
            <a:pPr algn="just"/>
            <a:endParaRPr lang="es-ES" dirty="0">
              <a:solidFill>
                <a:srgbClr val="000000"/>
              </a:solidFill>
              <a:latin typeface="Arial" panose="020B0604020202020204" pitchFamily="34" charset="0"/>
            </a:endParaRPr>
          </a:p>
          <a:p>
            <a:pPr marL="285750" indent="-285750" algn="just">
              <a:buFont typeface="Arial" panose="020B0604020202020204" pitchFamily="34" charset="0"/>
              <a:buChar char="•"/>
            </a:pPr>
            <a:r>
              <a:rPr lang="es-ES" b="0" i="0" dirty="0">
                <a:solidFill>
                  <a:srgbClr val="000000"/>
                </a:solidFill>
                <a:effectLst/>
                <a:latin typeface="Arial" panose="020B0604020202020204" pitchFamily="34" charset="0"/>
              </a:rPr>
              <a:t>El programador ha olvidado modificar la variable de control dentro del bucle y el programa imprimirá números 1 indefinidamente:</a:t>
            </a:r>
            <a:endParaRPr lang="es-ES" dirty="0">
              <a:solidFill>
                <a:srgbClr val="000000"/>
              </a:solidFill>
              <a:latin typeface="Arial" panose="020B0604020202020204" pitchFamily="34" charset="0"/>
            </a:endParaRPr>
          </a:p>
          <a:p>
            <a:pPr marL="285750" indent="-285750" algn="just">
              <a:buFont typeface="Arial" panose="020B0604020202020204" pitchFamily="34" charset="0"/>
              <a:buChar char="•"/>
            </a:pPr>
            <a:endParaRPr lang="es-ES" dirty="0">
              <a:solidFill>
                <a:srgbClr val="000000"/>
              </a:solidFill>
              <a:latin typeface="Arial" panose="020B0604020202020204" pitchFamily="34" charset="0"/>
            </a:endParaRPr>
          </a:p>
          <a:p>
            <a:pPr marL="285750" indent="-285750" algn="just">
              <a:buFont typeface="Arial" panose="020B0604020202020204" pitchFamily="34" charset="0"/>
              <a:buChar char="•"/>
            </a:pPr>
            <a:endParaRPr lang="es-ES" dirty="0">
              <a:solidFill>
                <a:srgbClr val="000000"/>
              </a:solidFill>
              <a:latin typeface="Arial" panose="020B0604020202020204" pitchFamily="34" charset="0"/>
            </a:endParaRPr>
          </a:p>
          <a:p>
            <a:pPr marL="285750" indent="-285750" algn="just">
              <a:buFont typeface="Arial" panose="020B0604020202020204" pitchFamily="34" charset="0"/>
              <a:buChar char="•"/>
            </a:pPr>
            <a:endParaRPr lang="es-ES" dirty="0">
              <a:solidFill>
                <a:srgbClr val="000000"/>
              </a:solidFill>
              <a:latin typeface="Arial" panose="020B0604020202020204" pitchFamily="34" charset="0"/>
            </a:endParaRPr>
          </a:p>
          <a:p>
            <a:pPr marL="285750" indent="-285750" algn="just">
              <a:buFont typeface="Arial" panose="020B0604020202020204" pitchFamily="34" charset="0"/>
              <a:buChar char="•"/>
            </a:pPr>
            <a:r>
              <a:rPr lang="es-ES" dirty="0"/>
              <a:t>El programador ha escrito una condición que se cumplirá siempre y el programa imprimirá números consecutivos indefinidamente:</a:t>
            </a:r>
          </a:p>
          <a:p>
            <a:pPr marL="285750" indent="-285750" algn="just">
              <a:buFont typeface="Arial" panose="020B0604020202020204" pitchFamily="34" charset="0"/>
              <a:buChar char="•"/>
            </a:pPr>
            <a:endParaRPr lang="en-US" dirty="0"/>
          </a:p>
        </p:txBody>
      </p:sp>
      <p:sp>
        <p:nvSpPr>
          <p:cNvPr id="7" name="Rectangle 3">
            <a:extLst>
              <a:ext uri="{FF2B5EF4-FFF2-40B4-BE49-F238E27FC236}">
                <a16:creationId xmlns:a16="http://schemas.microsoft.com/office/drawing/2014/main" id="{7F9D9B32-9266-A7D3-226F-2B1B9183D28D}"/>
              </a:ext>
            </a:extLst>
          </p:cNvPr>
          <p:cNvSpPr>
            <a:spLocks noChangeArrowheads="1"/>
          </p:cNvSpPr>
          <p:nvPr/>
        </p:nvSpPr>
        <p:spPr bwMode="auto">
          <a:xfrm>
            <a:off x="3697940" y="4074051"/>
            <a:ext cx="4455459" cy="646331"/>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9CDCFE"/>
                </a:solidFill>
                <a:effectLst/>
                <a:latin typeface="Consolas" panose="020B0609020204030204" pitchFamily="49" charset="0"/>
              </a:rPr>
              <a:t>i</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B5CEA8"/>
                </a:solidFill>
                <a:effectLst/>
                <a:latin typeface="Consolas" panose="020B0609020204030204" pitchFamily="49" charset="0"/>
              </a:rPr>
              <a:t>1</a:t>
            </a:r>
            <a:r>
              <a:rPr kumimoji="0" lang="en-US" altLang="en-US" sz="14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586C0"/>
                </a:solidFill>
                <a:effectLst/>
                <a:latin typeface="Consolas" panose="020B0609020204030204" pitchFamily="49" charset="0"/>
              </a:rPr>
              <a:t>while</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err="1">
                <a:ln>
                  <a:noFill/>
                </a:ln>
                <a:solidFill>
                  <a:srgbClr val="9CDCFE"/>
                </a:solidFill>
                <a:effectLst/>
                <a:latin typeface="Consolas" panose="020B0609020204030204" pitchFamily="49" charset="0"/>
              </a:rPr>
              <a:t>i</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D4D4D4"/>
                </a:solidFill>
                <a:effectLst/>
                <a:latin typeface="Consolas" panose="020B0609020204030204" pitchFamily="49" charset="0"/>
              </a:rPr>
              <a:t>&lt;=</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B5CEA8"/>
                </a:solidFill>
                <a:effectLst/>
                <a:latin typeface="Consolas" panose="020B0609020204030204" pitchFamily="49" charset="0"/>
              </a:rPr>
              <a:t>10</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400" dirty="0">
                <a:solidFill>
                  <a:srgbClr val="9CDCFE"/>
                </a:solidFill>
                <a:latin typeface="Consolas" panose="020B0609020204030204" pitchFamily="49" charset="0"/>
              </a:rPr>
              <a:t>	</a:t>
            </a:r>
            <a:r>
              <a:rPr kumimoji="0" lang="en-US" altLang="en-US" sz="1400" b="0" i="0" u="none" strike="noStrike" cap="none" normalizeH="0" baseline="0" dirty="0">
                <a:ln>
                  <a:noFill/>
                </a:ln>
                <a:solidFill>
                  <a:srgbClr val="DCDCAA"/>
                </a:solidFill>
                <a:effectLst/>
                <a:latin typeface="Consolas" panose="020B0609020204030204" pitchFamily="49" charset="0"/>
              </a:rPr>
              <a:t>print</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err="1">
                <a:ln>
                  <a:noFill/>
                </a:ln>
                <a:solidFill>
                  <a:srgbClr val="9CDCFE"/>
                </a:solidFill>
                <a:effectLst/>
                <a:latin typeface="Consolas" panose="020B0609020204030204" pitchFamily="49" charset="0"/>
              </a:rPr>
              <a:t>i</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end</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CE9178"/>
                </a:solidFill>
                <a:effectLst/>
                <a:latin typeface="Consolas" panose="020B0609020204030204" pitchFamily="49" charset="0"/>
              </a:rPr>
              <a:t>" "</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8C437152-0D21-6CF3-284E-53AF5BDE5D5A}"/>
              </a:ext>
            </a:extLst>
          </p:cNvPr>
          <p:cNvSpPr>
            <a:spLocks noChangeArrowheads="1"/>
          </p:cNvSpPr>
          <p:nvPr/>
        </p:nvSpPr>
        <p:spPr bwMode="auto">
          <a:xfrm>
            <a:off x="3697940" y="5499215"/>
            <a:ext cx="4442011" cy="1077218"/>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9CDCFE"/>
                </a:solidFill>
                <a:effectLst/>
                <a:latin typeface="Consolas" panose="020B0609020204030204" pitchFamily="49" charset="0"/>
              </a:rPr>
              <a:t>i</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B5CEA8"/>
                </a:solidFill>
                <a:effectLst/>
                <a:latin typeface="Consolas" panose="020B0609020204030204" pitchFamily="49" charset="0"/>
              </a:rPr>
              <a:t>1</a:t>
            </a:r>
            <a:r>
              <a:rPr kumimoji="0" lang="en-US" altLang="en-US" sz="14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9CDCFE"/>
              </a:solidFill>
              <a:effectLst/>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586C0"/>
                </a:solidFill>
                <a:effectLst/>
                <a:latin typeface="Consolas" panose="020B0609020204030204" pitchFamily="49" charset="0"/>
              </a:rPr>
              <a:t>while</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err="1">
                <a:ln>
                  <a:noFill/>
                </a:ln>
                <a:solidFill>
                  <a:srgbClr val="9CDCFE"/>
                </a:solidFill>
                <a:effectLst/>
                <a:latin typeface="Consolas" panose="020B0609020204030204" pitchFamily="49" charset="0"/>
              </a:rPr>
              <a:t>i</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D4D4D4"/>
                </a:solidFill>
                <a:effectLst/>
                <a:latin typeface="Consolas" panose="020B0609020204030204" pitchFamily="49" charset="0"/>
              </a:rPr>
              <a:t>&gt;</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B5CEA8"/>
                </a:solidFill>
                <a:effectLst/>
                <a:latin typeface="Consolas" panose="020B0609020204030204" pitchFamily="49" charset="0"/>
              </a:rPr>
              <a:t>0</a:t>
            </a:r>
            <a:r>
              <a:rPr kumimoji="0" lang="en-US" altLang="en-US" sz="1400" b="0" i="0" u="none" strike="noStrike" cap="none" normalizeH="0" baseline="0" dirty="0">
                <a:ln>
                  <a:noFill/>
                </a:ln>
                <a:solidFill>
                  <a:srgbClr val="D4D4D4"/>
                </a:solidFill>
                <a:effectLst/>
                <a:latin typeface="Consolas" panose="020B06090202040302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400" dirty="0">
                <a:solidFill>
                  <a:srgbClr val="D4D4D4"/>
                </a:solidFill>
                <a:latin typeface="Consolas" panose="020B0609020204030204" pitchFamily="49" charset="0"/>
              </a:rPr>
              <a:t>	</a:t>
            </a:r>
            <a:r>
              <a:rPr kumimoji="0" lang="en-US" altLang="en-US" sz="1400" b="0" i="0" u="none" strike="noStrike" cap="none" normalizeH="0" baseline="0" dirty="0">
                <a:ln>
                  <a:noFill/>
                </a:ln>
                <a:solidFill>
                  <a:srgbClr val="DCDCAA"/>
                </a:solidFill>
                <a:effectLst/>
                <a:latin typeface="Consolas" panose="020B0609020204030204" pitchFamily="49" charset="0"/>
              </a:rPr>
              <a:t>print</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err="1">
                <a:ln>
                  <a:noFill/>
                </a:ln>
                <a:solidFill>
                  <a:srgbClr val="9CDCFE"/>
                </a:solidFill>
                <a:effectLst/>
                <a:latin typeface="Consolas" panose="020B0609020204030204" pitchFamily="49" charset="0"/>
              </a:rPr>
              <a:t>i</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end</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CE9178"/>
                </a:solidFill>
                <a:effectLst/>
                <a:latin typeface="Consolas" panose="020B0609020204030204" pitchFamily="49" charset="0"/>
              </a:rPr>
              <a:t>" "</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400" dirty="0">
                <a:solidFill>
                  <a:srgbClr val="9CDCFE"/>
                </a:solidFill>
                <a:latin typeface="Consolas" panose="020B0609020204030204" pitchFamily="49" charset="0"/>
              </a:rPr>
              <a:t>	</a:t>
            </a:r>
            <a:r>
              <a:rPr kumimoji="0" lang="en-US" altLang="en-US" sz="1400" b="0" i="0" u="none" strike="noStrike" cap="none" normalizeH="0" baseline="0" dirty="0" err="1">
                <a:ln>
                  <a:noFill/>
                </a:ln>
                <a:solidFill>
                  <a:srgbClr val="9CDCFE"/>
                </a:solidFill>
                <a:effectLst/>
                <a:latin typeface="Consolas" panose="020B0609020204030204" pitchFamily="49" charset="0"/>
              </a:rPr>
              <a:t>i</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B5CEA8"/>
                </a:solidFill>
                <a:effectLst/>
                <a:latin typeface="Consolas" panose="020B0609020204030204" pitchFamily="49" charset="0"/>
              </a:rPr>
              <a:t>1</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09226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Bucles</a:t>
            </a:r>
            <a:endParaRPr lang="en-US" dirty="0"/>
          </a:p>
        </p:txBody>
      </p:sp>
      <p:sp>
        <p:nvSpPr>
          <p:cNvPr id="2" name="TextBox 1">
            <a:extLst>
              <a:ext uri="{FF2B5EF4-FFF2-40B4-BE49-F238E27FC236}">
                <a16:creationId xmlns:a16="http://schemas.microsoft.com/office/drawing/2014/main" id="{CC3CE9DA-547B-D4B6-A112-AFB790FBBE2B}"/>
              </a:ext>
            </a:extLst>
          </p:cNvPr>
          <p:cNvSpPr txBox="1"/>
          <p:nvPr/>
        </p:nvSpPr>
        <p:spPr>
          <a:xfrm>
            <a:off x="491971" y="1363195"/>
            <a:ext cx="1055097" cy="369332"/>
          </a:xfrm>
          <a:prstGeom prst="rect">
            <a:avLst/>
          </a:prstGeom>
          <a:noFill/>
        </p:spPr>
        <p:txBody>
          <a:bodyPr wrap="none" rtlCol="0">
            <a:spAutoFit/>
          </a:bodyPr>
          <a:lstStyle/>
          <a:p>
            <a:r>
              <a:rPr lang="en-US" b="1" dirty="0">
                <a:solidFill>
                  <a:srgbClr val="14C214"/>
                </a:solidFill>
              </a:rPr>
              <a:t>WHILE</a:t>
            </a:r>
          </a:p>
        </p:txBody>
      </p:sp>
      <p:sp>
        <p:nvSpPr>
          <p:cNvPr id="4" name="TextBox 3">
            <a:extLst>
              <a:ext uri="{FF2B5EF4-FFF2-40B4-BE49-F238E27FC236}">
                <a16:creationId xmlns:a16="http://schemas.microsoft.com/office/drawing/2014/main" id="{F3BC159F-BEDA-37E1-D055-4C062BFAD2A2}"/>
              </a:ext>
            </a:extLst>
          </p:cNvPr>
          <p:cNvSpPr txBox="1"/>
          <p:nvPr/>
        </p:nvSpPr>
        <p:spPr>
          <a:xfrm>
            <a:off x="1454609" y="2163803"/>
            <a:ext cx="9688519" cy="4247317"/>
          </a:xfrm>
          <a:prstGeom prst="rect">
            <a:avLst/>
          </a:prstGeom>
          <a:noFill/>
        </p:spPr>
        <p:txBody>
          <a:bodyPr wrap="square">
            <a:spAutoFit/>
          </a:bodyPr>
          <a:lstStyle/>
          <a:p>
            <a:pPr algn="l"/>
            <a:r>
              <a:rPr lang="es-ES" b="1" i="0" dirty="0">
                <a:solidFill>
                  <a:srgbClr val="14C214"/>
                </a:solidFill>
                <a:effectLst/>
                <a:latin typeface="Ubuntu" panose="020B0504030602030204" pitchFamily="34" charset="0"/>
              </a:rPr>
              <a:t>Ejercicios</a:t>
            </a:r>
          </a:p>
          <a:p>
            <a:pPr algn="l"/>
            <a:endParaRPr lang="es-ES" b="1" i="0" dirty="0">
              <a:solidFill>
                <a:srgbClr val="4A00FF"/>
              </a:solidFill>
              <a:effectLst/>
              <a:latin typeface="Ubuntu" panose="020B0504030602030204" pitchFamily="34" charset="0"/>
            </a:endParaRPr>
          </a:p>
          <a:p>
            <a:pPr marL="285750" indent="-285750" algn="l">
              <a:buFont typeface="Arial" panose="020B0604020202020204" pitchFamily="34" charset="0"/>
              <a:buChar char="•"/>
            </a:pPr>
            <a:r>
              <a:rPr lang="es-ES" b="0" i="0" dirty="0">
                <a:effectLst/>
                <a:latin typeface="Source Sans Pro" panose="020B0503030403020204" pitchFamily="34" charset="0"/>
              </a:rPr>
              <a:t>Escribir un programa que almacene la cadena de caracteres contraseña en una variable, pregunte al usuario por la contraseña hasta que introduzca la contraseña correcta.</a:t>
            </a:r>
          </a:p>
          <a:p>
            <a:pPr marL="285750" indent="-285750" algn="l">
              <a:buFont typeface="Arial" panose="020B0604020202020204" pitchFamily="34" charset="0"/>
              <a:buChar char="•"/>
            </a:pPr>
            <a:endParaRPr lang="es-ES" dirty="0">
              <a:latin typeface="Source Sans Pro" panose="020B0503030403020204" pitchFamily="34" charset="0"/>
            </a:endParaRPr>
          </a:p>
          <a:p>
            <a:pPr marL="285750" indent="-285750" algn="l">
              <a:buFont typeface="Arial" panose="020B0604020202020204" pitchFamily="34" charset="0"/>
              <a:buChar char="•"/>
            </a:pPr>
            <a:r>
              <a:rPr lang="es-ES" b="0" i="0" dirty="0">
                <a:effectLst/>
                <a:latin typeface="Source Sans Pro" panose="020B0503030403020204" pitchFamily="34" charset="0"/>
              </a:rPr>
              <a:t>Escribir un programa que muestre el eco de todo lo que el usuario introduzca hasta que el usuario escriba “salir” que terminará.</a:t>
            </a:r>
          </a:p>
          <a:p>
            <a:pPr marL="285750" indent="-285750" algn="l">
              <a:buFont typeface="Arial" panose="020B0604020202020204" pitchFamily="34" charset="0"/>
              <a:buChar char="•"/>
            </a:pPr>
            <a:endParaRPr lang="es-ES" dirty="0">
              <a:latin typeface="Source Sans Pro" panose="020B0503030403020204" pitchFamily="34" charset="0"/>
            </a:endParaRPr>
          </a:p>
          <a:p>
            <a:pPr marL="285750" indent="-285750" algn="l">
              <a:buFont typeface="Arial" panose="020B0604020202020204" pitchFamily="34" charset="0"/>
              <a:buChar char="•"/>
            </a:pPr>
            <a:r>
              <a:rPr lang="es-ES" b="0" i="0" dirty="0">
                <a:effectLst/>
                <a:latin typeface="Source Sans Pro" panose="020B0503030403020204" pitchFamily="34" charset="0"/>
              </a:rPr>
              <a:t>Escriba un programa que pida números mientras no se escriba un número negativo. El programa terminará escribiendo la suma de los números introducidos.</a:t>
            </a:r>
          </a:p>
          <a:p>
            <a:pPr marL="285750" indent="-285750" algn="l">
              <a:buFont typeface="Arial" panose="020B0604020202020204" pitchFamily="34" charset="0"/>
              <a:buChar char="•"/>
            </a:pPr>
            <a:endParaRPr lang="es-ES" b="0" i="0" dirty="0">
              <a:effectLst/>
              <a:latin typeface="Source Sans Pro" panose="020B0503030403020204" pitchFamily="34" charset="0"/>
            </a:endParaRPr>
          </a:p>
          <a:p>
            <a:pPr marL="285750" indent="-285750" algn="l">
              <a:buFont typeface="Arial" panose="020B0604020202020204" pitchFamily="34" charset="0"/>
              <a:buChar char="•"/>
            </a:pPr>
            <a:endParaRPr lang="es-ES" b="0" i="0" dirty="0">
              <a:effectLst/>
              <a:latin typeface="Source Sans Pro" panose="020B0503030403020204" pitchFamily="34" charset="0"/>
            </a:endParaRPr>
          </a:p>
          <a:p>
            <a:pPr marL="285750" indent="-285750" algn="l">
              <a:buFont typeface="Arial" panose="020B0604020202020204" pitchFamily="34" charset="0"/>
              <a:buChar char="•"/>
            </a:pPr>
            <a:endParaRPr lang="es-ES" dirty="0">
              <a:latin typeface="Source Sans Pro" panose="020B0503030403020204" pitchFamily="34" charset="0"/>
            </a:endParaRPr>
          </a:p>
          <a:p>
            <a:pPr marL="285750" indent="-285750" algn="l">
              <a:buFont typeface="Arial" panose="020B0604020202020204" pitchFamily="34" charset="0"/>
              <a:buChar char="•"/>
            </a:pPr>
            <a:endParaRPr lang="es-ES" dirty="0">
              <a:latin typeface="Source Sans Pro" panose="020B0503030403020204" pitchFamily="34" charset="0"/>
            </a:endParaRPr>
          </a:p>
          <a:p>
            <a:pPr marL="285750" indent="-285750" algn="l">
              <a:buFont typeface="Arial" panose="020B0604020202020204" pitchFamily="34" charset="0"/>
              <a:buChar char="•"/>
            </a:pPr>
            <a:endParaRPr lang="es-ES" b="0" i="0" dirty="0">
              <a:effectLst/>
              <a:latin typeface="Source Sans Pro" panose="020B0503030403020204" pitchFamily="34" charset="0"/>
            </a:endParaRPr>
          </a:p>
        </p:txBody>
      </p:sp>
    </p:spTree>
    <p:extLst>
      <p:ext uri="{BB962C8B-B14F-4D97-AF65-F5344CB8AC3E}">
        <p14:creationId xmlns:p14="http://schemas.microsoft.com/office/powerpoint/2010/main" val="1327957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Bucles</a:t>
            </a:r>
            <a:endParaRPr lang="en-US" dirty="0"/>
          </a:p>
        </p:txBody>
      </p:sp>
      <p:sp>
        <p:nvSpPr>
          <p:cNvPr id="2" name="TextBox 1">
            <a:extLst>
              <a:ext uri="{FF2B5EF4-FFF2-40B4-BE49-F238E27FC236}">
                <a16:creationId xmlns:a16="http://schemas.microsoft.com/office/drawing/2014/main" id="{CC3CE9DA-547B-D4B6-A112-AFB790FBBE2B}"/>
              </a:ext>
            </a:extLst>
          </p:cNvPr>
          <p:cNvSpPr txBox="1"/>
          <p:nvPr/>
        </p:nvSpPr>
        <p:spPr>
          <a:xfrm>
            <a:off x="491971" y="1363195"/>
            <a:ext cx="3728906" cy="369332"/>
          </a:xfrm>
          <a:prstGeom prst="rect">
            <a:avLst/>
          </a:prstGeom>
          <a:noFill/>
        </p:spPr>
        <p:txBody>
          <a:bodyPr wrap="none" rtlCol="0">
            <a:spAutoFit/>
          </a:bodyPr>
          <a:lstStyle/>
          <a:p>
            <a:r>
              <a:rPr lang="en-US" b="1" dirty="0">
                <a:solidFill>
                  <a:srgbClr val="14C214"/>
                </a:solidFill>
              </a:rPr>
              <a:t>WHILE – CONTINUE, BREAK</a:t>
            </a:r>
          </a:p>
        </p:txBody>
      </p:sp>
      <p:sp>
        <p:nvSpPr>
          <p:cNvPr id="4" name="TextBox 3">
            <a:extLst>
              <a:ext uri="{FF2B5EF4-FFF2-40B4-BE49-F238E27FC236}">
                <a16:creationId xmlns:a16="http://schemas.microsoft.com/office/drawing/2014/main" id="{C6F4ED12-CECD-1808-3E22-10E6C478EF2B}"/>
              </a:ext>
            </a:extLst>
          </p:cNvPr>
          <p:cNvSpPr txBox="1"/>
          <p:nvPr/>
        </p:nvSpPr>
        <p:spPr>
          <a:xfrm>
            <a:off x="717176" y="1875577"/>
            <a:ext cx="10587318" cy="1477328"/>
          </a:xfrm>
          <a:prstGeom prst="rect">
            <a:avLst/>
          </a:prstGeom>
          <a:noFill/>
        </p:spPr>
        <p:txBody>
          <a:bodyPr wrap="square">
            <a:spAutoFit/>
          </a:bodyPr>
          <a:lstStyle/>
          <a:p>
            <a:r>
              <a:rPr lang="en-US" b="1" dirty="0">
                <a:solidFill>
                  <a:srgbClr val="14C214"/>
                </a:solidFill>
              </a:rPr>
              <a:t>break</a:t>
            </a:r>
            <a:r>
              <a:rPr lang="en-US" dirty="0"/>
              <a:t>: </a:t>
            </a:r>
            <a:r>
              <a:rPr lang="en-US" dirty="0" err="1"/>
              <a:t>salida</a:t>
            </a:r>
            <a:r>
              <a:rPr lang="en-US" dirty="0"/>
              <a:t> </a:t>
            </a:r>
            <a:r>
              <a:rPr lang="en-US" dirty="0" err="1"/>
              <a:t>temprana</a:t>
            </a:r>
            <a:r>
              <a:rPr lang="en-US" dirty="0"/>
              <a:t> de un </a:t>
            </a:r>
            <a:r>
              <a:rPr lang="en-US" dirty="0" err="1"/>
              <a:t>bucle</a:t>
            </a:r>
            <a:r>
              <a:rPr lang="en-US" dirty="0"/>
              <a:t>.</a:t>
            </a:r>
          </a:p>
          <a:p>
            <a:endParaRPr lang="en-US" dirty="0"/>
          </a:p>
          <a:p>
            <a:r>
              <a:rPr lang="es-ES" dirty="0"/>
              <a:t>En muchas ocasiones resulta conveniente salir de un bucle, no mediante la evaluación a </a:t>
            </a:r>
            <a:r>
              <a:rPr lang="es-ES" b="1" dirty="0">
                <a:solidFill>
                  <a:srgbClr val="14C214"/>
                </a:solidFill>
              </a:rPr>
              <a:t>False</a:t>
            </a:r>
            <a:r>
              <a:rPr lang="es-ES" dirty="0"/>
              <a:t> de la expresión de control, sino desde dentro del bucle utilizando un </a:t>
            </a:r>
            <a:r>
              <a:rPr lang="es-ES" b="1" dirty="0" err="1">
                <a:solidFill>
                  <a:srgbClr val="14C214"/>
                </a:solidFill>
              </a:rPr>
              <a:t>if</a:t>
            </a:r>
            <a:r>
              <a:rPr lang="es-ES" dirty="0"/>
              <a:t> junto con la sentencia </a:t>
            </a:r>
            <a:r>
              <a:rPr lang="es-ES" b="1" dirty="0">
                <a:solidFill>
                  <a:srgbClr val="14C214"/>
                </a:solidFill>
              </a:rPr>
              <a:t>break</a:t>
            </a:r>
            <a:r>
              <a:rPr lang="es-ES" dirty="0"/>
              <a:t> de salto incondicional.</a:t>
            </a:r>
            <a:endParaRPr lang="en-US" dirty="0"/>
          </a:p>
        </p:txBody>
      </p:sp>
      <p:sp>
        <p:nvSpPr>
          <p:cNvPr id="5" name="TextBox 4">
            <a:extLst>
              <a:ext uri="{FF2B5EF4-FFF2-40B4-BE49-F238E27FC236}">
                <a16:creationId xmlns:a16="http://schemas.microsoft.com/office/drawing/2014/main" id="{E3342102-49AA-FBC9-6CB5-D8E8B7871E44}"/>
              </a:ext>
            </a:extLst>
          </p:cNvPr>
          <p:cNvSpPr txBox="1"/>
          <p:nvPr/>
        </p:nvSpPr>
        <p:spPr>
          <a:xfrm>
            <a:off x="3487270" y="3352905"/>
            <a:ext cx="6669742" cy="3108543"/>
          </a:xfrm>
          <a:prstGeom prst="rect">
            <a:avLst/>
          </a:prstGeom>
          <a:solidFill>
            <a:schemeClr val="tx1"/>
          </a:solidFill>
        </p:spPr>
        <p:txBody>
          <a:bodyPr wrap="square">
            <a:spAutoFit/>
          </a:bodyPr>
          <a:lstStyle/>
          <a:p>
            <a:r>
              <a:rPr lang="en-US" sz="1400" b="0" dirty="0">
                <a:solidFill>
                  <a:srgbClr val="57A64A"/>
                </a:solidFill>
                <a:effectLst/>
                <a:latin typeface="Consolas" panose="020B0609020204030204" pitchFamily="49" charset="0"/>
              </a:rPr>
              <a:t># </a:t>
            </a:r>
            <a:r>
              <a:rPr lang="en-US" sz="1400" b="0" dirty="0" err="1">
                <a:solidFill>
                  <a:srgbClr val="57A64A"/>
                </a:solidFill>
                <a:effectLst/>
                <a:latin typeface="Consolas" panose="020B0609020204030204" pitchFamily="49" charset="0"/>
              </a:rPr>
              <a:t>Determina</a:t>
            </a:r>
            <a:r>
              <a:rPr lang="en-US" sz="1400" b="0" dirty="0">
                <a:solidFill>
                  <a:srgbClr val="57A64A"/>
                </a:solidFill>
                <a:effectLst/>
                <a:latin typeface="Consolas" panose="020B0609020204030204" pitchFamily="49" charset="0"/>
              </a:rPr>
              <a:t> </a:t>
            </a:r>
            <a:r>
              <a:rPr lang="en-US" sz="1400" b="0" dirty="0" err="1">
                <a:solidFill>
                  <a:srgbClr val="57A64A"/>
                </a:solidFill>
                <a:effectLst/>
                <a:latin typeface="Consolas" panose="020B0609020204030204" pitchFamily="49" charset="0"/>
              </a:rPr>
              <a:t>si</a:t>
            </a:r>
            <a:r>
              <a:rPr lang="en-US" sz="1400" b="0" dirty="0">
                <a:solidFill>
                  <a:srgbClr val="57A64A"/>
                </a:solidFill>
                <a:effectLst/>
                <a:latin typeface="Consolas" panose="020B0609020204030204" pitchFamily="49" charset="0"/>
              </a:rPr>
              <a:t> un </a:t>
            </a:r>
            <a:r>
              <a:rPr lang="en-US" sz="1400" b="0" dirty="0" err="1">
                <a:solidFill>
                  <a:srgbClr val="57A64A"/>
                </a:solidFill>
                <a:effectLst/>
                <a:latin typeface="Consolas" panose="020B0609020204030204" pitchFamily="49" charset="0"/>
              </a:rPr>
              <a:t>número</a:t>
            </a:r>
            <a:r>
              <a:rPr lang="en-US" sz="1400" b="0" dirty="0">
                <a:solidFill>
                  <a:srgbClr val="57A64A"/>
                </a:solidFill>
                <a:effectLst/>
                <a:latin typeface="Consolas" panose="020B0609020204030204" pitchFamily="49" charset="0"/>
              </a:rPr>
              <a:t> </a:t>
            </a:r>
            <a:r>
              <a:rPr lang="en-US" sz="1400" b="0" dirty="0" err="1">
                <a:solidFill>
                  <a:srgbClr val="57A64A"/>
                </a:solidFill>
                <a:effectLst/>
                <a:latin typeface="Consolas" panose="020B0609020204030204" pitchFamily="49" charset="0"/>
              </a:rPr>
              <a:t>entero</a:t>
            </a:r>
            <a:r>
              <a:rPr lang="en-US" sz="1400" b="0" dirty="0">
                <a:solidFill>
                  <a:srgbClr val="57A64A"/>
                </a:solidFill>
                <a:effectLst/>
                <a:latin typeface="Consolas" panose="020B0609020204030204" pitchFamily="49" charset="0"/>
              </a:rPr>
              <a:t> es primo</a:t>
            </a:r>
            <a:endParaRPr lang="en-US" sz="1400" b="0" dirty="0">
              <a:solidFill>
                <a:srgbClr val="D4D4D4"/>
              </a:solidFill>
              <a:effectLst/>
              <a:latin typeface="Consolas" panose="020B0609020204030204" pitchFamily="49" charset="0"/>
            </a:endParaRPr>
          </a:p>
          <a:p>
            <a:br>
              <a:rPr lang="en-US" sz="1400" b="0" dirty="0">
                <a:solidFill>
                  <a:srgbClr val="D4D4D4"/>
                </a:solidFill>
                <a:effectLst/>
                <a:latin typeface="Consolas" panose="020B0609020204030204" pitchFamily="49" charset="0"/>
              </a:rPr>
            </a:br>
            <a:r>
              <a:rPr lang="en-US" sz="1400" b="0" dirty="0" err="1">
                <a:solidFill>
                  <a:srgbClr val="D4D4D4"/>
                </a:solidFill>
                <a:effectLst/>
                <a:latin typeface="Consolas" panose="020B0609020204030204" pitchFamily="49" charset="0"/>
              </a:rPr>
              <a:t>numero</a:t>
            </a:r>
            <a:r>
              <a:rPr lang="en-US" sz="1400" b="0" dirty="0">
                <a:solidFill>
                  <a:srgbClr val="D4D4D4"/>
                </a:solidFill>
                <a:effectLst/>
                <a:latin typeface="Consolas" panose="020B0609020204030204" pitchFamily="49" charset="0"/>
              </a:rPr>
              <a:t> </a:t>
            </a:r>
            <a:r>
              <a:rPr lang="en-US" sz="1400" b="0" dirty="0">
                <a:solidFill>
                  <a:srgbClr val="B4B4B4"/>
                </a:solidFill>
                <a:effectLst/>
                <a:latin typeface="Consolas" panose="020B0609020204030204" pitchFamily="49" charset="0"/>
              </a:rPr>
              <a:t>=</a:t>
            </a:r>
            <a:r>
              <a:rPr lang="en-US" sz="1400" b="0" dirty="0">
                <a:solidFill>
                  <a:srgbClr val="D4D4D4"/>
                </a:solidFill>
                <a:effectLst/>
                <a:latin typeface="Consolas" panose="020B0609020204030204" pitchFamily="49" charset="0"/>
              </a:rPr>
              <a:t> int(input(</a:t>
            </a:r>
            <a:r>
              <a:rPr lang="en-US" sz="1400" b="0" dirty="0">
                <a:solidFill>
                  <a:srgbClr val="D69D85"/>
                </a:solidFill>
                <a:effectLst/>
                <a:latin typeface="Consolas" panose="020B0609020204030204" pitchFamily="49" charset="0"/>
              </a:rPr>
              <a:t>'Deme un </a:t>
            </a:r>
            <a:r>
              <a:rPr lang="en-US" sz="1400" b="0" dirty="0" err="1">
                <a:solidFill>
                  <a:srgbClr val="D69D85"/>
                </a:solidFill>
                <a:effectLst/>
                <a:latin typeface="Consolas" panose="020B0609020204030204" pitchFamily="49" charset="0"/>
              </a:rPr>
              <a:t>entero</a:t>
            </a:r>
            <a:r>
              <a:rPr lang="en-US" sz="1400" b="0" dirty="0">
                <a:solidFill>
                  <a:srgbClr val="D69D85"/>
                </a:solidFill>
                <a:effectLst/>
                <a:latin typeface="Consolas" panose="020B0609020204030204" pitchFamily="49" charset="0"/>
              </a:rPr>
              <a:t> </a:t>
            </a:r>
            <a:r>
              <a:rPr lang="en-US" sz="1400" b="0" dirty="0" err="1">
                <a:solidFill>
                  <a:srgbClr val="D69D85"/>
                </a:solidFill>
                <a:effectLst/>
                <a:latin typeface="Consolas" panose="020B0609020204030204" pitchFamily="49" charset="0"/>
              </a:rPr>
              <a:t>positivo</a:t>
            </a:r>
            <a:r>
              <a:rPr lang="en-US" sz="1400" b="0" dirty="0">
                <a:solidFill>
                  <a:srgbClr val="D69D85"/>
                </a:solidFill>
                <a:effectLst/>
                <a:latin typeface="Consolas" panose="020B0609020204030204" pitchFamily="49" charset="0"/>
              </a:rPr>
              <a:t> mayor que 1: '</a:t>
            </a:r>
            <a:r>
              <a:rPr lang="en-US" sz="1400" b="0" dirty="0">
                <a:solidFill>
                  <a:srgbClr val="D4D4D4"/>
                </a:solidFill>
                <a:effectLst/>
                <a:latin typeface="Consolas" panose="020B0609020204030204" pitchFamily="49" charset="0"/>
              </a:rPr>
              <a:t>))</a:t>
            </a:r>
          </a:p>
          <a:p>
            <a:br>
              <a:rPr lang="en-US" sz="1400" b="0" dirty="0">
                <a:solidFill>
                  <a:srgbClr val="D4D4D4"/>
                </a:solidFill>
                <a:effectLst/>
                <a:latin typeface="Consolas" panose="020B0609020204030204" pitchFamily="49" charset="0"/>
              </a:rPr>
            </a:br>
            <a:r>
              <a:rPr lang="en-US" sz="1400" b="0" dirty="0" err="1">
                <a:solidFill>
                  <a:srgbClr val="D4D4D4"/>
                </a:solidFill>
                <a:effectLst/>
                <a:latin typeface="Consolas" panose="020B0609020204030204" pitchFamily="49" charset="0"/>
              </a:rPr>
              <a:t>es_primo</a:t>
            </a:r>
            <a:r>
              <a:rPr lang="en-US" sz="1400" b="0" dirty="0">
                <a:solidFill>
                  <a:srgbClr val="D4D4D4"/>
                </a:solidFill>
                <a:effectLst/>
                <a:latin typeface="Consolas" panose="020B0609020204030204" pitchFamily="49" charset="0"/>
              </a:rPr>
              <a:t> </a:t>
            </a:r>
            <a:r>
              <a:rPr lang="en-US" sz="1400" b="0" dirty="0">
                <a:solidFill>
                  <a:srgbClr val="B4B4B4"/>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True</a:t>
            </a:r>
            <a:r>
              <a:rPr lang="en-US" sz="1400" b="0" dirty="0">
                <a:solidFill>
                  <a:srgbClr val="D4D4D4"/>
                </a:solidFill>
                <a:effectLst/>
                <a:latin typeface="Consolas" panose="020B0609020204030204" pitchFamily="49" charset="0"/>
              </a:rPr>
              <a:t>  </a:t>
            </a:r>
            <a:r>
              <a:rPr lang="en-US" sz="1400" b="0" dirty="0">
                <a:solidFill>
                  <a:srgbClr val="57A64A"/>
                </a:solidFill>
                <a:effectLst/>
                <a:latin typeface="Consolas" panose="020B0609020204030204" pitchFamily="49" charset="0"/>
              </a:rPr>
              <a:t># Variable </a:t>
            </a:r>
            <a:r>
              <a:rPr lang="en-US" sz="1400" b="0" dirty="0" err="1">
                <a:solidFill>
                  <a:srgbClr val="57A64A"/>
                </a:solidFill>
                <a:effectLst/>
                <a:latin typeface="Consolas" panose="020B0609020204030204" pitchFamily="49" charset="0"/>
              </a:rPr>
              <a:t>centinela</a:t>
            </a:r>
            <a:r>
              <a:rPr lang="en-US" sz="1400" b="0" dirty="0">
                <a:solidFill>
                  <a:srgbClr val="57A64A"/>
                </a:solidFill>
                <a:effectLst/>
                <a:latin typeface="Consolas" panose="020B0609020204030204" pitchFamily="49" charset="0"/>
              </a:rPr>
              <a:t> o </a:t>
            </a:r>
            <a:r>
              <a:rPr lang="en-US" sz="1400" b="0" dirty="0" err="1">
                <a:solidFill>
                  <a:srgbClr val="57A64A"/>
                </a:solidFill>
                <a:effectLst/>
                <a:latin typeface="Consolas" panose="020B0609020204030204" pitchFamily="49" charset="0"/>
              </a:rPr>
              <a:t>bandera</a:t>
            </a:r>
            <a:endParaRPr lang="en-US" sz="1400" b="0" dirty="0">
              <a:solidFill>
                <a:srgbClr val="D4D4D4"/>
              </a:solidFill>
              <a:effectLst/>
              <a:latin typeface="Consolas" panose="020B0609020204030204" pitchFamily="49" charset="0"/>
            </a:endParaRPr>
          </a:p>
          <a:p>
            <a:r>
              <a:rPr lang="en-US" sz="1400" b="0" dirty="0">
                <a:solidFill>
                  <a:srgbClr val="569CD6"/>
                </a:solidFill>
                <a:effectLst/>
                <a:latin typeface="Consolas" panose="020B0609020204030204" pitchFamily="49" charset="0"/>
              </a:rPr>
              <a:t>for</a:t>
            </a:r>
            <a:r>
              <a:rPr lang="en-US" sz="1400" b="0" dirty="0">
                <a:solidFill>
                  <a:srgbClr val="D4D4D4"/>
                </a:solidFill>
                <a:effectLst/>
                <a:latin typeface="Consolas" panose="020B0609020204030204" pitchFamily="49" charset="0"/>
              </a:rPr>
              <a:t> divisor </a:t>
            </a:r>
            <a:r>
              <a:rPr lang="en-US" sz="1400" b="0" dirty="0">
                <a:solidFill>
                  <a:srgbClr val="569CD6"/>
                </a:solidFill>
                <a:effectLst/>
                <a:latin typeface="Consolas" panose="020B0609020204030204" pitchFamily="49" charset="0"/>
              </a:rPr>
              <a:t>in</a:t>
            </a:r>
            <a:r>
              <a:rPr lang="en-US" sz="1400" b="0" dirty="0">
                <a:solidFill>
                  <a:srgbClr val="D4D4D4"/>
                </a:solidFill>
                <a:effectLst/>
                <a:latin typeface="Consolas" panose="020B0609020204030204" pitchFamily="49" charset="0"/>
              </a:rPr>
              <a:t> range(</a:t>
            </a:r>
            <a:r>
              <a:rPr lang="en-US" sz="1400" b="0" dirty="0">
                <a:solidFill>
                  <a:srgbClr val="B5CEA8"/>
                </a:solidFill>
                <a:effectLst/>
                <a:latin typeface="Consolas" panose="020B0609020204030204" pitchFamily="49" charset="0"/>
              </a:rPr>
              <a:t>2</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numero</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numero</a:t>
            </a:r>
            <a:r>
              <a:rPr lang="en-US" sz="1400" b="0" dirty="0">
                <a:solidFill>
                  <a:srgbClr val="D4D4D4"/>
                </a:solidFill>
                <a:effectLst/>
                <a:latin typeface="Consolas" panose="020B0609020204030204" pitchFamily="49" charset="0"/>
              </a:rPr>
              <a:t> </a:t>
            </a:r>
            <a:r>
              <a:rPr lang="en-US" sz="1400" b="0" dirty="0">
                <a:solidFill>
                  <a:srgbClr val="B4B4B4"/>
                </a:solidFill>
                <a:effectLst/>
                <a:latin typeface="Consolas" panose="020B0609020204030204" pitchFamily="49" charset="0"/>
              </a:rPr>
              <a:t>%</a:t>
            </a:r>
            <a:r>
              <a:rPr lang="en-US" sz="1400" b="0" dirty="0">
                <a:solidFill>
                  <a:srgbClr val="D4D4D4"/>
                </a:solidFill>
                <a:effectLst/>
                <a:latin typeface="Consolas" panose="020B0609020204030204" pitchFamily="49" charset="0"/>
              </a:rPr>
              <a:t> divisor </a:t>
            </a:r>
            <a:r>
              <a:rPr lang="en-US" sz="1400" b="0" dirty="0">
                <a:solidFill>
                  <a:srgbClr val="B4B4B4"/>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es_primo</a:t>
            </a:r>
            <a:r>
              <a:rPr lang="en-US" sz="1400" b="0" dirty="0">
                <a:solidFill>
                  <a:srgbClr val="D4D4D4"/>
                </a:solidFill>
                <a:effectLst/>
                <a:latin typeface="Consolas" panose="020B0609020204030204" pitchFamily="49" charset="0"/>
              </a:rPr>
              <a:t> </a:t>
            </a:r>
            <a:r>
              <a:rPr lang="en-US" sz="1400" b="0" dirty="0">
                <a:solidFill>
                  <a:srgbClr val="B4B4B4"/>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False</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break</a:t>
            </a:r>
            <a:endParaRPr lang="en-US" sz="1400" b="0" dirty="0">
              <a:solidFill>
                <a:srgbClr val="D4D4D4"/>
              </a:solidFill>
              <a:effectLst/>
              <a:latin typeface="Consolas" panose="020B0609020204030204" pitchFamily="49" charset="0"/>
            </a:endParaRPr>
          </a:p>
          <a:p>
            <a:br>
              <a:rPr lang="en-US" sz="1400" b="0" dirty="0">
                <a:solidFill>
                  <a:srgbClr val="D4D4D4"/>
                </a:solidFill>
                <a:effectLst/>
                <a:latin typeface="Consolas" panose="020B0609020204030204" pitchFamily="49" charset="0"/>
              </a:rPr>
            </a:br>
            <a:r>
              <a:rPr lang="en-US" sz="1400" b="0" dirty="0">
                <a:solidFill>
                  <a:srgbClr val="569CD6"/>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es_primo</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print(</a:t>
            </a:r>
            <a:r>
              <a:rPr lang="en-US" sz="1400" b="0" dirty="0">
                <a:solidFill>
                  <a:srgbClr val="D69D85"/>
                </a:solidFill>
                <a:effectLst/>
                <a:latin typeface="Consolas" panose="020B0609020204030204" pitchFamily="49" charset="0"/>
              </a:rPr>
              <a:t>"El </a:t>
            </a:r>
            <a:r>
              <a:rPr lang="en-US" sz="1400" b="0" dirty="0" err="1">
                <a:solidFill>
                  <a:srgbClr val="D69D85"/>
                </a:solidFill>
                <a:effectLst/>
                <a:latin typeface="Consolas" panose="020B0609020204030204" pitchFamily="49" charset="0"/>
              </a:rPr>
              <a:t>número</a:t>
            </a:r>
            <a:r>
              <a:rPr lang="en-US" sz="1400" b="0" dirty="0">
                <a:solidFill>
                  <a:srgbClr val="D69D85"/>
                </a:solidFill>
                <a:effectLst/>
                <a:latin typeface="Consolas" panose="020B0609020204030204" pitchFamily="49" charset="0"/>
              </a:rPr>
              <a:t> {} es </a:t>
            </a:r>
            <a:r>
              <a:rPr lang="en-US" sz="1400" b="0" dirty="0" err="1">
                <a:solidFill>
                  <a:srgbClr val="D69D85"/>
                </a:solidFill>
                <a:effectLst/>
                <a:latin typeface="Consolas" panose="020B0609020204030204" pitchFamily="49" charset="0"/>
              </a:rPr>
              <a:t>primo"</a:t>
            </a:r>
            <a:r>
              <a:rPr lang="en-US" sz="1400" b="0" dirty="0" err="1">
                <a:solidFill>
                  <a:srgbClr val="D4D4D4"/>
                </a:solidFill>
                <a:effectLst/>
                <a:latin typeface="Consolas" panose="020B0609020204030204" pitchFamily="49" charset="0"/>
              </a:rPr>
              <a:t>.format</a:t>
            </a:r>
            <a:r>
              <a:rPr lang="en-US" sz="1400" b="0" dirty="0">
                <a:solidFill>
                  <a:srgbClr val="D4D4D4"/>
                </a:solidFill>
                <a:effectLst/>
                <a:latin typeface="Consolas" panose="020B0609020204030204" pitchFamily="49" charset="0"/>
              </a:rPr>
              <a:t>(</a:t>
            </a:r>
            <a:r>
              <a:rPr lang="en-US" sz="1400" b="0" dirty="0" err="1">
                <a:solidFill>
                  <a:srgbClr val="D4D4D4"/>
                </a:solidFill>
                <a:effectLst/>
                <a:latin typeface="Consolas" panose="020B0609020204030204" pitchFamily="49" charset="0"/>
              </a:rPr>
              <a:t>numero</a:t>
            </a:r>
            <a:r>
              <a:rPr lang="en-US" sz="1400" b="0" dirty="0">
                <a:solidFill>
                  <a:srgbClr val="D4D4D4"/>
                </a:solidFill>
                <a:effectLst/>
                <a:latin typeface="Consolas" panose="020B0609020204030204" pitchFamily="49" charset="0"/>
              </a:rPr>
              <a:t>))</a:t>
            </a:r>
          </a:p>
          <a:p>
            <a:r>
              <a:rPr lang="en-US" sz="1400" b="0" dirty="0">
                <a:solidFill>
                  <a:srgbClr val="569CD6"/>
                </a:solidFill>
                <a:effectLst/>
                <a:latin typeface="Consolas" panose="020B0609020204030204" pitchFamily="49" charset="0"/>
              </a:rPr>
              <a:t>else</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print(</a:t>
            </a:r>
            <a:r>
              <a:rPr lang="en-US" sz="1400" b="0" dirty="0">
                <a:solidFill>
                  <a:srgbClr val="D69D85"/>
                </a:solidFill>
                <a:effectLst/>
                <a:latin typeface="Consolas" panose="020B0609020204030204" pitchFamily="49" charset="0"/>
              </a:rPr>
              <a:t>"El </a:t>
            </a:r>
            <a:r>
              <a:rPr lang="en-US" sz="1400" b="0" dirty="0" err="1">
                <a:solidFill>
                  <a:srgbClr val="D69D85"/>
                </a:solidFill>
                <a:effectLst/>
                <a:latin typeface="Consolas" panose="020B0609020204030204" pitchFamily="49" charset="0"/>
              </a:rPr>
              <a:t>número</a:t>
            </a:r>
            <a:r>
              <a:rPr lang="en-US" sz="1400" b="0" dirty="0">
                <a:solidFill>
                  <a:srgbClr val="D69D85"/>
                </a:solidFill>
                <a:effectLst/>
                <a:latin typeface="Consolas" panose="020B0609020204030204" pitchFamily="49" charset="0"/>
              </a:rPr>
              <a:t> {} no es </a:t>
            </a:r>
            <a:r>
              <a:rPr lang="en-US" sz="1400" b="0" dirty="0" err="1">
                <a:solidFill>
                  <a:srgbClr val="D69D85"/>
                </a:solidFill>
                <a:effectLst/>
                <a:latin typeface="Consolas" panose="020B0609020204030204" pitchFamily="49" charset="0"/>
              </a:rPr>
              <a:t>primo"</a:t>
            </a:r>
            <a:r>
              <a:rPr lang="en-US" sz="1400" b="0" dirty="0" err="1">
                <a:solidFill>
                  <a:srgbClr val="D4D4D4"/>
                </a:solidFill>
                <a:effectLst/>
                <a:latin typeface="Consolas" panose="020B0609020204030204" pitchFamily="49" charset="0"/>
              </a:rPr>
              <a:t>.format</a:t>
            </a:r>
            <a:r>
              <a:rPr lang="en-US" sz="1400" b="0" dirty="0">
                <a:solidFill>
                  <a:srgbClr val="D4D4D4"/>
                </a:solidFill>
                <a:effectLst/>
                <a:latin typeface="Consolas" panose="020B0609020204030204" pitchFamily="49" charset="0"/>
              </a:rPr>
              <a:t>(</a:t>
            </a:r>
            <a:r>
              <a:rPr lang="en-US" sz="1400" b="0" dirty="0" err="1">
                <a:solidFill>
                  <a:srgbClr val="D4D4D4"/>
                </a:solidFill>
                <a:effectLst/>
                <a:latin typeface="Consolas" panose="020B0609020204030204" pitchFamily="49" charset="0"/>
              </a:rPr>
              <a:t>numero</a:t>
            </a:r>
            <a:r>
              <a:rPr lang="en-US"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522333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Bucles</a:t>
            </a:r>
            <a:endParaRPr lang="en-US" dirty="0"/>
          </a:p>
        </p:txBody>
      </p:sp>
      <p:sp>
        <p:nvSpPr>
          <p:cNvPr id="2" name="TextBox 1">
            <a:extLst>
              <a:ext uri="{FF2B5EF4-FFF2-40B4-BE49-F238E27FC236}">
                <a16:creationId xmlns:a16="http://schemas.microsoft.com/office/drawing/2014/main" id="{CC3CE9DA-547B-D4B6-A112-AFB790FBBE2B}"/>
              </a:ext>
            </a:extLst>
          </p:cNvPr>
          <p:cNvSpPr txBox="1"/>
          <p:nvPr/>
        </p:nvSpPr>
        <p:spPr>
          <a:xfrm>
            <a:off x="491971" y="1363195"/>
            <a:ext cx="3728906" cy="369332"/>
          </a:xfrm>
          <a:prstGeom prst="rect">
            <a:avLst/>
          </a:prstGeom>
          <a:noFill/>
        </p:spPr>
        <p:txBody>
          <a:bodyPr wrap="none" rtlCol="0">
            <a:spAutoFit/>
          </a:bodyPr>
          <a:lstStyle/>
          <a:p>
            <a:r>
              <a:rPr lang="en-US" b="1" dirty="0">
                <a:solidFill>
                  <a:srgbClr val="14C214"/>
                </a:solidFill>
              </a:rPr>
              <a:t>WHILE – CONTINUE, BREAK</a:t>
            </a:r>
          </a:p>
        </p:txBody>
      </p:sp>
      <p:sp>
        <p:nvSpPr>
          <p:cNvPr id="4" name="TextBox 3">
            <a:extLst>
              <a:ext uri="{FF2B5EF4-FFF2-40B4-BE49-F238E27FC236}">
                <a16:creationId xmlns:a16="http://schemas.microsoft.com/office/drawing/2014/main" id="{363D39F6-A925-AC77-C789-A49ABB1E21C3}"/>
              </a:ext>
            </a:extLst>
          </p:cNvPr>
          <p:cNvSpPr txBox="1"/>
          <p:nvPr/>
        </p:nvSpPr>
        <p:spPr>
          <a:xfrm>
            <a:off x="706172" y="1878338"/>
            <a:ext cx="10795546" cy="1477328"/>
          </a:xfrm>
          <a:prstGeom prst="rect">
            <a:avLst/>
          </a:prstGeom>
          <a:noFill/>
        </p:spPr>
        <p:txBody>
          <a:bodyPr wrap="square">
            <a:spAutoFit/>
          </a:bodyPr>
          <a:lstStyle/>
          <a:p>
            <a:r>
              <a:rPr lang="en-US" b="1" dirty="0">
                <a:solidFill>
                  <a:srgbClr val="14C214"/>
                </a:solidFill>
              </a:rPr>
              <a:t>continue</a:t>
            </a:r>
            <a:r>
              <a:rPr lang="en-US" dirty="0"/>
              <a:t>: </a:t>
            </a:r>
            <a:r>
              <a:rPr lang="es-ES" dirty="0"/>
              <a:t>provoca un salto incondicional durante la ejecución de un bucle.</a:t>
            </a:r>
          </a:p>
          <a:p>
            <a:endParaRPr lang="es-ES" dirty="0"/>
          </a:p>
          <a:p>
            <a:r>
              <a:rPr lang="es-ES" dirty="0"/>
              <a:t>La sentencia </a:t>
            </a:r>
            <a:r>
              <a:rPr lang="es-ES" b="1" dirty="0">
                <a:solidFill>
                  <a:srgbClr val="14C214"/>
                </a:solidFill>
              </a:rPr>
              <a:t>continue</a:t>
            </a:r>
            <a:r>
              <a:rPr lang="es-ES" dirty="0"/>
              <a:t>, a diferencia del </a:t>
            </a:r>
            <a:r>
              <a:rPr lang="es-ES" b="1" dirty="0">
                <a:solidFill>
                  <a:srgbClr val="14C214"/>
                </a:solidFill>
              </a:rPr>
              <a:t>break</a:t>
            </a:r>
            <a:r>
              <a:rPr lang="es-ES" dirty="0"/>
              <a:t>, no abandona el bucle, sino que cuando es ejecutada provoca un salto inmediato al inicio del bucle, para procesar la siguiente iteración.</a:t>
            </a:r>
            <a:endParaRPr lang="en-US" dirty="0"/>
          </a:p>
          <a:p>
            <a:endParaRPr lang="en-US" dirty="0"/>
          </a:p>
        </p:txBody>
      </p:sp>
      <p:sp>
        <p:nvSpPr>
          <p:cNvPr id="6" name="TextBox 5">
            <a:extLst>
              <a:ext uri="{FF2B5EF4-FFF2-40B4-BE49-F238E27FC236}">
                <a16:creationId xmlns:a16="http://schemas.microsoft.com/office/drawing/2014/main" id="{5ED87476-C23B-39A0-C9C1-DA62D27AFD1C}"/>
              </a:ext>
            </a:extLst>
          </p:cNvPr>
          <p:cNvSpPr txBox="1"/>
          <p:nvPr/>
        </p:nvSpPr>
        <p:spPr>
          <a:xfrm>
            <a:off x="3088906" y="3609212"/>
            <a:ext cx="6696636" cy="2308324"/>
          </a:xfrm>
          <a:prstGeom prst="rect">
            <a:avLst/>
          </a:prstGeom>
          <a:solidFill>
            <a:schemeClr val="tx1"/>
          </a:solidFill>
        </p:spPr>
        <p:txBody>
          <a:bodyPr wrap="square">
            <a:spAutoFit/>
          </a:bodyPr>
          <a:lstStyle/>
          <a:p>
            <a:r>
              <a:rPr lang="en-US" sz="1600" b="0" dirty="0">
                <a:solidFill>
                  <a:srgbClr val="57A64A"/>
                </a:solidFill>
                <a:effectLst/>
                <a:latin typeface="Consolas" panose="020B0609020204030204" pitchFamily="49" charset="0"/>
              </a:rPr>
              <a:t># </a:t>
            </a:r>
            <a:r>
              <a:rPr lang="en-US" sz="1600" b="0" dirty="0" err="1">
                <a:solidFill>
                  <a:srgbClr val="57A64A"/>
                </a:solidFill>
                <a:effectLst/>
                <a:latin typeface="Consolas" panose="020B0609020204030204" pitchFamily="49" charset="0"/>
              </a:rPr>
              <a:t>Ejemplo</a:t>
            </a:r>
            <a:r>
              <a:rPr lang="en-US" sz="1600" b="0" dirty="0">
                <a:solidFill>
                  <a:srgbClr val="57A64A"/>
                </a:solidFill>
                <a:effectLst/>
                <a:latin typeface="Consolas" panose="020B0609020204030204" pitchFamily="49" charset="0"/>
              </a:rPr>
              <a:t> de </a:t>
            </a:r>
            <a:r>
              <a:rPr lang="en-US" sz="1600" b="0" dirty="0" err="1">
                <a:solidFill>
                  <a:srgbClr val="57A64A"/>
                </a:solidFill>
                <a:effectLst/>
                <a:latin typeface="Consolas" panose="020B0609020204030204" pitchFamily="49" charset="0"/>
              </a:rPr>
              <a:t>uso</a:t>
            </a:r>
            <a:r>
              <a:rPr lang="en-US" sz="1600" b="0" dirty="0">
                <a:solidFill>
                  <a:srgbClr val="57A64A"/>
                </a:solidFill>
                <a:effectLst/>
                <a:latin typeface="Consolas" panose="020B0609020204030204" pitchFamily="49" charset="0"/>
              </a:rPr>
              <a:t> de la </a:t>
            </a:r>
            <a:r>
              <a:rPr lang="en-US" sz="1600" b="0" dirty="0" err="1">
                <a:solidFill>
                  <a:srgbClr val="57A64A"/>
                </a:solidFill>
                <a:effectLst/>
                <a:latin typeface="Consolas" panose="020B0609020204030204" pitchFamily="49" charset="0"/>
              </a:rPr>
              <a:t>sentencia</a:t>
            </a:r>
            <a:r>
              <a:rPr lang="en-US" sz="1600" b="0" dirty="0">
                <a:solidFill>
                  <a:srgbClr val="57A64A"/>
                </a:solidFill>
                <a:effectLst/>
                <a:latin typeface="Consolas" panose="020B0609020204030204" pitchFamily="49" charset="0"/>
              </a:rPr>
              <a:t> continue: </a:t>
            </a:r>
          </a:p>
          <a:p>
            <a:r>
              <a:rPr lang="en-US" sz="1600" dirty="0">
                <a:solidFill>
                  <a:srgbClr val="57A64A"/>
                </a:solidFill>
                <a:latin typeface="Consolas" panose="020B0609020204030204" pitchFamily="49" charset="0"/>
              </a:rPr>
              <a:t># N</a:t>
            </a:r>
            <a:r>
              <a:rPr lang="en-US" sz="1600" b="0" dirty="0">
                <a:solidFill>
                  <a:srgbClr val="57A64A"/>
                </a:solidFill>
                <a:effectLst/>
                <a:latin typeface="Consolas" panose="020B0609020204030204" pitchFamily="49" charset="0"/>
              </a:rPr>
              <a:t>o se </a:t>
            </a:r>
            <a:r>
              <a:rPr lang="en-US" sz="1600" b="0" dirty="0" err="1">
                <a:solidFill>
                  <a:srgbClr val="57A64A"/>
                </a:solidFill>
                <a:effectLst/>
                <a:latin typeface="Consolas" panose="020B0609020204030204" pitchFamily="49" charset="0"/>
              </a:rPr>
              <a:t>imprimen</a:t>
            </a:r>
            <a:r>
              <a:rPr lang="en-US" sz="1600" b="0" dirty="0">
                <a:solidFill>
                  <a:srgbClr val="57A64A"/>
                </a:solidFill>
                <a:effectLst/>
                <a:latin typeface="Consolas" panose="020B0609020204030204" pitchFamily="49" charset="0"/>
              </a:rPr>
              <a:t> </a:t>
            </a:r>
            <a:r>
              <a:rPr lang="en-US" sz="1600" b="0" dirty="0" err="1">
                <a:solidFill>
                  <a:srgbClr val="57A64A"/>
                </a:solidFill>
                <a:effectLst/>
                <a:latin typeface="Consolas" panose="020B0609020204030204" pitchFamily="49" charset="0"/>
              </a:rPr>
              <a:t>los</a:t>
            </a:r>
            <a:r>
              <a:rPr lang="en-US" sz="1600" b="0" dirty="0">
                <a:solidFill>
                  <a:srgbClr val="57A64A"/>
                </a:solidFill>
                <a:effectLst/>
                <a:latin typeface="Consolas" panose="020B0609020204030204" pitchFamily="49" charset="0"/>
              </a:rPr>
              <a:t> </a:t>
            </a:r>
            <a:r>
              <a:rPr lang="en-US" sz="1600" b="0" dirty="0" err="1">
                <a:solidFill>
                  <a:srgbClr val="57A64A"/>
                </a:solidFill>
                <a:effectLst/>
                <a:latin typeface="Consolas" panose="020B0609020204030204" pitchFamily="49" charset="0"/>
              </a:rPr>
              <a:t>múltiplos</a:t>
            </a:r>
            <a:r>
              <a:rPr lang="en-US" sz="1600" b="0" dirty="0">
                <a:solidFill>
                  <a:srgbClr val="57A64A"/>
                </a:solidFill>
                <a:effectLst/>
                <a:latin typeface="Consolas" panose="020B0609020204030204" pitchFamily="49" charset="0"/>
              </a:rPr>
              <a:t> de 3</a:t>
            </a:r>
            <a:endParaRPr lang="en-US" sz="1600" b="0" dirty="0">
              <a:solidFill>
                <a:srgbClr val="D4D4D4"/>
              </a:solidFill>
              <a:effectLst/>
              <a:latin typeface="Consolas" panose="020B0609020204030204" pitchFamily="49" charset="0"/>
            </a:endParaRPr>
          </a:p>
          <a:p>
            <a:br>
              <a:rPr lang="en-US" sz="1600" b="0" dirty="0">
                <a:solidFill>
                  <a:srgbClr val="D4D4D4"/>
                </a:solidFill>
                <a:effectLst/>
                <a:latin typeface="Consolas" panose="020B0609020204030204" pitchFamily="49" charset="0"/>
              </a:rPr>
            </a:br>
            <a:r>
              <a:rPr lang="en-US" sz="1600" b="0" dirty="0" err="1">
                <a:solidFill>
                  <a:srgbClr val="D4D4D4"/>
                </a:solidFill>
                <a:effectLst/>
                <a:latin typeface="Consolas" panose="020B0609020204030204" pitchFamily="49" charset="0"/>
              </a:rPr>
              <a:t>limite</a:t>
            </a:r>
            <a:r>
              <a:rPr lang="en-US" sz="1600" b="0" dirty="0">
                <a:solidFill>
                  <a:srgbClr val="D4D4D4"/>
                </a:solidFill>
                <a:effectLst/>
                <a:latin typeface="Consolas" panose="020B0609020204030204" pitchFamily="49" charset="0"/>
              </a:rPr>
              <a:t> </a:t>
            </a:r>
            <a:r>
              <a:rPr lang="en-US" sz="1600" b="0" dirty="0">
                <a:solidFill>
                  <a:srgbClr val="B4B4B4"/>
                </a:solidFill>
                <a:effectLst/>
                <a:latin typeface="Consolas" panose="020B0609020204030204" pitchFamily="49" charset="0"/>
              </a:rPr>
              <a:t>=</a:t>
            </a:r>
            <a:r>
              <a:rPr lang="en-US" sz="1600" b="0" dirty="0">
                <a:solidFill>
                  <a:srgbClr val="D4D4D4"/>
                </a:solidFill>
                <a:effectLst/>
                <a:latin typeface="Consolas" panose="020B0609020204030204" pitchFamily="49" charset="0"/>
              </a:rPr>
              <a:t> int(input(</a:t>
            </a:r>
            <a:r>
              <a:rPr lang="en-US" sz="1600" b="0" dirty="0">
                <a:solidFill>
                  <a:srgbClr val="D69D85"/>
                </a:solidFill>
                <a:effectLst/>
                <a:latin typeface="Consolas" panose="020B0609020204030204" pitchFamily="49" charset="0"/>
              </a:rPr>
              <a:t>"</a:t>
            </a:r>
            <a:r>
              <a:rPr lang="en-US" sz="1600" b="0" dirty="0" err="1">
                <a:solidFill>
                  <a:srgbClr val="D69D85"/>
                </a:solidFill>
                <a:effectLst/>
                <a:latin typeface="Consolas" panose="020B0609020204030204" pitchFamily="49" charset="0"/>
              </a:rPr>
              <a:t>Ingrese</a:t>
            </a:r>
            <a:r>
              <a:rPr lang="en-US" sz="1600" b="0" dirty="0">
                <a:solidFill>
                  <a:srgbClr val="D69D85"/>
                </a:solidFill>
                <a:effectLst/>
                <a:latin typeface="Consolas" panose="020B0609020204030204" pitchFamily="49" charset="0"/>
              </a:rPr>
              <a:t> un </a:t>
            </a:r>
            <a:r>
              <a:rPr lang="en-US" sz="1600" b="0" dirty="0" err="1">
                <a:solidFill>
                  <a:srgbClr val="D69D85"/>
                </a:solidFill>
                <a:effectLst/>
                <a:latin typeface="Consolas" panose="020B0609020204030204" pitchFamily="49" charset="0"/>
              </a:rPr>
              <a:t>numero</a:t>
            </a:r>
            <a:r>
              <a:rPr lang="en-US" sz="1600" b="0" dirty="0">
                <a:solidFill>
                  <a:srgbClr val="D69D85"/>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p>
          <a:p>
            <a:br>
              <a:rPr lang="en-US" sz="1600" b="0" dirty="0">
                <a:solidFill>
                  <a:srgbClr val="D4D4D4"/>
                </a:solidFill>
                <a:effectLst/>
                <a:latin typeface="Consolas" panose="020B0609020204030204" pitchFamily="49" charset="0"/>
              </a:rPr>
            </a:br>
            <a:r>
              <a:rPr lang="en-US" sz="1600" b="0" dirty="0">
                <a:solidFill>
                  <a:srgbClr val="569CD6"/>
                </a:solidFill>
                <a:effectLst/>
                <a:latin typeface="Consolas" panose="020B0609020204030204" pitchFamily="49" charset="0"/>
              </a:rPr>
              <a:t>for</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i</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in</a:t>
            </a:r>
            <a:r>
              <a:rPr lang="en-US" sz="1600" b="0" dirty="0">
                <a:solidFill>
                  <a:srgbClr val="D4D4D4"/>
                </a:solidFill>
                <a:effectLst/>
                <a:latin typeface="Consolas" panose="020B0609020204030204" pitchFamily="49" charset="0"/>
              </a:rPr>
              <a:t> range(</a:t>
            </a:r>
            <a:r>
              <a:rPr lang="en-US" sz="1600" b="0" dirty="0" err="1">
                <a:solidFill>
                  <a:srgbClr val="D4D4D4"/>
                </a:solidFill>
                <a:effectLst/>
                <a:latin typeface="Consolas" panose="020B0609020204030204" pitchFamily="49" charset="0"/>
              </a:rPr>
              <a:t>limite</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if</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i</a:t>
            </a:r>
            <a:r>
              <a:rPr lang="en-US" sz="1600" b="0" dirty="0">
                <a:solidFill>
                  <a:srgbClr val="D4D4D4"/>
                </a:solidFill>
                <a:effectLst/>
                <a:latin typeface="Consolas" panose="020B0609020204030204" pitchFamily="49" charset="0"/>
              </a:rPr>
              <a:t> </a:t>
            </a:r>
            <a:r>
              <a:rPr lang="en-US" sz="1600" b="0" dirty="0">
                <a:solidFill>
                  <a:srgbClr val="B4B4B4"/>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a:solidFill>
                  <a:srgbClr val="B5CEA8"/>
                </a:solidFill>
                <a:effectLst/>
                <a:latin typeface="Consolas" panose="020B0609020204030204" pitchFamily="49" charset="0"/>
              </a:rPr>
              <a:t>3</a:t>
            </a:r>
            <a:r>
              <a:rPr lang="en-US" sz="1600" b="0" dirty="0">
                <a:solidFill>
                  <a:srgbClr val="D4D4D4"/>
                </a:solidFill>
                <a:effectLst/>
                <a:latin typeface="Consolas" panose="020B0609020204030204" pitchFamily="49" charset="0"/>
              </a:rPr>
              <a:t> </a:t>
            </a:r>
            <a:r>
              <a:rPr lang="en-US" sz="1600" b="0" dirty="0">
                <a:solidFill>
                  <a:srgbClr val="B4B4B4"/>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a:solidFill>
                  <a:srgbClr val="B5CEA8"/>
                </a:solidFill>
                <a:effectLst/>
                <a:latin typeface="Consolas" panose="020B0609020204030204" pitchFamily="49" charset="0"/>
              </a:rPr>
              <a:t>0</a:t>
            </a:r>
            <a:r>
              <a:rPr lang="en-US" sz="1600" b="0" dirty="0">
                <a:solidFill>
                  <a:srgbClr val="D4D4D4"/>
                </a:solidFill>
                <a:effectLst/>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00B0F0"/>
                </a:solidFill>
                <a:latin typeface="Consolas" panose="020B0609020204030204" pitchFamily="49" charset="0"/>
              </a:rPr>
              <a:t>continue</a:t>
            </a:r>
            <a:endParaRPr lang="en-US" sz="1600" b="0" dirty="0">
              <a:solidFill>
                <a:srgbClr val="00B0F0"/>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print(</a:t>
            </a:r>
            <a:r>
              <a:rPr lang="en-US" sz="1600" b="0" dirty="0" err="1">
                <a:solidFill>
                  <a:srgbClr val="D4D4D4"/>
                </a:solidFill>
                <a:effectLst/>
                <a:latin typeface="Consolas" panose="020B0609020204030204" pitchFamily="49" charset="0"/>
              </a:rPr>
              <a:t>i</a:t>
            </a:r>
            <a:r>
              <a:rPr lang="en-US"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16201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s-ES" dirty="0"/>
              <a:t>Validaciones y Captura de Excepciones</a:t>
            </a:r>
            <a:endParaRPr lang="en-US" dirty="0"/>
          </a:p>
        </p:txBody>
      </p:sp>
      <p:sp>
        <p:nvSpPr>
          <p:cNvPr id="2" name="TextBox 1">
            <a:extLst>
              <a:ext uri="{FF2B5EF4-FFF2-40B4-BE49-F238E27FC236}">
                <a16:creationId xmlns:a16="http://schemas.microsoft.com/office/drawing/2014/main" id="{01EEE013-77C7-905B-0E18-7DDA2EF735D9}"/>
              </a:ext>
            </a:extLst>
          </p:cNvPr>
          <p:cNvSpPr txBox="1"/>
          <p:nvPr/>
        </p:nvSpPr>
        <p:spPr>
          <a:xfrm>
            <a:off x="491971" y="1363195"/>
            <a:ext cx="5407249" cy="369332"/>
          </a:xfrm>
          <a:prstGeom prst="rect">
            <a:avLst/>
          </a:prstGeom>
          <a:noFill/>
        </p:spPr>
        <p:txBody>
          <a:bodyPr wrap="none" rtlCol="0">
            <a:spAutoFit/>
          </a:bodyPr>
          <a:lstStyle/>
          <a:p>
            <a:r>
              <a:rPr lang="en-US" b="1" dirty="0">
                <a:solidFill>
                  <a:srgbClr val="14C214"/>
                </a:solidFill>
              </a:rPr>
              <a:t>TIPOS DE ERRORES DE PROGRAMACIÓN</a:t>
            </a:r>
          </a:p>
        </p:txBody>
      </p:sp>
      <p:sp>
        <p:nvSpPr>
          <p:cNvPr id="4" name="CuadroTexto 5">
            <a:extLst>
              <a:ext uri="{FF2B5EF4-FFF2-40B4-BE49-F238E27FC236}">
                <a16:creationId xmlns:a16="http://schemas.microsoft.com/office/drawing/2014/main" id="{235454D9-CC17-8E15-BBD5-F9976F8D8181}"/>
              </a:ext>
            </a:extLst>
          </p:cNvPr>
          <p:cNvSpPr txBox="1"/>
          <p:nvPr/>
        </p:nvSpPr>
        <p:spPr>
          <a:xfrm>
            <a:off x="785921" y="1859340"/>
            <a:ext cx="9132015" cy="1569660"/>
          </a:xfrm>
          <a:prstGeom prst="rect">
            <a:avLst/>
          </a:prstGeom>
          <a:noFill/>
        </p:spPr>
        <p:txBody>
          <a:bodyPr wrap="square" rtlCol="0">
            <a:spAutoFit/>
          </a:bodyPr>
          <a:lstStyle/>
          <a:p>
            <a:pPr marL="742950" lvl="1" indent="-285750">
              <a:buFont typeface="Arial" panose="020B0604020202020204" pitchFamily="34" charset="0"/>
              <a:buChar char="•"/>
            </a:pPr>
            <a:r>
              <a:rPr lang="es-CO" sz="2400" dirty="0"/>
              <a:t>Sintácticos</a:t>
            </a:r>
          </a:p>
          <a:p>
            <a:pPr marL="742950" lvl="1" indent="-285750">
              <a:buFont typeface="Arial" panose="020B0604020202020204" pitchFamily="34" charset="0"/>
              <a:buChar char="•"/>
            </a:pPr>
            <a:r>
              <a:rPr lang="es-ES" sz="2400" dirty="0"/>
              <a:t>Errores en tiempo de ejecución (</a:t>
            </a:r>
            <a:r>
              <a:rPr lang="es-ES" sz="2400" dirty="0" err="1"/>
              <a:t>Runtime</a:t>
            </a:r>
            <a:r>
              <a:rPr lang="es-ES" sz="2400" dirty="0"/>
              <a:t> </a:t>
            </a:r>
            <a:r>
              <a:rPr lang="es-ES" sz="2400" dirty="0" err="1"/>
              <a:t>errors</a:t>
            </a:r>
            <a:r>
              <a:rPr lang="es-ES" sz="2400" dirty="0"/>
              <a:t>)</a:t>
            </a:r>
          </a:p>
          <a:p>
            <a:pPr marL="1200150" lvl="2" indent="-285750">
              <a:buFont typeface="Arial" panose="020B0604020202020204" pitchFamily="34" charset="0"/>
              <a:buChar char="•"/>
            </a:pPr>
            <a:r>
              <a:rPr lang="es-ES" sz="2400" dirty="0"/>
              <a:t>El intérprete lanza una </a:t>
            </a:r>
            <a:r>
              <a:rPr lang="es-ES" sz="2400" b="1" dirty="0"/>
              <a:t>excepción</a:t>
            </a:r>
          </a:p>
          <a:p>
            <a:pPr marL="742950" lvl="1" indent="-285750">
              <a:buFont typeface="Arial" panose="020B0604020202020204" pitchFamily="34" charset="0"/>
              <a:buChar char="•"/>
            </a:pPr>
            <a:r>
              <a:rPr lang="es-CO" sz="2400" dirty="0"/>
              <a:t>Semánticos -&gt; Recuerdan el programa con IF ?</a:t>
            </a:r>
          </a:p>
        </p:txBody>
      </p:sp>
      <p:sp>
        <p:nvSpPr>
          <p:cNvPr id="5" name="Rectangle 4">
            <a:extLst>
              <a:ext uri="{FF2B5EF4-FFF2-40B4-BE49-F238E27FC236}">
                <a16:creationId xmlns:a16="http://schemas.microsoft.com/office/drawing/2014/main" id="{C374508A-2A9A-D30F-06A4-FE00C59B3FAD}"/>
              </a:ext>
            </a:extLst>
          </p:cNvPr>
          <p:cNvSpPr>
            <a:spLocks noChangeArrowheads="1"/>
          </p:cNvSpPr>
          <p:nvPr/>
        </p:nvSpPr>
        <p:spPr bwMode="auto">
          <a:xfrm>
            <a:off x="5253317" y="3900643"/>
            <a:ext cx="6096000" cy="2154436"/>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A9955"/>
                </a:solidFill>
                <a:effectLst/>
                <a:latin typeface="Consolas" panose="020B0609020204030204" pitchFamily="49" charset="0"/>
              </a:rPr>
              <a:t># Este </a:t>
            </a:r>
            <a:r>
              <a:rPr kumimoji="0" lang="en-US" altLang="en-US" sz="1400" b="0" i="0" u="none" strike="noStrike" cap="none" normalizeH="0" baseline="0" dirty="0" err="1">
                <a:ln>
                  <a:noFill/>
                </a:ln>
                <a:solidFill>
                  <a:srgbClr val="6A9955"/>
                </a:solidFill>
                <a:effectLst/>
                <a:latin typeface="Consolas" panose="020B0609020204030204" pitchFamily="49" charset="0"/>
              </a:rPr>
              <a:t>programa</a:t>
            </a:r>
            <a:r>
              <a:rPr kumimoji="0" lang="en-US" altLang="en-US" sz="1400" b="0" i="0" u="none" strike="noStrike" cap="none" normalizeH="0" baseline="0" dirty="0">
                <a:ln>
                  <a:noFill/>
                </a:ln>
                <a:solidFill>
                  <a:srgbClr val="6A9955"/>
                </a:solidFill>
                <a:effectLst/>
                <a:latin typeface="Consolas" panose="020B0609020204030204" pitchFamily="49" charset="0"/>
              </a:rPr>
              <a:t> no </a:t>
            </a:r>
            <a:r>
              <a:rPr kumimoji="0" lang="en-US" altLang="en-US" sz="1400" b="0" i="0" u="none" strike="noStrike" cap="none" normalizeH="0" baseline="0" dirty="0" err="1">
                <a:ln>
                  <a:noFill/>
                </a:ln>
                <a:solidFill>
                  <a:srgbClr val="6A9955"/>
                </a:solidFill>
                <a:effectLst/>
                <a:latin typeface="Consolas" panose="020B0609020204030204" pitchFamily="49" charset="0"/>
              </a:rPr>
              <a:t>funciona</a:t>
            </a:r>
            <a:r>
              <a:rPr kumimoji="0" lang="en-US" altLang="en-US" sz="1400" b="0" i="0" u="none" strike="noStrike" cap="none" normalizeH="0" baseline="0" dirty="0">
                <a:ln>
                  <a:noFill/>
                </a:ln>
                <a:solidFill>
                  <a:srgbClr val="6A9955"/>
                </a:solidFill>
                <a:effectLst/>
                <a:latin typeface="Consolas" panose="020B0609020204030204" pitchFamily="49" charset="0"/>
              </a:rPr>
              <a:t> </a:t>
            </a:r>
            <a:r>
              <a:rPr kumimoji="0" lang="en-US" altLang="en-US" sz="1400" b="0" i="0" u="none" strike="noStrike" cap="none" normalizeH="0" baseline="0" dirty="0" err="1">
                <a:ln>
                  <a:noFill/>
                </a:ln>
                <a:solidFill>
                  <a:srgbClr val="6A9955"/>
                </a:solidFill>
                <a:effectLst/>
                <a:latin typeface="Consolas" panose="020B0609020204030204" pitchFamily="49" charset="0"/>
              </a:rPr>
              <a:t>correctamente</a:t>
            </a:r>
            <a:r>
              <a:rPr kumimoji="0" lang="en-US" altLang="en-US" sz="14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400" dirty="0">
              <a:solidFill>
                <a:srgbClr val="9CDCFE"/>
              </a:solidFill>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9CDCFE"/>
                </a:solidFill>
                <a:effectLst/>
                <a:latin typeface="Consolas" panose="020B0609020204030204" pitchFamily="49" charset="0"/>
              </a:rPr>
              <a:t>numero</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4EC9B0"/>
                </a:solidFill>
                <a:effectLst/>
                <a:latin typeface="Consolas" panose="020B0609020204030204" pitchFamily="49" charset="0"/>
              </a:rPr>
              <a:t>int</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DCDCAA"/>
                </a:solidFill>
                <a:effectLst/>
                <a:latin typeface="Consolas" panose="020B0609020204030204" pitchFamily="49" charset="0"/>
              </a:rPr>
              <a:t>input</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CE9178"/>
                </a:solidFill>
                <a:effectLst/>
                <a:latin typeface="Consolas" panose="020B0609020204030204" pitchFamily="49" charset="0"/>
              </a:rPr>
              <a:t>"</a:t>
            </a:r>
            <a:r>
              <a:rPr kumimoji="0" lang="en-US" altLang="en-US" sz="1400" b="0" i="0" u="none" strike="noStrike" cap="none" normalizeH="0" baseline="0" dirty="0" err="1">
                <a:ln>
                  <a:noFill/>
                </a:ln>
                <a:solidFill>
                  <a:srgbClr val="CE9178"/>
                </a:solidFill>
                <a:effectLst/>
                <a:latin typeface="Consolas" panose="020B0609020204030204" pitchFamily="49" charset="0"/>
              </a:rPr>
              <a:t>Escriba</a:t>
            </a:r>
            <a:r>
              <a:rPr kumimoji="0" lang="en-US" altLang="en-US" sz="1400" b="0" i="0" u="none" strike="noStrike" cap="none" normalizeH="0" baseline="0" dirty="0">
                <a:ln>
                  <a:noFill/>
                </a:ln>
                <a:solidFill>
                  <a:srgbClr val="CE9178"/>
                </a:solidFill>
                <a:effectLst/>
                <a:latin typeface="Consolas" panose="020B0609020204030204" pitchFamily="49" charset="0"/>
              </a:rPr>
              <a:t> un </a:t>
            </a:r>
            <a:r>
              <a:rPr kumimoji="0" lang="en-US" altLang="en-US" sz="1400" b="0" i="0" u="none" strike="noStrike" cap="none" normalizeH="0" baseline="0" dirty="0" err="1">
                <a:ln>
                  <a:noFill/>
                </a:ln>
                <a:solidFill>
                  <a:srgbClr val="CE9178"/>
                </a:solidFill>
                <a:effectLst/>
                <a:latin typeface="Consolas" panose="020B0609020204030204" pitchFamily="49" charset="0"/>
              </a:rPr>
              <a:t>número</a:t>
            </a:r>
            <a:r>
              <a:rPr kumimoji="0" lang="en-US" altLang="en-US" sz="1400" b="0" i="0" u="none" strike="noStrike" cap="none" normalizeH="0" baseline="0" dirty="0">
                <a:ln>
                  <a:noFill/>
                </a:ln>
                <a:solidFill>
                  <a:srgbClr val="CE9178"/>
                </a:solidFill>
                <a:effectLst/>
                <a:latin typeface="Consolas" panose="020B0609020204030204" pitchFamily="49" charset="0"/>
              </a:rPr>
              <a:t>: "</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400" dirty="0">
              <a:solidFill>
                <a:srgbClr val="9CDCFE"/>
              </a:solidFill>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586C0"/>
                </a:solidFill>
                <a:effectLst/>
                <a:latin typeface="Consolas" panose="020B0609020204030204" pitchFamily="49" charset="0"/>
              </a:rPr>
              <a:t>if</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err="1">
                <a:ln>
                  <a:noFill/>
                </a:ln>
                <a:solidFill>
                  <a:srgbClr val="9CDCFE"/>
                </a:solidFill>
                <a:effectLst/>
                <a:latin typeface="Consolas" panose="020B0609020204030204" pitchFamily="49" charset="0"/>
              </a:rPr>
              <a:t>numero</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B5CEA8"/>
                </a:solidFill>
                <a:effectLst/>
                <a:latin typeface="Consolas" panose="020B0609020204030204" pitchFamily="49" charset="0"/>
              </a:rPr>
              <a:t>2</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B5CEA8"/>
                </a:solidFill>
                <a:effectLst/>
                <a:latin typeface="Consolas" panose="020B0609020204030204" pitchFamily="49" charset="0"/>
              </a:rPr>
              <a:t>0</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400" dirty="0">
                <a:solidFill>
                  <a:srgbClr val="9CDCFE"/>
                </a:solidFill>
                <a:latin typeface="Consolas" panose="020B0609020204030204" pitchFamily="49" charset="0"/>
              </a:rPr>
              <a:t>	</a:t>
            </a:r>
            <a:r>
              <a:rPr kumimoji="0" lang="en-US" altLang="en-US" sz="1400" b="0" i="0" u="none" strike="noStrike" cap="none" normalizeH="0" baseline="0" dirty="0">
                <a:ln>
                  <a:noFill/>
                </a:ln>
                <a:solidFill>
                  <a:srgbClr val="DCDCAA"/>
                </a:solidFill>
                <a:effectLst/>
                <a:latin typeface="Consolas" panose="020B0609020204030204" pitchFamily="49" charset="0"/>
              </a:rPr>
              <a:t>print</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CE9178"/>
                </a:solidFill>
                <a:effectLst/>
                <a:latin typeface="Consolas" panose="020B0609020204030204" pitchFamily="49" charset="0"/>
              </a:rPr>
              <a:t>f"</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err="1">
                <a:ln>
                  <a:noFill/>
                </a:ln>
                <a:solidFill>
                  <a:srgbClr val="9CDCFE"/>
                </a:solidFill>
                <a:effectLst/>
                <a:latin typeface="Consolas" panose="020B0609020204030204" pitchFamily="49" charset="0"/>
              </a:rPr>
              <a:t>numero</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CE9178"/>
                </a:solidFill>
                <a:effectLst/>
                <a:latin typeface="Consolas" panose="020B0609020204030204" pitchFamily="49" charset="0"/>
              </a:rPr>
              <a:t> es </a:t>
            </a:r>
            <a:r>
              <a:rPr kumimoji="0" lang="en-US" altLang="en-US" sz="1400" b="0" i="0" u="none" strike="noStrike" cap="none" normalizeH="0" baseline="0" dirty="0" err="1">
                <a:ln>
                  <a:noFill/>
                </a:ln>
                <a:solidFill>
                  <a:srgbClr val="CE9178"/>
                </a:solidFill>
                <a:effectLst/>
                <a:latin typeface="Consolas" panose="020B0609020204030204" pitchFamily="49" charset="0"/>
              </a:rPr>
              <a:t>múltiplo</a:t>
            </a:r>
            <a:r>
              <a:rPr kumimoji="0" lang="en-US" altLang="en-US" sz="1400" b="0" i="0" u="none" strike="noStrike" cap="none" normalizeH="0" baseline="0" dirty="0">
                <a:ln>
                  <a:noFill/>
                </a:ln>
                <a:solidFill>
                  <a:srgbClr val="CE9178"/>
                </a:solidFill>
                <a:effectLst/>
                <a:latin typeface="Consolas" panose="020B0609020204030204" pitchFamily="49" charset="0"/>
              </a:rPr>
              <a:t> de dos"</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C586C0"/>
                </a:solidFill>
                <a:effectLst/>
                <a:latin typeface="Consolas" panose="020B0609020204030204" pitchFamily="49" charset="0"/>
              </a:rPr>
              <a:t>elif</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err="1">
                <a:ln>
                  <a:noFill/>
                </a:ln>
                <a:solidFill>
                  <a:srgbClr val="9CDCFE"/>
                </a:solidFill>
                <a:effectLst/>
                <a:latin typeface="Consolas" panose="020B0609020204030204" pitchFamily="49" charset="0"/>
              </a:rPr>
              <a:t>numero</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B5CEA8"/>
                </a:solidFill>
                <a:effectLst/>
                <a:latin typeface="Consolas" panose="020B0609020204030204" pitchFamily="49" charset="0"/>
              </a:rPr>
              <a:t>4</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B5CEA8"/>
                </a:solidFill>
                <a:effectLst/>
                <a:latin typeface="Consolas" panose="020B0609020204030204" pitchFamily="49" charset="0"/>
              </a:rPr>
              <a:t>0</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400" dirty="0">
                <a:solidFill>
                  <a:srgbClr val="9CDCFE"/>
                </a:solidFill>
                <a:latin typeface="Consolas" panose="020B0609020204030204" pitchFamily="49" charset="0"/>
              </a:rPr>
              <a:t>	</a:t>
            </a:r>
            <a:r>
              <a:rPr kumimoji="0" lang="en-US" altLang="en-US" sz="1400" b="0" i="0" u="none" strike="noStrike" cap="none" normalizeH="0" baseline="0" dirty="0">
                <a:ln>
                  <a:noFill/>
                </a:ln>
                <a:solidFill>
                  <a:srgbClr val="DCDCAA"/>
                </a:solidFill>
                <a:effectLst/>
                <a:latin typeface="Consolas" panose="020B0609020204030204" pitchFamily="49" charset="0"/>
              </a:rPr>
              <a:t>print</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CE9178"/>
                </a:solidFill>
                <a:effectLst/>
                <a:latin typeface="Consolas" panose="020B0609020204030204" pitchFamily="49" charset="0"/>
              </a:rPr>
              <a:t>f"</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err="1">
                <a:ln>
                  <a:noFill/>
                </a:ln>
                <a:solidFill>
                  <a:srgbClr val="9CDCFE"/>
                </a:solidFill>
                <a:effectLst/>
                <a:latin typeface="Consolas" panose="020B0609020204030204" pitchFamily="49" charset="0"/>
              </a:rPr>
              <a:t>numero</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CE9178"/>
                </a:solidFill>
                <a:effectLst/>
                <a:latin typeface="Consolas" panose="020B0609020204030204" pitchFamily="49" charset="0"/>
              </a:rPr>
              <a:t> es </a:t>
            </a:r>
            <a:r>
              <a:rPr kumimoji="0" lang="en-US" altLang="en-US" sz="1400" b="0" i="0" u="none" strike="noStrike" cap="none" normalizeH="0" baseline="0" dirty="0" err="1">
                <a:ln>
                  <a:noFill/>
                </a:ln>
                <a:solidFill>
                  <a:srgbClr val="CE9178"/>
                </a:solidFill>
                <a:effectLst/>
                <a:latin typeface="Consolas" panose="020B0609020204030204" pitchFamily="49" charset="0"/>
              </a:rPr>
              <a:t>múltiplo</a:t>
            </a:r>
            <a:r>
              <a:rPr kumimoji="0" lang="en-US" altLang="en-US" sz="1400" b="0" i="0" u="none" strike="noStrike" cap="none" normalizeH="0" baseline="0" dirty="0">
                <a:ln>
                  <a:noFill/>
                </a:ln>
                <a:solidFill>
                  <a:srgbClr val="CE9178"/>
                </a:solidFill>
                <a:effectLst/>
                <a:latin typeface="Consolas" panose="020B0609020204030204" pitchFamily="49" charset="0"/>
              </a:rPr>
              <a:t> de cuatro y de dos"</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586C0"/>
                </a:solidFill>
                <a:effectLst/>
                <a:latin typeface="Consolas" panose="020B0609020204030204" pitchFamily="49" charset="0"/>
              </a:rPr>
              <a:t>else</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400" dirty="0">
                <a:solidFill>
                  <a:srgbClr val="9CDCFE"/>
                </a:solidFill>
                <a:latin typeface="Consolas" panose="020B0609020204030204" pitchFamily="49" charset="0"/>
              </a:rPr>
              <a:t>	</a:t>
            </a:r>
            <a:r>
              <a:rPr kumimoji="0" lang="en-US" altLang="en-US" sz="1400" b="0" i="0" u="none" strike="noStrike" cap="none" normalizeH="0" baseline="0" dirty="0">
                <a:ln>
                  <a:noFill/>
                </a:ln>
                <a:solidFill>
                  <a:srgbClr val="DCDCAA"/>
                </a:solidFill>
                <a:effectLst/>
                <a:latin typeface="Consolas" panose="020B0609020204030204" pitchFamily="49" charset="0"/>
              </a:rPr>
              <a:t>print</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CE9178"/>
                </a:solidFill>
                <a:effectLst/>
                <a:latin typeface="Consolas" panose="020B0609020204030204" pitchFamily="49" charset="0"/>
              </a:rPr>
              <a:t>f"</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err="1">
                <a:ln>
                  <a:noFill/>
                </a:ln>
                <a:solidFill>
                  <a:srgbClr val="9CDCFE"/>
                </a:solidFill>
                <a:effectLst/>
                <a:latin typeface="Consolas" panose="020B0609020204030204" pitchFamily="49" charset="0"/>
              </a:rPr>
              <a:t>numero</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CE9178"/>
                </a:solidFill>
                <a:effectLst/>
                <a:latin typeface="Consolas" panose="020B0609020204030204" pitchFamily="49" charset="0"/>
              </a:rPr>
              <a:t> no es </a:t>
            </a:r>
            <a:r>
              <a:rPr kumimoji="0" lang="en-US" altLang="en-US" sz="1400" b="0" i="0" u="none" strike="noStrike" cap="none" normalizeH="0" baseline="0" dirty="0" err="1">
                <a:ln>
                  <a:noFill/>
                </a:ln>
                <a:solidFill>
                  <a:srgbClr val="CE9178"/>
                </a:solidFill>
                <a:effectLst/>
                <a:latin typeface="Consolas" panose="020B0609020204030204" pitchFamily="49" charset="0"/>
              </a:rPr>
              <a:t>múltiplo</a:t>
            </a:r>
            <a:r>
              <a:rPr kumimoji="0" lang="en-US" altLang="en-US" sz="1400" b="0" i="0" u="none" strike="noStrike" cap="none" normalizeH="0" baseline="0" dirty="0">
                <a:ln>
                  <a:noFill/>
                </a:ln>
                <a:solidFill>
                  <a:srgbClr val="CE9178"/>
                </a:solidFill>
                <a:effectLst/>
                <a:latin typeface="Consolas" panose="020B0609020204030204" pitchFamily="49" charset="0"/>
              </a:rPr>
              <a:t> de dos"</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6" name="Arrow: Bent-Up 5">
            <a:extLst>
              <a:ext uri="{FF2B5EF4-FFF2-40B4-BE49-F238E27FC236}">
                <a16:creationId xmlns:a16="http://schemas.microsoft.com/office/drawing/2014/main" id="{18DD3DAE-57A2-FF74-DA47-A85FCE44191C}"/>
              </a:ext>
            </a:extLst>
          </p:cNvPr>
          <p:cNvSpPr/>
          <p:nvPr/>
        </p:nvSpPr>
        <p:spPr>
          <a:xfrm rot="5400000">
            <a:off x="3988174" y="3682253"/>
            <a:ext cx="1434353" cy="927847"/>
          </a:xfrm>
          <a:prstGeom prst="bentUpArrow">
            <a:avLst>
              <a:gd name="adj1" fmla="val 10507"/>
              <a:gd name="adj2" fmla="val 12923"/>
              <a:gd name="adj3" fmla="val 1920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966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s-ES" dirty="0"/>
              <a:t>Validaciones y Captura de Excepciones</a:t>
            </a:r>
            <a:endParaRPr lang="en-US" dirty="0"/>
          </a:p>
        </p:txBody>
      </p:sp>
      <p:sp>
        <p:nvSpPr>
          <p:cNvPr id="2" name="TextBox 1">
            <a:extLst>
              <a:ext uri="{FF2B5EF4-FFF2-40B4-BE49-F238E27FC236}">
                <a16:creationId xmlns:a16="http://schemas.microsoft.com/office/drawing/2014/main" id="{01EEE013-77C7-905B-0E18-7DDA2EF735D9}"/>
              </a:ext>
            </a:extLst>
          </p:cNvPr>
          <p:cNvSpPr txBox="1"/>
          <p:nvPr/>
        </p:nvSpPr>
        <p:spPr>
          <a:xfrm>
            <a:off x="491971" y="1363195"/>
            <a:ext cx="7332457" cy="369332"/>
          </a:xfrm>
          <a:prstGeom prst="rect">
            <a:avLst/>
          </a:prstGeom>
          <a:noFill/>
        </p:spPr>
        <p:txBody>
          <a:bodyPr wrap="none" rtlCol="0">
            <a:spAutoFit/>
          </a:bodyPr>
          <a:lstStyle/>
          <a:p>
            <a:r>
              <a:rPr lang="en-US" b="1" dirty="0">
                <a:solidFill>
                  <a:srgbClr val="14C214"/>
                </a:solidFill>
              </a:rPr>
              <a:t>TIPOS DE ERRORES DE PROGRAMACIÓN - SEMÁNTICOS</a:t>
            </a:r>
          </a:p>
        </p:txBody>
      </p:sp>
      <p:sp>
        <p:nvSpPr>
          <p:cNvPr id="7" name="TextBox 6">
            <a:extLst>
              <a:ext uri="{FF2B5EF4-FFF2-40B4-BE49-F238E27FC236}">
                <a16:creationId xmlns:a16="http://schemas.microsoft.com/office/drawing/2014/main" id="{73ABAB92-5295-F470-22FC-877116D9CB84}"/>
              </a:ext>
            </a:extLst>
          </p:cNvPr>
          <p:cNvSpPr txBox="1"/>
          <p:nvPr/>
        </p:nvSpPr>
        <p:spPr>
          <a:xfrm>
            <a:off x="952136" y="2036494"/>
            <a:ext cx="4211535" cy="1754326"/>
          </a:xfrm>
          <a:prstGeom prst="rect">
            <a:avLst/>
          </a:prstGeom>
          <a:noFill/>
        </p:spPr>
        <p:txBody>
          <a:bodyPr wrap="square">
            <a:spAutoFit/>
          </a:bodyPr>
          <a:lstStyle/>
          <a:p>
            <a:r>
              <a:rPr lang="es-ES" dirty="0">
                <a:solidFill>
                  <a:srgbClr val="00B050"/>
                </a:solidFill>
              </a:rPr>
              <a:t># Ejemplo 1 error semántico</a:t>
            </a:r>
          </a:p>
          <a:p>
            <a:r>
              <a:rPr lang="es-ES" dirty="0">
                <a:solidFill>
                  <a:srgbClr val="00B050"/>
                </a:solidFill>
              </a:rPr>
              <a:t># Cálculo de la media de dos números</a:t>
            </a:r>
          </a:p>
          <a:p>
            <a:r>
              <a:rPr lang="es-ES" dirty="0"/>
              <a:t>x = 3.5</a:t>
            </a:r>
          </a:p>
          <a:p>
            <a:r>
              <a:rPr lang="es-ES" dirty="0"/>
              <a:t>y = 5.6</a:t>
            </a:r>
          </a:p>
          <a:p>
            <a:endParaRPr lang="es-ES" dirty="0"/>
          </a:p>
          <a:p>
            <a:r>
              <a:rPr lang="es-ES" dirty="0"/>
              <a:t>media = x + y/2</a:t>
            </a:r>
            <a:endParaRPr lang="en-US" dirty="0"/>
          </a:p>
        </p:txBody>
      </p:sp>
      <p:sp>
        <p:nvSpPr>
          <p:cNvPr id="8" name="TextBox 7">
            <a:extLst>
              <a:ext uri="{FF2B5EF4-FFF2-40B4-BE49-F238E27FC236}">
                <a16:creationId xmlns:a16="http://schemas.microsoft.com/office/drawing/2014/main" id="{15F0885E-3343-4381-4325-88B70FB81BF8}"/>
              </a:ext>
            </a:extLst>
          </p:cNvPr>
          <p:cNvSpPr txBox="1"/>
          <p:nvPr/>
        </p:nvSpPr>
        <p:spPr>
          <a:xfrm>
            <a:off x="6341131" y="2036494"/>
            <a:ext cx="4554071" cy="1754326"/>
          </a:xfrm>
          <a:prstGeom prst="rect">
            <a:avLst/>
          </a:prstGeom>
          <a:noFill/>
        </p:spPr>
        <p:txBody>
          <a:bodyPr wrap="square">
            <a:spAutoFit/>
          </a:bodyPr>
          <a:lstStyle/>
          <a:p>
            <a:r>
              <a:rPr lang="en-US" dirty="0">
                <a:solidFill>
                  <a:srgbClr val="00B050"/>
                </a:solidFill>
              </a:rPr>
              <a:t># </a:t>
            </a:r>
            <a:r>
              <a:rPr lang="en-US" dirty="0" err="1">
                <a:solidFill>
                  <a:srgbClr val="00B050"/>
                </a:solidFill>
              </a:rPr>
              <a:t>Ejemplo</a:t>
            </a:r>
            <a:r>
              <a:rPr lang="en-US" dirty="0">
                <a:solidFill>
                  <a:srgbClr val="00B050"/>
                </a:solidFill>
              </a:rPr>
              <a:t> 2 error </a:t>
            </a:r>
            <a:r>
              <a:rPr lang="en-US" dirty="0" err="1">
                <a:solidFill>
                  <a:srgbClr val="00B050"/>
                </a:solidFill>
              </a:rPr>
              <a:t>semántico</a:t>
            </a:r>
            <a:endParaRPr lang="en-US" dirty="0">
              <a:solidFill>
                <a:srgbClr val="00B050"/>
              </a:solidFill>
            </a:endParaRPr>
          </a:p>
          <a:p>
            <a:r>
              <a:rPr lang="en-US" dirty="0">
                <a:solidFill>
                  <a:srgbClr val="00B050"/>
                </a:solidFill>
              </a:rPr>
              <a:t># </a:t>
            </a:r>
            <a:r>
              <a:rPr lang="en-US" dirty="0" err="1">
                <a:solidFill>
                  <a:srgbClr val="00B050"/>
                </a:solidFill>
              </a:rPr>
              <a:t>Cálculo</a:t>
            </a:r>
            <a:r>
              <a:rPr lang="en-US" dirty="0">
                <a:solidFill>
                  <a:srgbClr val="00B050"/>
                </a:solidFill>
              </a:rPr>
              <a:t> de </a:t>
            </a:r>
            <a:r>
              <a:rPr lang="en-US" dirty="0" err="1">
                <a:solidFill>
                  <a:srgbClr val="00B050"/>
                </a:solidFill>
              </a:rPr>
              <a:t>área</a:t>
            </a:r>
            <a:r>
              <a:rPr lang="en-US" dirty="0">
                <a:solidFill>
                  <a:srgbClr val="00B050"/>
                </a:solidFill>
              </a:rPr>
              <a:t> de un </a:t>
            </a:r>
            <a:r>
              <a:rPr lang="en-US" dirty="0" err="1">
                <a:solidFill>
                  <a:srgbClr val="00B050"/>
                </a:solidFill>
              </a:rPr>
              <a:t>rectángulo</a:t>
            </a:r>
            <a:endParaRPr lang="en-US" dirty="0">
              <a:solidFill>
                <a:srgbClr val="00B050"/>
              </a:solidFill>
            </a:endParaRPr>
          </a:p>
          <a:p>
            <a:r>
              <a:rPr lang="en-US" dirty="0"/>
              <a:t>lado1 = 3.5</a:t>
            </a:r>
          </a:p>
          <a:p>
            <a:r>
              <a:rPr lang="en-US" dirty="0"/>
              <a:t>lado2 = 5.6</a:t>
            </a:r>
          </a:p>
          <a:p>
            <a:endParaRPr lang="en-US" dirty="0"/>
          </a:p>
          <a:p>
            <a:r>
              <a:rPr lang="en-US" dirty="0"/>
              <a:t>area = lado1*lado1</a:t>
            </a:r>
          </a:p>
        </p:txBody>
      </p:sp>
      <p:sp>
        <p:nvSpPr>
          <p:cNvPr id="9" name="TextBox 8">
            <a:extLst>
              <a:ext uri="{FF2B5EF4-FFF2-40B4-BE49-F238E27FC236}">
                <a16:creationId xmlns:a16="http://schemas.microsoft.com/office/drawing/2014/main" id="{FC784E84-EE96-173A-6DC5-8CFEA33CC654}"/>
              </a:ext>
            </a:extLst>
          </p:cNvPr>
          <p:cNvSpPr txBox="1"/>
          <p:nvPr/>
        </p:nvSpPr>
        <p:spPr>
          <a:xfrm>
            <a:off x="1574992" y="4230490"/>
            <a:ext cx="9532278" cy="1754326"/>
          </a:xfrm>
          <a:prstGeom prst="rect">
            <a:avLst/>
          </a:prstGeom>
          <a:noFill/>
        </p:spPr>
        <p:txBody>
          <a:bodyPr wrap="square">
            <a:spAutoFit/>
          </a:bodyPr>
          <a:lstStyle/>
          <a:p>
            <a:r>
              <a:rPr lang="es-ES" dirty="0">
                <a:solidFill>
                  <a:srgbClr val="00B050"/>
                </a:solidFill>
              </a:rPr>
              <a:t># Ejemplo 3 error semántico</a:t>
            </a:r>
          </a:p>
          <a:p>
            <a:r>
              <a:rPr lang="es-ES" dirty="0">
                <a:solidFill>
                  <a:srgbClr val="00B050"/>
                </a:solidFill>
              </a:rPr>
              <a:t># Deseamos que una expresión sea True si un valor entero no está en el intervalo 0 &lt;= valor &lt;=3 </a:t>
            </a:r>
          </a:p>
          <a:p>
            <a:r>
              <a:rPr lang="es-ES" dirty="0"/>
              <a:t>valor = 4</a:t>
            </a:r>
          </a:p>
          <a:p>
            <a:r>
              <a:rPr lang="es-ES" dirty="0"/>
              <a:t>resultado = valor &lt; 0 and valor &gt; 3</a:t>
            </a:r>
          </a:p>
          <a:p>
            <a:endParaRPr lang="en-US" dirty="0"/>
          </a:p>
        </p:txBody>
      </p:sp>
    </p:spTree>
    <p:extLst>
      <p:ext uri="{BB962C8B-B14F-4D97-AF65-F5344CB8AC3E}">
        <p14:creationId xmlns:p14="http://schemas.microsoft.com/office/powerpoint/2010/main" val="3226071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s-ES" dirty="0"/>
              <a:t>Validaciones y Captura de Excepciones</a:t>
            </a:r>
            <a:endParaRPr lang="en-US" dirty="0"/>
          </a:p>
        </p:txBody>
      </p:sp>
      <p:sp>
        <p:nvSpPr>
          <p:cNvPr id="2" name="TextBox 1">
            <a:extLst>
              <a:ext uri="{FF2B5EF4-FFF2-40B4-BE49-F238E27FC236}">
                <a16:creationId xmlns:a16="http://schemas.microsoft.com/office/drawing/2014/main" id="{01EEE013-77C7-905B-0E18-7DDA2EF735D9}"/>
              </a:ext>
            </a:extLst>
          </p:cNvPr>
          <p:cNvSpPr txBox="1"/>
          <p:nvPr/>
        </p:nvSpPr>
        <p:spPr>
          <a:xfrm>
            <a:off x="491971" y="1363195"/>
            <a:ext cx="9159880" cy="369332"/>
          </a:xfrm>
          <a:prstGeom prst="rect">
            <a:avLst/>
          </a:prstGeom>
          <a:noFill/>
        </p:spPr>
        <p:txBody>
          <a:bodyPr wrap="none" rtlCol="0">
            <a:spAutoFit/>
          </a:bodyPr>
          <a:lstStyle/>
          <a:p>
            <a:r>
              <a:rPr lang="en-US" b="1" dirty="0">
                <a:solidFill>
                  <a:srgbClr val="14C214"/>
                </a:solidFill>
              </a:rPr>
              <a:t>TIPOS DE ERRORES DE PROGRAMACIÓN – EN TIEMPO DE EJECUCIÓN</a:t>
            </a:r>
          </a:p>
        </p:txBody>
      </p:sp>
      <p:sp>
        <p:nvSpPr>
          <p:cNvPr id="4" name="TextBox 3">
            <a:extLst>
              <a:ext uri="{FF2B5EF4-FFF2-40B4-BE49-F238E27FC236}">
                <a16:creationId xmlns:a16="http://schemas.microsoft.com/office/drawing/2014/main" id="{628D973D-313C-0DAF-0A8A-8B5CACEEBCCF}"/>
              </a:ext>
            </a:extLst>
          </p:cNvPr>
          <p:cNvSpPr txBox="1"/>
          <p:nvPr/>
        </p:nvSpPr>
        <p:spPr>
          <a:xfrm>
            <a:off x="733620" y="1822987"/>
            <a:ext cx="10588803" cy="1323439"/>
          </a:xfrm>
          <a:prstGeom prst="rect">
            <a:avLst/>
          </a:prstGeom>
          <a:noFill/>
        </p:spPr>
        <p:txBody>
          <a:bodyPr wrap="square">
            <a:spAutoFit/>
          </a:bodyPr>
          <a:lstStyle/>
          <a:p>
            <a:pPr marL="285750" indent="-285750">
              <a:buFont typeface="Arial" panose="020B0604020202020204" pitchFamily="34" charset="0"/>
              <a:buChar char="•"/>
            </a:pPr>
            <a:r>
              <a:rPr lang="es-ES" sz="2000" dirty="0"/>
              <a:t>Estos errores dan lugar a una excepción -&gt; </a:t>
            </a:r>
            <a:r>
              <a:rPr lang="es-ES" sz="2000" b="1" dirty="0" err="1"/>
              <a:t>Exception</a:t>
            </a:r>
            <a:endParaRPr lang="es-ES" sz="2000" b="1" dirty="0"/>
          </a:p>
          <a:p>
            <a:pPr marL="285750" indent="-285750">
              <a:buFont typeface="Arial" panose="020B0604020202020204" pitchFamily="34" charset="0"/>
              <a:buChar char="•"/>
            </a:pPr>
            <a:r>
              <a:rPr lang="es-ES" sz="2000" dirty="0"/>
              <a:t>Uno de los más comunes es el originado por el uso del tipado dinámico por parte de Python. Por ejemplo:</a:t>
            </a:r>
          </a:p>
          <a:p>
            <a:pPr marL="742950" lvl="1" indent="-285750">
              <a:buFont typeface="Arial" panose="020B0604020202020204" pitchFamily="34" charset="0"/>
              <a:buChar char="•"/>
            </a:pPr>
            <a:r>
              <a:rPr lang="es-ES" sz="2000" dirty="0"/>
              <a:t>Operaciones incompatibles entre datos de tipos diferentes -&gt; excepción </a:t>
            </a:r>
            <a:r>
              <a:rPr lang="es-ES" sz="2000" b="1" dirty="0" err="1"/>
              <a:t>TypeError</a:t>
            </a:r>
            <a:r>
              <a:rPr lang="es-ES" sz="2000" dirty="0"/>
              <a:t>.</a:t>
            </a:r>
          </a:p>
        </p:txBody>
      </p:sp>
      <p:sp>
        <p:nvSpPr>
          <p:cNvPr id="5" name="TextBox 4">
            <a:extLst>
              <a:ext uri="{FF2B5EF4-FFF2-40B4-BE49-F238E27FC236}">
                <a16:creationId xmlns:a16="http://schemas.microsoft.com/office/drawing/2014/main" id="{D24AF702-1614-F78B-F0E2-3CC68F3DCF3C}"/>
              </a:ext>
            </a:extLst>
          </p:cNvPr>
          <p:cNvSpPr txBox="1"/>
          <p:nvPr/>
        </p:nvSpPr>
        <p:spPr>
          <a:xfrm>
            <a:off x="2734235" y="3996144"/>
            <a:ext cx="6096000" cy="923330"/>
          </a:xfrm>
          <a:prstGeom prst="rect">
            <a:avLst/>
          </a:prstGeom>
          <a:noFill/>
        </p:spPr>
        <p:txBody>
          <a:bodyPr wrap="square">
            <a:spAutoFit/>
          </a:bodyPr>
          <a:lstStyle/>
          <a:p>
            <a:r>
              <a:rPr lang="en-US" dirty="0">
                <a:solidFill>
                  <a:srgbClr val="00B050"/>
                </a:solidFill>
              </a:rPr>
              <a:t># Error: </a:t>
            </a:r>
            <a:r>
              <a:rPr lang="en-US" dirty="0" err="1">
                <a:solidFill>
                  <a:srgbClr val="00B050"/>
                </a:solidFill>
              </a:rPr>
              <a:t>Tipos</a:t>
            </a:r>
            <a:r>
              <a:rPr lang="en-US" dirty="0">
                <a:solidFill>
                  <a:srgbClr val="00B050"/>
                </a:solidFill>
              </a:rPr>
              <a:t> incompatibles, </a:t>
            </a:r>
            <a:r>
              <a:rPr lang="en-US" dirty="0" err="1">
                <a:solidFill>
                  <a:srgbClr val="00B050"/>
                </a:solidFill>
              </a:rPr>
              <a:t>excepción</a:t>
            </a:r>
            <a:r>
              <a:rPr lang="en-US" dirty="0">
                <a:solidFill>
                  <a:srgbClr val="00B050"/>
                </a:solidFill>
              </a:rPr>
              <a:t> </a:t>
            </a:r>
            <a:r>
              <a:rPr lang="en-US" b="1" dirty="0" err="1">
                <a:solidFill>
                  <a:srgbClr val="00B050"/>
                </a:solidFill>
              </a:rPr>
              <a:t>TypeError</a:t>
            </a:r>
            <a:endParaRPr lang="en-US" b="1" dirty="0">
              <a:solidFill>
                <a:srgbClr val="00B050"/>
              </a:solidFill>
            </a:endParaRPr>
          </a:p>
          <a:p>
            <a:r>
              <a:rPr lang="en-US" dirty="0"/>
              <a:t>x = 3</a:t>
            </a:r>
          </a:p>
          <a:p>
            <a:r>
              <a:rPr lang="en-US" dirty="0"/>
              <a:t>x + '2'</a:t>
            </a:r>
          </a:p>
        </p:txBody>
      </p:sp>
      <p:pic>
        <p:nvPicPr>
          <p:cNvPr id="6" name="Picture 5">
            <a:extLst>
              <a:ext uri="{FF2B5EF4-FFF2-40B4-BE49-F238E27FC236}">
                <a16:creationId xmlns:a16="http://schemas.microsoft.com/office/drawing/2014/main" id="{FB10710F-CCED-0FBC-59F0-0136657D0A97}"/>
              </a:ext>
            </a:extLst>
          </p:cNvPr>
          <p:cNvPicPr>
            <a:picLocks noChangeAspect="1"/>
          </p:cNvPicPr>
          <p:nvPr/>
        </p:nvPicPr>
        <p:blipFill>
          <a:blip r:embed="rId2"/>
          <a:stretch>
            <a:fillRect/>
          </a:stretch>
        </p:blipFill>
        <p:spPr>
          <a:xfrm>
            <a:off x="2734235" y="5320008"/>
            <a:ext cx="7356309" cy="898368"/>
          </a:xfrm>
          <a:prstGeom prst="rect">
            <a:avLst/>
          </a:prstGeom>
        </p:spPr>
      </p:pic>
    </p:spTree>
    <p:extLst>
      <p:ext uri="{BB962C8B-B14F-4D97-AF65-F5344CB8AC3E}">
        <p14:creationId xmlns:p14="http://schemas.microsoft.com/office/powerpoint/2010/main" val="2638602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s-ES" dirty="0"/>
              <a:t>Validaciones y Captura de Excepciones</a:t>
            </a:r>
            <a:endParaRPr lang="en-US" dirty="0"/>
          </a:p>
        </p:txBody>
      </p:sp>
      <p:sp>
        <p:nvSpPr>
          <p:cNvPr id="2" name="TextBox 1">
            <a:extLst>
              <a:ext uri="{FF2B5EF4-FFF2-40B4-BE49-F238E27FC236}">
                <a16:creationId xmlns:a16="http://schemas.microsoft.com/office/drawing/2014/main" id="{01EEE013-77C7-905B-0E18-7DDA2EF735D9}"/>
              </a:ext>
            </a:extLst>
          </p:cNvPr>
          <p:cNvSpPr txBox="1"/>
          <p:nvPr/>
        </p:nvSpPr>
        <p:spPr>
          <a:xfrm>
            <a:off x="491971" y="1363195"/>
            <a:ext cx="9159880" cy="369332"/>
          </a:xfrm>
          <a:prstGeom prst="rect">
            <a:avLst/>
          </a:prstGeom>
          <a:noFill/>
        </p:spPr>
        <p:txBody>
          <a:bodyPr wrap="none" rtlCol="0">
            <a:spAutoFit/>
          </a:bodyPr>
          <a:lstStyle/>
          <a:p>
            <a:r>
              <a:rPr lang="en-US" b="1" dirty="0">
                <a:solidFill>
                  <a:srgbClr val="14C214"/>
                </a:solidFill>
              </a:rPr>
              <a:t>TIPOS DE ERRORES DE PROGRAMACIÓN – EN TIEMPO DE EJECUCIÓN</a:t>
            </a:r>
          </a:p>
        </p:txBody>
      </p:sp>
      <p:sp>
        <p:nvSpPr>
          <p:cNvPr id="7" name="TextBox 6">
            <a:extLst>
              <a:ext uri="{FF2B5EF4-FFF2-40B4-BE49-F238E27FC236}">
                <a16:creationId xmlns:a16="http://schemas.microsoft.com/office/drawing/2014/main" id="{40F23DD6-10DC-DCA1-BD37-7DC2CD2FE3A6}"/>
              </a:ext>
            </a:extLst>
          </p:cNvPr>
          <p:cNvSpPr txBox="1"/>
          <p:nvPr/>
        </p:nvSpPr>
        <p:spPr>
          <a:xfrm>
            <a:off x="491971" y="1847874"/>
            <a:ext cx="10588803" cy="400110"/>
          </a:xfrm>
          <a:prstGeom prst="rect">
            <a:avLst/>
          </a:prstGeom>
          <a:noFill/>
        </p:spPr>
        <p:txBody>
          <a:bodyPr wrap="square">
            <a:spAutoFit/>
          </a:bodyPr>
          <a:lstStyle/>
          <a:p>
            <a:pPr marL="742950" lvl="1" indent="-285750">
              <a:buFont typeface="Arial" panose="020B0604020202020204" pitchFamily="34" charset="0"/>
              <a:buChar char="•"/>
            </a:pPr>
            <a:r>
              <a:rPr lang="es-ES" sz="2000" dirty="0"/>
              <a:t>Usar un identificador no definido -&gt; excepción </a:t>
            </a:r>
            <a:r>
              <a:rPr lang="es-ES" sz="2000" b="1" dirty="0" err="1"/>
              <a:t>NameError</a:t>
            </a:r>
            <a:r>
              <a:rPr lang="es-ES" sz="2000" dirty="0"/>
              <a:t>.</a:t>
            </a:r>
            <a:endParaRPr lang="en-US" sz="2000" dirty="0"/>
          </a:p>
        </p:txBody>
      </p:sp>
      <p:pic>
        <p:nvPicPr>
          <p:cNvPr id="8" name="Picture 7">
            <a:extLst>
              <a:ext uri="{FF2B5EF4-FFF2-40B4-BE49-F238E27FC236}">
                <a16:creationId xmlns:a16="http://schemas.microsoft.com/office/drawing/2014/main" id="{CEC28A6B-9488-9CAE-28AE-DA69508BE542}"/>
              </a:ext>
            </a:extLst>
          </p:cNvPr>
          <p:cNvPicPr>
            <a:picLocks noChangeAspect="1"/>
          </p:cNvPicPr>
          <p:nvPr/>
        </p:nvPicPr>
        <p:blipFill>
          <a:blip r:embed="rId2"/>
          <a:stretch>
            <a:fillRect/>
          </a:stretch>
        </p:blipFill>
        <p:spPr>
          <a:xfrm>
            <a:off x="3073309" y="4409142"/>
            <a:ext cx="6558110" cy="1085663"/>
          </a:xfrm>
          <a:prstGeom prst="rect">
            <a:avLst/>
          </a:prstGeom>
        </p:spPr>
      </p:pic>
      <p:sp>
        <p:nvSpPr>
          <p:cNvPr id="9" name="TextBox 8">
            <a:extLst>
              <a:ext uri="{FF2B5EF4-FFF2-40B4-BE49-F238E27FC236}">
                <a16:creationId xmlns:a16="http://schemas.microsoft.com/office/drawing/2014/main" id="{471EC3B1-7BDE-5AD5-5EEC-172B2C729AFC}"/>
              </a:ext>
            </a:extLst>
          </p:cNvPr>
          <p:cNvSpPr txBox="1"/>
          <p:nvPr/>
        </p:nvSpPr>
        <p:spPr>
          <a:xfrm>
            <a:off x="2964235" y="3025064"/>
            <a:ext cx="6096000" cy="646331"/>
          </a:xfrm>
          <a:prstGeom prst="rect">
            <a:avLst/>
          </a:prstGeom>
          <a:noFill/>
        </p:spPr>
        <p:txBody>
          <a:bodyPr wrap="square">
            <a:spAutoFit/>
          </a:bodyPr>
          <a:lstStyle/>
          <a:p>
            <a:r>
              <a:rPr lang="en-US" dirty="0">
                <a:solidFill>
                  <a:srgbClr val="00B050"/>
                </a:solidFill>
              </a:rPr>
              <a:t># Error: </a:t>
            </a:r>
            <a:r>
              <a:rPr lang="en-US" dirty="0" err="1">
                <a:solidFill>
                  <a:srgbClr val="00B050"/>
                </a:solidFill>
              </a:rPr>
              <a:t>Identificador</a:t>
            </a:r>
            <a:r>
              <a:rPr lang="en-US" dirty="0">
                <a:solidFill>
                  <a:srgbClr val="00B050"/>
                </a:solidFill>
              </a:rPr>
              <a:t> no </a:t>
            </a:r>
            <a:r>
              <a:rPr lang="en-US" dirty="0" err="1">
                <a:solidFill>
                  <a:srgbClr val="00B050"/>
                </a:solidFill>
              </a:rPr>
              <a:t>definido</a:t>
            </a:r>
            <a:r>
              <a:rPr lang="en-US" dirty="0">
                <a:solidFill>
                  <a:srgbClr val="00B050"/>
                </a:solidFill>
              </a:rPr>
              <a:t>, </a:t>
            </a:r>
            <a:r>
              <a:rPr lang="en-US" dirty="0" err="1">
                <a:solidFill>
                  <a:srgbClr val="00B050"/>
                </a:solidFill>
              </a:rPr>
              <a:t>excepción</a:t>
            </a:r>
            <a:r>
              <a:rPr lang="en-US" dirty="0">
                <a:solidFill>
                  <a:srgbClr val="00B050"/>
                </a:solidFill>
              </a:rPr>
              <a:t> </a:t>
            </a:r>
            <a:r>
              <a:rPr lang="en-US" dirty="0" err="1">
                <a:solidFill>
                  <a:srgbClr val="00B050"/>
                </a:solidFill>
              </a:rPr>
              <a:t>NameError</a:t>
            </a:r>
            <a:endParaRPr lang="en-US" dirty="0">
              <a:solidFill>
                <a:srgbClr val="00B050"/>
              </a:solidFill>
            </a:endParaRPr>
          </a:p>
          <a:p>
            <a:r>
              <a:rPr lang="en-US" dirty="0"/>
              <a:t>a = b + 1</a:t>
            </a:r>
          </a:p>
        </p:txBody>
      </p:sp>
    </p:spTree>
    <p:extLst>
      <p:ext uri="{BB962C8B-B14F-4D97-AF65-F5344CB8AC3E}">
        <p14:creationId xmlns:p14="http://schemas.microsoft.com/office/powerpoint/2010/main" val="2077342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s-ES" dirty="0"/>
              <a:t>Validaciones y Captura de Excepciones</a:t>
            </a:r>
            <a:endParaRPr lang="en-US" dirty="0"/>
          </a:p>
        </p:txBody>
      </p:sp>
      <p:sp>
        <p:nvSpPr>
          <p:cNvPr id="2" name="TextBox 1">
            <a:extLst>
              <a:ext uri="{FF2B5EF4-FFF2-40B4-BE49-F238E27FC236}">
                <a16:creationId xmlns:a16="http://schemas.microsoft.com/office/drawing/2014/main" id="{01EEE013-77C7-905B-0E18-7DDA2EF735D9}"/>
              </a:ext>
            </a:extLst>
          </p:cNvPr>
          <p:cNvSpPr txBox="1"/>
          <p:nvPr/>
        </p:nvSpPr>
        <p:spPr>
          <a:xfrm>
            <a:off x="491971" y="1363195"/>
            <a:ext cx="9159880" cy="369332"/>
          </a:xfrm>
          <a:prstGeom prst="rect">
            <a:avLst/>
          </a:prstGeom>
          <a:noFill/>
        </p:spPr>
        <p:txBody>
          <a:bodyPr wrap="none" rtlCol="0">
            <a:spAutoFit/>
          </a:bodyPr>
          <a:lstStyle/>
          <a:p>
            <a:r>
              <a:rPr lang="en-US" b="1" dirty="0">
                <a:solidFill>
                  <a:srgbClr val="14C214"/>
                </a:solidFill>
              </a:rPr>
              <a:t>TIPOS DE ERRORES DE PROGRAMACIÓN – EN TIEMPO DE EJECUCIÓN</a:t>
            </a:r>
          </a:p>
        </p:txBody>
      </p:sp>
      <p:sp>
        <p:nvSpPr>
          <p:cNvPr id="4" name="TextBox 3">
            <a:extLst>
              <a:ext uri="{FF2B5EF4-FFF2-40B4-BE49-F238E27FC236}">
                <a16:creationId xmlns:a16="http://schemas.microsoft.com/office/drawing/2014/main" id="{AFEDD66B-6436-199F-E479-9F1350ADC2FC}"/>
              </a:ext>
            </a:extLst>
          </p:cNvPr>
          <p:cNvSpPr txBox="1"/>
          <p:nvPr/>
        </p:nvSpPr>
        <p:spPr>
          <a:xfrm>
            <a:off x="491971" y="2001499"/>
            <a:ext cx="10588803" cy="1631216"/>
          </a:xfrm>
          <a:prstGeom prst="rect">
            <a:avLst/>
          </a:prstGeom>
          <a:noFill/>
        </p:spPr>
        <p:txBody>
          <a:bodyPr wrap="square">
            <a:spAutoFit/>
          </a:bodyPr>
          <a:lstStyle/>
          <a:p>
            <a:pPr marL="742950" lvl="1" indent="-285750">
              <a:buFont typeface="Arial" panose="020B0604020202020204" pitchFamily="34" charset="0"/>
              <a:buChar char="•"/>
            </a:pPr>
            <a:r>
              <a:rPr lang="es-ES" sz="2000" dirty="0"/>
              <a:t>Existen otras situaciones que generan excepciones.</a:t>
            </a:r>
          </a:p>
          <a:p>
            <a:pPr marL="742950" lvl="1" indent="-285750">
              <a:buFont typeface="Arial" panose="020B0604020202020204" pitchFamily="34" charset="0"/>
              <a:buChar char="•"/>
            </a:pPr>
            <a:endParaRPr lang="es-ES" sz="2000" dirty="0"/>
          </a:p>
          <a:p>
            <a:pPr marL="1200150" lvl="2" indent="-285750">
              <a:buFont typeface="Arial" panose="020B0604020202020204" pitchFamily="34" charset="0"/>
              <a:buChar char="•"/>
            </a:pPr>
            <a:r>
              <a:rPr lang="es-ES" sz="2000" dirty="0"/>
              <a:t>el usuario introduce datos con formato incorrecto</a:t>
            </a:r>
          </a:p>
          <a:p>
            <a:pPr marL="1200150" lvl="2" indent="-285750">
              <a:buFont typeface="Arial" panose="020B0604020202020204" pitchFamily="34" charset="0"/>
              <a:buChar char="•"/>
            </a:pPr>
            <a:r>
              <a:rPr lang="es-ES" sz="2000" dirty="0"/>
              <a:t>se intenta realizar una operación indeterminada -&gt; x/0 -&gt; 0/0</a:t>
            </a:r>
          </a:p>
          <a:p>
            <a:pPr marL="1200150" lvl="2" indent="-285750">
              <a:buFont typeface="Arial" panose="020B0604020202020204" pitchFamily="34" charset="0"/>
              <a:buChar char="•"/>
            </a:pPr>
            <a:r>
              <a:rPr lang="es-ES" sz="2000" dirty="0"/>
              <a:t>se intenta acceder a un archivo inexistente</a:t>
            </a:r>
            <a:endParaRPr lang="en-US" sz="2000" dirty="0"/>
          </a:p>
        </p:txBody>
      </p:sp>
      <p:pic>
        <p:nvPicPr>
          <p:cNvPr id="5" name="Picture 4">
            <a:extLst>
              <a:ext uri="{FF2B5EF4-FFF2-40B4-BE49-F238E27FC236}">
                <a16:creationId xmlns:a16="http://schemas.microsoft.com/office/drawing/2014/main" id="{C9DC00A8-F01F-EDB8-9A3A-4664F50A1820}"/>
              </a:ext>
            </a:extLst>
          </p:cNvPr>
          <p:cNvPicPr>
            <a:picLocks noChangeAspect="1"/>
          </p:cNvPicPr>
          <p:nvPr/>
        </p:nvPicPr>
        <p:blipFill>
          <a:blip r:embed="rId2"/>
          <a:stretch>
            <a:fillRect/>
          </a:stretch>
        </p:blipFill>
        <p:spPr>
          <a:xfrm>
            <a:off x="3511439" y="4062118"/>
            <a:ext cx="6721774" cy="1289693"/>
          </a:xfrm>
          <a:prstGeom prst="rect">
            <a:avLst/>
          </a:prstGeom>
        </p:spPr>
      </p:pic>
    </p:spTree>
    <p:extLst>
      <p:ext uri="{BB962C8B-B14F-4D97-AF65-F5344CB8AC3E}">
        <p14:creationId xmlns:p14="http://schemas.microsoft.com/office/powerpoint/2010/main" val="3995842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s-ES" dirty="0"/>
              <a:t>Validaciones y Captura de Excepciones</a:t>
            </a:r>
            <a:endParaRPr lang="en-US" dirty="0"/>
          </a:p>
        </p:txBody>
      </p:sp>
      <p:sp>
        <p:nvSpPr>
          <p:cNvPr id="2" name="TextBox 1">
            <a:extLst>
              <a:ext uri="{FF2B5EF4-FFF2-40B4-BE49-F238E27FC236}">
                <a16:creationId xmlns:a16="http://schemas.microsoft.com/office/drawing/2014/main" id="{01EEE013-77C7-905B-0E18-7DDA2EF735D9}"/>
              </a:ext>
            </a:extLst>
          </p:cNvPr>
          <p:cNvSpPr txBox="1"/>
          <p:nvPr/>
        </p:nvSpPr>
        <p:spPr>
          <a:xfrm>
            <a:off x="491971" y="1363195"/>
            <a:ext cx="9159880" cy="369332"/>
          </a:xfrm>
          <a:prstGeom prst="rect">
            <a:avLst/>
          </a:prstGeom>
          <a:noFill/>
        </p:spPr>
        <p:txBody>
          <a:bodyPr wrap="none" rtlCol="0">
            <a:spAutoFit/>
          </a:bodyPr>
          <a:lstStyle/>
          <a:p>
            <a:r>
              <a:rPr lang="en-US" b="1" dirty="0">
                <a:solidFill>
                  <a:srgbClr val="14C214"/>
                </a:solidFill>
              </a:rPr>
              <a:t>TIPOS DE ERRORES DE PROGRAMACIÓN – EN TIEMPO DE EJECUCIÓN</a:t>
            </a:r>
          </a:p>
        </p:txBody>
      </p:sp>
      <p:sp>
        <p:nvSpPr>
          <p:cNvPr id="4" name="TextBox 3">
            <a:extLst>
              <a:ext uri="{FF2B5EF4-FFF2-40B4-BE49-F238E27FC236}">
                <a16:creationId xmlns:a16="http://schemas.microsoft.com/office/drawing/2014/main" id="{DF87A178-B96A-1E89-3439-D483A2B513E5}"/>
              </a:ext>
            </a:extLst>
          </p:cNvPr>
          <p:cNvSpPr txBox="1"/>
          <p:nvPr/>
        </p:nvSpPr>
        <p:spPr>
          <a:xfrm>
            <a:off x="491971" y="1974605"/>
            <a:ext cx="10588803" cy="461665"/>
          </a:xfrm>
          <a:prstGeom prst="rect">
            <a:avLst/>
          </a:prstGeom>
          <a:noFill/>
        </p:spPr>
        <p:txBody>
          <a:bodyPr wrap="square">
            <a:spAutoFit/>
          </a:bodyPr>
          <a:lstStyle/>
          <a:p>
            <a:pPr lvl="1"/>
            <a:r>
              <a:rPr lang="en-US" sz="2400" b="1" dirty="0" err="1"/>
              <a:t>Manejo</a:t>
            </a:r>
            <a:r>
              <a:rPr lang="en-US" sz="2400" b="1" dirty="0"/>
              <a:t> de </a:t>
            </a:r>
            <a:r>
              <a:rPr lang="en-US" sz="2400" b="1" dirty="0" err="1"/>
              <a:t>Excepciones</a:t>
            </a:r>
            <a:r>
              <a:rPr lang="en-US" sz="2400" b="1" dirty="0"/>
              <a:t> -  Handling Exceptions</a:t>
            </a:r>
          </a:p>
        </p:txBody>
      </p:sp>
      <p:sp>
        <p:nvSpPr>
          <p:cNvPr id="5" name="Arrow: Right 4">
            <a:extLst>
              <a:ext uri="{FF2B5EF4-FFF2-40B4-BE49-F238E27FC236}">
                <a16:creationId xmlns:a16="http://schemas.microsoft.com/office/drawing/2014/main" id="{75806DCC-E160-946A-B94C-9F59C007936E}"/>
              </a:ext>
            </a:extLst>
          </p:cNvPr>
          <p:cNvSpPr/>
          <p:nvPr/>
        </p:nvSpPr>
        <p:spPr>
          <a:xfrm>
            <a:off x="6894256" y="3088872"/>
            <a:ext cx="681318" cy="415611"/>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DD420882-6F84-13F8-9C8C-20B5DE0E2396}"/>
              </a:ext>
            </a:extLst>
          </p:cNvPr>
          <p:cNvSpPr txBox="1"/>
          <p:nvPr/>
        </p:nvSpPr>
        <p:spPr>
          <a:xfrm>
            <a:off x="8256892" y="3112011"/>
            <a:ext cx="3245224" cy="369332"/>
          </a:xfrm>
          <a:prstGeom prst="rect">
            <a:avLst/>
          </a:prstGeom>
          <a:noFill/>
        </p:spPr>
        <p:txBody>
          <a:bodyPr wrap="square">
            <a:spAutoFit/>
          </a:bodyPr>
          <a:lstStyle/>
          <a:p>
            <a:r>
              <a:rPr lang="en-US" dirty="0"/>
              <a:t> </a:t>
            </a:r>
            <a:r>
              <a:rPr lang="en-US" dirty="0" err="1"/>
              <a:t>Excepción</a:t>
            </a:r>
            <a:r>
              <a:rPr lang="en-US" dirty="0"/>
              <a:t> </a:t>
            </a:r>
            <a:r>
              <a:rPr lang="en-US" b="1" dirty="0" err="1"/>
              <a:t>ZeroDivisionError</a:t>
            </a:r>
            <a:endParaRPr lang="en-US" b="1" dirty="0"/>
          </a:p>
        </p:txBody>
      </p:sp>
      <p:pic>
        <p:nvPicPr>
          <p:cNvPr id="7" name="Picture 6">
            <a:extLst>
              <a:ext uri="{FF2B5EF4-FFF2-40B4-BE49-F238E27FC236}">
                <a16:creationId xmlns:a16="http://schemas.microsoft.com/office/drawing/2014/main" id="{BF5ED45D-13D2-920A-EF47-783B38E06EE7}"/>
              </a:ext>
            </a:extLst>
          </p:cNvPr>
          <p:cNvPicPr>
            <a:picLocks noChangeAspect="1"/>
          </p:cNvPicPr>
          <p:nvPr/>
        </p:nvPicPr>
        <p:blipFill>
          <a:blip r:embed="rId2"/>
          <a:stretch>
            <a:fillRect/>
          </a:stretch>
        </p:blipFill>
        <p:spPr>
          <a:xfrm>
            <a:off x="1609397" y="2616757"/>
            <a:ext cx="4567684" cy="1436336"/>
          </a:xfrm>
          <a:prstGeom prst="rect">
            <a:avLst/>
          </a:prstGeom>
        </p:spPr>
      </p:pic>
      <p:sp>
        <p:nvSpPr>
          <p:cNvPr id="8" name="TextBox 7">
            <a:extLst>
              <a:ext uri="{FF2B5EF4-FFF2-40B4-BE49-F238E27FC236}">
                <a16:creationId xmlns:a16="http://schemas.microsoft.com/office/drawing/2014/main" id="{CB25A315-F79E-741D-3835-05FC62FDB90D}"/>
              </a:ext>
            </a:extLst>
          </p:cNvPr>
          <p:cNvSpPr txBox="1"/>
          <p:nvPr/>
        </p:nvSpPr>
        <p:spPr>
          <a:xfrm>
            <a:off x="2949785" y="4557152"/>
            <a:ext cx="8014448" cy="1569660"/>
          </a:xfrm>
          <a:prstGeom prst="rect">
            <a:avLst/>
          </a:prstGeom>
          <a:noFill/>
        </p:spPr>
        <p:txBody>
          <a:bodyPr wrap="square">
            <a:spAutoFit/>
          </a:bodyPr>
          <a:lstStyle/>
          <a:p>
            <a:pPr algn="l"/>
            <a:r>
              <a:rPr lang="es-ES" sz="2400" b="1" i="0" dirty="0">
                <a:solidFill>
                  <a:srgbClr val="14C214"/>
                </a:solidFill>
                <a:effectLst/>
                <a:latin typeface="-apple-system"/>
              </a:rPr>
              <a:t>Enfoques para atacar el Problema:</a:t>
            </a:r>
          </a:p>
          <a:p>
            <a:pPr marL="285750" indent="-285750" algn="l">
              <a:buFont typeface="Arial" panose="020B0604020202020204" pitchFamily="34" charset="0"/>
              <a:buChar char="•"/>
            </a:pPr>
            <a:r>
              <a:rPr lang="es-ES" sz="2400" i="0" dirty="0">
                <a:solidFill>
                  <a:srgbClr val="333333"/>
                </a:solidFill>
                <a:effectLst/>
                <a:latin typeface="-apple-system"/>
              </a:rPr>
              <a:t>Piensa antes de actuar - </a:t>
            </a:r>
            <a:r>
              <a:rPr lang="en-US" sz="2400" b="1" i="0" dirty="0">
                <a:solidFill>
                  <a:srgbClr val="14C214"/>
                </a:solidFill>
                <a:effectLst/>
                <a:latin typeface="-apple-system"/>
              </a:rPr>
              <a:t>LBYL</a:t>
            </a:r>
            <a:r>
              <a:rPr lang="en-US" sz="2400" i="0" dirty="0">
                <a:solidFill>
                  <a:srgbClr val="333333"/>
                </a:solidFill>
                <a:effectLst/>
                <a:latin typeface="-apple-system"/>
              </a:rPr>
              <a:t>, </a:t>
            </a:r>
            <a:r>
              <a:rPr lang="en-US" sz="2400" b="1" i="0" dirty="0">
                <a:solidFill>
                  <a:srgbClr val="14C214"/>
                </a:solidFill>
                <a:effectLst/>
                <a:latin typeface="-apple-system"/>
              </a:rPr>
              <a:t>L</a:t>
            </a:r>
            <a:r>
              <a:rPr lang="en-US" sz="2400" i="0" dirty="0">
                <a:solidFill>
                  <a:srgbClr val="333333"/>
                </a:solidFill>
                <a:effectLst/>
                <a:latin typeface="-apple-system"/>
              </a:rPr>
              <a:t>ook </a:t>
            </a:r>
            <a:r>
              <a:rPr lang="en-US" sz="2400" b="1" i="0" dirty="0">
                <a:solidFill>
                  <a:srgbClr val="14C214"/>
                </a:solidFill>
                <a:effectLst/>
                <a:latin typeface="-apple-system"/>
              </a:rPr>
              <a:t>B</a:t>
            </a:r>
            <a:r>
              <a:rPr lang="en-US" sz="2400" i="0" dirty="0">
                <a:solidFill>
                  <a:srgbClr val="333333"/>
                </a:solidFill>
                <a:effectLst/>
                <a:latin typeface="-apple-system"/>
              </a:rPr>
              <a:t>efore </a:t>
            </a:r>
            <a:r>
              <a:rPr lang="en-US" sz="2400" b="1" i="0" dirty="0">
                <a:solidFill>
                  <a:srgbClr val="14C214"/>
                </a:solidFill>
                <a:effectLst/>
                <a:latin typeface="-apple-system"/>
              </a:rPr>
              <a:t>Y</a:t>
            </a:r>
            <a:r>
              <a:rPr lang="en-US" sz="2400" i="0" dirty="0">
                <a:solidFill>
                  <a:srgbClr val="333333"/>
                </a:solidFill>
                <a:effectLst/>
                <a:latin typeface="-apple-system"/>
              </a:rPr>
              <a:t>ou </a:t>
            </a:r>
            <a:r>
              <a:rPr lang="en-US" sz="2400" b="1" i="0" dirty="0">
                <a:solidFill>
                  <a:srgbClr val="14C214"/>
                </a:solidFill>
                <a:effectLst/>
                <a:latin typeface="-apple-system"/>
              </a:rPr>
              <a:t>L</a:t>
            </a:r>
            <a:r>
              <a:rPr lang="en-US" sz="2400" i="0" dirty="0">
                <a:solidFill>
                  <a:srgbClr val="333333"/>
                </a:solidFill>
                <a:effectLst/>
                <a:latin typeface="-apple-system"/>
              </a:rPr>
              <a:t>eap</a:t>
            </a:r>
            <a:endParaRPr lang="es-ES" sz="2400" i="0" dirty="0">
              <a:solidFill>
                <a:srgbClr val="333333"/>
              </a:solidFill>
              <a:effectLst/>
              <a:latin typeface="-apple-system"/>
            </a:endParaRPr>
          </a:p>
          <a:p>
            <a:pPr marL="285750" indent="-285750" algn="l">
              <a:buFont typeface="Arial" panose="020B0604020202020204" pitchFamily="34" charset="0"/>
              <a:buChar char="•"/>
            </a:pPr>
            <a:r>
              <a:rPr lang="es-ES" sz="2400" i="0" dirty="0">
                <a:solidFill>
                  <a:srgbClr val="333333"/>
                </a:solidFill>
                <a:effectLst/>
                <a:latin typeface="-apple-system"/>
              </a:rPr>
              <a:t>Es más sencillo pedir perdón que pedir permiso - </a:t>
            </a:r>
            <a:r>
              <a:rPr lang="en-US" sz="2400" b="1" i="0" dirty="0">
                <a:solidFill>
                  <a:srgbClr val="14C214"/>
                </a:solidFill>
                <a:effectLst/>
                <a:latin typeface="-apple-system"/>
              </a:rPr>
              <a:t>EAFP</a:t>
            </a:r>
            <a:r>
              <a:rPr lang="en-US" sz="2400" i="0" dirty="0">
                <a:solidFill>
                  <a:srgbClr val="333333"/>
                </a:solidFill>
                <a:effectLst/>
                <a:latin typeface="-apple-system"/>
              </a:rPr>
              <a:t>, </a:t>
            </a:r>
            <a:r>
              <a:rPr lang="en-US" sz="2400" b="1" i="0" dirty="0">
                <a:solidFill>
                  <a:srgbClr val="14C214"/>
                </a:solidFill>
                <a:effectLst/>
                <a:latin typeface="-apple-system"/>
              </a:rPr>
              <a:t>E</a:t>
            </a:r>
            <a:r>
              <a:rPr lang="en-US" sz="2400" i="0" dirty="0">
                <a:solidFill>
                  <a:srgbClr val="333333"/>
                </a:solidFill>
                <a:effectLst/>
                <a:latin typeface="-apple-system"/>
              </a:rPr>
              <a:t>asier to </a:t>
            </a:r>
            <a:r>
              <a:rPr lang="en-US" sz="2400" b="1" i="0" dirty="0">
                <a:solidFill>
                  <a:srgbClr val="14C214"/>
                </a:solidFill>
                <a:effectLst/>
                <a:latin typeface="-apple-system"/>
              </a:rPr>
              <a:t>A</a:t>
            </a:r>
            <a:r>
              <a:rPr lang="en-US" sz="2400" i="0" dirty="0">
                <a:solidFill>
                  <a:srgbClr val="333333"/>
                </a:solidFill>
                <a:effectLst/>
                <a:latin typeface="-apple-system"/>
              </a:rPr>
              <a:t>sk </a:t>
            </a:r>
            <a:r>
              <a:rPr lang="en-US" sz="2400" b="1" i="0" dirty="0">
                <a:solidFill>
                  <a:srgbClr val="14C214"/>
                </a:solidFill>
                <a:effectLst/>
                <a:latin typeface="-apple-system"/>
              </a:rPr>
              <a:t>F</a:t>
            </a:r>
            <a:r>
              <a:rPr lang="en-US" sz="2400" i="0" dirty="0">
                <a:solidFill>
                  <a:srgbClr val="333333"/>
                </a:solidFill>
                <a:effectLst/>
                <a:latin typeface="-apple-system"/>
              </a:rPr>
              <a:t>orgiveness than </a:t>
            </a:r>
            <a:r>
              <a:rPr lang="en-US" sz="2400" b="1" i="0" dirty="0">
                <a:solidFill>
                  <a:srgbClr val="14C214"/>
                </a:solidFill>
                <a:effectLst/>
                <a:latin typeface="-apple-system"/>
              </a:rPr>
              <a:t>P</a:t>
            </a:r>
            <a:r>
              <a:rPr lang="en-US" sz="2400" i="0" dirty="0">
                <a:solidFill>
                  <a:srgbClr val="333333"/>
                </a:solidFill>
                <a:effectLst/>
                <a:latin typeface="-apple-system"/>
              </a:rPr>
              <a:t>ermission</a:t>
            </a:r>
            <a:endParaRPr lang="es-ES" sz="2400" i="0" dirty="0">
              <a:solidFill>
                <a:srgbClr val="333333"/>
              </a:solidFill>
              <a:effectLst/>
              <a:latin typeface="-apple-system"/>
            </a:endParaRPr>
          </a:p>
        </p:txBody>
      </p:sp>
    </p:spTree>
    <p:extLst>
      <p:ext uri="{BB962C8B-B14F-4D97-AF65-F5344CB8AC3E}">
        <p14:creationId xmlns:p14="http://schemas.microsoft.com/office/powerpoint/2010/main" val="3502803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Bucles</a:t>
            </a:r>
            <a:endParaRPr lang="en-US" dirty="0"/>
          </a:p>
        </p:txBody>
      </p:sp>
      <p:sp>
        <p:nvSpPr>
          <p:cNvPr id="2" name="TextBox 1">
            <a:extLst>
              <a:ext uri="{FF2B5EF4-FFF2-40B4-BE49-F238E27FC236}">
                <a16:creationId xmlns:a16="http://schemas.microsoft.com/office/drawing/2014/main" id="{CC3CE9DA-547B-D4B6-A112-AFB790FBBE2B}"/>
              </a:ext>
            </a:extLst>
          </p:cNvPr>
          <p:cNvSpPr txBox="1"/>
          <p:nvPr/>
        </p:nvSpPr>
        <p:spPr>
          <a:xfrm>
            <a:off x="491971" y="1363195"/>
            <a:ext cx="731290" cy="369332"/>
          </a:xfrm>
          <a:prstGeom prst="rect">
            <a:avLst/>
          </a:prstGeom>
          <a:noFill/>
        </p:spPr>
        <p:txBody>
          <a:bodyPr wrap="none" rtlCol="0">
            <a:spAutoFit/>
          </a:bodyPr>
          <a:lstStyle/>
          <a:p>
            <a:r>
              <a:rPr lang="en-US" b="1" dirty="0">
                <a:solidFill>
                  <a:srgbClr val="14C214"/>
                </a:solidFill>
              </a:rPr>
              <a:t>FOR</a:t>
            </a:r>
          </a:p>
        </p:txBody>
      </p:sp>
      <p:pic>
        <p:nvPicPr>
          <p:cNvPr id="4" name="Picture 2" descr="C for Loop (With Examples)">
            <a:extLst>
              <a:ext uri="{FF2B5EF4-FFF2-40B4-BE49-F238E27FC236}">
                <a16:creationId xmlns:a16="http://schemas.microsoft.com/office/drawing/2014/main" id="{ADFD79CD-8B41-2D81-AD7E-26DD2061A2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584" y="1732527"/>
            <a:ext cx="2712216" cy="380507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68A40D1-78F8-FCD1-7CAC-0940863E9AFB}"/>
              </a:ext>
            </a:extLst>
          </p:cNvPr>
          <p:cNvSpPr txBox="1"/>
          <p:nvPr/>
        </p:nvSpPr>
        <p:spPr>
          <a:xfrm>
            <a:off x="3815384" y="1593411"/>
            <a:ext cx="7882304" cy="2308324"/>
          </a:xfrm>
          <a:prstGeom prst="rect">
            <a:avLst/>
          </a:prstGeom>
          <a:noFill/>
        </p:spPr>
        <p:txBody>
          <a:bodyPr wrap="square">
            <a:spAutoFit/>
          </a:bodyPr>
          <a:lstStyle/>
          <a:p>
            <a:pPr marL="285750" indent="-285750">
              <a:buFont typeface="Arial" panose="020B0604020202020204" pitchFamily="34" charset="0"/>
              <a:buChar char="•"/>
            </a:pPr>
            <a:r>
              <a:rPr lang="es-ES" b="0" i="0" dirty="0">
                <a:solidFill>
                  <a:srgbClr val="000000"/>
                </a:solidFill>
                <a:effectLst/>
                <a:latin typeface="Arial" panose="020B0604020202020204" pitchFamily="34" charset="0"/>
              </a:rPr>
              <a:t>El bloque de instrucciones que se repite se suele llamar cuerpo del bucle y cada repetición se suele llamar iteración.</a:t>
            </a:r>
            <a:endParaRPr lang="en-US" dirty="0"/>
          </a:p>
          <a:p>
            <a:pPr marL="285750" indent="-285750">
              <a:buFont typeface="Arial" panose="020B0604020202020204" pitchFamily="34" charset="0"/>
              <a:buChar char="•"/>
            </a:pPr>
            <a:r>
              <a:rPr lang="es-ES" b="0" i="0" dirty="0">
                <a:solidFill>
                  <a:srgbClr val="000000"/>
                </a:solidFill>
                <a:effectLst/>
                <a:latin typeface="Arial" panose="020B0604020202020204" pitchFamily="34" charset="0"/>
              </a:rPr>
              <a:t>En general, un bucle es una estructura de control que repite un bloque de instrucciones. </a:t>
            </a:r>
          </a:p>
          <a:p>
            <a:pPr marL="285750" indent="-285750">
              <a:buFont typeface="Arial" panose="020B0604020202020204" pitchFamily="34" charset="0"/>
              <a:buChar char="•"/>
            </a:pPr>
            <a:endParaRPr lang="es-ES" b="0" i="0" dirty="0">
              <a:solidFill>
                <a:srgbClr val="000000"/>
              </a:solidFill>
              <a:effectLst/>
              <a:latin typeface="Arial" panose="020B0604020202020204" pitchFamily="34" charset="0"/>
            </a:endParaRPr>
          </a:p>
          <a:p>
            <a:pPr marL="285750" indent="-285750">
              <a:buFont typeface="Arial" panose="020B0604020202020204" pitchFamily="34" charset="0"/>
              <a:buChar char="•"/>
            </a:pPr>
            <a:r>
              <a:rPr lang="es-ES" b="0" i="0" dirty="0">
                <a:solidFill>
                  <a:srgbClr val="000000"/>
                </a:solidFill>
                <a:effectLst/>
                <a:latin typeface="Arial" panose="020B0604020202020204" pitchFamily="34" charset="0"/>
              </a:rPr>
              <a:t>Un bucle </a:t>
            </a:r>
            <a:r>
              <a:rPr lang="es-ES" b="0" i="0" dirty="0" err="1">
                <a:solidFill>
                  <a:srgbClr val="FF7700"/>
                </a:solidFill>
                <a:effectLst/>
                <a:latin typeface="Arial" panose="020B0604020202020204" pitchFamily="34" charset="0"/>
              </a:rPr>
              <a:t>for</a:t>
            </a:r>
            <a:r>
              <a:rPr lang="es-ES" b="0" i="0" dirty="0">
                <a:solidFill>
                  <a:srgbClr val="000000"/>
                </a:solidFill>
                <a:effectLst/>
                <a:latin typeface="Arial" panose="020B0604020202020204" pitchFamily="34" charset="0"/>
              </a:rPr>
              <a:t> es un bucle que repite el bloque de instrucciones un número </a:t>
            </a:r>
            <a:r>
              <a:rPr lang="es-ES" b="0" i="0" dirty="0" err="1">
                <a:solidFill>
                  <a:srgbClr val="000000"/>
                </a:solidFill>
                <a:effectLst/>
                <a:latin typeface="Arial" panose="020B0604020202020204" pitchFamily="34" charset="0"/>
              </a:rPr>
              <a:t>prederminado</a:t>
            </a:r>
            <a:r>
              <a:rPr lang="es-ES" b="0" i="0" dirty="0">
                <a:solidFill>
                  <a:srgbClr val="000000"/>
                </a:solidFill>
                <a:effectLst/>
                <a:latin typeface="Arial" panose="020B0604020202020204" pitchFamily="34" charset="0"/>
              </a:rPr>
              <a:t> de veces. </a:t>
            </a:r>
          </a:p>
          <a:p>
            <a:pPr marL="285750" indent="-285750">
              <a:buFont typeface="Arial" panose="020B0604020202020204" pitchFamily="34" charset="0"/>
              <a:buChar char="•"/>
            </a:pPr>
            <a:endParaRPr lang="es-ES" dirty="0">
              <a:solidFill>
                <a:srgbClr val="000000"/>
              </a:solidFill>
              <a:latin typeface="Arial" panose="020B0604020202020204" pitchFamily="34" charset="0"/>
            </a:endParaRPr>
          </a:p>
        </p:txBody>
      </p:sp>
      <p:sp>
        <p:nvSpPr>
          <p:cNvPr id="6" name="TextBox 5">
            <a:extLst>
              <a:ext uri="{FF2B5EF4-FFF2-40B4-BE49-F238E27FC236}">
                <a16:creationId xmlns:a16="http://schemas.microsoft.com/office/drawing/2014/main" id="{C2828813-444E-0D9E-3419-B17230609D5E}"/>
              </a:ext>
            </a:extLst>
          </p:cNvPr>
          <p:cNvSpPr txBox="1"/>
          <p:nvPr/>
        </p:nvSpPr>
        <p:spPr>
          <a:xfrm>
            <a:off x="4408088" y="3884173"/>
            <a:ext cx="6096000" cy="369332"/>
          </a:xfrm>
          <a:prstGeom prst="rect">
            <a:avLst/>
          </a:prstGeom>
          <a:noFill/>
        </p:spPr>
        <p:txBody>
          <a:bodyPr wrap="square">
            <a:spAutoFit/>
          </a:bodyPr>
          <a:lstStyle/>
          <a:p>
            <a:pPr algn="just"/>
            <a:r>
              <a:rPr lang="es-ES" b="0" i="0" dirty="0">
                <a:solidFill>
                  <a:srgbClr val="000000"/>
                </a:solidFill>
                <a:effectLst/>
                <a:latin typeface="Arial" panose="020B0604020202020204" pitchFamily="34" charset="0"/>
              </a:rPr>
              <a:t>La sintaxis de un bucle </a:t>
            </a:r>
            <a:r>
              <a:rPr lang="es-ES" b="0" i="0" dirty="0" err="1">
                <a:solidFill>
                  <a:srgbClr val="FF7700"/>
                </a:solidFill>
                <a:effectLst/>
                <a:latin typeface="Arial" panose="020B0604020202020204" pitchFamily="34" charset="0"/>
              </a:rPr>
              <a:t>for</a:t>
            </a:r>
            <a:r>
              <a:rPr lang="es-ES" b="0" i="0" dirty="0">
                <a:solidFill>
                  <a:srgbClr val="000000"/>
                </a:solidFill>
                <a:effectLst/>
                <a:latin typeface="Arial" panose="020B0604020202020204" pitchFamily="34" charset="0"/>
              </a:rPr>
              <a:t> es la siguiente:</a:t>
            </a:r>
            <a:endParaRPr lang="en-US" dirty="0"/>
          </a:p>
        </p:txBody>
      </p:sp>
      <p:sp>
        <p:nvSpPr>
          <p:cNvPr id="7" name="Rectangle 6">
            <a:extLst>
              <a:ext uri="{FF2B5EF4-FFF2-40B4-BE49-F238E27FC236}">
                <a16:creationId xmlns:a16="http://schemas.microsoft.com/office/drawing/2014/main" id="{9CA67FC6-01FF-D1E8-BC16-5102A47BE2A7}"/>
              </a:ext>
            </a:extLst>
          </p:cNvPr>
          <p:cNvSpPr>
            <a:spLocks noChangeArrowheads="1"/>
          </p:cNvSpPr>
          <p:nvPr/>
        </p:nvSpPr>
        <p:spPr bwMode="auto">
          <a:xfrm>
            <a:off x="4601763" y="4501296"/>
            <a:ext cx="736611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00C1"/>
                </a:solidFill>
                <a:effectLst/>
                <a:latin typeface="Consolas" panose="020B0609020204030204" pitchFamily="49" charset="0"/>
              </a:rPr>
              <a:t>for</a:t>
            </a:r>
            <a:r>
              <a:rPr kumimoji="0" lang="en-US" altLang="en-US" sz="1600" b="0" i="0" u="none" strike="noStrike" cap="none" normalizeH="0" baseline="0" dirty="0">
                <a:ln>
                  <a:noFill/>
                </a:ln>
                <a:effectLst/>
                <a:latin typeface="Consolas" panose="020B0609020204030204" pitchFamily="49" charset="0"/>
              </a:rPr>
              <a:t> variable </a:t>
            </a:r>
            <a:r>
              <a:rPr kumimoji="0" lang="en-US" altLang="en-US" sz="1600" b="1" i="0" u="none" strike="noStrike" cap="none" normalizeH="0" baseline="0" dirty="0">
                <a:ln>
                  <a:noFill/>
                </a:ln>
                <a:solidFill>
                  <a:srgbClr val="FF00C1"/>
                </a:solidFill>
                <a:effectLst/>
                <a:latin typeface="Consolas" panose="020B0609020204030204" pitchFamily="49" charset="0"/>
              </a:rPr>
              <a:t>in</a:t>
            </a:r>
            <a:r>
              <a:rPr kumimoji="0" lang="en-US" altLang="en-US" sz="1600" b="0" i="0" u="none" strike="noStrike" cap="none" normalizeH="0" baseline="0" dirty="0">
                <a:ln>
                  <a:noFill/>
                </a:ln>
                <a:effectLst/>
                <a:latin typeface="Consolas" panose="020B0609020204030204" pitchFamily="49" charset="0"/>
              </a:rPr>
              <a:t> </a:t>
            </a:r>
            <a:r>
              <a:rPr kumimoji="0" lang="en-US" altLang="en-US" sz="1600" b="0" i="0" u="none" strike="noStrike" cap="none" normalizeH="0" baseline="0" dirty="0" err="1">
                <a:ln>
                  <a:noFill/>
                </a:ln>
                <a:effectLst/>
                <a:latin typeface="Consolas" panose="020B0609020204030204" pitchFamily="49" charset="0"/>
              </a:rPr>
              <a:t>elemento</a:t>
            </a:r>
            <a:r>
              <a:rPr kumimoji="0" lang="en-US" altLang="en-US" sz="1600" b="0" i="0" u="none" strike="noStrike" cap="none" normalizeH="0" baseline="0" dirty="0">
                <a:ln>
                  <a:noFill/>
                </a:ln>
                <a:effectLst/>
                <a:latin typeface="Consolas" panose="020B0609020204030204" pitchFamily="49" charset="0"/>
              </a:rPr>
              <a:t> </a:t>
            </a:r>
            <a:r>
              <a:rPr kumimoji="0" lang="en-US" altLang="en-US" sz="1600" b="0" i="0" u="none" strike="noStrike" cap="none" normalizeH="0" baseline="0" dirty="0" err="1">
                <a:ln>
                  <a:noFill/>
                </a:ln>
                <a:effectLst/>
                <a:latin typeface="Consolas" panose="020B0609020204030204" pitchFamily="49" charset="0"/>
              </a:rPr>
              <a:t>iterable</a:t>
            </a:r>
            <a:r>
              <a:rPr kumimoji="0" lang="en-US" altLang="en-US" sz="1600" b="0" i="0" u="none" strike="noStrike" cap="none" normalizeH="0" baseline="0" dirty="0">
                <a:ln>
                  <a:noFill/>
                </a:ln>
                <a:effectLst/>
                <a:latin typeface="Consolas" panose="020B0609020204030204" pitchFamily="49" charset="0"/>
              </a:rPr>
              <a:t> (</a:t>
            </a:r>
            <a:r>
              <a:rPr kumimoji="0" lang="en-US" altLang="en-US" sz="1600" b="0" i="0" u="none" strike="noStrike" cap="none" normalizeH="0" baseline="0" dirty="0" err="1">
                <a:ln>
                  <a:noFill/>
                </a:ln>
                <a:effectLst/>
                <a:latin typeface="Consolas" panose="020B0609020204030204" pitchFamily="49" charset="0"/>
              </a:rPr>
              <a:t>lista</a:t>
            </a:r>
            <a:r>
              <a:rPr kumimoji="0" lang="en-US" altLang="en-US" sz="1600" b="0" i="0" u="none" strike="noStrike" cap="none" normalizeH="0" baseline="0" dirty="0">
                <a:ln>
                  <a:noFill/>
                </a:ln>
                <a:effectLst/>
                <a:latin typeface="Consolas" panose="020B0609020204030204" pitchFamily="49" charset="0"/>
              </a:rPr>
              <a:t>, </a:t>
            </a:r>
            <a:r>
              <a:rPr kumimoji="0" lang="en-US" altLang="en-US" sz="1600" b="0" i="0" u="none" strike="noStrike" cap="none" normalizeH="0" baseline="0" dirty="0" err="1">
                <a:ln>
                  <a:noFill/>
                </a:ln>
                <a:effectLst/>
                <a:latin typeface="Consolas" panose="020B0609020204030204" pitchFamily="49" charset="0"/>
              </a:rPr>
              <a:t>cadena</a:t>
            </a:r>
            <a:r>
              <a:rPr kumimoji="0" lang="en-US" altLang="en-US" sz="1600" b="0" i="0" u="none" strike="noStrike" cap="none" normalizeH="0" baseline="0" dirty="0">
                <a:ln>
                  <a:noFill/>
                </a:ln>
                <a:effectLst/>
                <a:latin typeface="Consolas" panose="020B0609020204030204" pitchFamily="49" charset="0"/>
              </a:rPr>
              <a:t>, range, etc.)</a:t>
            </a:r>
            <a:r>
              <a:rPr kumimoji="0" lang="en-US" altLang="en-US" sz="1600" b="1" i="0" u="none" strike="noStrike" cap="none" normalizeH="0" baseline="0" dirty="0">
                <a:ln>
                  <a:noFill/>
                </a:ln>
                <a:solidFill>
                  <a:srgbClr val="FF00C1"/>
                </a:solidFill>
                <a:effectLst/>
                <a:latin typeface="Consolas" panose="020B0609020204030204" pitchFamily="49" charset="0"/>
              </a:rPr>
              <a:t>:</a:t>
            </a:r>
            <a:r>
              <a:rPr kumimoji="0" lang="en-US" altLang="en-US" sz="1600" b="0" i="0" u="none" strike="noStrike" cap="none" normalizeH="0" baseline="0" dirty="0">
                <a:ln>
                  <a:noFill/>
                </a:ln>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latin typeface="Consolas" panose="020B0609020204030204" pitchFamily="49" charset="0"/>
              </a:rPr>
              <a:t>	</a:t>
            </a:r>
            <a:r>
              <a:rPr kumimoji="0" lang="en-US" altLang="en-US" sz="1600" b="0" i="0" u="none" strike="noStrike" cap="none" normalizeH="0" baseline="0" dirty="0" err="1">
                <a:ln>
                  <a:noFill/>
                </a:ln>
                <a:effectLst/>
                <a:latin typeface="Consolas" panose="020B0609020204030204" pitchFamily="49" charset="0"/>
              </a:rPr>
              <a:t>cuerpo</a:t>
            </a:r>
            <a:r>
              <a:rPr kumimoji="0" lang="en-US" altLang="en-US" sz="1600" b="0" i="0" u="none" strike="noStrike" cap="none" normalizeH="0" baseline="0" dirty="0">
                <a:ln>
                  <a:noFill/>
                </a:ln>
                <a:effectLst/>
                <a:latin typeface="Consolas" panose="020B0609020204030204" pitchFamily="49" charset="0"/>
              </a:rPr>
              <a:t> del </a:t>
            </a:r>
            <a:r>
              <a:rPr kumimoji="0" lang="en-US" altLang="en-US" sz="1600" b="0" i="0" u="none" strike="noStrike" cap="none" normalizeH="0" baseline="0" dirty="0" err="1">
                <a:ln>
                  <a:noFill/>
                </a:ln>
                <a:effectLst/>
                <a:latin typeface="Consolas" panose="020B0609020204030204" pitchFamily="49" charset="0"/>
              </a:rPr>
              <a:t>bucle</a:t>
            </a:r>
            <a:r>
              <a:rPr kumimoji="0" lang="en-US" altLang="en-US" sz="1200" b="0" i="0" u="none" strike="noStrike" cap="none" normalizeH="0" baseline="0" dirty="0">
                <a:ln>
                  <a:noFill/>
                </a:ln>
                <a:effectLst/>
              </a:rPr>
              <a:t> </a:t>
            </a:r>
            <a:endParaRPr kumimoji="0" lang="en-US" altLang="en-US" sz="3600" b="0" i="0" u="none" strike="noStrike" cap="none" normalizeH="0" baseline="0" dirty="0">
              <a:ln>
                <a:noFill/>
              </a:ln>
              <a:effectLst/>
              <a:latin typeface="Arial" panose="020B0604020202020204" pitchFamily="34" charset="0"/>
            </a:endParaRPr>
          </a:p>
        </p:txBody>
      </p:sp>
      <p:sp>
        <p:nvSpPr>
          <p:cNvPr id="8" name="TextBox 7">
            <a:extLst>
              <a:ext uri="{FF2B5EF4-FFF2-40B4-BE49-F238E27FC236}">
                <a16:creationId xmlns:a16="http://schemas.microsoft.com/office/drawing/2014/main" id="{828FB254-CB74-150E-47B0-F8B3C978B00B}"/>
              </a:ext>
            </a:extLst>
          </p:cNvPr>
          <p:cNvSpPr txBox="1"/>
          <p:nvPr/>
        </p:nvSpPr>
        <p:spPr>
          <a:xfrm>
            <a:off x="4708536" y="5447959"/>
            <a:ext cx="6096000" cy="923330"/>
          </a:xfrm>
          <a:prstGeom prst="rect">
            <a:avLst/>
          </a:prstGeom>
          <a:noFill/>
        </p:spPr>
        <p:txBody>
          <a:bodyPr wrap="square">
            <a:spAutoFit/>
          </a:bodyPr>
          <a:lstStyle/>
          <a:p>
            <a:pPr algn="just"/>
            <a:r>
              <a:rPr lang="es-ES" b="1" i="0" dirty="0">
                <a:solidFill>
                  <a:srgbClr val="000000"/>
                </a:solidFill>
                <a:effectLst/>
                <a:latin typeface="Arial" panose="020B0604020202020204" pitchFamily="34" charset="0"/>
              </a:rPr>
              <a:t>No es necesario definir la variable de control antes del bucle, aunque se puede utilizar como variable de control una variable ya definida en el programa.</a:t>
            </a:r>
            <a:endParaRPr lang="en-US" dirty="0"/>
          </a:p>
        </p:txBody>
      </p:sp>
    </p:spTree>
    <p:extLst>
      <p:ext uri="{BB962C8B-B14F-4D97-AF65-F5344CB8AC3E}">
        <p14:creationId xmlns:p14="http://schemas.microsoft.com/office/powerpoint/2010/main" val="1207413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s-ES" dirty="0"/>
              <a:t>Validaciones y Captura de Excepciones</a:t>
            </a:r>
            <a:endParaRPr lang="en-US" dirty="0"/>
          </a:p>
        </p:txBody>
      </p:sp>
      <p:sp>
        <p:nvSpPr>
          <p:cNvPr id="2" name="TextBox 1">
            <a:extLst>
              <a:ext uri="{FF2B5EF4-FFF2-40B4-BE49-F238E27FC236}">
                <a16:creationId xmlns:a16="http://schemas.microsoft.com/office/drawing/2014/main" id="{01EEE013-77C7-905B-0E18-7DDA2EF735D9}"/>
              </a:ext>
            </a:extLst>
          </p:cNvPr>
          <p:cNvSpPr txBox="1"/>
          <p:nvPr/>
        </p:nvSpPr>
        <p:spPr>
          <a:xfrm>
            <a:off x="491971" y="1363195"/>
            <a:ext cx="9159880" cy="369332"/>
          </a:xfrm>
          <a:prstGeom prst="rect">
            <a:avLst/>
          </a:prstGeom>
          <a:noFill/>
        </p:spPr>
        <p:txBody>
          <a:bodyPr wrap="none" rtlCol="0">
            <a:spAutoFit/>
          </a:bodyPr>
          <a:lstStyle/>
          <a:p>
            <a:r>
              <a:rPr lang="en-US" b="1" dirty="0">
                <a:solidFill>
                  <a:srgbClr val="14C214"/>
                </a:solidFill>
              </a:rPr>
              <a:t>TIPOS DE ERRORES DE PROGRAMACIÓN – EN TIEMPO DE EJECUCIÓN</a:t>
            </a:r>
          </a:p>
        </p:txBody>
      </p:sp>
      <p:sp>
        <p:nvSpPr>
          <p:cNvPr id="4" name="TextBox 3">
            <a:extLst>
              <a:ext uri="{FF2B5EF4-FFF2-40B4-BE49-F238E27FC236}">
                <a16:creationId xmlns:a16="http://schemas.microsoft.com/office/drawing/2014/main" id="{9830C285-DBF2-20D9-980B-40F817FAABE6}"/>
              </a:ext>
            </a:extLst>
          </p:cNvPr>
          <p:cNvSpPr txBox="1"/>
          <p:nvPr/>
        </p:nvSpPr>
        <p:spPr>
          <a:xfrm>
            <a:off x="491971" y="1974605"/>
            <a:ext cx="10588803" cy="461665"/>
          </a:xfrm>
          <a:prstGeom prst="rect">
            <a:avLst/>
          </a:prstGeom>
          <a:noFill/>
        </p:spPr>
        <p:txBody>
          <a:bodyPr wrap="square">
            <a:spAutoFit/>
          </a:bodyPr>
          <a:lstStyle/>
          <a:p>
            <a:pPr lvl="1"/>
            <a:r>
              <a:rPr lang="en-US" sz="2400" b="1" dirty="0" err="1"/>
              <a:t>Manejo</a:t>
            </a:r>
            <a:r>
              <a:rPr lang="en-US" sz="2400" b="1" dirty="0"/>
              <a:t> de </a:t>
            </a:r>
            <a:r>
              <a:rPr lang="en-US" sz="2400" b="1" dirty="0" err="1"/>
              <a:t>Excepciones</a:t>
            </a:r>
            <a:r>
              <a:rPr lang="en-US" sz="2400" b="1" dirty="0"/>
              <a:t> -  Handling Exceptions - </a:t>
            </a:r>
            <a:r>
              <a:rPr lang="en-US" sz="2400" b="1" i="0" dirty="0">
                <a:solidFill>
                  <a:srgbClr val="333333"/>
                </a:solidFill>
                <a:effectLst/>
                <a:latin typeface="-apple-system"/>
              </a:rPr>
              <a:t>LBYL</a:t>
            </a:r>
            <a:endParaRPr lang="en-US" sz="2400" b="1" dirty="0"/>
          </a:p>
        </p:txBody>
      </p:sp>
      <p:sp>
        <p:nvSpPr>
          <p:cNvPr id="5" name="TextBox 4">
            <a:extLst>
              <a:ext uri="{FF2B5EF4-FFF2-40B4-BE49-F238E27FC236}">
                <a16:creationId xmlns:a16="http://schemas.microsoft.com/office/drawing/2014/main" id="{86FC865C-34BD-79D7-72F6-8FC811804F9C}"/>
              </a:ext>
            </a:extLst>
          </p:cNvPr>
          <p:cNvSpPr txBox="1"/>
          <p:nvPr/>
        </p:nvSpPr>
        <p:spPr>
          <a:xfrm>
            <a:off x="1601600" y="2737333"/>
            <a:ext cx="9344306" cy="707886"/>
          </a:xfrm>
          <a:prstGeom prst="rect">
            <a:avLst/>
          </a:prstGeom>
          <a:noFill/>
        </p:spPr>
        <p:txBody>
          <a:bodyPr wrap="square">
            <a:spAutoFit/>
          </a:bodyPr>
          <a:lstStyle/>
          <a:p>
            <a:pPr algn="l"/>
            <a:r>
              <a:rPr lang="es-ES" sz="2000" b="1" i="0" dirty="0">
                <a:solidFill>
                  <a:srgbClr val="14C214"/>
                </a:solidFill>
                <a:effectLst/>
                <a:latin typeface="-apple-system"/>
              </a:rPr>
              <a:t>Enfoques para atacar el Problema:</a:t>
            </a:r>
          </a:p>
          <a:p>
            <a:pPr marL="285750" indent="-285750" algn="l">
              <a:buFont typeface="Arial" panose="020B0604020202020204" pitchFamily="34" charset="0"/>
              <a:buChar char="•"/>
            </a:pPr>
            <a:r>
              <a:rPr lang="es-ES" sz="2000" i="0" dirty="0">
                <a:solidFill>
                  <a:srgbClr val="333333"/>
                </a:solidFill>
                <a:effectLst/>
                <a:latin typeface="-apple-system"/>
              </a:rPr>
              <a:t>Piensa antes de actuar – </a:t>
            </a:r>
            <a:r>
              <a:rPr lang="en-US" sz="2000" b="1" i="0" dirty="0">
                <a:solidFill>
                  <a:srgbClr val="333333"/>
                </a:solidFill>
                <a:effectLst/>
                <a:latin typeface="-apple-system"/>
              </a:rPr>
              <a:t>LBYL: </a:t>
            </a:r>
            <a:r>
              <a:rPr lang="en-US" sz="2000" dirty="0" err="1">
                <a:solidFill>
                  <a:srgbClr val="333333"/>
                </a:solidFill>
                <a:latin typeface="-apple-system"/>
              </a:rPr>
              <a:t>Evitar</a:t>
            </a:r>
            <a:r>
              <a:rPr lang="en-US" sz="2000" dirty="0">
                <a:solidFill>
                  <a:srgbClr val="333333"/>
                </a:solidFill>
                <a:latin typeface="-apple-system"/>
              </a:rPr>
              <a:t> a </a:t>
            </a:r>
            <a:r>
              <a:rPr lang="en-US" sz="2000" dirty="0" err="1">
                <a:solidFill>
                  <a:srgbClr val="333333"/>
                </a:solidFill>
                <a:latin typeface="-apple-system"/>
              </a:rPr>
              <a:t>toda</a:t>
            </a:r>
            <a:r>
              <a:rPr lang="en-US" sz="2000" dirty="0">
                <a:solidFill>
                  <a:srgbClr val="333333"/>
                </a:solidFill>
                <a:latin typeface="-apple-system"/>
              </a:rPr>
              <a:t> costa la </a:t>
            </a:r>
            <a:r>
              <a:rPr lang="en-US" sz="2000" dirty="0" err="1">
                <a:solidFill>
                  <a:srgbClr val="333333"/>
                </a:solidFill>
                <a:latin typeface="-apple-system"/>
              </a:rPr>
              <a:t>aparición</a:t>
            </a:r>
            <a:r>
              <a:rPr lang="en-US" sz="2000" dirty="0">
                <a:solidFill>
                  <a:srgbClr val="333333"/>
                </a:solidFill>
                <a:latin typeface="-apple-system"/>
              </a:rPr>
              <a:t> de </a:t>
            </a:r>
            <a:r>
              <a:rPr lang="en-US" sz="2000" dirty="0" err="1">
                <a:solidFill>
                  <a:srgbClr val="333333"/>
                </a:solidFill>
                <a:latin typeface="-apple-system"/>
              </a:rPr>
              <a:t>Errores</a:t>
            </a:r>
            <a:endParaRPr lang="es-ES" sz="2000" i="0" dirty="0">
              <a:solidFill>
                <a:srgbClr val="333333"/>
              </a:solidFill>
              <a:effectLst/>
              <a:latin typeface="-apple-system"/>
            </a:endParaRPr>
          </a:p>
        </p:txBody>
      </p:sp>
      <p:sp>
        <p:nvSpPr>
          <p:cNvPr id="6" name="TextBox 5">
            <a:extLst>
              <a:ext uri="{FF2B5EF4-FFF2-40B4-BE49-F238E27FC236}">
                <a16:creationId xmlns:a16="http://schemas.microsoft.com/office/drawing/2014/main" id="{20922DB3-16DD-ADE7-7A71-038E05C541BB}"/>
              </a:ext>
            </a:extLst>
          </p:cNvPr>
          <p:cNvSpPr txBox="1"/>
          <p:nvPr/>
        </p:nvSpPr>
        <p:spPr>
          <a:xfrm>
            <a:off x="3783106" y="3736352"/>
            <a:ext cx="7162800" cy="2308324"/>
          </a:xfrm>
          <a:prstGeom prst="rect">
            <a:avLst/>
          </a:prstGeom>
          <a:noFill/>
        </p:spPr>
        <p:txBody>
          <a:bodyPr wrap="square">
            <a:spAutoFit/>
          </a:bodyPr>
          <a:lstStyle/>
          <a:p>
            <a:r>
              <a:rPr lang="en-US" dirty="0" err="1"/>
              <a:t>numerador</a:t>
            </a:r>
            <a:r>
              <a:rPr lang="en-US" dirty="0"/>
              <a:t> = 5</a:t>
            </a:r>
          </a:p>
          <a:p>
            <a:r>
              <a:rPr lang="en-US" dirty="0" err="1"/>
              <a:t>denominador</a:t>
            </a:r>
            <a:r>
              <a:rPr lang="en-US" dirty="0"/>
              <a:t> = 0</a:t>
            </a:r>
          </a:p>
          <a:p>
            <a:endParaRPr lang="en-US" dirty="0"/>
          </a:p>
          <a:p>
            <a:r>
              <a:rPr lang="en-US" b="1" dirty="0">
                <a:solidFill>
                  <a:srgbClr val="00B050"/>
                </a:solidFill>
              </a:rPr>
              <a:t>if</a:t>
            </a:r>
            <a:r>
              <a:rPr lang="en-US" dirty="0"/>
              <a:t> </a:t>
            </a:r>
            <a:r>
              <a:rPr lang="en-US" dirty="0" err="1"/>
              <a:t>denominador</a:t>
            </a:r>
            <a:r>
              <a:rPr lang="en-US" dirty="0"/>
              <a:t> != 0:</a:t>
            </a:r>
          </a:p>
          <a:p>
            <a:r>
              <a:rPr lang="en-US" dirty="0"/>
              <a:t>    </a:t>
            </a:r>
            <a:r>
              <a:rPr lang="en-US" dirty="0" err="1"/>
              <a:t>cociente</a:t>
            </a:r>
            <a:r>
              <a:rPr lang="en-US" dirty="0"/>
              <a:t> = </a:t>
            </a:r>
            <a:r>
              <a:rPr lang="en-US" dirty="0" err="1"/>
              <a:t>numerador</a:t>
            </a:r>
            <a:r>
              <a:rPr lang="en-US" dirty="0"/>
              <a:t>/</a:t>
            </a:r>
            <a:r>
              <a:rPr lang="en-US" dirty="0" err="1"/>
              <a:t>denominador</a:t>
            </a:r>
            <a:endParaRPr lang="en-US" dirty="0"/>
          </a:p>
          <a:p>
            <a:r>
              <a:rPr lang="en-US" dirty="0"/>
              <a:t>    print('{}/{} = {}'.format(</a:t>
            </a:r>
            <a:r>
              <a:rPr lang="en-US" dirty="0" err="1"/>
              <a:t>numerador</a:t>
            </a:r>
            <a:r>
              <a:rPr lang="en-US" dirty="0"/>
              <a:t>, </a:t>
            </a:r>
            <a:r>
              <a:rPr lang="en-US" dirty="0" err="1"/>
              <a:t>denominador</a:t>
            </a:r>
            <a:r>
              <a:rPr lang="en-US" dirty="0"/>
              <a:t>, </a:t>
            </a:r>
            <a:r>
              <a:rPr lang="en-US" dirty="0" err="1"/>
              <a:t>cociente</a:t>
            </a:r>
            <a:r>
              <a:rPr lang="en-US" dirty="0"/>
              <a:t>))</a:t>
            </a:r>
          </a:p>
          <a:p>
            <a:r>
              <a:rPr lang="en-US" b="1" dirty="0">
                <a:solidFill>
                  <a:srgbClr val="00B050"/>
                </a:solidFill>
              </a:rPr>
              <a:t>else</a:t>
            </a:r>
            <a:r>
              <a:rPr lang="en-US" dirty="0"/>
              <a:t>:</a:t>
            </a:r>
          </a:p>
          <a:p>
            <a:r>
              <a:rPr lang="en-US" dirty="0"/>
              <a:t>    print('Error: </a:t>
            </a:r>
            <a:r>
              <a:rPr lang="en-US" dirty="0" err="1"/>
              <a:t>el</a:t>
            </a:r>
            <a:r>
              <a:rPr lang="en-US" dirty="0"/>
              <a:t> </a:t>
            </a:r>
            <a:r>
              <a:rPr lang="en-US" dirty="0" err="1"/>
              <a:t>denominador</a:t>
            </a:r>
            <a:r>
              <a:rPr lang="en-US" dirty="0"/>
              <a:t> es </a:t>
            </a:r>
            <a:r>
              <a:rPr lang="en-US" dirty="0" err="1"/>
              <a:t>nulo</a:t>
            </a:r>
            <a:r>
              <a:rPr lang="en-US" dirty="0"/>
              <a:t>')</a:t>
            </a:r>
          </a:p>
        </p:txBody>
      </p:sp>
    </p:spTree>
    <p:extLst>
      <p:ext uri="{BB962C8B-B14F-4D97-AF65-F5344CB8AC3E}">
        <p14:creationId xmlns:p14="http://schemas.microsoft.com/office/powerpoint/2010/main" val="11314571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s-ES" dirty="0"/>
              <a:t>Validaciones y Captura de Excepciones</a:t>
            </a:r>
            <a:endParaRPr lang="en-US" dirty="0"/>
          </a:p>
        </p:txBody>
      </p:sp>
      <p:sp>
        <p:nvSpPr>
          <p:cNvPr id="2" name="TextBox 1">
            <a:extLst>
              <a:ext uri="{FF2B5EF4-FFF2-40B4-BE49-F238E27FC236}">
                <a16:creationId xmlns:a16="http://schemas.microsoft.com/office/drawing/2014/main" id="{01EEE013-77C7-905B-0E18-7DDA2EF735D9}"/>
              </a:ext>
            </a:extLst>
          </p:cNvPr>
          <p:cNvSpPr txBox="1"/>
          <p:nvPr/>
        </p:nvSpPr>
        <p:spPr>
          <a:xfrm>
            <a:off x="491971" y="1363195"/>
            <a:ext cx="9159880" cy="369332"/>
          </a:xfrm>
          <a:prstGeom prst="rect">
            <a:avLst/>
          </a:prstGeom>
          <a:noFill/>
        </p:spPr>
        <p:txBody>
          <a:bodyPr wrap="none" rtlCol="0">
            <a:spAutoFit/>
          </a:bodyPr>
          <a:lstStyle/>
          <a:p>
            <a:r>
              <a:rPr lang="en-US" b="1" dirty="0">
                <a:solidFill>
                  <a:srgbClr val="14C214"/>
                </a:solidFill>
              </a:rPr>
              <a:t>TIPOS DE ERRORES DE PROGRAMACIÓN – EN TIEMPO DE EJECUCIÓN</a:t>
            </a:r>
          </a:p>
        </p:txBody>
      </p:sp>
      <p:sp>
        <p:nvSpPr>
          <p:cNvPr id="4" name="TextBox 3">
            <a:extLst>
              <a:ext uri="{FF2B5EF4-FFF2-40B4-BE49-F238E27FC236}">
                <a16:creationId xmlns:a16="http://schemas.microsoft.com/office/drawing/2014/main" id="{99AC8C55-65BE-9765-A5EF-AF163C8A20BE}"/>
              </a:ext>
            </a:extLst>
          </p:cNvPr>
          <p:cNvSpPr txBox="1"/>
          <p:nvPr/>
        </p:nvSpPr>
        <p:spPr>
          <a:xfrm>
            <a:off x="491971" y="1974605"/>
            <a:ext cx="10588803" cy="461665"/>
          </a:xfrm>
          <a:prstGeom prst="rect">
            <a:avLst/>
          </a:prstGeom>
          <a:noFill/>
        </p:spPr>
        <p:txBody>
          <a:bodyPr wrap="square">
            <a:spAutoFit/>
          </a:bodyPr>
          <a:lstStyle/>
          <a:p>
            <a:pPr lvl="1"/>
            <a:r>
              <a:rPr lang="en-US" sz="2400" b="1" dirty="0" err="1"/>
              <a:t>Manejo</a:t>
            </a:r>
            <a:r>
              <a:rPr lang="en-US" sz="2400" b="1" dirty="0"/>
              <a:t> de </a:t>
            </a:r>
            <a:r>
              <a:rPr lang="en-US" sz="2400" b="1" dirty="0" err="1"/>
              <a:t>Excepciones</a:t>
            </a:r>
            <a:r>
              <a:rPr lang="en-US" sz="2400" b="1" dirty="0"/>
              <a:t> -  Handling Exceptions - </a:t>
            </a:r>
            <a:r>
              <a:rPr lang="en-US" sz="2400" b="1" i="0" dirty="0">
                <a:solidFill>
                  <a:srgbClr val="333333"/>
                </a:solidFill>
                <a:effectLst/>
                <a:latin typeface="-apple-system"/>
              </a:rPr>
              <a:t>EAFP</a:t>
            </a:r>
            <a:endParaRPr lang="en-US" sz="2400" b="1" dirty="0"/>
          </a:p>
        </p:txBody>
      </p:sp>
      <p:sp>
        <p:nvSpPr>
          <p:cNvPr id="5" name="TextBox 4">
            <a:extLst>
              <a:ext uri="{FF2B5EF4-FFF2-40B4-BE49-F238E27FC236}">
                <a16:creationId xmlns:a16="http://schemas.microsoft.com/office/drawing/2014/main" id="{A56A9927-E640-F426-E189-C4CF43C57085}"/>
              </a:ext>
            </a:extLst>
          </p:cNvPr>
          <p:cNvSpPr txBox="1"/>
          <p:nvPr/>
        </p:nvSpPr>
        <p:spPr>
          <a:xfrm>
            <a:off x="2022940" y="2861830"/>
            <a:ext cx="8519553" cy="707886"/>
          </a:xfrm>
          <a:prstGeom prst="rect">
            <a:avLst/>
          </a:prstGeom>
          <a:noFill/>
        </p:spPr>
        <p:txBody>
          <a:bodyPr wrap="square">
            <a:spAutoFit/>
          </a:bodyPr>
          <a:lstStyle/>
          <a:p>
            <a:pPr algn="l"/>
            <a:r>
              <a:rPr lang="es-ES" sz="2000" b="1" i="0" dirty="0">
                <a:solidFill>
                  <a:srgbClr val="14C214"/>
                </a:solidFill>
                <a:effectLst/>
                <a:latin typeface="-apple-system"/>
              </a:rPr>
              <a:t>Enfoques para atacar el Problema:</a:t>
            </a:r>
          </a:p>
          <a:p>
            <a:pPr marL="285750" indent="-285750" algn="l">
              <a:buFont typeface="Arial" panose="020B0604020202020204" pitchFamily="34" charset="0"/>
              <a:buChar char="•"/>
            </a:pPr>
            <a:r>
              <a:rPr lang="es-ES" sz="2000" i="0" dirty="0">
                <a:solidFill>
                  <a:srgbClr val="333333"/>
                </a:solidFill>
                <a:effectLst/>
                <a:latin typeface="-apple-system"/>
              </a:rPr>
              <a:t>Es más sencillo pedir perdón que pedir permiso -</a:t>
            </a:r>
            <a:r>
              <a:rPr lang="en-US" sz="2000" b="1" i="0" dirty="0">
                <a:solidFill>
                  <a:srgbClr val="333333"/>
                </a:solidFill>
                <a:effectLst/>
                <a:latin typeface="-apple-system"/>
              </a:rPr>
              <a:t> EAFP</a:t>
            </a:r>
            <a:endParaRPr lang="es-ES" sz="2000" i="0" dirty="0">
              <a:solidFill>
                <a:srgbClr val="333333"/>
              </a:solidFill>
              <a:effectLst/>
              <a:latin typeface="-apple-system"/>
            </a:endParaRPr>
          </a:p>
        </p:txBody>
      </p:sp>
      <p:sp>
        <p:nvSpPr>
          <p:cNvPr id="6" name="TextBox 5">
            <a:extLst>
              <a:ext uri="{FF2B5EF4-FFF2-40B4-BE49-F238E27FC236}">
                <a16:creationId xmlns:a16="http://schemas.microsoft.com/office/drawing/2014/main" id="{987D03CC-CAA2-0DCC-BB9F-3D3FBDF6857D}"/>
              </a:ext>
            </a:extLst>
          </p:cNvPr>
          <p:cNvSpPr txBox="1"/>
          <p:nvPr/>
        </p:nvSpPr>
        <p:spPr>
          <a:xfrm>
            <a:off x="2734235" y="3744744"/>
            <a:ext cx="8633012" cy="923330"/>
          </a:xfrm>
          <a:prstGeom prst="rect">
            <a:avLst/>
          </a:prstGeom>
          <a:noFill/>
        </p:spPr>
        <p:txBody>
          <a:bodyPr wrap="square">
            <a:spAutoFit/>
          </a:bodyPr>
          <a:lstStyle/>
          <a:p>
            <a:r>
              <a:rPr lang="es-ES" b="0" i="0" dirty="0">
                <a:solidFill>
                  <a:srgbClr val="333333"/>
                </a:solidFill>
                <a:effectLst/>
                <a:latin typeface="-apple-system"/>
              </a:rPr>
              <a:t>Regla general</a:t>
            </a:r>
            <a:r>
              <a:rPr lang="es-ES" dirty="0">
                <a:solidFill>
                  <a:srgbClr val="333333"/>
                </a:solidFill>
                <a:latin typeface="-apple-system"/>
              </a:rPr>
              <a:t>:</a:t>
            </a:r>
          </a:p>
          <a:p>
            <a:pPr marL="742950" lvl="1" indent="-285750">
              <a:buFont typeface="Arial" panose="020B0604020202020204" pitchFamily="34" charset="0"/>
              <a:buChar char="•"/>
            </a:pPr>
            <a:r>
              <a:rPr lang="es-ES" b="1" i="0" dirty="0">
                <a:solidFill>
                  <a:srgbClr val="333333"/>
                </a:solidFill>
                <a:effectLst/>
                <a:latin typeface="-apple-system"/>
              </a:rPr>
              <a:t>probar</a:t>
            </a:r>
            <a:r>
              <a:rPr lang="es-ES" b="0" i="0" dirty="0">
                <a:solidFill>
                  <a:srgbClr val="333333"/>
                </a:solidFill>
                <a:effectLst/>
                <a:latin typeface="-apple-system"/>
              </a:rPr>
              <a:t> (</a:t>
            </a:r>
            <a:r>
              <a:rPr lang="es-ES" b="1" i="0" dirty="0">
                <a:solidFill>
                  <a:srgbClr val="14C214"/>
                </a:solidFill>
                <a:effectLst/>
                <a:latin typeface="-apple-system"/>
              </a:rPr>
              <a:t>try</a:t>
            </a:r>
            <a:r>
              <a:rPr lang="es-ES" b="0" i="0" dirty="0">
                <a:solidFill>
                  <a:srgbClr val="333333"/>
                </a:solidFill>
                <a:effectLst/>
                <a:latin typeface="-apple-system"/>
              </a:rPr>
              <a:t>) directamente la ejecución de las sentencias.</a:t>
            </a:r>
          </a:p>
          <a:p>
            <a:pPr marL="742950" lvl="1" indent="-285750">
              <a:buFont typeface="Arial" panose="020B0604020202020204" pitchFamily="34" charset="0"/>
              <a:buChar char="•"/>
            </a:pPr>
            <a:r>
              <a:rPr lang="es-ES" dirty="0">
                <a:solidFill>
                  <a:srgbClr val="333333"/>
                </a:solidFill>
                <a:latin typeface="-apple-system"/>
              </a:rPr>
              <a:t>P</a:t>
            </a:r>
            <a:r>
              <a:rPr lang="es-ES" b="0" i="0" dirty="0">
                <a:solidFill>
                  <a:srgbClr val="333333"/>
                </a:solidFill>
                <a:effectLst/>
                <a:latin typeface="-apple-system"/>
              </a:rPr>
              <a:t>ara los casos excepcionales, </a:t>
            </a:r>
            <a:r>
              <a:rPr lang="es-ES" b="1" i="0" dirty="0">
                <a:solidFill>
                  <a:srgbClr val="333333"/>
                </a:solidFill>
                <a:effectLst/>
                <a:latin typeface="-apple-system"/>
              </a:rPr>
              <a:t>capturar</a:t>
            </a:r>
            <a:r>
              <a:rPr lang="es-ES" b="0" i="0" dirty="0">
                <a:solidFill>
                  <a:srgbClr val="333333"/>
                </a:solidFill>
                <a:effectLst/>
                <a:latin typeface="-apple-system"/>
              </a:rPr>
              <a:t> (</a:t>
            </a:r>
            <a:r>
              <a:rPr lang="es-ES" b="1" i="0" dirty="0">
                <a:solidFill>
                  <a:srgbClr val="14C214"/>
                </a:solidFill>
                <a:effectLst/>
                <a:latin typeface="-apple-system"/>
              </a:rPr>
              <a:t>catch</a:t>
            </a:r>
            <a:r>
              <a:rPr lang="es-ES" b="0" i="0" dirty="0">
                <a:solidFill>
                  <a:srgbClr val="333333"/>
                </a:solidFill>
                <a:effectLst/>
                <a:latin typeface="-apple-system"/>
              </a:rPr>
              <a:t>) el error.</a:t>
            </a:r>
            <a:endParaRPr lang="en-US" dirty="0"/>
          </a:p>
        </p:txBody>
      </p:sp>
      <p:sp>
        <p:nvSpPr>
          <p:cNvPr id="7" name="TextBox 6">
            <a:extLst>
              <a:ext uri="{FF2B5EF4-FFF2-40B4-BE49-F238E27FC236}">
                <a16:creationId xmlns:a16="http://schemas.microsoft.com/office/drawing/2014/main" id="{2D41EEC0-4B26-C318-1673-D085F3F29E7E}"/>
              </a:ext>
            </a:extLst>
          </p:cNvPr>
          <p:cNvSpPr txBox="1"/>
          <p:nvPr/>
        </p:nvSpPr>
        <p:spPr>
          <a:xfrm>
            <a:off x="2022940" y="4843102"/>
            <a:ext cx="8519553" cy="400110"/>
          </a:xfrm>
          <a:prstGeom prst="rect">
            <a:avLst/>
          </a:prstGeom>
          <a:noFill/>
        </p:spPr>
        <p:txBody>
          <a:bodyPr wrap="square">
            <a:spAutoFit/>
          </a:bodyPr>
          <a:lstStyle/>
          <a:p>
            <a:pPr algn="l"/>
            <a:r>
              <a:rPr lang="es-ES" sz="2000" i="0" dirty="0">
                <a:effectLst/>
                <a:latin typeface="-apple-system"/>
              </a:rPr>
              <a:t>La estructura condicional </a:t>
            </a:r>
            <a:r>
              <a:rPr lang="es-ES" sz="2000" b="1" i="0" dirty="0">
                <a:solidFill>
                  <a:srgbClr val="FF00C1"/>
                </a:solidFill>
                <a:effectLst/>
                <a:latin typeface="-apple-system"/>
              </a:rPr>
              <a:t>try</a:t>
            </a:r>
            <a:r>
              <a:rPr lang="es-ES" sz="2000" b="1" i="0" dirty="0">
                <a:solidFill>
                  <a:srgbClr val="4A00FF"/>
                </a:solidFill>
                <a:effectLst/>
                <a:latin typeface="-apple-system"/>
              </a:rPr>
              <a:t> ... </a:t>
            </a:r>
            <a:r>
              <a:rPr lang="es-ES" sz="2000" b="1" i="0" dirty="0" err="1">
                <a:solidFill>
                  <a:srgbClr val="FF00C1"/>
                </a:solidFill>
                <a:effectLst/>
                <a:latin typeface="-apple-system"/>
              </a:rPr>
              <a:t>except</a:t>
            </a:r>
            <a:r>
              <a:rPr lang="es-ES" sz="2000" b="1" i="0" dirty="0">
                <a:solidFill>
                  <a:srgbClr val="4A00FF"/>
                </a:solidFill>
                <a:effectLst/>
                <a:latin typeface="-apple-system"/>
              </a:rPr>
              <a:t>:</a:t>
            </a:r>
          </a:p>
        </p:txBody>
      </p:sp>
      <p:pic>
        <p:nvPicPr>
          <p:cNvPr id="8" name="Picture 7">
            <a:extLst>
              <a:ext uri="{FF2B5EF4-FFF2-40B4-BE49-F238E27FC236}">
                <a16:creationId xmlns:a16="http://schemas.microsoft.com/office/drawing/2014/main" id="{91011C43-19DC-056B-7B8E-E1885DE8D9D4}"/>
              </a:ext>
            </a:extLst>
          </p:cNvPr>
          <p:cNvPicPr>
            <a:picLocks noChangeAspect="1"/>
          </p:cNvPicPr>
          <p:nvPr/>
        </p:nvPicPr>
        <p:blipFill>
          <a:blip r:embed="rId2"/>
          <a:stretch>
            <a:fillRect/>
          </a:stretch>
        </p:blipFill>
        <p:spPr>
          <a:xfrm>
            <a:off x="3346926" y="5325713"/>
            <a:ext cx="7407629" cy="1056273"/>
          </a:xfrm>
          <a:prstGeom prst="rect">
            <a:avLst/>
          </a:prstGeom>
        </p:spPr>
      </p:pic>
    </p:spTree>
    <p:extLst>
      <p:ext uri="{BB962C8B-B14F-4D97-AF65-F5344CB8AC3E}">
        <p14:creationId xmlns:p14="http://schemas.microsoft.com/office/powerpoint/2010/main" val="15906895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s-ES" dirty="0"/>
              <a:t>Validaciones y Captura de Excepciones</a:t>
            </a:r>
            <a:endParaRPr lang="en-US" dirty="0"/>
          </a:p>
        </p:txBody>
      </p:sp>
      <p:sp>
        <p:nvSpPr>
          <p:cNvPr id="2" name="TextBox 1">
            <a:extLst>
              <a:ext uri="{FF2B5EF4-FFF2-40B4-BE49-F238E27FC236}">
                <a16:creationId xmlns:a16="http://schemas.microsoft.com/office/drawing/2014/main" id="{01EEE013-77C7-905B-0E18-7DDA2EF735D9}"/>
              </a:ext>
            </a:extLst>
          </p:cNvPr>
          <p:cNvSpPr txBox="1"/>
          <p:nvPr/>
        </p:nvSpPr>
        <p:spPr>
          <a:xfrm>
            <a:off x="491971" y="1363195"/>
            <a:ext cx="9159880" cy="369332"/>
          </a:xfrm>
          <a:prstGeom prst="rect">
            <a:avLst/>
          </a:prstGeom>
          <a:noFill/>
        </p:spPr>
        <p:txBody>
          <a:bodyPr wrap="none" rtlCol="0">
            <a:spAutoFit/>
          </a:bodyPr>
          <a:lstStyle/>
          <a:p>
            <a:r>
              <a:rPr lang="en-US" b="1" dirty="0">
                <a:solidFill>
                  <a:srgbClr val="14C214"/>
                </a:solidFill>
              </a:rPr>
              <a:t>TIPOS DE ERRORES DE PROGRAMACIÓN – EN TIEMPO DE EJECUCIÓN</a:t>
            </a:r>
          </a:p>
        </p:txBody>
      </p:sp>
      <p:sp>
        <p:nvSpPr>
          <p:cNvPr id="4" name="TextBox 3">
            <a:extLst>
              <a:ext uri="{FF2B5EF4-FFF2-40B4-BE49-F238E27FC236}">
                <a16:creationId xmlns:a16="http://schemas.microsoft.com/office/drawing/2014/main" id="{98314D89-C072-4C35-C68E-9612748AF307}"/>
              </a:ext>
            </a:extLst>
          </p:cNvPr>
          <p:cNvSpPr txBox="1"/>
          <p:nvPr/>
        </p:nvSpPr>
        <p:spPr>
          <a:xfrm>
            <a:off x="491971" y="1974605"/>
            <a:ext cx="10588803" cy="461665"/>
          </a:xfrm>
          <a:prstGeom prst="rect">
            <a:avLst/>
          </a:prstGeom>
          <a:noFill/>
        </p:spPr>
        <p:txBody>
          <a:bodyPr wrap="square">
            <a:spAutoFit/>
          </a:bodyPr>
          <a:lstStyle/>
          <a:p>
            <a:pPr lvl="1"/>
            <a:r>
              <a:rPr lang="en-US" sz="2400" b="1" dirty="0" err="1"/>
              <a:t>Manejo</a:t>
            </a:r>
            <a:r>
              <a:rPr lang="en-US" sz="2400" b="1" dirty="0"/>
              <a:t> de </a:t>
            </a:r>
            <a:r>
              <a:rPr lang="en-US" sz="2400" b="1" dirty="0" err="1"/>
              <a:t>Excepciones</a:t>
            </a:r>
            <a:r>
              <a:rPr lang="en-US" sz="2400" b="1" dirty="0"/>
              <a:t> -  Handling Exceptions - </a:t>
            </a:r>
            <a:r>
              <a:rPr lang="en-US" sz="2400" b="1" i="0" dirty="0">
                <a:solidFill>
                  <a:srgbClr val="333333"/>
                </a:solidFill>
                <a:effectLst/>
                <a:latin typeface="-apple-system"/>
              </a:rPr>
              <a:t>EAFP</a:t>
            </a:r>
            <a:endParaRPr lang="en-US" sz="2400" b="1" dirty="0"/>
          </a:p>
        </p:txBody>
      </p:sp>
      <p:sp>
        <p:nvSpPr>
          <p:cNvPr id="5" name="TextBox 4">
            <a:extLst>
              <a:ext uri="{FF2B5EF4-FFF2-40B4-BE49-F238E27FC236}">
                <a16:creationId xmlns:a16="http://schemas.microsoft.com/office/drawing/2014/main" id="{A7FDC750-DAEA-B07A-4927-30B9EDDD10B7}"/>
              </a:ext>
            </a:extLst>
          </p:cNvPr>
          <p:cNvSpPr txBox="1"/>
          <p:nvPr/>
        </p:nvSpPr>
        <p:spPr>
          <a:xfrm>
            <a:off x="1786917" y="2678348"/>
            <a:ext cx="9652048" cy="3477875"/>
          </a:xfrm>
          <a:prstGeom prst="rect">
            <a:avLst/>
          </a:prstGeom>
          <a:noFill/>
        </p:spPr>
        <p:txBody>
          <a:bodyPr wrap="square">
            <a:spAutoFit/>
          </a:bodyPr>
          <a:lstStyle/>
          <a:p>
            <a:pPr algn="l"/>
            <a:r>
              <a:rPr lang="es-ES" sz="2000" i="0" dirty="0">
                <a:effectLst/>
                <a:latin typeface="-apple-system"/>
              </a:rPr>
              <a:t>La estructura condicional </a:t>
            </a:r>
            <a:r>
              <a:rPr lang="es-ES" sz="2000" b="1" i="0" dirty="0">
                <a:solidFill>
                  <a:srgbClr val="FF00C1"/>
                </a:solidFill>
                <a:effectLst/>
                <a:latin typeface="-apple-system"/>
              </a:rPr>
              <a:t>try</a:t>
            </a:r>
            <a:r>
              <a:rPr lang="es-ES" sz="2000" b="1" i="0" dirty="0">
                <a:solidFill>
                  <a:srgbClr val="4A00FF"/>
                </a:solidFill>
                <a:effectLst/>
                <a:latin typeface="-apple-system"/>
              </a:rPr>
              <a:t> ... </a:t>
            </a:r>
            <a:r>
              <a:rPr lang="es-ES" sz="2000" b="1" i="0" dirty="0" err="1">
                <a:solidFill>
                  <a:srgbClr val="FF00C1"/>
                </a:solidFill>
                <a:effectLst/>
                <a:latin typeface="-apple-system"/>
              </a:rPr>
              <a:t>except</a:t>
            </a:r>
            <a:r>
              <a:rPr lang="es-ES" sz="2000" b="1" i="0" dirty="0">
                <a:solidFill>
                  <a:srgbClr val="4A00FF"/>
                </a:solidFill>
                <a:effectLst/>
                <a:latin typeface="-apple-system"/>
              </a:rPr>
              <a:t>:</a:t>
            </a:r>
          </a:p>
          <a:p>
            <a:pPr algn="l"/>
            <a:endParaRPr lang="es-ES" sz="2000" b="1" i="0" dirty="0">
              <a:solidFill>
                <a:srgbClr val="4A00FF"/>
              </a:solidFill>
              <a:effectLst/>
              <a:latin typeface="-apple-system"/>
            </a:endParaRPr>
          </a:p>
          <a:p>
            <a:pPr marL="285750" indent="-285750" algn="l">
              <a:buFont typeface="Arial" panose="020B0604020202020204" pitchFamily="34" charset="0"/>
              <a:buChar char="•"/>
            </a:pPr>
            <a:r>
              <a:rPr lang="es-ES" sz="2000" i="0" dirty="0">
                <a:solidFill>
                  <a:srgbClr val="333333"/>
                </a:solidFill>
                <a:effectLst/>
                <a:latin typeface="-apple-system"/>
              </a:rPr>
              <a:t>El bloque </a:t>
            </a:r>
            <a:r>
              <a:rPr lang="es-ES" sz="2000" b="1" i="0" dirty="0">
                <a:solidFill>
                  <a:srgbClr val="FF00C1"/>
                </a:solidFill>
                <a:effectLst/>
                <a:latin typeface="-apple-system"/>
              </a:rPr>
              <a:t>try</a:t>
            </a:r>
            <a:r>
              <a:rPr lang="es-ES" sz="2000" i="0" dirty="0">
                <a:solidFill>
                  <a:srgbClr val="333333"/>
                </a:solidFill>
                <a:effectLst/>
                <a:latin typeface="-apple-system"/>
              </a:rPr>
              <a:t> se y si no se produce ninguna excepción, se salta el bloque o bloques </a:t>
            </a:r>
            <a:r>
              <a:rPr lang="es-ES" sz="2000" b="1" i="0" dirty="0" err="1">
                <a:solidFill>
                  <a:srgbClr val="FF00C1"/>
                </a:solidFill>
                <a:effectLst/>
                <a:latin typeface="-apple-system"/>
              </a:rPr>
              <a:t>except</a:t>
            </a:r>
            <a:r>
              <a:rPr lang="es-ES" sz="2000" i="0" dirty="0">
                <a:solidFill>
                  <a:srgbClr val="333333"/>
                </a:solidFill>
                <a:effectLst/>
                <a:latin typeface="-apple-system"/>
              </a:rPr>
              <a:t>.</a:t>
            </a:r>
          </a:p>
          <a:p>
            <a:pPr marL="285750" indent="-285750" algn="l">
              <a:buFont typeface="Arial" panose="020B0604020202020204" pitchFamily="34" charset="0"/>
              <a:buChar char="•"/>
            </a:pPr>
            <a:r>
              <a:rPr lang="es-ES" sz="2000" i="0" dirty="0">
                <a:solidFill>
                  <a:srgbClr val="333333"/>
                </a:solidFill>
                <a:effectLst/>
                <a:latin typeface="-apple-system"/>
              </a:rPr>
              <a:t>Si al ejecutar alguna de las sentencias del bloque </a:t>
            </a:r>
            <a:r>
              <a:rPr lang="es-ES" sz="2000" b="1" i="0" dirty="0">
                <a:solidFill>
                  <a:srgbClr val="FF00C1"/>
                </a:solidFill>
                <a:effectLst/>
                <a:latin typeface="-apple-system"/>
              </a:rPr>
              <a:t>try</a:t>
            </a:r>
            <a:r>
              <a:rPr lang="es-ES" sz="2000" i="0" dirty="0">
                <a:solidFill>
                  <a:srgbClr val="333333"/>
                </a:solidFill>
                <a:effectLst/>
                <a:latin typeface="-apple-system"/>
              </a:rPr>
              <a:t> se produce una </a:t>
            </a:r>
            <a:r>
              <a:rPr lang="es-ES" sz="2000" b="1" i="0" dirty="0">
                <a:solidFill>
                  <a:srgbClr val="FF00C1"/>
                </a:solidFill>
                <a:effectLst/>
                <a:latin typeface="-apple-system"/>
              </a:rPr>
              <a:t>excepción</a:t>
            </a:r>
            <a:r>
              <a:rPr lang="es-ES" sz="2000" i="0" dirty="0">
                <a:solidFill>
                  <a:srgbClr val="333333"/>
                </a:solidFill>
                <a:effectLst/>
                <a:latin typeface="-apple-system"/>
              </a:rPr>
              <a:t>, el resto de las sentencias del bloque </a:t>
            </a:r>
            <a:r>
              <a:rPr lang="es-ES" sz="2000" b="1" i="0" dirty="0">
                <a:solidFill>
                  <a:srgbClr val="FF00C1"/>
                </a:solidFill>
                <a:effectLst/>
                <a:latin typeface="-apple-system"/>
              </a:rPr>
              <a:t>try</a:t>
            </a:r>
            <a:r>
              <a:rPr lang="es-ES" sz="2000" i="0" dirty="0">
                <a:solidFill>
                  <a:srgbClr val="333333"/>
                </a:solidFill>
                <a:effectLst/>
                <a:latin typeface="-apple-system"/>
              </a:rPr>
              <a:t> se ignoran.</a:t>
            </a:r>
          </a:p>
          <a:p>
            <a:pPr marL="285750" indent="-285750" algn="l">
              <a:buFont typeface="Arial" panose="020B0604020202020204" pitchFamily="34" charset="0"/>
              <a:buChar char="•"/>
            </a:pPr>
            <a:r>
              <a:rPr lang="es-ES" sz="2000" i="0" dirty="0">
                <a:solidFill>
                  <a:srgbClr val="333333"/>
                </a:solidFill>
                <a:effectLst/>
                <a:latin typeface="-apple-system"/>
              </a:rPr>
              <a:t>Si el bloque </a:t>
            </a:r>
            <a:r>
              <a:rPr lang="es-ES" sz="2000" b="1" i="0" dirty="0">
                <a:solidFill>
                  <a:srgbClr val="FF00C1"/>
                </a:solidFill>
                <a:effectLst/>
                <a:latin typeface="-apple-system"/>
              </a:rPr>
              <a:t>try</a:t>
            </a:r>
            <a:r>
              <a:rPr lang="es-ES" sz="2000" i="0" dirty="0">
                <a:solidFill>
                  <a:srgbClr val="333333"/>
                </a:solidFill>
                <a:effectLst/>
                <a:latin typeface="-apple-system"/>
              </a:rPr>
              <a:t> ha lanzado una excepción y su tipo coincide con alguna de las contempladas en un bloque </a:t>
            </a:r>
            <a:r>
              <a:rPr lang="es-ES" sz="2000" b="1" i="0" dirty="0" err="1">
                <a:solidFill>
                  <a:srgbClr val="FF00C1"/>
                </a:solidFill>
                <a:effectLst/>
                <a:latin typeface="-apple-system"/>
              </a:rPr>
              <a:t>except</a:t>
            </a:r>
            <a:r>
              <a:rPr lang="es-ES" sz="2000" i="0" dirty="0">
                <a:solidFill>
                  <a:srgbClr val="333333"/>
                </a:solidFill>
                <a:effectLst/>
                <a:latin typeface="-apple-system"/>
              </a:rPr>
              <a:t>,  se ejecutan las sentencias de ese bloque.</a:t>
            </a:r>
          </a:p>
          <a:p>
            <a:pPr marL="285750" indent="-285750" algn="l">
              <a:buFont typeface="Arial" panose="020B0604020202020204" pitchFamily="34" charset="0"/>
              <a:buChar char="•"/>
            </a:pPr>
            <a:r>
              <a:rPr lang="es-ES" sz="2000" i="0" dirty="0">
                <a:solidFill>
                  <a:srgbClr val="333333"/>
                </a:solidFill>
                <a:effectLst/>
                <a:latin typeface="-apple-system"/>
              </a:rPr>
              <a:t>Si el tipo de la excepción no coincide con ninguna de las contempladas se reenvía a otro posible bloque try más externo que contenga a éste o, de no existir, se detiene la ejecución con el mensaje correspondiente.</a:t>
            </a:r>
          </a:p>
        </p:txBody>
      </p:sp>
    </p:spTree>
    <p:extLst>
      <p:ext uri="{BB962C8B-B14F-4D97-AF65-F5344CB8AC3E}">
        <p14:creationId xmlns:p14="http://schemas.microsoft.com/office/powerpoint/2010/main" val="16417531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s-ES" dirty="0"/>
              <a:t>Validaciones y Captura de Excepciones</a:t>
            </a:r>
            <a:endParaRPr lang="en-US" dirty="0"/>
          </a:p>
        </p:txBody>
      </p:sp>
      <p:sp>
        <p:nvSpPr>
          <p:cNvPr id="2" name="TextBox 1">
            <a:extLst>
              <a:ext uri="{FF2B5EF4-FFF2-40B4-BE49-F238E27FC236}">
                <a16:creationId xmlns:a16="http://schemas.microsoft.com/office/drawing/2014/main" id="{01EEE013-77C7-905B-0E18-7DDA2EF735D9}"/>
              </a:ext>
            </a:extLst>
          </p:cNvPr>
          <p:cNvSpPr txBox="1"/>
          <p:nvPr/>
        </p:nvSpPr>
        <p:spPr>
          <a:xfrm>
            <a:off x="491971" y="1363195"/>
            <a:ext cx="9159880" cy="369332"/>
          </a:xfrm>
          <a:prstGeom prst="rect">
            <a:avLst/>
          </a:prstGeom>
          <a:noFill/>
        </p:spPr>
        <p:txBody>
          <a:bodyPr wrap="none" rtlCol="0">
            <a:spAutoFit/>
          </a:bodyPr>
          <a:lstStyle/>
          <a:p>
            <a:r>
              <a:rPr lang="en-US" b="1" dirty="0">
                <a:solidFill>
                  <a:srgbClr val="14C214"/>
                </a:solidFill>
              </a:rPr>
              <a:t>TIPOS DE ERRORES DE PROGRAMACIÓN – EN TIEMPO DE EJECUCIÓN</a:t>
            </a:r>
          </a:p>
        </p:txBody>
      </p:sp>
      <p:sp>
        <p:nvSpPr>
          <p:cNvPr id="4" name="TextBox 3">
            <a:extLst>
              <a:ext uri="{FF2B5EF4-FFF2-40B4-BE49-F238E27FC236}">
                <a16:creationId xmlns:a16="http://schemas.microsoft.com/office/drawing/2014/main" id="{02B582AE-B771-16EB-34BF-FA8FDCE97D4D}"/>
              </a:ext>
            </a:extLst>
          </p:cNvPr>
          <p:cNvSpPr txBox="1"/>
          <p:nvPr/>
        </p:nvSpPr>
        <p:spPr>
          <a:xfrm>
            <a:off x="491971" y="1974605"/>
            <a:ext cx="10588803" cy="461665"/>
          </a:xfrm>
          <a:prstGeom prst="rect">
            <a:avLst/>
          </a:prstGeom>
          <a:noFill/>
        </p:spPr>
        <p:txBody>
          <a:bodyPr wrap="square">
            <a:spAutoFit/>
          </a:bodyPr>
          <a:lstStyle/>
          <a:p>
            <a:pPr lvl="1"/>
            <a:r>
              <a:rPr lang="en-US" sz="2400" b="1" dirty="0" err="1"/>
              <a:t>Manejo</a:t>
            </a:r>
            <a:r>
              <a:rPr lang="en-US" sz="2400" b="1" dirty="0"/>
              <a:t> de </a:t>
            </a:r>
            <a:r>
              <a:rPr lang="en-US" sz="2400" b="1" dirty="0" err="1"/>
              <a:t>Excepciones</a:t>
            </a:r>
            <a:r>
              <a:rPr lang="en-US" sz="2400" b="1" dirty="0"/>
              <a:t> -  Handling Exceptions - </a:t>
            </a:r>
            <a:r>
              <a:rPr lang="en-US" sz="2400" b="1" i="0" dirty="0">
                <a:solidFill>
                  <a:srgbClr val="333333"/>
                </a:solidFill>
                <a:effectLst/>
                <a:latin typeface="-apple-system"/>
              </a:rPr>
              <a:t>EAFP</a:t>
            </a:r>
            <a:endParaRPr lang="en-US" sz="2400" b="1" dirty="0"/>
          </a:p>
        </p:txBody>
      </p:sp>
      <p:pic>
        <p:nvPicPr>
          <p:cNvPr id="5" name="Picture 4">
            <a:extLst>
              <a:ext uri="{FF2B5EF4-FFF2-40B4-BE49-F238E27FC236}">
                <a16:creationId xmlns:a16="http://schemas.microsoft.com/office/drawing/2014/main" id="{7912A829-82C7-9772-A258-1911A9F1AF30}"/>
              </a:ext>
            </a:extLst>
          </p:cNvPr>
          <p:cNvPicPr>
            <a:picLocks noChangeAspect="1"/>
          </p:cNvPicPr>
          <p:nvPr/>
        </p:nvPicPr>
        <p:blipFill>
          <a:blip r:embed="rId2"/>
          <a:stretch>
            <a:fillRect/>
          </a:stretch>
        </p:blipFill>
        <p:spPr>
          <a:xfrm>
            <a:off x="2850557" y="3429000"/>
            <a:ext cx="7154273" cy="2143424"/>
          </a:xfrm>
          <a:prstGeom prst="rect">
            <a:avLst/>
          </a:prstGeom>
        </p:spPr>
      </p:pic>
      <p:sp>
        <p:nvSpPr>
          <p:cNvPr id="6" name="TextBox 5">
            <a:extLst>
              <a:ext uri="{FF2B5EF4-FFF2-40B4-BE49-F238E27FC236}">
                <a16:creationId xmlns:a16="http://schemas.microsoft.com/office/drawing/2014/main" id="{FE4A706E-6FA0-EB4A-78F1-B57FFF7D69BC}"/>
              </a:ext>
            </a:extLst>
          </p:cNvPr>
          <p:cNvSpPr txBox="1"/>
          <p:nvPr/>
        </p:nvSpPr>
        <p:spPr>
          <a:xfrm>
            <a:off x="1601600" y="2759449"/>
            <a:ext cx="8519553" cy="400110"/>
          </a:xfrm>
          <a:prstGeom prst="rect">
            <a:avLst/>
          </a:prstGeom>
          <a:noFill/>
        </p:spPr>
        <p:txBody>
          <a:bodyPr wrap="square">
            <a:spAutoFit/>
          </a:bodyPr>
          <a:lstStyle/>
          <a:p>
            <a:pPr algn="l"/>
            <a:r>
              <a:rPr lang="es-ES" sz="2000" i="0" dirty="0">
                <a:effectLst/>
                <a:latin typeface="-apple-system"/>
              </a:rPr>
              <a:t>La estructura condicional </a:t>
            </a:r>
            <a:r>
              <a:rPr lang="es-ES" sz="2000" b="1" i="0" dirty="0">
                <a:solidFill>
                  <a:srgbClr val="FF00C1"/>
                </a:solidFill>
                <a:effectLst/>
                <a:latin typeface="-apple-system"/>
              </a:rPr>
              <a:t>try</a:t>
            </a:r>
            <a:r>
              <a:rPr lang="es-ES" sz="2000" b="1" i="0" dirty="0">
                <a:solidFill>
                  <a:srgbClr val="4A00FF"/>
                </a:solidFill>
                <a:effectLst/>
                <a:latin typeface="-apple-system"/>
              </a:rPr>
              <a:t> ... </a:t>
            </a:r>
            <a:r>
              <a:rPr lang="es-ES" sz="2000" b="1" i="0" dirty="0" err="1">
                <a:solidFill>
                  <a:srgbClr val="FF00C1"/>
                </a:solidFill>
                <a:effectLst/>
                <a:latin typeface="-apple-system"/>
              </a:rPr>
              <a:t>except</a:t>
            </a:r>
            <a:r>
              <a:rPr lang="es-ES" sz="2000" b="1" i="0" dirty="0">
                <a:solidFill>
                  <a:srgbClr val="4A00FF"/>
                </a:solidFill>
                <a:effectLst/>
                <a:latin typeface="-apple-system"/>
              </a:rPr>
              <a:t>:</a:t>
            </a:r>
          </a:p>
        </p:txBody>
      </p:sp>
    </p:spTree>
    <p:extLst>
      <p:ext uri="{BB962C8B-B14F-4D97-AF65-F5344CB8AC3E}">
        <p14:creationId xmlns:p14="http://schemas.microsoft.com/office/powerpoint/2010/main" val="29016463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s-ES" dirty="0"/>
              <a:t>Validaciones y Captura de Excepciones</a:t>
            </a:r>
            <a:endParaRPr lang="en-US" dirty="0"/>
          </a:p>
        </p:txBody>
      </p:sp>
      <p:sp>
        <p:nvSpPr>
          <p:cNvPr id="2" name="TextBox 1">
            <a:extLst>
              <a:ext uri="{FF2B5EF4-FFF2-40B4-BE49-F238E27FC236}">
                <a16:creationId xmlns:a16="http://schemas.microsoft.com/office/drawing/2014/main" id="{01EEE013-77C7-905B-0E18-7DDA2EF735D9}"/>
              </a:ext>
            </a:extLst>
          </p:cNvPr>
          <p:cNvSpPr txBox="1"/>
          <p:nvPr/>
        </p:nvSpPr>
        <p:spPr>
          <a:xfrm>
            <a:off x="491971" y="1363195"/>
            <a:ext cx="9159880" cy="369332"/>
          </a:xfrm>
          <a:prstGeom prst="rect">
            <a:avLst/>
          </a:prstGeom>
          <a:noFill/>
        </p:spPr>
        <p:txBody>
          <a:bodyPr wrap="none" rtlCol="0">
            <a:spAutoFit/>
          </a:bodyPr>
          <a:lstStyle/>
          <a:p>
            <a:r>
              <a:rPr lang="en-US" b="1" dirty="0">
                <a:solidFill>
                  <a:srgbClr val="14C214"/>
                </a:solidFill>
              </a:rPr>
              <a:t>TIPOS DE ERRORES DE PROGRAMACIÓN – EN TIEMPO DE EJECUCIÓN</a:t>
            </a:r>
          </a:p>
        </p:txBody>
      </p:sp>
      <p:sp>
        <p:nvSpPr>
          <p:cNvPr id="4" name="TextBox 3">
            <a:extLst>
              <a:ext uri="{FF2B5EF4-FFF2-40B4-BE49-F238E27FC236}">
                <a16:creationId xmlns:a16="http://schemas.microsoft.com/office/drawing/2014/main" id="{E70223D9-CDBA-9CB6-D887-EDC203CD1E32}"/>
              </a:ext>
            </a:extLst>
          </p:cNvPr>
          <p:cNvSpPr txBox="1"/>
          <p:nvPr/>
        </p:nvSpPr>
        <p:spPr>
          <a:xfrm>
            <a:off x="491971" y="1974605"/>
            <a:ext cx="10588803" cy="461665"/>
          </a:xfrm>
          <a:prstGeom prst="rect">
            <a:avLst/>
          </a:prstGeom>
          <a:noFill/>
        </p:spPr>
        <p:txBody>
          <a:bodyPr wrap="square">
            <a:spAutoFit/>
          </a:bodyPr>
          <a:lstStyle/>
          <a:p>
            <a:pPr lvl="1"/>
            <a:r>
              <a:rPr lang="en-US" sz="2400" b="1" dirty="0" err="1"/>
              <a:t>Manejo</a:t>
            </a:r>
            <a:r>
              <a:rPr lang="en-US" sz="2400" b="1" dirty="0"/>
              <a:t> de </a:t>
            </a:r>
            <a:r>
              <a:rPr lang="en-US" sz="2400" b="1" dirty="0" err="1"/>
              <a:t>Excepciones</a:t>
            </a:r>
            <a:r>
              <a:rPr lang="en-US" sz="2400" b="1" dirty="0"/>
              <a:t> -  Handling Exceptions - </a:t>
            </a:r>
            <a:r>
              <a:rPr lang="en-US" sz="2400" b="1" i="0" dirty="0">
                <a:solidFill>
                  <a:srgbClr val="333333"/>
                </a:solidFill>
                <a:effectLst/>
                <a:latin typeface="-apple-system"/>
              </a:rPr>
              <a:t>EAFP</a:t>
            </a:r>
            <a:endParaRPr lang="en-US" sz="2400" b="1" dirty="0"/>
          </a:p>
        </p:txBody>
      </p:sp>
      <p:pic>
        <p:nvPicPr>
          <p:cNvPr id="5" name="Picture 4">
            <a:extLst>
              <a:ext uri="{FF2B5EF4-FFF2-40B4-BE49-F238E27FC236}">
                <a16:creationId xmlns:a16="http://schemas.microsoft.com/office/drawing/2014/main" id="{28896DF3-6AB6-C91B-774D-BDFE762E6556}"/>
              </a:ext>
            </a:extLst>
          </p:cNvPr>
          <p:cNvPicPr>
            <a:picLocks noChangeAspect="1"/>
          </p:cNvPicPr>
          <p:nvPr/>
        </p:nvPicPr>
        <p:blipFill>
          <a:blip r:embed="rId2"/>
          <a:stretch>
            <a:fillRect/>
          </a:stretch>
        </p:blipFill>
        <p:spPr>
          <a:xfrm>
            <a:off x="1693672" y="3185865"/>
            <a:ext cx="8764223" cy="1648055"/>
          </a:xfrm>
          <a:prstGeom prst="rect">
            <a:avLst/>
          </a:prstGeom>
        </p:spPr>
      </p:pic>
      <p:pic>
        <p:nvPicPr>
          <p:cNvPr id="6" name="Picture 5" descr="Icon&#10;&#10;Description automatically generated">
            <a:extLst>
              <a:ext uri="{FF2B5EF4-FFF2-40B4-BE49-F238E27FC236}">
                <a16:creationId xmlns:a16="http://schemas.microsoft.com/office/drawing/2014/main" id="{A1DC72FA-BEE3-DB5C-914E-6D27E23F04D3}"/>
              </a:ext>
            </a:extLst>
          </p:cNvPr>
          <p:cNvPicPr>
            <a:picLocks noChangeAspect="1"/>
          </p:cNvPicPr>
          <p:nvPr/>
        </p:nvPicPr>
        <p:blipFill>
          <a:blip r:embed="rId3"/>
          <a:stretch>
            <a:fillRect/>
          </a:stretch>
        </p:blipFill>
        <p:spPr>
          <a:xfrm>
            <a:off x="9128466" y="4114915"/>
            <a:ext cx="2877555" cy="2877555"/>
          </a:xfrm>
          <a:prstGeom prst="rect">
            <a:avLst/>
          </a:prstGeom>
        </p:spPr>
      </p:pic>
    </p:spTree>
    <p:extLst>
      <p:ext uri="{BB962C8B-B14F-4D97-AF65-F5344CB8AC3E}">
        <p14:creationId xmlns:p14="http://schemas.microsoft.com/office/powerpoint/2010/main" val="27591526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s-ES" dirty="0"/>
              <a:t>Validaciones y Captura de Excepciones</a:t>
            </a:r>
            <a:endParaRPr lang="en-US" dirty="0"/>
          </a:p>
        </p:txBody>
      </p:sp>
      <p:sp>
        <p:nvSpPr>
          <p:cNvPr id="2" name="TextBox 1">
            <a:extLst>
              <a:ext uri="{FF2B5EF4-FFF2-40B4-BE49-F238E27FC236}">
                <a16:creationId xmlns:a16="http://schemas.microsoft.com/office/drawing/2014/main" id="{01EEE013-77C7-905B-0E18-7DDA2EF735D9}"/>
              </a:ext>
            </a:extLst>
          </p:cNvPr>
          <p:cNvSpPr txBox="1"/>
          <p:nvPr/>
        </p:nvSpPr>
        <p:spPr>
          <a:xfrm>
            <a:off x="491971" y="1363195"/>
            <a:ext cx="9159880" cy="369332"/>
          </a:xfrm>
          <a:prstGeom prst="rect">
            <a:avLst/>
          </a:prstGeom>
          <a:noFill/>
        </p:spPr>
        <p:txBody>
          <a:bodyPr wrap="none" rtlCol="0">
            <a:spAutoFit/>
          </a:bodyPr>
          <a:lstStyle/>
          <a:p>
            <a:r>
              <a:rPr lang="en-US" b="1" dirty="0">
                <a:solidFill>
                  <a:srgbClr val="14C214"/>
                </a:solidFill>
              </a:rPr>
              <a:t>TIPOS DE ERRORES DE PROGRAMACIÓN – EN TIEMPO DE EJECUCIÓN</a:t>
            </a:r>
          </a:p>
        </p:txBody>
      </p:sp>
      <p:pic>
        <p:nvPicPr>
          <p:cNvPr id="4" name="Picture 3">
            <a:extLst>
              <a:ext uri="{FF2B5EF4-FFF2-40B4-BE49-F238E27FC236}">
                <a16:creationId xmlns:a16="http://schemas.microsoft.com/office/drawing/2014/main" id="{2BEC52AC-C049-DBEF-BD2D-AC0645C7C94A}"/>
              </a:ext>
            </a:extLst>
          </p:cNvPr>
          <p:cNvPicPr>
            <a:picLocks noChangeAspect="1"/>
          </p:cNvPicPr>
          <p:nvPr/>
        </p:nvPicPr>
        <p:blipFill>
          <a:blip r:embed="rId2"/>
          <a:stretch>
            <a:fillRect/>
          </a:stretch>
        </p:blipFill>
        <p:spPr>
          <a:xfrm>
            <a:off x="340255" y="3121924"/>
            <a:ext cx="5513697" cy="2599614"/>
          </a:xfrm>
          <a:prstGeom prst="rect">
            <a:avLst/>
          </a:prstGeom>
        </p:spPr>
      </p:pic>
      <p:pic>
        <p:nvPicPr>
          <p:cNvPr id="5" name="Picture 4">
            <a:extLst>
              <a:ext uri="{FF2B5EF4-FFF2-40B4-BE49-F238E27FC236}">
                <a16:creationId xmlns:a16="http://schemas.microsoft.com/office/drawing/2014/main" id="{ADC53FFF-362D-908D-E3D4-9202E8B17C10}"/>
              </a:ext>
            </a:extLst>
          </p:cNvPr>
          <p:cNvPicPr>
            <a:picLocks noChangeAspect="1"/>
          </p:cNvPicPr>
          <p:nvPr/>
        </p:nvPicPr>
        <p:blipFill>
          <a:blip r:embed="rId3"/>
          <a:stretch>
            <a:fillRect/>
          </a:stretch>
        </p:blipFill>
        <p:spPr>
          <a:xfrm>
            <a:off x="6250689" y="3121924"/>
            <a:ext cx="5675910" cy="1989186"/>
          </a:xfrm>
          <a:prstGeom prst="rect">
            <a:avLst/>
          </a:prstGeom>
        </p:spPr>
      </p:pic>
      <p:sp>
        <p:nvSpPr>
          <p:cNvPr id="6" name="TextBox 5">
            <a:extLst>
              <a:ext uri="{FF2B5EF4-FFF2-40B4-BE49-F238E27FC236}">
                <a16:creationId xmlns:a16="http://schemas.microsoft.com/office/drawing/2014/main" id="{B336F04F-B6FD-B0B8-08B1-92806F144A7C}"/>
              </a:ext>
            </a:extLst>
          </p:cNvPr>
          <p:cNvSpPr txBox="1"/>
          <p:nvPr/>
        </p:nvSpPr>
        <p:spPr>
          <a:xfrm>
            <a:off x="491971" y="1974605"/>
            <a:ext cx="10588803" cy="461665"/>
          </a:xfrm>
          <a:prstGeom prst="rect">
            <a:avLst/>
          </a:prstGeom>
          <a:noFill/>
        </p:spPr>
        <p:txBody>
          <a:bodyPr wrap="square">
            <a:spAutoFit/>
          </a:bodyPr>
          <a:lstStyle/>
          <a:p>
            <a:pPr lvl="1"/>
            <a:r>
              <a:rPr lang="en-US" sz="2400" b="1" dirty="0" err="1"/>
              <a:t>Manejo</a:t>
            </a:r>
            <a:r>
              <a:rPr lang="en-US" sz="2400" b="1" dirty="0"/>
              <a:t> de </a:t>
            </a:r>
            <a:r>
              <a:rPr lang="en-US" sz="2400" b="1" dirty="0" err="1"/>
              <a:t>Excepciones</a:t>
            </a:r>
            <a:r>
              <a:rPr lang="en-US" sz="2400" b="1" dirty="0"/>
              <a:t> -  Handling Exceptions - </a:t>
            </a:r>
            <a:r>
              <a:rPr lang="en-US" sz="2400" b="1" i="0" dirty="0">
                <a:solidFill>
                  <a:srgbClr val="333333"/>
                </a:solidFill>
                <a:effectLst/>
                <a:latin typeface="-apple-system"/>
              </a:rPr>
              <a:t>LBYL Vs EAFP</a:t>
            </a:r>
            <a:endParaRPr lang="en-US" sz="2400" b="1" dirty="0"/>
          </a:p>
        </p:txBody>
      </p:sp>
      <p:sp>
        <p:nvSpPr>
          <p:cNvPr id="8" name="TextBox 7">
            <a:extLst>
              <a:ext uri="{FF2B5EF4-FFF2-40B4-BE49-F238E27FC236}">
                <a16:creationId xmlns:a16="http://schemas.microsoft.com/office/drawing/2014/main" id="{0A34C665-63BE-A509-5047-6C428F1BA759}"/>
              </a:ext>
            </a:extLst>
          </p:cNvPr>
          <p:cNvSpPr txBox="1"/>
          <p:nvPr/>
        </p:nvSpPr>
        <p:spPr>
          <a:xfrm>
            <a:off x="2286000" y="2678348"/>
            <a:ext cx="654424" cy="369332"/>
          </a:xfrm>
          <a:prstGeom prst="rect">
            <a:avLst/>
          </a:prstGeom>
          <a:noFill/>
        </p:spPr>
        <p:txBody>
          <a:bodyPr wrap="square">
            <a:spAutoFit/>
          </a:bodyPr>
          <a:lstStyle/>
          <a:p>
            <a:r>
              <a:rPr lang="en-US" sz="1800" b="1" i="0" dirty="0">
                <a:solidFill>
                  <a:srgbClr val="14C214"/>
                </a:solidFill>
                <a:effectLst/>
                <a:latin typeface="-apple-system"/>
              </a:rPr>
              <a:t>LBYL</a:t>
            </a:r>
            <a:endParaRPr lang="en-US" dirty="0">
              <a:solidFill>
                <a:srgbClr val="14C214"/>
              </a:solidFill>
            </a:endParaRPr>
          </a:p>
        </p:txBody>
      </p:sp>
      <p:sp>
        <p:nvSpPr>
          <p:cNvPr id="10" name="TextBox 9">
            <a:extLst>
              <a:ext uri="{FF2B5EF4-FFF2-40B4-BE49-F238E27FC236}">
                <a16:creationId xmlns:a16="http://schemas.microsoft.com/office/drawing/2014/main" id="{14178A9A-C69A-0D34-47B0-8AC330C1CEDC}"/>
              </a:ext>
            </a:extLst>
          </p:cNvPr>
          <p:cNvSpPr txBox="1"/>
          <p:nvPr/>
        </p:nvSpPr>
        <p:spPr>
          <a:xfrm>
            <a:off x="8728487" y="2678348"/>
            <a:ext cx="720314" cy="369332"/>
          </a:xfrm>
          <a:prstGeom prst="rect">
            <a:avLst/>
          </a:prstGeom>
          <a:noFill/>
        </p:spPr>
        <p:txBody>
          <a:bodyPr wrap="square">
            <a:spAutoFit/>
          </a:bodyPr>
          <a:lstStyle/>
          <a:p>
            <a:r>
              <a:rPr lang="en-US" sz="1800" b="1" i="0" dirty="0">
                <a:solidFill>
                  <a:srgbClr val="14C214"/>
                </a:solidFill>
                <a:effectLst/>
                <a:latin typeface="-apple-system"/>
              </a:rPr>
              <a:t>EAFP</a:t>
            </a:r>
            <a:endParaRPr lang="en-US" dirty="0">
              <a:solidFill>
                <a:srgbClr val="14C214"/>
              </a:solidFill>
            </a:endParaRPr>
          </a:p>
        </p:txBody>
      </p:sp>
    </p:spTree>
    <p:extLst>
      <p:ext uri="{BB962C8B-B14F-4D97-AF65-F5344CB8AC3E}">
        <p14:creationId xmlns:p14="http://schemas.microsoft.com/office/powerpoint/2010/main" val="39844519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s-ES" dirty="0"/>
              <a:t>Validaciones y Captura de Excepciones</a:t>
            </a:r>
            <a:endParaRPr lang="en-US" dirty="0"/>
          </a:p>
        </p:txBody>
      </p:sp>
      <p:sp>
        <p:nvSpPr>
          <p:cNvPr id="2" name="TextBox 1">
            <a:extLst>
              <a:ext uri="{FF2B5EF4-FFF2-40B4-BE49-F238E27FC236}">
                <a16:creationId xmlns:a16="http://schemas.microsoft.com/office/drawing/2014/main" id="{01EEE013-77C7-905B-0E18-7DDA2EF735D9}"/>
              </a:ext>
            </a:extLst>
          </p:cNvPr>
          <p:cNvSpPr txBox="1"/>
          <p:nvPr/>
        </p:nvSpPr>
        <p:spPr>
          <a:xfrm>
            <a:off x="491971" y="1363195"/>
            <a:ext cx="9159880" cy="369332"/>
          </a:xfrm>
          <a:prstGeom prst="rect">
            <a:avLst/>
          </a:prstGeom>
          <a:noFill/>
        </p:spPr>
        <p:txBody>
          <a:bodyPr wrap="none" rtlCol="0">
            <a:spAutoFit/>
          </a:bodyPr>
          <a:lstStyle/>
          <a:p>
            <a:r>
              <a:rPr lang="en-US" b="1" dirty="0">
                <a:solidFill>
                  <a:srgbClr val="14C214"/>
                </a:solidFill>
              </a:rPr>
              <a:t>TIPOS DE ERRORES DE PROGRAMACIÓN – EN TIEMPO DE EJECUCIÓN</a:t>
            </a:r>
          </a:p>
        </p:txBody>
      </p:sp>
      <p:sp>
        <p:nvSpPr>
          <p:cNvPr id="4" name="TextBox 3">
            <a:extLst>
              <a:ext uri="{FF2B5EF4-FFF2-40B4-BE49-F238E27FC236}">
                <a16:creationId xmlns:a16="http://schemas.microsoft.com/office/drawing/2014/main" id="{8ED7CC1F-7A91-2E2D-9D12-EA30BBE328B0}"/>
              </a:ext>
            </a:extLst>
          </p:cNvPr>
          <p:cNvSpPr txBox="1"/>
          <p:nvPr/>
        </p:nvSpPr>
        <p:spPr>
          <a:xfrm>
            <a:off x="491971" y="1974605"/>
            <a:ext cx="10588803" cy="461665"/>
          </a:xfrm>
          <a:prstGeom prst="rect">
            <a:avLst/>
          </a:prstGeom>
          <a:noFill/>
        </p:spPr>
        <p:txBody>
          <a:bodyPr wrap="square">
            <a:spAutoFit/>
          </a:bodyPr>
          <a:lstStyle/>
          <a:p>
            <a:pPr lvl="1"/>
            <a:r>
              <a:rPr lang="en-US" sz="2400" b="1" dirty="0" err="1"/>
              <a:t>Manejo</a:t>
            </a:r>
            <a:r>
              <a:rPr lang="en-US" sz="2400" b="1" dirty="0"/>
              <a:t> de </a:t>
            </a:r>
            <a:r>
              <a:rPr lang="en-US" sz="2400" b="1" dirty="0" err="1"/>
              <a:t>Excepciones</a:t>
            </a:r>
            <a:r>
              <a:rPr lang="en-US" sz="2400" b="1" dirty="0"/>
              <a:t> -  Handling Exceptions - </a:t>
            </a:r>
            <a:r>
              <a:rPr lang="en-US" sz="2400" b="1" i="0" dirty="0">
                <a:solidFill>
                  <a:srgbClr val="333333"/>
                </a:solidFill>
                <a:effectLst/>
                <a:latin typeface="-apple-system"/>
              </a:rPr>
              <a:t>EAFP</a:t>
            </a:r>
            <a:endParaRPr lang="en-US" sz="2400" b="1" dirty="0"/>
          </a:p>
        </p:txBody>
      </p:sp>
      <p:sp>
        <p:nvSpPr>
          <p:cNvPr id="5" name="TextBox 4">
            <a:extLst>
              <a:ext uri="{FF2B5EF4-FFF2-40B4-BE49-F238E27FC236}">
                <a16:creationId xmlns:a16="http://schemas.microsoft.com/office/drawing/2014/main" id="{9F294BBA-81B9-B90B-6ABF-D4F28C906595}"/>
              </a:ext>
            </a:extLst>
          </p:cNvPr>
          <p:cNvSpPr txBox="1"/>
          <p:nvPr/>
        </p:nvSpPr>
        <p:spPr>
          <a:xfrm>
            <a:off x="1395411" y="2614991"/>
            <a:ext cx="8519553" cy="400110"/>
          </a:xfrm>
          <a:prstGeom prst="rect">
            <a:avLst/>
          </a:prstGeom>
          <a:noFill/>
        </p:spPr>
        <p:txBody>
          <a:bodyPr wrap="square">
            <a:spAutoFit/>
          </a:bodyPr>
          <a:lstStyle/>
          <a:p>
            <a:pPr algn="l"/>
            <a:r>
              <a:rPr lang="es-ES" sz="2000" i="0" dirty="0">
                <a:effectLst/>
                <a:latin typeface="-apple-system"/>
              </a:rPr>
              <a:t>La estructura condicional </a:t>
            </a:r>
            <a:r>
              <a:rPr lang="es-ES" sz="2000" b="1" i="0" dirty="0">
                <a:solidFill>
                  <a:srgbClr val="FF00C1"/>
                </a:solidFill>
                <a:effectLst/>
                <a:latin typeface="-apple-system"/>
              </a:rPr>
              <a:t>try ... </a:t>
            </a:r>
            <a:r>
              <a:rPr lang="es-ES" sz="2000" b="1" i="0" dirty="0" err="1">
                <a:solidFill>
                  <a:srgbClr val="FF00C1"/>
                </a:solidFill>
                <a:effectLst/>
                <a:latin typeface="-apple-system"/>
              </a:rPr>
              <a:t>except</a:t>
            </a:r>
            <a:r>
              <a:rPr lang="es-ES" sz="2000" b="1" i="0" dirty="0">
                <a:solidFill>
                  <a:srgbClr val="FF00C1"/>
                </a:solidFill>
                <a:effectLst/>
                <a:latin typeface="-apple-system"/>
              </a:rPr>
              <a:t> ... </a:t>
            </a:r>
            <a:r>
              <a:rPr lang="es-ES" sz="2000" b="1" i="0" dirty="0" err="1">
                <a:solidFill>
                  <a:srgbClr val="FF00C1"/>
                </a:solidFill>
                <a:effectLst/>
                <a:latin typeface="-apple-system"/>
              </a:rPr>
              <a:t>else</a:t>
            </a:r>
            <a:r>
              <a:rPr lang="es-ES" sz="2000" b="1" i="0" dirty="0">
                <a:solidFill>
                  <a:srgbClr val="FF00C1"/>
                </a:solidFill>
                <a:effectLst/>
                <a:latin typeface="-apple-system"/>
              </a:rPr>
              <a:t> ... </a:t>
            </a:r>
            <a:r>
              <a:rPr lang="es-ES" sz="2000" b="1" i="0" dirty="0" err="1">
                <a:solidFill>
                  <a:srgbClr val="FF00C1"/>
                </a:solidFill>
                <a:effectLst/>
                <a:latin typeface="-apple-system"/>
              </a:rPr>
              <a:t>finally</a:t>
            </a:r>
            <a:r>
              <a:rPr lang="es-ES" sz="2000" b="1" i="0" dirty="0">
                <a:solidFill>
                  <a:srgbClr val="4A00FF"/>
                </a:solidFill>
                <a:effectLst/>
                <a:latin typeface="-apple-system"/>
              </a:rPr>
              <a:t>:</a:t>
            </a:r>
          </a:p>
        </p:txBody>
      </p:sp>
      <p:pic>
        <p:nvPicPr>
          <p:cNvPr id="6" name="Picture 5">
            <a:extLst>
              <a:ext uri="{FF2B5EF4-FFF2-40B4-BE49-F238E27FC236}">
                <a16:creationId xmlns:a16="http://schemas.microsoft.com/office/drawing/2014/main" id="{9CB9D1A7-46B9-EEAF-AADF-E3BAECBE1891}"/>
              </a:ext>
            </a:extLst>
          </p:cNvPr>
          <p:cNvPicPr>
            <a:picLocks noChangeAspect="1"/>
          </p:cNvPicPr>
          <p:nvPr/>
        </p:nvPicPr>
        <p:blipFill>
          <a:blip r:embed="rId2"/>
          <a:stretch>
            <a:fillRect/>
          </a:stretch>
        </p:blipFill>
        <p:spPr>
          <a:xfrm>
            <a:off x="2068233" y="3421828"/>
            <a:ext cx="9364382" cy="2191056"/>
          </a:xfrm>
          <a:prstGeom prst="rect">
            <a:avLst/>
          </a:prstGeom>
        </p:spPr>
      </p:pic>
    </p:spTree>
    <p:extLst>
      <p:ext uri="{BB962C8B-B14F-4D97-AF65-F5344CB8AC3E}">
        <p14:creationId xmlns:p14="http://schemas.microsoft.com/office/powerpoint/2010/main" val="25180657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s-ES" dirty="0"/>
              <a:t>Validaciones y Captura de Excepciones</a:t>
            </a:r>
            <a:endParaRPr lang="en-US" dirty="0"/>
          </a:p>
        </p:txBody>
      </p:sp>
      <p:sp>
        <p:nvSpPr>
          <p:cNvPr id="2" name="TextBox 1">
            <a:extLst>
              <a:ext uri="{FF2B5EF4-FFF2-40B4-BE49-F238E27FC236}">
                <a16:creationId xmlns:a16="http://schemas.microsoft.com/office/drawing/2014/main" id="{01EEE013-77C7-905B-0E18-7DDA2EF735D9}"/>
              </a:ext>
            </a:extLst>
          </p:cNvPr>
          <p:cNvSpPr txBox="1"/>
          <p:nvPr/>
        </p:nvSpPr>
        <p:spPr>
          <a:xfrm>
            <a:off x="491971" y="1363195"/>
            <a:ext cx="9159880" cy="369332"/>
          </a:xfrm>
          <a:prstGeom prst="rect">
            <a:avLst/>
          </a:prstGeom>
          <a:noFill/>
        </p:spPr>
        <p:txBody>
          <a:bodyPr wrap="none" rtlCol="0">
            <a:spAutoFit/>
          </a:bodyPr>
          <a:lstStyle/>
          <a:p>
            <a:r>
              <a:rPr lang="en-US" b="1" dirty="0">
                <a:solidFill>
                  <a:srgbClr val="14C214"/>
                </a:solidFill>
              </a:rPr>
              <a:t>TIPOS DE ERRORES DE PROGRAMACIÓN – EN TIEMPO DE EJECUCIÓN</a:t>
            </a:r>
          </a:p>
        </p:txBody>
      </p:sp>
      <p:pic>
        <p:nvPicPr>
          <p:cNvPr id="4" name="Picture 3">
            <a:extLst>
              <a:ext uri="{FF2B5EF4-FFF2-40B4-BE49-F238E27FC236}">
                <a16:creationId xmlns:a16="http://schemas.microsoft.com/office/drawing/2014/main" id="{0CC204FB-70AC-AA4E-4010-6A722B13AE6B}"/>
              </a:ext>
            </a:extLst>
          </p:cNvPr>
          <p:cNvPicPr>
            <a:picLocks noChangeAspect="1"/>
          </p:cNvPicPr>
          <p:nvPr/>
        </p:nvPicPr>
        <p:blipFill>
          <a:blip r:embed="rId2"/>
          <a:stretch>
            <a:fillRect/>
          </a:stretch>
        </p:blipFill>
        <p:spPr>
          <a:xfrm>
            <a:off x="5501102" y="3345976"/>
            <a:ext cx="6228029" cy="2846860"/>
          </a:xfrm>
          <a:prstGeom prst="rect">
            <a:avLst/>
          </a:prstGeom>
        </p:spPr>
      </p:pic>
      <p:sp>
        <p:nvSpPr>
          <p:cNvPr id="5" name="TextBox 4">
            <a:extLst>
              <a:ext uri="{FF2B5EF4-FFF2-40B4-BE49-F238E27FC236}">
                <a16:creationId xmlns:a16="http://schemas.microsoft.com/office/drawing/2014/main" id="{15F18005-9FA7-D64C-0539-8460C1BB4942}"/>
              </a:ext>
            </a:extLst>
          </p:cNvPr>
          <p:cNvSpPr txBox="1"/>
          <p:nvPr/>
        </p:nvSpPr>
        <p:spPr>
          <a:xfrm>
            <a:off x="1508869" y="3663247"/>
            <a:ext cx="3788508" cy="1754326"/>
          </a:xfrm>
          <a:prstGeom prst="rect">
            <a:avLst/>
          </a:prstGeom>
          <a:noFill/>
        </p:spPr>
        <p:txBody>
          <a:bodyPr wrap="square">
            <a:spAutoFit/>
          </a:bodyPr>
          <a:lstStyle/>
          <a:p>
            <a:r>
              <a:rPr lang="es-ES" b="1" dirty="0" err="1">
                <a:solidFill>
                  <a:srgbClr val="14C214"/>
                </a:solidFill>
              </a:rPr>
              <a:t>else</a:t>
            </a:r>
            <a:r>
              <a:rPr lang="es-ES" b="1" dirty="0">
                <a:solidFill>
                  <a:srgbClr val="FF00C1"/>
                </a:solidFill>
              </a:rPr>
              <a:t>:</a:t>
            </a:r>
            <a:r>
              <a:rPr lang="es-ES" dirty="0"/>
              <a:t> es separar la zona libre de excepciones</a:t>
            </a:r>
          </a:p>
          <a:p>
            <a:endParaRPr lang="es-ES" dirty="0"/>
          </a:p>
          <a:p>
            <a:r>
              <a:rPr lang="es-ES" b="1" dirty="0" err="1">
                <a:solidFill>
                  <a:srgbClr val="14C214"/>
                </a:solidFill>
              </a:rPr>
              <a:t>finally</a:t>
            </a:r>
            <a:r>
              <a:rPr lang="es-ES" b="1" dirty="0">
                <a:solidFill>
                  <a:srgbClr val="FF00C1"/>
                </a:solidFill>
              </a:rPr>
              <a:t>:</a:t>
            </a:r>
            <a:r>
              <a:rPr lang="es-ES" dirty="0"/>
              <a:t> suele usarse para tareas de limpieza (</a:t>
            </a:r>
            <a:r>
              <a:rPr lang="es-ES" b="1" dirty="0" err="1"/>
              <a:t>cleanup</a:t>
            </a:r>
            <a:r>
              <a:rPr lang="es-ES" dirty="0"/>
              <a:t>) – Por ejemplo, cerrar un archivo.</a:t>
            </a:r>
            <a:endParaRPr lang="en-US" dirty="0"/>
          </a:p>
        </p:txBody>
      </p:sp>
      <p:sp>
        <p:nvSpPr>
          <p:cNvPr id="6" name="TextBox 5">
            <a:extLst>
              <a:ext uri="{FF2B5EF4-FFF2-40B4-BE49-F238E27FC236}">
                <a16:creationId xmlns:a16="http://schemas.microsoft.com/office/drawing/2014/main" id="{EF5B892A-B254-EE60-2417-446B0C21C726}"/>
              </a:ext>
            </a:extLst>
          </p:cNvPr>
          <p:cNvSpPr txBox="1"/>
          <p:nvPr/>
        </p:nvSpPr>
        <p:spPr>
          <a:xfrm>
            <a:off x="491971" y="1974605"/>
            <a:ext cx="10588803" cy="461665"/>
          </a:xfrm>
          <a:prstGeom prst="rect">
            <a:avLst/>
          </a:prstGeom>
          <a:noFill/>
        </p:spPr>
        <p:txBody>
          <a:bodyPr wrap="square">
            <a:spAutoFit/>
          </a:bodyPr>
          <a:lstStyle/>
          <a:p>
            <a:pPr lvl="1"/>
            <a:r>
              <a:rPr lang="en-US" sz="2400" b="1" dirty="0" err="1"/>
              <a:t>Manejo</a:t>
            </a:r>
            <a:r>
              <a:rPr lang="en-US" sz="2400" b="1" dirty="0"/>
              <a:t> de </a:t>
            </a:r>
            <a:r>
              <a:rPr lang="en-US" sz="2400" b="1" dirty="0" err="1"/>
              <a:t>Excepciones</a:t>
            </a:r>
            <a:r>
              <a:rPr lang="en-US" sz="2400" b="1" dirty="0"/>
              <a:t> -  Handling Exceptions - </a:t>
            </a:r>
            <a:r>
              <a:rPr lang="en-US" sz="2400" b="1" i="0" dirty="0">
                <a:solidFill>
                  <a:srgbClr val="333333"/>
                </a:solidFill>
                <a:effectLst/>
                <a:latin typeface="-apple-system"/>
              </a:rPr>
              <a:t>EAFP</a:t>
            </a:r>
            <a:endParaRPr lang="en-US" sz="2400" b="1" dirty="0"/>
          </a:p>
        </p:txBody>
      </p:sp>
      <p:sp>
        <p:nvSpPr>
          <p:cNvPr id="7" name="TextBox 6">
            <a:extLst>
              <a:ext uri="{FF2B5EF4-FFF2-40B4-BE49-F238E27FC236}">
                <a16:creationId xmlns:a16="http://schemas.microsoft.com/office/drawing/2014/main" id="{CC3E6CCC-42C2-9D6F-5B2F-1C805459659F}"/>
              </a:ext>
            </a:extLst>
          </p:cNvPr>
          <p:cNvSpPr txBox="1"/>
          <p:nvPr/>
        </p:nvSpPr>
        <p:spPr>
          <a:xfrm>
            <a:off x="1395411" y="2614991"/>
            <a:ext cx="8519553" cy="400110"/>
          </a:xfrm>
          <a:prstGeom prst="rect">
            <a:avLst/>
          </a:prstGeom>
          <a:noFill/>
        </p:spPr>
        <p:txBody>
          <a:bodyPr wrap="square">
            <a:spAutoFit/>
          </a:bodyPr>
          <a:lstStyle/>
          <a:p>
            <a:pPr algn="l"/>
            <a:r>
              <a:rPr lang="es-ES" sz="2000" i="0" dirty="0">
                <a:effectLst/>
                <a:latin typeface="-apple-system"/>
              </a:rPr>
              <a:t>La estructura condicional </a:t>
            </a:r>
            <a:r>
              <a:rPr lang="es-ES" sz="2000" b="1" i="0" dirty="0">
                <a:solidFill>
                  <a:srgbClr val="FF00C1"/>
                </a:solidFill>
                <a:effectLst/>
                <a:latin typeface="-apple-system"/>
              </a:rPr>
              <a:t>try ... </a:t>
            </a:r>
            <a:r>
              <a:rPr lang="es-ES" sz="2000" b="1" i="0" dirty="0" err="1">
                <a:solidFill>
                  <a:srgbClr val="FF00C1"/>
                </a:solidFill>
                <a:effectLst/>
                <a:latin typeface="-apple-system"/>
              </a:rPr>
              <a:t>except</a:t>
            </a:r>
            <a:r>
              <a:rPr lang="es-ES" sz="2000" b="1" i="0" dirty="0">
                <a:solidFill>
                  <a:srgbClr val="FF00C1"/>
                </a:solidFill>
                <a:effectLst/>
                <a:latin typeface="-apple-system"/>
              </a:rPr>
              <a:t> ... </a:t>
            </a:r>
            <a:r>
              <a:rPr lang="es-ES" sz="2000" b="1" i="0" dirty="0" err="1">
                <a:solidFill>
                  <a:srgbClr val="FF00C1"/>
                </a:solidFill>
                <a:effectLst/>
                <a:latin typeface="-apple-system"/>
              </a:rPr>
              <a:t>else</a:t>
            </a:r>
            <a:r>
              <a:rPr lang="es-ES" sz="2000" b="1" i="0" dirty="0">
                <a:solidFill>
                  <a:srgbClr val="FF00C1"/>
                </a:solidFill>
                <a:effectLst/>
                <a:latin typeface="-apple-system"/>
              </a:rPr>
              <a:t> ... </a:t>
            </a:r>
            <a:r>
              <a:rPr lang="es-ES" sz="2000" b="1" i="0" dirty="0" err="1">
                <a:solidFill>
                  <a:srgbClr val="FF00C1"/>
                </a:solidFill>
                <a:effectLst/>
                <a:latin typeface="-apple-system"/>
              </a:rPr>
              <a:t>finally</a:t>
            </a:r>
            <a:r>
              <a:rPr lang="es-ES" sz="2000" b="1" i="0" dirty="0">
                <a:solidFill>
                  <a:srgbClr val="4A00FF"/>
                </a:solidFill>
                <a:effectLst/>
                <a:latin typeface="-apple-system"/>
              </a:rPr>
              <a:t>:</a:t>
            </a:r>
          </a:p>
        </p:txBody>
      </p:sp>
    </p:spTree>
    <p:extLst>
      <p:ext uri="{BB962C8B-B14F-4D97-AF65-F5344CB8AC3E}">
        <p14:creationId xmlns:p14="http://schemas.microsoft.com/office/powerpoint/2010/main" val="36822521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s-ES" dirty="0"/>
              <a:t>Validaciones y Captura de Excepciones</a:t>
            </a:r>
            <a:endParaRPr lang="en-US" dirty="0"/>
          </a:p>
        </p:txBody>
      </p:sp>
      <p:sp>
        <p:nvSpPr>
          <p:cNvPr id="2" name="TextBox 1">
            <a:extLst>
              <a:ext uri="{FF2B5EF4-FFF2-40B4-BE49-F238E27FC236}">
                <a16:creationId xmlns:a16="http://schemas.microsoft.com/office/drawing/2014/main" id="{01EEE013-77C7-905B-0E18-7DDA2EF735D9}"/>
              </a:ext>
            </a:extLst>
          </p:cNvPr>
          <p:cNvSpPr txBox="1"/>
          <p:nvPr/>
        </p:nvSpPr>
        <p:spPr>
          <a:xfrm>
            <a:off x="491971" y="1363195"/>
            <a:ext cx="9159880" cy="369332"/>
          </a:xfrm>
          <a:prstGeom prst="rect">
            <a:avLst/>
          </a:prstGeom>
          <a:noFill/>
        </p:spPr>
        <p:txBody>
          <a:bodyPr wrap="none" rtlCol="0">
            <a:spAutoFit/>
          </a:bodyPr>
          <a:lstStyle/>
          <a:p>
            <a:r>
              <a:rPr lang="en-US" b="1" dirty="0">
                <a:solidFill>
                  <a:srgbClr val="14C214"/>
                </a:solidFill>
              </a:rPr>
              <a:t>TIPOS DE ERRORES DE PROGRAMACIÓN – EN TIEMPO DE EJECUCIÓN</a:t>
            </a:r>
          </a:p>
        </p:txBody>
      </p:sp>
      <p:sp>
        <p:nvSpPr>
          <p:cNvPr id="6" name="TextBox 5">
            <a:extLst>
              <a:ext uri="{FF2B5EF4-FFF2-40B4-BE49-F238E27FC236}">
                <a16:creationId xmlns:a16="http://schemas.microsoft.com/office/drawing/2014/main" id="{EF5B892A-B254-EE60-2417-446B0C21C726}"/>
              </a:ext>
            </a:extLst>
          </p:cNvPr>
          <p:cNvSpPr txBox="1"/>
          <p:nvPr/>
        </p:nvSpPr>
        <p:spPr>
          <a:xfrm>
            <a:off x="491971" y="1974605"/>
            <a:ext cx="10588803" cy="461665"/>
          </a:xfrm>
          <a:prstGeom prst="rect">
            <a:avLst/>
          </a:prstGeom>
          <a:noFill/>
        </p:spPr>
        <p:txBody>
          <a:bodyPr wrap="square">
            <a:spAutoFit/>
          </a:bodyPr>
          <a:lstStyle/>
          <a:p>
            <a:pPr lvl="1"/>
            <a:r>
              <a:rPr lang="en-US" sz="2400" b="1" dirty="0" err="1"/>
              <a:t>Manejo</a:t>
            </a:r>
            <a:r>
              <a:rPr lang="en-US" sz="2400" b="1" dirty="0"/>
              <a:t> de </a:t>
            </a:r>
            <a:r>
              <a:rPr lang="en-US" sz="2400" b="1" dirty="0" err="1"/>
              <a:t>Excepciones</a:t>
            </a:r>
            <a:r>
              <a:rPr lang="en-US" sz="2400" b="1" dirty="0"/>
              <a:t> -  Handling Exceptions - </a:t>
            </a:r>
            <a:r>
              <a:rPr lang="en-US" sz="2400" b="1" i="0" dirty="0">
                <a:solidFill>
                  <a:srgbClr val="333333"/>
                </a:solidFill>
                <a:effectLst/>
                <a:latin typeface="-apple-system"/>
              </a:rPr>
              <a:t>EAFP</a:t>
            </a:r>
            <a:endParaRPr lang="en-US" sz="2400" b="1" dirty="0"/>
          </a:p>
        </p:txBody>
      </p:sp>
      <p:sp>
        <p:nvSpPr>
          <p:cNvPr id="7" name="TextBox 6">
            <a:extLst>
              <a:ext uri="{FF2B5EF4-FFF2-40B4-BE49-F238E27FC236}">
                <a16:creationId xmlns:a16="http://schemas.microsoft.com/office/drawing/2014/main" id="{CC3E6CCC-42C2-9D6F-5B2F-1C805459659F}"/>
              </a:ext>
            </a:extLst>
          </p:cNvPr>
          <p:cNvSpPr txBox="1"/>
          <p:nvPr/>
        </p:nvSpPr>
        <p:spPr>
          <a:xfrm>
            <a:off x="1395411" y="2614991"/>
            <a:ext cx="8519553" cy="400110"/>
          </a:xfrm>
          <a:prstGeom prst="rect">
            <a:avLst/>
          </a:prstGeom>
          <a:noFill/>
        </p:spPr>
        <p:txBody>
          <a:bodyPr wrap="square">
            <a:spAutoFit/>
          </a:bodyPr>
          <a:lstStyle/>
          <a:p>
            <a:pPr algn="l"/>
            <a:r>
              <a:rPr lang="es-ES" sz="2000" i="0" dirty="0">
                <a:effectLst/>
                <a:latin typeface="-apple-system"/>
              </a:rPr>
              <a:t>La estructura condicional </a:t>
            </a:r>
            <a:r>
              <a:rPr lang="es-ES" sz="2000" b="1" i="0" dirty="0">
                <a:solidFill>
                  <a:srgbClr val="FF00C1"/>
                </a:solidFill>
                <a:effectLst/>
                <a:latin typeface="-apple-system"/>
              </a:rPr>
              <a:t>try ... </a:t>
            </a:r>
            <a:r>
              <a:rPr lang="es-ES" sz="2000" b="1" i="0" dirty="0" err="1">
                <a:solidFill>
                  <a:srgbClr val="FF00C1"/>
                </a:solidFill>
                <a:effectLst/>
                <a:latin typeface="-apple-system"/>
              </a:rPr>
              <a:t>except</a:t>
            </a:r>
            <a:r>
              <a:rPr lang="es-ES" sz="2000" b="1" i="0" dirty="0">
                <a:solidFill>
                  <a:srgbClr val="FF00C1"/>
                </a:solidFill>
                <a:effectLst/>
                <a:latin typeface="-apple-system"/>
              </a:rPr>
              <a:t> ... </a:t>
            </a:r>
            <a:r>
              <a:rPr lang="es-ES" sz="2000" b="1" i="0" dirty="0" err="1">
                <a:solidFill>
                  <a:srgbClr val="FF00C1"/>
                </a:solidFill>
                <a:effectLst/>
                <a:latin typeface="-apple-system"/>
              </a:rPr>
              <a:t>else</a:t>
            </a:r>
            <a:r>
              <a:rPr lang="es-ES" sz="2000" b="1" i="0" dirty="0">
                <a:solidFill>
                  <a:srgbClr val="FF00C1"/>
                </a:solidFill>
                <a:effectLst/>
                <a:latin typeface="-apple-system"/>
              </a:rPr>
              <a:t> ... </a:t>
            </a:r>
            <a:r>
              <a:rPr lang="es-ES" sz="2000" b="1" i="0" dirty="0" err="1">
                <a:solidFill>
                  <a:srgbClr val="FF00C1"/>
                </a:solidFill>
                <a:effectLst/>
                <a:latin typeface="-apple-system"/>
              </a:rPr>
              <a:t>finally</a:t>
            </a:r>
            <a:r>
              <a:rPr lang="es-ES" sz="2000" b="1" i="0" dirty="0">
                <a:solidFill>
                  <a:srgbClr val="4A00FF"/>
                </a:solidFill>
                <a:effectLst/>
                <a:latin typeface="-apple-system"/>
              </a:rPr>
              <a:t>:</a:t>
            </a:r>
          </a:p>
        </p:txBody>
      </p:sp>
      <p:pic>
        <p:nvPicPr>
          <p:cNvPr id="8" name="Picture 7">
            <a:extLst>
              <a:ext uri="{FF2B5EF4-FFF2-40B4-BE49-F238E27FC236}">
                <a16:creationId xmlns:a16="http://schemas.microsoft.com/office/drawing/2014/main" id="{0EB3FCC2-9751-35E9-8569-DEAE795063C5}"/>
              </a:ext>
            </a:extLst>
          </p:cNvPr>
          <p:cNvPicPr>
            <a:picLocks noChangeAspect="1"/>
          </p:cNvPicPr>
          <p:nvPr/>
        </p:nvPicPr>
        <p:blipFill>
          <a:blip r:embed="rId2"/>
          <a:stretch>
            <a:fillRect/>
          </a:stretch>
        </p:blipFill>
        <p:spPr>
          <a:xfrm>
            <a:off x="2865480" y="3379694"/>
            <a:ext cx="7049484" cy="2676899"/>
          </a:xfrm>
          <a:prstGeom prst="rect">
            <a:avLst/>
          </a:prstGeom>
        </p:spPr>
      </p:pic>
    </p:spTree>
    <p:extLst>
      <p:ext uri="{BB962C8B-B14F-4D97-AF65-F5344CB8AC3E}">
        <p14:creationId xmlns:p14="http://schemas.microsoft.com/office/powerpoint/2010/main" val="5986868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s-ES" dirty="0"/>
              <a:t>Validaciones y Captura de Excepciones</a:t>
            </a:r>
            <a:endParaRPr lang="en-US" dirty="0"/>
          </a:p>
        </p:txBody>
      </p:sp>
      <p:sp>
        <p:nvSpPr>
          <p:cNvPr id="2" name="TextBox 1">
            <a:extLst>
              <a:ext uri="{FF2B5EF4-FFF2-40B4-BE49-F238E27FC236}">
                <a16:creationId xmlns:a16="http://schemas.microsoft.com/office/drawing/2014/main" id="{01EEE013-77C7-905B-0E18-7DDA2EF735D9}"/>
              </a:ext>
            </a:extLst>
          </p:cNvPr>
          <p:cNvSpPr txBox="1"/>
          <p:nvPr/>
        </p:nvSpPr>
        <p:spPr>
          <a:xfrm>
            <a:off x="491971" y="1363195"/>
            <a:ext cx="9159880" cy="369332"/>
          </a:xfrm>
          <a:prstGeom prst="rect">
            <a:avLst/>
          </a:prstGeom>
          <a:noFill/>
        </p:spPr>
        <p:txBody>
          <a:bodyPr wrap="none" rtlCol="0">
            <a:spAutoFit/>
          </a:bodyPr>
          <a:lstStyle/>
          <a:p>
            <a:r>
              <a:rPr lang="en-US" b="1" dirty="0">
                <a:solidFill>
                  <a:srgbClr val="14C214"/>
                </a:solidFill>
              </a:rPr>
              <a:t>TIPOS DE ERRORES DE PROGRAMACIÓN – EN TIEMPO DE EJECUCIÓN</a:t>
            </a:r>
          </a:p>
        </p:txBody>
      </p:sp>
      <p:sp>
        <p:nvSpPr>
          <p:cNvPr id="6" name="TextBox 5">
            <a:extLst>
              <a:ext uri="{FF2B5EF4-FFF2-40B4-BE49-F238E27FC236}">
                <a16:creationId xmlns:a16="http://schemas.microsoft.com/office/drawing/2014/main" id="{EF5B892A-B254-EE60-2417-446B0C21C726}"/>
              </a:ext>
            </a:extLst>
          </p:cNvPr>
          <p:cNvSpPr txBox="1"/>
          <p:nvPr/>
        </p:nvSpPr>
        <p:spPr>
          <a:xfrm>
            <a:off x="491971" y="1974605"/>
            <a:ext cx="10588803" cy="461665"/>
          </a:xfrm>
          <a:prstGeom prst="rect">
            <a:avLst/>
          </a:prstGeom>
          <a:noFill/>
        </p:spPr>
        <p:txBody>
          <a:bodyPr wrap="square">
            <a:spAutoFit/>
          </a:bodyPr>
          <a:lstStyle/>
          <a:p>
            <a:pPr lvl="1"/>
            <a:r>
              <a:rPr lang="en-US" sz="2400" b="1" dirty="0" err="1"/>
              <a:t>Manejo</a:t>
            </a:r>
            <a:r>
              <a:rPr lang="en-US" sz="2400" b="1" dirty="0"/>
              <a:t> de </a:t>
            </a:r>
            <a:r>
              <a:rPr lang="en-US" sz="2400" b="1" dirty="0" err="1"/>
              <a:t>Excepciones</a:t>
            </a:r>
            <a:r>
              <a:rPr lang="en-US" sz="2400" b="1" dirty="0"/>
              <a:t> -  Handling Exceptions - </a:t>
            </a:r>
            <a:r>
              <a:rPr lang="en-US" sz="2400" b="1" i="0" dirty="0">
                <a:solidFill>
                  <a:srgbClr val="333333"/>
                </a:solidFill>
                <a:effectLst/>
                <a:latin typeface="-apple-system"/>
              </a:rPr>
              <a:t>EAFP</a:t>
            </a:r>
            <a:endParaRPr lang="en-US" sz="2400" b="1" dirty="0"/>
          </a:p>
        </p:txBody>
      </p:sp>
      <p:sp>
        <p:nvSpPr>
          <p:cNvPr id="7" name="TextBox 6">
            <a:extLst>
              <a:ext uri="{FF2B5EF4-FFF2-40B4-BE49-F238E27FC236}">
                <a16:creationId xmlns:a16="http://schemas.microsoft.com/office/drawing/2014/main" id="{CC3E6CCC-42C2-9D6F-5B2F-1C805459659F}"/>
              </a:ext>
            </a:extLst>
          </p:cNvPr>
          <p:cNvSpPr txBox="1"/>
          <p:nvPr/>
        </p:nvSpPr>
        <p:spPr>
          <a:xfrm>
            <a:off x="1395411" y="2614991"/>
            <a:ext cx="8519553" cy="400110"/>
          </a:xfrm>
          <a:prstGeom prst="rect">
            <a:avLst/>
          </a:prstGeom>
          <a:noFill/>
        </p:spPr>
        <p:txBody>
          <a:bodyPr wrap="square">
            <a:spAutoFit/>
          </a:bodyPr>
          <a:lstStyle/>
          <a:p>
            <a:pPr algn="l"/>
            <a:r>
              <a:rPr lang="es-ES" sz="2000" i="0" dirty="0">
                <a:effectLst/>
                <a:latin typeface="-apple-system"/>
              </a:rPr>
              <a:t>La estructura condicional </a:t>
            </a:r>
            <a:r>
              <a:rPr lang="es-ES" sz="2000" b="1" i="0" dirty="0">
                <a:solidFill>
                  <a:srgbClr val="FF00C1"/>
                </a:solidFill>
                <a:effectLst/>
                <a:latin typeface="-apple-system"/>
              </a:rPr>
              <a:t>try ... </a:t>
            </a:r>
            <a:r>
              <a:rPr lang="es-ES" sz="2000" b="1" i="0" dirty="0" err="1">
                <a:solidFill>
                  <a:srgbClr val="FF00C1"/>
                </a:solidFill>
                <a:effectLst/>
                <a:latin typeface="-apple-system"/>
              </a:rPr>
              <a:t>except</a:t>
            </a:r>
            <a:r>
              <a:rPr lang="es-ES" sz="2000" b="1" i="0" dirty="0">
                <a:solidFill>
                  <a:srgbClr val="FF00C1"/>
                </a:solidFill>
                <a:effectLst/>
                <a:latin typeface="-apple-system"/>
              </a:rPr>
              <a:t> ... </a:t>
            </a:r>
            <a:r>
              <a:rPr lang="es-ES" sz="2000" b="1" i="0" dirty="0" err="1">
                <a:solidFill>
                  <a:srgbClr val="FF00C1"/>
                </a:solidFill>
                <a:effectLst/>
                <a:latin typeface="-apple-system"/>
              </a:rPr>
              <a:t>else</a:t>
            </a:r>
            <a:r>
              <a:rPr lang="es-ES" sz="2000" b="1" i="0" dirty="0">
                <a:solidFill>
                  <a:srgbClr val="FF00C1"/>
                </a:solidFill>
                <a:effectLst/>
                <a:latin typeface="-apple-system"/>
              </a:rPr>
              <a:t> ... </a:t>
            </a:r>
            <a:r>
              <a:rPr lang="es-ES" sz="2000" b="1" i="0" dirty="0" err="1">
                <a:solidFill>
                  <a:srgbClr val="FF00C1"/>
                </a:solidFill>
                <a:effectLst/>
                <a:latin typeface="-apple-system"/>
              </a:rPr>
              <a:t>finally</a:t>
            </a:r>
            <a:r>
              <a:rPr lang="es-ES" sz="2000" b="1" i="0" dirty="0">
                <a:solidFill>
                  <a:srgbClr val="4A00FF"/>
                </a:solidFill>
                <a:effectLst/>
                <a:latin typeface="-apple-system"/>
              </a:rPr>
              <a:t>:</a:t>
            </a:r>
          </a:p>
        </p:txBody>
      </p:sp>
      <p:pic>
        <p:nvPicPr>
          <p:cNvPr id="4" name="Picture 3">
            <a:extLst>
              <a:ext uri="{FF2B5EF4-FFF2-40B4-BE49-F238E27FC236}">
                <a16:creationId xmlns:a16="http://schemas.microsoft.com/office/drawing/2014/main" id="{08F1378F-48E2-4E09-DA29-B88D025A3780}"/>
              </a:ext>
            </a:extLst>
          </p:cNvPr>
          <p:cNvPicPr>
            <a:picLocks noChangeAspect="1"/>
          </p:cNvPicPr>
          <p:nvPr/>
        </p:nvPicPr>
        <p:blipFill>
          <a:blip r:embed="rId2"/>
          <a:stretch>
            <a:fillRect/>
          </a:stretch>
        </p:blipFill>
        <p:spPr>
          <a:xfrm>
            <a:off x="2922568" y="3261976"/>
            <a:ext cx="6729283" cy="2926515"/>
          </a:xfrm>
          <a:prstGeom prst="rect">
            <a:avLst/>
          </a:prstGeom>
        </p:spPr>
      </p:pic>
    </p:spTree>
    <p:extLst>
      <p:ext uri="{BB962C8B-B14F-4D97-AF65-F5344CB8AC3E}">
        <p14:creationId xmlns:p14="http://schemas.microsoft.com/office/powerpoint/2010/main" val="3181583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Bucles</a:t>
            </a:r>
            <a:endParaRPr lang="en-US" dirty="0"/>
          </a:p>
        </p:txBody>
      </p:sp>
      <p:sp>
        <p:nvSpPr>
          <p:cNvPr id="2" name="TextBox 1">
            <a:extLst>
              <a:ext uri="{FF2B5EF4-FFF2-40B4-BE49-F238E27FC236}">
                <a16:creationId xmlns:a16="http://schemas.microsoft.com/office/drawing/2014/main" id="{CC3CE9DA-547B-D4B6-A112-AFB790FBBE2B}"/>
              </a:ext>
            </a:extLst>
          </p:cNvPr>
          <p:cNvSpPr txBox="1"/>
          <p:nvPr/>
        </p:nvSpPr>
        <p:spPr>
          <a:xfrm>
            <a:off x="491971" y="1363195"/>
            <a:ext cx="731290" cy="369332"/>
          </a:xfrm>
          <a:prstGeom prst="rect">
            <a:avLst/>
          </a:prstGeom>
          <a:noFill/>
        </p:spPr>
        <p:txBody>
          <a:bodyPr wrap="none" rtlCol="0">
            <a:spAutoFit/>
          </a:bodyPr>
          <a:lstStyle/>
          <a:p>
            <a:r>
              <a:rPr lang="en-US" b="1" dirty="0">
                <a:solidFill>
                  <a:srgbClr val="14C214"/>
                </a:solidFill>
              </a:rPr>
              <a:t>FOR</a:t>
            </a:r>
          </a:p>
        </p:txBody>
      </p:sp>
      <p:pic>
        <p:nvPicPr>
          <p:cNvPr id="9" name="Picture 8">
            <a:extLst>
              <a:ext uri="{FF2B5EF4-FFF2-40B4-BE49-F238E27FC236}">
                <a16:creationId xmlns:a16="http://schemas.microsoft.com/office/drawing/2014/main" id="{6CBFAFBA-9C60-9893-9285-7DC465ADA960}"/>
              </a:ext>
            </a:extLst>
          </p:cNvPr>
          <p:cNvPicPr>
            <a:picLocks noChangeAspect="1"/>
          </p:cNvPicPr>
          <p:nvPr/>
        </p:nvPicPr>
        <p:blipFill>
          <a:blip r:embed="rId2"/>
          <a:stretch>
            <a:fillRect/>
          </a:stretch>
        </p:blipFill>
        <p:spPr>
          <a:xfrm>
            <a:off x="5217461" y="3741982"/>
            <a:ext cx="5019584" cy="2100245"/>
          </a:xfrm>
          <a:prstGeom prst="rect">
            <a:avLst/>
          </a:prstGeom>
        </p:spPr>
      </p:pic>
      <p:pic>
        <p:nvPicPr>
          <p:cNvPr id="10" name="Picture 3" descr="Rotar listas con slicing en Python - Línea de Código">
            <a:extLst>
              <a:ext uri="{FF2B5EF4-FFF2-40B4-BE49-F238E27FC236}">
                <a16:creationId xmlns:a16="http://schemas.microsoft.com/office/drawing/2014/main" id="{D4857240-0894-8103-34DC-E3DB88FD87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0144" y="1841940"/>
            <a:ext cx="4823012" cy="1587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07138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s-ES" dirty="0"/>
              <a:t>Validaciones y Captura de Excepciones</a:t>
            </a:r>
            <a:endParaRPr lang="en-US" dirty="0"/>
          </a:p>
        </p:txBody>
      </p:sp>
      <p:sp>
        <p:nvSpPr>
          <p:cNvPr id="2" name="TextBox 1">
            <a:extLst>
              <a:ext uri="{FF2B5EF4-FFF2-40B4-BE49-F238E27FC236}">
                <a16:creationId xmlns:a16="http://schemas.microsoft.com/office/drawing/2014/main" id="{01EEE013-77C7-905B-0E18-7DDA2EF735D9}"/>
              </a:ext>
            </a:extLst>
          </p:cNvPr>
          <p:cNvSpPr txBox="1"/>
          <p:nvPr/>
        </p:nvSpPr>
        <p:spPr>
          <a:xfrm>
            <a:off x="491971" y="1363195"/>
            <a:ext cx="5407249" cy="369332"/>
          </a:xfrm>
          <a:prstGeom prst="rect">
            <a:avLst/>
          </a:prstGeom>
          <a:noFill/>
        </p:spPr>
        <p:txBody>
          <a:bodyPr wrap="none" rtlCol="0">
            <a:spAutoFit/>
          </a:bodyPr>
          <a:lstStyle/>
          <a:p>
            <a:r>
              <a:rPr lang="en-US" b="1" dirty="0">
                <a:solidFill>
                  <a:srgbClr val="14C214"/>
                </a:solidFill>
              </a:rPr>
              <a:t>TIPOS DE ERRORES DE PROGRAMACIÓN</a:t>
            </a:r>
          </a:p>
        </p:txBody>
      </p:sp>
      <p:sp>
        <p:nvSpPr>
          <p:cNvPr id="4" name="TextBox 3">
            <a:extLst>
              <a:ext uri="{FF2B5EF4-FFF2-40B4-BE49-F238E27FC236}">
                <a16:creationId xmlns:a16="http://schemas.microsoft.com/office/drawing/2014/main" id="{E26B4936-DB5C-11D7-5A19-FE81E20D8174}"/>
              </a:ext>
            </a:extLst>
          </p:cNvPr>
          <p:cNvSpPr txBox="1"/>
          <p:nvPr/>
        </p:nvSpPr>
        <p:spPr>
          <a:xfrm>
            <a:off x="1443316" y="2228671"/>
            <a:ext cx="9941859" cy="1754326"/>
          </a:xfrm>
          <a:prstGeom prst="rect">
            <a:avLst/>
          </a:prstGeom>
          <a:noFill/>
        </p:spPr>
        <p:txBody>
          <a:bodyPr wrap="square">
            <a:spAutoFit/>
          </a:bodyPr>
          <a:lstStyle/>
          <a:p>
            <a:r>
              <a:rPr lang="es-ES" b="1" dirty="0">
                <a:solidFill>
                  <a:srgbClr val="14C214"/>
                </a:solidFill>
              </a:rPr>
              <a:t>Ejercicios:</a:t>
            </a:r>
          </a:p>
          <a:p>
            <a:endParaRPr lang="es-ES" dirty="0"/>
          </a:p>
          <a:p>
            <a:pPr marL="285750" indent="-285750">
              <a:buFont typeface="Arial" panose="020B0604020202020204" pitchFamily="34" charset="0"/>
              <a:buChar char="•"/>
            </a:pPr>
            <a:r>
              <a:rPr lang="es-ES" dirty="0"/>
              <a:t>Escriba un programa que pregunte cuántos números se van a introducir, pida esos números, y diga al final cuántos han sido pares y cuántos impares.</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Escriba un programa que pida un número entero mayor que cero y calcule su factorial.</a:t>
            </a:r>
            <a:endParaRPr lang="en-US" dirty="0"/>
          </a:p>
        </p:txBody>
      </p:sp>
      <p:pic>
        <p:nvPicPr>
          <p:cNvPr id="5" name="Picture 2" descr="Calcular factorial de un numero en PHP - Programación con php">
            <a:extLst>
              <a:ext uri="{FF2B5EF4-FFF2-40B4-BE49-F238E27FC236}">
                <a16:creationId xmlns:a16="http://schemas.microsoft.com/office/drawing/2014/main" id="{4E983C06-03C7-951B-9CAE-AC20108343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1563" y="4254382"/>
            <a:ext cx="2428875" cy="187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3421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8947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Bucles</a:t>
            </a:r>
            <a:endParaRPr lang="en-US" dirty="0"/>
          </a:p>
        </p:txBody>
      </p:sp>
      <p:sp>
        <p:nvSpPr>
          <p:cNvPr id="2" name="TextBox 1">
            <a:extLst>
              <a:ext uri="{FF2B5EF4-FFF2-40B4-BE49-F238E27FC236}">
                <a16:creationId xmlns:a16="http://schemas.microsoft.com/office/drawing/2014/main" id="{CC3CE9DA-547B-D4B6-A112-AFB790FBBE2B}"/>
              </a:ext>
            </a:extLst>
          </p:cNvPr>
          <p:cNvSpPr txBox="1"/>
          <p:nvPr/>
        </p:nvSpPr>
        <p:spPr>
          <a:xfrm>
            <a:off x="491971" y="1363195"/>
            <a:ext cx="731290" cy="369332"/>
          </a:xfrm>
          <a:prstGeom prst="rect">
            <a:avLst/>
          </a:prstGeom>
          <a:noFill/>
        </p:spPr>
        <p:txBody>
          <a:bodyPr wrap="none" rtlCol="0">
            <a:spAutoFit/>
          </a:bodyPr>
          <a:lstStyle/>
          <a:p>
            <a:r>
              <a:rPr lang="en-US" b="1" dirty="0">
                <a:solidFill>
                  <a:srgbClr val="14C214"/>
                </a:solidFill>
              </a:rPr>
              <a:t>FOR</a:t>
            </a:r>
          </a:p>
        </p:txBody>
      </p:sp>
      <p:sp>
        <p:nvSpPr>
          <p:cNvPr id="13" name="TextBox 12">
            <a:extLst>
              <a:ext uri="{FF2B5EF4-FFF2-40B4-BE49-F238E27FC236}">
                <a16:creationId xmlns:a16="http://schemas.microsoft.com/office/drawing/2014/main" id="{E370A247-9ED2-54E1-F375-A936DDB1AC82}"/>
              </a:ext>
            </a:extLst>
          </p:cNvPr>
          <p:cNvSpPr txBox="1"/>
          <p:nvPr/>
        </p:nvSpPr>
        <p:spPr>
          <a:xfrm>
            <a:off x="995083" y="1948979"/>
            <a:ext cx="9394362" cy="369332"/>
          </a:xfrm>
          <a:prstGeom prst="rect">
            <a:avLst/>
          </a:prstGeom>
          <a:noFill/>
        </p:spPr>
        <p:txBody>
          <a:bodyPr wrap="square">
            <a:spAutoFit/>
          </a:bodyPr>
          <a:lstStyle/>
          <a:p>
            <a:r>
              <a:rPr lang="es-ES" b="0" i="0" dirty="0">
                <a:solidFill>
                  <a:srgbClr val="000000"/>
                </a:solidFill>
                <a:effectLst/>
                <a:latin typeface="Arial" panose="020B0604020202020204" pitchFamily="34" charset="0"/>
              </a:rPr>
              <a:t>El cuerpo del bucle se ejecuta tantas veces como elementos tenga el elemento </a:t>
            </a:r>
            <a:r>
              <a:rPr lang="es-ES" b="0" i="0" dirty="0" err="1">
                <a:solidFill>
                  <a:srgbClr val="000000"/>
                </a:solidFill>
                <a:effectLst/>
                <a:latin typeface="Arial" panose="020B0604020202020204" pitchFamily="34" charset="0"/>
              </a:rPr>
              <a:t>recorrible</a:t>
            </a:r>
            <a:r>
              <a:rPr lang="es-ES" b="0" i="0" dirty="0">
                <a:solidFill>
                  <a:srgbClr val="000000"/>
                </a:solidFill>
                <a:effectLst/>
                <a:latin typeface="Arial" panose="020B0604020202020204" pitchFamily="34" charset="0"/>
              </a:rPr>
              <a:t> </a:t>
            </a:r>
            <a:endParaRPr lang="en-US" dirty="0"/>
          </a:p>
        </p:txBody>
      </p:sp>
      <p:sp>
        <p:nvSpPr>
          <p:cNvPr id="14" name="Rectangle 1">
            <a:extLst>
              <a:ext uri="{FF2B5EF4-FFF2-40B4-BE49-F238E27FC236}">
                <a16:creationId xmlns:a16="http://schemas.microsoft.com/office/drawing/2014/main" id="{06B20DF9-564C-3189-5F3D-67474D47C0C5}"/>
              </a:ext>
            </a:extLst>
          </p:cNvPr>
          <p:cNvSpPr>
            <a:spLocks noChangeArrowheads="1"/>
          </p:cNvSpPr>
          <p:nvPr/>
        </p:nvSpPr>
        <p:spPr bwMode="auto">
          <a:xfrm>
            <a:off x="2446716" y="2442008"/>
            <a:ext cx="6275943" cy="1723549"/>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DCDCAA"/>
                </a:solidFill>
                <a:effectLst/>
                <a:latin typeface="Consolas" panose="020B0609020204030204" pitchFamily="49" charset="0"/>
              </a:rPr>
              <a:t>print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CE9178"/>
                </a:solidFill>
                <a:effectLst/>
                <a:latin typeface="Consolas" panose="020B0609020204030204" pitchFamily="49" charset="0"/>
              </a:rPr>
              <a:t>"</a:t>
            </a:r>
            <a:r>
              <a:rPr kumimoji="0" lang="en-US" altLang="en-US" sz="1600" b="0" i="0" u="none" strike="noStrike" cap="none" normalizeH="0" baseline="0" dirty="0" err="1">
                <a:ln>
                  <a:noFill/>
                </a:ln>
                <a:solidFill>
                  <a:srgbClr val="CE9178"/>
                </a:solidFill>
                <a:effectLst/>
                <a:latin typeface="Consolas" panose="020B0609020204030204" pitchFamily="49" charset="0"/>
              </a:rPr>
              <a:t>Comienzo</a:t>
            </a:r>
            <a:r>
              <a:rPr kumimoji="0" lang="en-US" altLang="en-US" sz="1600" b="0" i="0" u="none" strike="noStrike" cap="none" normalizeH="0" baseline="0" dirty="0">
                <a:ln>
                  <a:noFill/>
                </a:ln>
                <a:solidFill>
                  <a:srgbClr val="CE9178"/>
                </a:solidFill>
                <a:effectLst/>
                <a:latin typeface="Consolas" panose="020B0609020204030204" pitchFamily="49" charset="0"/>
              </a:rPr>
              <a: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dirty="0">
              <a:solidFill>
                <a:srgbClr val="9CDCFE"/>
              </a:solidFill>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586C0"/>
                </a:solidFill>
                <a:effectLst/>
                <a:latin typeface="Consolas" panose="020B0609020204030204" pitchFamily="49" charset="0"/>
              </a:rPr>
              <a:t>for</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err="1">
                <a:ln>
                  <a:noFill/>
                </a:ln>
                <a:solidFill>
                  <a:srgbClr val="9CDCFE"/>
                </a:solidFill>
                <a:effectLst/>
                <a:latin typeface="Consolas" panose="020B0609020204030204" pitchFamily="49" charset="0"/>
              </a:rPr>
              <a:t>i</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C586C0"/>
                </a:solidFill>
                <a:effectLst/>
                <a:latin typeface="Consolas" panose="020B0609020204030204" pitchFamily="49" charset="0"/>
              </a:rPr>
              <a:t>in</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B5CEA8"/>
                </a:solidFill>
                <a:effectLst/>
                <a:latin typeface="Consolas" panose="020B0609020204030204" pitchFamily="49" charset="0"/>
              </a:rPr>
              <a:t>0</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B5CEA8"/>
                </a:solidFill>
                <a:effectLst/>
                <a:latin typeface="Consolas" panose="020B0609020204030204" pitchFamily="49" charset="0"/>
              </a:rPr>
              <a:t>1</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B5CEA8"/>
                </a:solidFill>
                <a:effectLst/>
                <a:latin typeface="Consolas" panose="020B0609020204030204" pitchFamily="49" charset="0"/>
              </a:rPr>
              <a:t>2</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rgbClr val="9CDCFE"/>
                </a:solidFill>
                <a:latin typeface="Consolas" panose="020B0609020204030204" pitchFamily="49" charset="0"/>
              </a:rPr>
              <a:t>	</a:t>
            </a:r>
            <a:r>
              <a:rPr kumimoji="0" lang="en-US" altLang="en-US" sz="1600" b="0" i="0" u="none" strike="noStrike" cap="none" normalizeH="0" baseline="0" dirty="0">
                <a:ln>
                  <a:noFill/>
                </a:ln>
                <a:solidFill>
                  <a:srgbClr val="DCDCAA"/>
                </a:solidFill>
                <a:effectLst/>
                <a:latin typeface="Consolas" panose="020B0609020204030204" pitchFamily="49" charset="0"/>
              </a:rPr>
              <a:t>print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CE9178"/>
                </a:solidFill>
                <a:effectLst/>
                <a:latin typeface="Consolas" panose="020B0609020204030204" pitchFamily="49" charset="0"/>
              </a:rPr>
              <a:t>"Hola "</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end</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CE9178"/>
                </a:solidFill>
                <a:effectLst/>
                <a:latin typeface="Consolas" panose="020B0609020204030204" pitchFamily="49" charset="0"/>
              </a:rPr>
              <a: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dirty="0">
              <a:solidFill>
                <a:srgbClr val="9CDCFE"/>
              </a:solidFill>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DCDCAA"/>
                </a:solidFill>
                <a:effectLst/>
                <a:latin typeface="Consolas" panose="020B0609020204030204" pitchFamily="49" charset="0"/>
              </a:rPr>
              <a:t>print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DCDCAA"/>
                </a:solidFill>
                <a:effectLst/>
                <a:latin typeface="Consolas" panose="020B0609020204030204" pitchFamily="49" charset="0"/>
              </a:rPr>
              <a:t>print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CE9178"/>
                </a:solidFill>
                <a:effectLst/>
                <a:latin typeface="Consolas" panose="020B0609020204030204" pitchFamily="49" charset="0"/>
              </a:rPr>
              <a:t>"Final"</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8870671F-6FC9-0D6F-1653-978A1482B464}"/>
              </a:ext>
            </a:extLst>
          </p:cNvPr>
          <p:cNvSpPr txBox="1"/>
          <p:nvPr/>
        </p:nvSpPr>
        <p:spPr>
          <a:xfrm>
            <a:off x="995083" y="4355024"/>
            <a:ext cx="10873539" cy="369332"/>
          </a:xfrm>
          <a:prstGeom prst="rect">
            <a:avLst/>
          </a:prstGeom>
          <a:noFill/>
        </p:spPr>
        <p:txBody>
          <a:bodyPr wrap="square">
            <a:spAutoFit/>
          </a:bodyPr>
          <a:lstStyle/>
          <a:p>
            <a:pPr algn="just"/>
            <a:r>
              <a:rPr lang="es-ES" b="0" i="0" dirty="0">
                <a:solidFill>
                  <a:srgbClr val="000000"/>
                </a:solidFill>
                <a:effectLst/>
                <a:latin typeface="Arial" panose="020B0604020202020204" pitchFamily="34" charset="0"/>
              </a:rPr>
              <a:t>Si la lista está vacía, el bucle no se ejecuta ninguna vez. Por ejemplo</a:t>
            </a:r>
            <a:endParaRPr lang="en-US" dirty="0"/>
          </a:p>
        </p:txBody>
      </p:sp>
      <p:sp>
        <p:nvSpPr>
          <p:cNvPr id="16" name="Rectangle 1">
            <a:extLst>
              <a:ext uri="{FF2B5EF4-FFF2-40B4-BE49-F238E27FC236}">
                <a16:creationId xmlns:a16="http://schemas.microsoft.com/office/drawing/2014/main" id="{C3FC995D-E5F3-B862-742F-B857A99AE72E}"/>
              </a:ext>
            </a:extLst>
          </p:cNvPr>
          <p:cNvSpPr>
            <a:spLocks noChangeArrowheads="1"/>
          </p:cNvSpPr>
          <p:nvPr/>
        </p:nvSpPr>
        <p:spPr bwMode="auto">
          <a:xfrm>
            <a:off x="2446716" y="4919067"/>
            <a:ext cx="6275943" cy="1477328"/>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DCDCAA"/>
                </a:solidFill>
                <a:effectLst/>
                <a:latin typeface="Consolas" panose="020B0609020204030204" pitchFamily="49" charset="0"/>
              </a:rPr>
              <a:t>print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CE9178"/>
                </a:solidFill>
                <a:effectLst/>
                <a:latin typeface="Consolas" panose="020B0609020204030204" pitchFamily="49" charset="0"/>
              </a:rPr>
              <a:t>"</a:t>
            </a:r>
            <a:r>
              <a:rPr kumimoji="0" lang="en-US" altLang="en-US" sz="1600" b="0" i="0" u="none" strike="noStrike" cap="none" normalizeH="0" baseline="0" dirty="0" err="1">
                <a:ln>
                  <a:noFill/>
                </a:ln>
                <a:solidFill>
                  <a:srgbClr val="CE9178"/>
                </a:solidFill>
                <a:effectLst/>
                <a:latin typeface="Consolas" panose="020B0609020204030204" pitchFamily="49" charset="0"/>
              </a:rPr>
              <a:t>Comienzo</a:t>
            </a:r>
            <a:r>
              <a:rPr kumimoji="0" lang="en-US" altLang="en-US" sz="1600" b="0" i="0" u="none" strike="noStrike" cap="none" normalizeH="0" baseline="0" dirty="0">
                <a:ln>
                  <a:noFill/>
                </a:ln>
                <a:solidFill>
                  <a:srgbClr val="CE9178"/>
                </a:solidFill>
                <a:effectLst/>
                <a:latin typeface="Consolas" panose="020B0609020204030204" pitchFamily="49" charset="0"/>
              </a:rPr>
              <a: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dirty="0">
              <a:solidFill>
                <a:srgbClr val="9CDCFE"/>
              </a:solidFill>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586C0"/>
                </a:solidFill>
                <a:effectLst/>
                <a:latin typeface="Consolas" panose="020B0609020204030204" pitchFamily="49" charset="0"/>
              </a:rPr>
              <a:t>for</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err="1">
                <a:ln>
                  <a:noFill/>
                </a:ln>
                <a:solidFill>
                  <a:srgbClr val="9CDCFE"/>
                </a:solidFill>
                <a:effectLst/>
                <a:latin typeface="Consolas" panose="020B0609020204030204" pitchFamily="49" charset="0"/>
              </a:rPr>
              <a:t>i</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C586C0"/>
                </a:solidFill>
                <a:effectLst/>
                <a:latin typeface="Consolas" panose="020B0609020204030204" pitchFamily="49" charset="0"/>
              </a:rPr>
              <a:t>in</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rgbClr val="9CDCFE"/>
                </a:solidFill>
                <a:latin typeface="Consolas" panose="020B0609020204030204" pitchFamily="49" charset="0"/>
              </a:rPr>
              <a:t>	</a:t>
            </a:r>
            <a:r>
              <a:rPr kumimoji="0" lang="en-US" altLang="en-US" sz="1600" b="0" i="0" u="none" strike="noStrike" cap="none" normalizeH="0" baseline="0" dirty="0">
                <a:ln>
                  <a:noFill/>
                </a:ln>
                <a:solidFill>
                  <a:srgbClr val="DCDCAA"/>
                </a:solidFill>
                <a:effectLst/>
                <a:latin typeface="Consolas" panose="020B0609020204030204" pitchFamily="49" charset="0"/>
              </a:rPr>
              <a:t>print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CE9178"/>
                </a:solidFill>
                <a:effectLst/>
                <a:latin typeface="Consolas" panose="020B0609020204030204" pitchFamily="49" charset="0"/>
              </a:rPr>
              <a:t>"Hola "</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end</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CE9178"/>
                </a:solidFill>
                <a:effectLst/>
                <a:latin typeface="Consolas" panose="020B0609020204030204" pitchFamily="49" charset="0"/>
              </a:rPr>
              <a: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dirty="0">
              <a:solidFill>
                <a:srgbClr val="9CDCFE"/>
              </a:solidFill>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DCDCAA"/>
                </a:solidFill>
                <a:effectLst/>
                <a:latin typeface="Consolas" panose="020B0609020204030204" pitchFamily="49" charset="0"/>
              </a:rPr>
              <a:t>print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DCDCAA"/>
                </a:solidFill>
                <a:effectLst/>
                <a:latin typeface="Consolas" panose="020B0609020204030204" pitchFamily="49" charset="0"/>
              </a:rPr>
              <a:t>print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CE9178"/>
                </a:solidFill>
                <a:effectLst/>
                <a:latin typeface="Consolas" panose="020B0609020204030204" pitchFamily="49" charset="0"/>
              </a:rPr>
              <a:t>"Final"</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5387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Bucles</a:t>
            </a:r>
            <a:endParaRPr lang="en-US" dirty="0"/>
          </a:p>
        </p:txBody>
      </p:sp>
      <p:sp>
        <p:nvSpPr>
          <p:cNvPr id="2" name="TextBox 1">
            <a:extLst>
              <a:ext uri="{FF2B5EF4-FFF2-40B4-BE49-F238E27FC236}">
                <a16:creationId xmlns:a16="http://schemas.microsoft.com/office/drawing/2014/main" id="{CC3CE9DA-547B-D4B6-A112-AFB790FBBE2B}"/>
              </a:ext>
            </a:extLst>
          </p:cNvPr>
          <p:cNvSpPr txBox="1"/>
          <p:nvPr/>
        </p:nvSpPr>
        <p:spPr>
          <a:xfrm>
            <a:off x="491971" y="1363195"/>
            <a:ext cx="731290" cy="369332"/>
          </a:xfrm>
          <a:prstGeom prst="rect">
            <a:avLst/>
          </a:prstGeom>
          <a:noFill/>
        </p:spPr>
        <p:txBody>
          <a:bodyPr wrap="none" rtlCol="0">
            <a:spAutoFit/>
          </a:bodyPr>
          <a:lstStyle/>
          <a:p>
            <a:r>
              <a:rPr lang="en-US" b="1" dirty="0">
                <a:solidFill>
                  <a:srgbClr val="14C214"/>
                </a:solidFill>
              </a:rPr>
              <a:t>FOR</a:t>
            </a:r>
          </a:p>
        </p:txBody>
      </p:sp>
      <p:sp>
        <p:nvSpPr>
          <p:cNvPr id="4" name="TextBox 3">
            <a:extLst>
              <a:ext uri="{FF2B5EF4-FFF2-40B4-BE49-F238E27FC236}">
                <a16:creationId xmlns:a16="http://schemas.microsoft.com/office/drawing/2014/main" id="{3D316088-B0E2-B8E2-6AA3-9B1ABC11E275}"/>
              </a:ext>
            </a:extLst>
          </p:cNvPr>
          <p:cNvSpPr txBox="1"/>
          <p:nvPr/>
        </p:nvSpPr>
        <p:spPr>
          <a:xfrm>
            <a:off x="896472" y="1736222"/>
            <a:ext cx="10685928" cy="646331"/>
          </a:xfrm>
          <a:prstGeom prst="rect">
            <a:avLst/>
          </a:prstGeom>
          <a:noFill/>
        </p:spPr>
        <p:txBody>
          <a:bodyPr wrap="square">
            <a:spAutoFit/>
          </a:bodyPr>
          <a:lstStyle/>
          <a:p>
            <a:r>
              <a:rPr lang="es-ES" b="0" i="0" dirty="0">
                <a:solidFill>
                  <a:srgbClr val="000000"/>
                </a:solidFill>
                <a:effectLst/>
                <a:latin typeface="Arial" panose="020B0604020202020204" pitchFamily="34" charset="0"/>
              </a:rPr>
              <a:t>Si la variable de control no se va a utilizar en el cuerpo del bucle, como en los ejemplos anteriores, se puede utilizar el guion ( </a:t>
            </a:r>
            <a:r>
              <a:rPr lang="es-ES" b="1" i="0" dirty="0">
                <a:solidFill>
                  <a:srgbClr val="14C214"/>
                </a:solidFill>
                <a:effectLst/>
                <a:latin typeface="Arial" panose="020B0604020202020204" pitchFamily="34" charset="0"/>
              </a:rPr>
              <a:t>_ </a:t>
            </a:r>
            <a:r>
              <a:rPr lang="es-ES" b="0" i="0" dirty="0">
                <a:solidFill>
                  <a:srgbClr val="000000"/>
                </a:solidFill>
                <a:effectLst/>
                <a:latin typeface="Arial" panose="020B0604020202020204" pitchFamily="34" charset="0"/>
              </a:rPr>
              <a:t>) en vez de un nombre de variable.</a:t>
            </a:r>
            <a:endParaRPr lang="en-US" dirty="0"/>
          </a:p>
        </p:txBody>
      </p:sp>
      <p:sp>
        <p:nvSpPr>
          <p:cNvPr id="5" name="Rectangle 1">
            <a:extLst>
              <a:ext uri="{FF2B5EF4-FFF2-40B4-BE49-F238E27FC236}">
                <a16:creationId xmlns:a16="http://schemas.microsoft.com/office/drawing/2014/main" id="{5C7D4DFF-E013-68BC-E3B3-DAF56A07F2D4}"/>
              </a:ext>
            </a:extLst>
          </p:cNvPr>
          <p:cNvSpPr>
            <a:spLocks noChangeArrowheads="1"/>
          </p:cNvSpPr>
          <p:nvPr/>
        </p:nvSpPr>
        <p:spPr bwMode="auto">
          <a:xfrm>
            <a:off x="1855693" y="2493984"/>
            <a:ext cx="7066515" cy="1754326"/>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DCDCAA"/>
                </a:solidFill>
                <a:effectLst/>
                <a:latin typeface="Consolas" panose="020B0609020204030204" pitchFamily="49" charset="0"/>
              </a:rPr>
              <a:t>print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CE9178"/>
                </a:solidFill>
                <a:effectLst/>
                <a:latin typeface="Consolas" panose="020B0609020204030204" pitchFamily="49" charset="0"/>
              </a:rPr>
              <a:t>"</a:t>
            </a:r>
            <a:r>
              <a:rPr kumimoji="0" lang="en-US" altLang="en-US" sz="1600" b="0" i="0" u="none" strike="noStrike" cap="none" normalizeH="0" baseline="0" dirty="0" err="1">
                <a:ln>
                  <a:noFill/>
                </a:ln>
                <a:solidFill>
                  <a:srgbClr val="CE9178"/>
                </a:solidFill>
                <a:effectLst/>
                <a:latin typeface="Consolas" panose="020B0609020204030204" pitchFamily="49" charset="0"/>
              </a:rPr>
              <a:t>Comienzo</a:t>
            </a:r>
            <a:r>
              <a:rPr kumimoji="0" lang="en-US" altLang="en-US" sz="1600" b="0" i="0" u="none" strike="noStrike" cap="none" normalizeH="0" baseline="0" dirty="0">
                <a:ln>
                  <a:noFill/>
                </a:ln>
                <a:solidFill>
                  <a:srgbClr val="CE9178"/>
                </a:solidFill>
                <a:effectLst/>
                <a:latin typeface="Consolas" panose="020B0609020204030204" pitchFamily="49" charset="0"/>
              </a:rPr>
              <a: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dirty="0">
              <a:solidFill>
                <a:srgbClr val="9CDCFE"/>
              </a:solidFill>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586C0"/>
                </a:solidFill>
                <a:effectLst/>
                <a:latin typeface="Consolas" panose="020B0609020204030204" pitchFamily="49" charset="0"/>
              </a:rPr>
              <a:t>for</a:t>
            </a:r>
            <a:r>
              <a:rPr kumimoji="0" lang="en-US" altLang="en-US" sz="1600" b="0" i="0" u="none" strike="noStrike" cap="none" normalizeH="0" baseline="0" dirty="0">
                <a:ln>
                  <a:noFill/>
                </a:ln>
                <a:solidFill>
                  <a:srgbClr val="9CDCFE"/>
                </a:solidFill>
                <a:effectLst/>
                <a:latin typeface="Consolas" panose="020B0609020204030204" pitchFamily="49" charset="0"/>
              </a:rPr>
              <a:t> _ </a:t>
            </a:r>
            <a:r>
              <a:rPr kumimoji="0" lang="en-US" altLang="en-US" sz="1600" b="0" i="0" u="none" strike="noStrike" cap="none" normalizeH="0" baseline="0" dirty="0">
                <a:ln>
                  <a:noFill/>
                </a:ln>
                <a:solidFill>
                  <a:srgbClr val="C586C0"/>
                </a:solidFill>
                <a:effectLst/>
                <a:latin typeface="Consolas" panose="020B0609020204030204" pitchFamily="49" charset="0"/>
              </a:rPr>
              <a:t>in</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B5CEA8"/>
                </a:solidFill>
                <a:effectLst/>
                <a:latin typeface="Consolas" panose="020B0609020204030204" pitchFamily="49" charset="0"/>
              </a:rPr>
              <a:t>0</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B5CEA8"/>
                </a:solidFill>
                <a:effectLst/>
                <a:latin typeface="Consolas" panose="020B0609020204030204" pitchFamily="49" charset="0"/>
              </a:rPr>
              <a:t>1</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B5CEA8"/>
                </a:solidFill>
                <a:effectLst/>
                <a:latin typeface="Consolas" panose="020B0609020204030204" pitchFamily="49" charset="0"/>
              </a:rPr>
              <a:t>2</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rgbClr val="9CDCFE"/>
                </a:solidFill>
                <a:latin typeface="Consolas" panose="020B0609020204030204" pitchFamily="49" charset="0"/>
              </a:rPr>
              <a:t>	</a:t>
            </a:r>
            <a:r>
              <a:rPr kumimoji="0" lang="en-US" altLang="en-US" sz="1600" b="0" i="0" u="none" strike="noStrike" cap="none" normalizeH="0" baseline="0" dirty="0">
                <a:ln>
                  <a:noFill/>
                </a:ln>
                <a:solidFill>
                  <a:srgbClr val="DCDCAA"/>
                </a:solidFill>
                <a:effectLst/>
                <a:latin typeface="Consolas" panose="020B0609020204030204" pitchFamily="49" charset="0"/>
              </a:rPr>
              <a:t>print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CE9178"/>
                </a:solidFill>
                <a:effectLst/>
                <a:latin typeface="Consolas" panose="020B0609020204030204" pitchFamily="49" charset="0"/>
              </a:rPr>
              <a:t>"Hola "</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end</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CE9178"/>
                </a:solidFill>
                <a:effectLst/>
                <a:latin typeface="Consolas" panose="020B0609020204030204" pitchFamily="49" charset="0"/>
              </a:rPr>
              <a: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dirty="0">
              <a:solidFill>
                <a:srgbClr val="9CDCFE"/>
              </a:solidFill>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DCDCAA"/>
                </a:solidFill>
                <a:effectLst/>
                <a:latin typeface="Consolas" panose="020B0609020204030204" pitchFamily="49" charset="0"/>
              </a:rPr>
              <a:t>print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DCDCAA"/>
                </a:solidFill>
                <a:effectLst/>
                <a:latin typeface="Consolas" panose="020B0609020204030204" pitchFamily="49" charset="0"/>
              </a:rPr>
              <a:t>print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CE9178"/>
                </a:solidFill>
                <a:effectLst/>
                <a:latin typeface="Consolas" panose="020B0609020204030204" pitchFamily="49" charset="0"/>
              </a:rPr>
              <a:t>"Final"</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8FEBE6F3-F2B1-8B31-4CFE-B46D220BEE6A}"/>
              </a:ext>
            </a:extLst>
          </p:cNvPr>
          <p:cNvSpPr txBox="1"/>
          <p:nvPr/>
        </p:nvSpPr>
        <p:spPr>
          <a:xfrm>
            <a:off x="896472" y="4359741"/>
            <a:ext cx="10685928" cy="923330"/>
          </a:xfrm>
          <a:prstGeom prst="rect">
            <a:avLst/>
          </a:prstGeom>
          <a:noFill/>
        </p:spPr>
        <p:txBody>
          <a:bodyPr wrap="square">
            <a:spAutoFit/>
          </a:bodyPr>
          <a:lstStyle/>
          <a:p>
            <a:r>
              <a:rPr lang="es-ES" b="0" i="0" dirty="0">
                <a:solidFill>
                  <a:srgbClr val="000000"/>
                </a:solidFill>
                <a:effectLst/>
                <a:latin typeface="Arial" panose="020B0604020202020204" pitchFamily="34" charset="0"/>
              </a:rPr>
              <a:t>En </a:t>
            </a:r>
            <a:r>
              <a:rPr lang="es-ES" dirty="0">
                <a:solidFill>
                  <a:srgbClr val="000000"/>
                </a:solidFill>
                <a:latin typeface="Arial" panose="020B0604020202020204" pitchFamily="34" charset="0"/>
              </a:rPr>
              <a:t>el </a:t>
            </a:r>
            <a:r>
              <a:rPr lang="es-ES" b="0" i="0" dirty="0">
                <a:solidFill>
                  <a:srgbClr val="000000"/>
                </a:solidFill>
                <a:effectLst/>
                <a:latin typeface="Arial" panose="020B0604020202020204" pitchFamily="34" charset="0"/>
              </a:rPr>
              <a:t>ejemplo anterior, la variable de control no se utilizaba en el bloque de instrucciones, pero en muchos casos sí que se utiliza. Cuando se utiliza, hay que tener en cuenta que la variable de control va tomando los valores del elemento </a:t>
            </a:r>
            <a:r>
              <a:rPr lang="es-ES" b="0" i="0" dirty="0" err="1">
                <a:solidFill>
                  <a:srgbClr val="000000"/>
                </a:solidFill>
                <a:effectLst/>
                <a:latin typeface="Arial" panose="020B0604020202020204" pitchFamily="34" charset="0"/>
              </a:rPr>
              <a:t>recorrible</a:t>
            </a:r>
            <a:r>
              <a:rPr lang="es-ES" b="0" i="0" dirty="0">
                <a:solidFill>
                  <a:srgbClr val="000000"/>
                </a:solidFill>
                <a:effectLst/>
                <a:latin typeface="Arial" panose="020B0604020202020204" pitchFamily="34" charset="0"/>
              </a:rPr>
              <a:t>.</a:t>
            </a:r>
            <a:endParaRPr lang="en-US" dirty="0"/>
          </a:p>
        </p:txBody>
      </p:sp>
      <p:sp>
        <p:nvSpPr>
          <p:cNvPr id="7" name="Rectangle 2">
            <a:extLst>
              <a:ext uri="{FF2B5EF4-FFF2-40B4-BE49-F238E27FC236}">
                <a16:creationId xmlns:a16="http://schemas.microsoft.com/office/drawing/2014/main" id="{AB405E9A-7419-2539-08E8-A5B40CFD6FA1}"/>
              </a:ext>
            </a:extLst>
          </p:cNvPr>
          <p:cNvSpPr>
            <a:spLocks noChangeArrowheads="1"/>
          </p:cNvSpPr>
          <p:nvPr/>
        </p:nvSpPr>
        <p:spPr bwMode="auto">
          <a:xfrm>
            <a:off x="3801035" y="5289438"/>
            <a:ext cx="7066516" cy="1477328"/>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DCDCAA"/>
                </a:solidFill>
                <a:effectLst/>
                <a:latin typeface="Consolas" panose="020B0609020204030204" pitchFamily="49" charset="0"/>
              </a:rPr>
              <a:t>print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CE9178"/>
                </a:solidFill>
                <a:effectLst/>
                <a:latin typeface="Consolas" panose="020B0609020204030204" pitchFamily="49" charset="0"/>
              </a:rPr>
              <a:t>"</a:t>
            </a:r>
            <a:r>
              <a:rPr kumimoji="0" lang="en-US" altLang="en-US" sz="1600" b="0" i="0" u="none" strike="noStrike" cap="none" normalizeH="0" baseline="0" dirty="0" err="1">
                <a:ln>
                  <a:noFill/>
                </a:ln>
                <a:solidFill>
                  <a:srgbClr val="CE9178"/>
                </a:solidFill>
                <a:effectLst/>
                <a:latin typeface="Consolas" panose="020B0609020204030204" pitchFamily="49" charset="0"/>
              </a:rPr>
              <a:t>Comienzo</a:t>
            </a:r>
            <a:r>
              <a:rPr kumimoji="0" lang="en-US" altLang="en-US" sz="1600" b="0" i="0" u="none" strike="noStrike" cap="none" normalizeH="0" baseline="0" dirty="0">
                <a:ln>
                  <a:noFill/>
                </a:ln>
                <a:solidFill>
                  <a:srgbClr val="CE9178"/>
                </a:solidFill>
                <a:effectLst/>
                <a:latin typeface="Consolas" panose="020B0609020204030204" pitchFamily="49" charset="0"/>
              </a:rPr>
              <a: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dirty="0">
              <a:solidFill>
                <a:srgbClr val="9CDCFE"/>
              </a:solidFill>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586C0"/>
                </a:solidFill>
                <a:effectLst/>
                <a:latin typeface="Consolas" panose="020B0609020204030204" pitchFamily="49" charset="0"/>
              </a:rPr>
              <a:t>for</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err="1">
                <a:ln>
                  <a:noFill/>
                </a:ln>
                <a:solidFill>
                  <a:srgbClr val="9CDCFE"/>
                </a:solidFill>
                <a:effectLst/>
                <a:latin typeface="Consolas" panose="020B0609020204030204" pitchFamily="49" charset="0"/>
              </a:rPr>
              <a:t>i</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C586C0"/>
                </a:solidFill>
                <a:effectLst/>
                <a:latin typeface="Consolas" panose="020B0609020204030204" pitchFamily="49" charset="0"/>
              </a:rPr>
              <a:t>in</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B5CEA8"/>
                </a:solidFill>
                <a:effectLst/>
                <a:latin typeface="Consolas" panose="020B0609020204030204" pitchFamily="49" charset="0"/>
              </a:rPr>
              <a:t>3</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B5CEA8"/>
                </a:solidFill>
                <a:effectLst/>
                <a:latin typeface="Consolas" panose="020B0609020204030204" pitchFamily="49" charset="0"/>
              </a:rPr>
              <a:t>4</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B5CEA8"/>
                </a:solidFill>
                <a:effectLst/>
                <a:latin typeface="Consolas" panose="020B0609020204030204" pitchFamily="49" charset="0"/>
              </a:rPr>
              <a:t>5</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rgbClr val="9CDCFE"/>
                </a:solidFill>
                <a:latin typeface="Consolas" panose="020B0609020204030204" pitchFamily="49" charset="0"/>
              </a:rPr>
              <a:t>	</a:t>
            </a:r>
            <a:r>
              <a:rPr kumimoji="0" lang="en-US" altLang="en-US" sz="1600" b="0" i="0" u="none" strike="noStrike" cap="none" normalizeH="0" baseline="0" dirty="0">
                <a:ln>
                  <a:noFill/>
                </a:ln>
                <a:solidFill>
                  <a:srgbClr val="DCDCAA"/>
                </a:solidFill>
                <a:effectLst/>
                <a:latin typeface="Consolas" panose="020B0609020204030204" pitchFamily="49" charset="0"/>
              </a:rPr>
              <a:t>print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err="1">
                <a:ln>
                  <a:noFill/>
                </a:ln>
                <a:solidFill>
                  <a:srgbClr val="CE9178"/>
                </a:solidFill>
                <a:effectLst/>
                <a:latin typeface="Consolas" panose="020B0609020204030204" pitchFamily="49" charset="0"/>
              </a:rPr>
              <a:t>f"Hola</a:t>
            </a:r>
            <a:r>
              <a:rPr kumimoji="0" lang="en-US" altLang="en-US" sz="1600" b="0" i="0" u="none" strike="noStrike" cap="none" normalizeH="0" baseline="0" dirty="0">
                <a:ln>
                  <a:noFill/>
                </a:ln>
                <a:solidFill>
                  <a:srgbClr val="CE9178"/>
                </a:solidFill>
                <a:effectLst/>
                <a:latin typeface="Consolas" panose="020B0609020204030204" pitchFamily="49" charset="0"/>
              </a:rPr>
              <a:t>. </a:t>
            </a:r>
            <a:r>
              <a:rPr kumimoji="0" lang="en-US" altLang="en-US" sz="1600" b="0" i="0" u="none" strike="noStrike" cap="none" normalizeH="0" baseline="0" dirty="0" err="1">
                <a:ln>
                  <a:noFill/>
                </a:ln>
                <a:solidFill>
                  <a:srgbClr val="CE9178"/>
                </a:solidFill>
                <a:effectLst/>
                <a:latin typeface="Consolas" panose="020B0609020204030204" pitchFamily="49" charset="0"/>
              </a:rPr>
              <a:t>Ahora</a:t>
            </a:r>
            <a:r>
              <a:rPr kumimoji="0" lang="en-US" altLang="en-US" sz="1600" b="0" i="0" u="none" strike="noStrike" cap="none" normalizeH="0" baseline="0" dirty="0">
                <a:ln>
                  <a:noFill/>
                </a:ln>
                <a:solidFill>
                  <a:srgbClr val="CE9178"/>
                </a:solidFill>
                <a:effectLst/>
                <a:latin typeface="Consolas" panose="020B0609020204030204" pitchFamily="49" charset="0"/>
              </a:rPr>
              <a:t> </a:t>
            </a:r>
            <a:r>
              <a:rPr kumimoji="0" lang="en-US" altLang="en-US" sz="1600" b="0" i="0" u="none" strike="noStrike" cap="none" normalizeH="0" baseline="0" dirty="0" err="1">
                <a:ln>
                  <a:noFill/>
                </a:ln>
                <a:solidFill>
                  <a:srgbClr val="CE9178"/>
                </a:solidFill>
                <a:effectLst/>
                <a:latin typeface="Consolas" panose="020B0609020204030204" pitchFamily="49" charset="0"/>
              </a:rPr>
              <a:t>i</a:t>
            </a:r>
            <a:r>
              <a:rPr kumimoji="0" lang="en-US" altLang="en-US" sz="1600" b="0" i="0" u="none" strike="noStrike" cap="none" normalizeH="0" baseline="0" dirty="0">
                <a:ln>
                  <a:noFill/>
                </a:ln>
                <a:solidFill>
                  <a:srgbClr val="CE9178"/>
                </a:solidFill>
                <a:effectLst/>
                <a:latin typeface="Consolas" panose="020B0609020204030204" pitchFamily="49" charset="0"/>
              </a:rPr>
              <a:t> vale </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err="1">
                <a:ln>
                  <a:noFill/>
                </a:ln>
                <a:solidFill>
                  <a:srgbClr val="9CDCFE"/>
                </a:solidFill>
                <a:effectLst/>
                <a:latin typeface="Consolas" panose="020B0609020204030204" pitchFamily="49" charset="0"/>
              </a:rPr>
              <a:t>i</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CE9178"/>
                </a:solidFill>
                <a:effectLst/>
                <a:latin typeface="Consolas" panose="020B0609020204030204" pitchFamily="49" charset="0"/>
              </a:rPr>
              <a:t> y </a:t>
            </a:r>
            <a:r>
              <a:rPr kumimoji="0" lang="en-US" altLang="en-US" sz="1600" b="0" i="0" u="none" strike="noStrike" cap="none" normalizeH="0" baseline="0" dirty="0" err="1">
                <a:ln>
                  <a:noFill/>
                </a:ln>
                <a:solidFill>
                  <a:srgbClr val="CE9178"/>
                </a:solidFill>
                <a:effectLst/>
                <a:latin typeface="Consolas" panose="020B0609020204030204" pitchFamily="49" charset="0"/>
              </a:rPr>
              <a:t>su</a:t>
            </a:r>
            <a:r>
              <a:rPr kumimoji="0" lang="en-US" altLang="en-US" sz="1600" b="0" i="0" u="none" strike="noStrike" cap="none" normalizeH="0" baseline="0" dirty="0">
                <a:ln>
                  <a:noFill/>
                </a:ln>
                <a:solidFill>
                  <a:srgbClr val="CE9178"/>
                </a:solidFill>
                <a:effectLst/>
                <a:latin typeface="Consolas" panose="020B0609020204030204" pitchFamily="49" charset="0"/>
              </a:rPr>
              <a:t> </a:t>
            </a:r>
            <a:r>
              <a:rPr kumimoji="0" lang="en-US" altLang="en-US" sz="1600" b="0" i="0" u="none" strike="noStrike" cap="none" normalizeH="0" baseline="0" dirty="0" err="1">
                <a:ln>
                  <a:noFill/>
                </a:ln>
                <a:solidFill>
                  <a:srgbClr val="CE9178"/>
                </a:solidFill>
                <a:effectLst/>
                <a:latin typeface="Consolas" panose="020B0609020204030204" pitchFamily="49" charset="0"/>
              </a:rPr>
              <a:t>cuadrado</a:t>
            </a:r>
            <a:r>
              <a:rPr kumimoji="0" lang="en-US" altLang="en-US" sz="1600" b="0" i="0" u="none" strike="noStrike" cap="none" normalizeH="0" baseline="0" dirty="0">
                <a:ln>
                  <a:noFill/>
                </a:ln>
                <a:solidFill>
                  <a:srgbClr val="CE9178"/>
                </a:solidFill>
                <a:effectLst/>
                <a:latin typeface="Consolas" panose="020B0609020204030204" pitchFamily="49" charset="0"/>
              </a:rPr>
              <a:t> </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err="1">
                <a:ln>
                  <a:noFill/>
                </a:ln>
                <a:solidFill>
                  <a:srgbClr val="9CDCFE"/>
                </a:solidFill>
                <a:effectLst/>
                <a:latin typeface="Consolas" panose="020B0609020204030204" pitchFamily="49" charset="0"/>
              </a:rPr>
              <a:t>i</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B5CEA8"/>
                </a:solidFill>
                <a:effectLst/>
                <a:latin typeface="Consolas" panose="020B0609020204030204" pitchFamily="49" charset="0"/>
              </a:rPr>
              <a:t>2</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CE9178"/>
                </a:solidFill>
                <a:effectLst/>
                <a:latin typeface="Consolas" panose="020B0609020204030204" pitchFamily="49" charset="0"/>
              </a:rPr>
              <a: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dirty="0">
              <a:solidFill>
                <a:srgbClr val="9CDCFE"/>
              </a:solidFill>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DCDCAA"/>
                </a:solidFill>
                <a:effectLst/>
                <a:latin typeface="Consolas" panose="020B0609020204030204" pitchFamily="49" charset="0"/>
              </a:rPr>
              <a:t>print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CE9178"/>
                </a:solidFill>
                <a:effectLst/>
                <a:latin typeface="Consolas" panose="020B0609020204030204" pitchFamily="49" charset="0"/>
              </a:rPr>
              <a:t>"Final"</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65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Bucles</a:t>
            </a:r>
            <a:endParaRPr lang="en-US" dirty="0"/>
          </a:p>
        </p:txBody>
      </p:sp>
      <p:sp>
        <p:nvSpPr>
          <p:cNvPr id="2" name="TextBox 1">
            <a:extLst>
              <a:ext uri="{FF2B5EF4-FFF2-40B4-BE49-F238E27FC236}">
                <a16:creationId xmlns:a16="http://schemas.microsoft.com/office/drawing/2014/main" id="{CC3CE9DA-547B-D4B6-A112-AFB790FBBE2B}"/>
              </a:ext>
            </a:extLst>
          </p:cNvPr>
          <p:cNvSpPr txBox="1"/>
          <p:nvPr/>
        </p:nvSpPr>
        <p:spPr>
          <a:xfrm>
            <a:off x="491971" y="1363195"/>
            <a:ext cx="731290" cy="369332"/>
          </a:xfrm>
          <a:prstGeom prst="rect">
            <a:avLst/>
          </a:prstGeom>
          <a:noFill/>
        </p:spPr>
        <p:txBody>
          <a:bodyPr wrap="none" rtlCol="0">
            <a:spAutoFit/>
          </a:bodyPr>
          <a:lstStyle/>
          <a:p>
            <a:r>
              <a:rPr lang="en-US" b="1" dirty="0">
                <a:solidFill>
                  <a:srgbClr val="14C214"/>
                </a:solidFill>
              </a:rPr>
              <a:t>FOR</a:t>
            </a:r>
          </a:p>
        </p:txBody>
      </p:sp>
      <p:sp>
        <p:nvSpPr>
          <p:cNvPr id="4" name="TextBox 3">
            <a:extLst>
              <a:ext uri="{FF2B5EF4-FFF2-40B4-BE49-F238E27FC236}">
                <a16:creationId xmlns:a16="http://schemas.microsoft.com/office/drawing/2014/main" id="{16890AF2-ABAA-61FA-9075-4C8A6D2780FB}"/>
              </a:ext>
            </a:extLst>
          </p:cNvPr>
          <p:cNvSpPr txBox="1"/>
          <p:nvPr/>
        </p:nvSpPr>
        <p:spPr>
          <a:xfrm>
            <a:off x="857616" y="1815850"/>
            <a:ext cx="10114515" cy="646331"/>
          </a:xfrm>
          <a:prstGeom prst="rect">
            <a:avLst/>
          </a:prstGeom>
          <a:noFill/>
        </p:spPr>
        <p:txBody>
          <a:bodyPr wrap="square">
            <a:spAutoFit/>
          </a:bodyPr>
          <a:lstStyle/>
          <a:p>
            <a:pPr algn="just"/>
            <a:r>
              <a:rPr lang="es-ES" b="0" i="0" dirty="0">
                <a:solidFill>
                  <a:srgbClr val="000000"/>
                </a:solidFill>
                <a:effectLst/>
                <a:latin typeface="Arial" panose="020B0604020202020204" pitchFamily="34" charset="0"/>
              </a:rPr>
              <a:t>La costumbre más extendida es utilizar la letra </a:t>
            </a:r>
            <a:r>
              <a:rPr lang="es-ES" b="1" i="1" dirty="0">
                <a:solidFill>
                  <a:srgbClr val="FF00C1"/>
                </a:solidFill>
                <a:effectLst/>
                <a:latin typeface="Arial" panose="020B0604020202020204" pitchFamily="34" charset="0"/>
              </a:rPr>
              <a:t>i</a:t>
            </a:r>
            <a:r>
              <a:rPr lang="es-ES" b="0" i="0" dirty="0">
                <a:solidFill>
                  <a:srgbClr val="000000"/>
                </a:solidFill>
                <a:effectLst/>
                <a:latin typeface="Arial" panose="020B0604020202020204" pitchFamily="34" charset="0"/>
              </a:rPr>
              <a:t> como nombre de la variable de control, pero se puede utilizar cualquier otro nombre válido.</a:t>
            </a:r>
            <a:endParaRPr lang="en-US" dirty="0"/>
          </a:p>
        </p:txBody>
      </p:sp>
      <p:sp>
        <p:nvSpPr>
          <p:cNvPr id="5" name="Rectangle 1">
            <a:extLst>
              <a:ext uri="{FF2B5EF4-FFF2-40B4-BE49-F238E27FC236}">
                <a16:creationId xmlns:a16="http://schemas.microsoft.com/office/drawing/2014/main" id="{32802F25-5855-F649-9E23-4F9D99AF5F3E}"/>
              </a:ext>
            </a:extLst>
          </p:cNvPr>
          <p:cNvSpPr>
            <a:spLocks noChangeArrowheads="1"/>
          </p:cNvSpPr>
          <p:nvPr/>
        </p:nvSpPr>
        <p:spPr bwMode="auto">
          <a:xfrm>
            <a:off x="1766047" y="2542805"/>
            <a:ext cx="6445623" cy="1477328"/>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DCDCAA"/>
                </a:solidFill>
                <a:effectLst/>
                <a:latin typeface="Consolas" panose="020B0609020204030204" pitchFamily="49" charset="0"/>
              </a:rPr>
              <a:t>print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CE9178"/>
                </a:solidFill>
                <a:effectLst/>
                <a:latin typeface="Consolas" panose="020B0609020204030204" pitchFamily="49" charset="0"/>
              </a:rPr>
              <a:t>"</a:t>
            </a:r>
            <a:r>
              <a:rPr kumimoji="0" lang="en-US" altLang="en-US" sz="1600" b="0" i="0" u="none" strike="noStrike" cap="none" normalizeH="0" baseline="0" dirty="0" err="1">
                <a:ln>
                  <a:noFill/>
                </a:ln>
                <a:solidFill>
                  <a:srgbClr val="CE9178"/>
                </a:solidFill>
                <a:effectLst/>
                <a:latin typeface="Consolas" panose="020B0609020204030204" pitchFamily="49" charset="0"/>
              </a:rPr>
              <a:t>Comienzo</a:t>
            </a:r>
            <a:r>
              <a:rPr kumimoji="0" lang="en-US" altLang="en-US" sz="1600" b="0" i="0" u="none" strike="noStrike" cap="none" normalizeH="0" baseline="0" dirty="0">
                <a:ln>
                  <a:noFill/>
                </a:ln>
                <a:solidFill>
                  <a:srgbClr val="CE9178"/>
                </a:solidFill>
                <a:effectLst/>
                <a:latin typeface="Consolas" panose="020B0609020204030204" pitchFamily="49" charset="0"/>
              </a:rPr>
              <a: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dirty="0">
              <a:solidFill>
                <a:srgbClr val="9CDCFE"/>
              </a:solidFill>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586C0"/>
                </a:solidFill>
                <a:effectLst/>
                <a:latin typeface="Consolas" panose="020B0609020204030204" pitchFamily="49" charset="0"/>
              </a:rPr>
              <a:t>for</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err="1">
                <a:ln>
                  <a:noFill/>
                </a:ln>
                <a:solidFill>
                  <a:srgbClr val="9CDCFE"/>
                </a:solidFill>
                <a:effectLst/>
                <a:latin typeface="Consolas" panose="020B0609020204030204" pitchFamily="49" charset="0"/>
              </a:rPr>
              <a:t>numero</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C586C0"/>
                </a:solidFill>
                <a:effectLst/>
                <a:latin typeface="Consolas" panose="020B0609020204030204" pitchFamily="49" charset="0"/>
              </a:rPr>
              <a:t>in</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B5CEA8"/>
                </a:solidFill>
                <a:effectLst/>
                <a:latin typeface="Consolas" panose="020B0609020204030204" pitchFamily="49" charset="0"/>
              </a:rPr>
              <a:t>0</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B5CEA8"/>
                </a:solidFill>
                <a:effectLst/>
                <a:latin typeface="Consolas" panose="020B0609020204030204" pitchFamily="49" charset="0"/>
              </a:rPr>
              <a:t>1</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B5CEA8"/>
                </a:solidFill>
                <a:effectLst/>
                <a:latin typeface="Consolas" panose="020B0609020204030204" pitchFamily="49" charset="0"/>
              </a:rPr>
              <a:t>2</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B5CEA8"/>
                </a:solidFill>
                <a:effectLst/>
                <a:latin typeface="Consolas" panose="020B0609020204030204" pitchFamily="49" charset="0"/>
              </a:rPr>
              <a:t>3</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rgbClr val="9CDCFE"/>
                </a:solidFill>
                <a:latin typeface="Consolas" panose="020B0609020204030204" pitchFamily="49" charset="0"/>
              </a:rPr>
              <a:t>	</a:t>
            </a:r>
            <a:r>
              <a:rPr kumimoji="0" lang="en-US" altLang="en-US" sz="1600" b="0" i="0" u="none" strike="noStrike" cap="none" normalizeH="0" baseline="0" dirty="0">
                <a:ln>
                  <a:noFill/>
                </a:ln>
                <a:solidFill>
                  <a:srgbClr val="DCDCAA"/>
                </a:solidFill>
                <a:effectLst/>
                <a:latin typeface="Consolas" panose="020B0609020204030204" pitchFamily="49" charset="0"/>
              </a:rPr>
              <a:t>print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CE9178"/>
                </a:solidFill>
                <a:effectLst/>
                <a:latin typeface="Consolas" panose="020B0609020204030204" pitchFamily="49" charset="0"/>
              </a:rPr>
              <a:t>f"</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err="1">
                <a:ln>
                  <a:noFill/>
                </a:ln>
                <a:solidFill>
                  <a:srgbClr val="9CDCFE"/>
                </a:solidFill>
                <a:effectLst/>
                <a:latin typeface="Consolas" panose="020B0609020204030204" pitchFamily="49" charset="0"/>
              </a:rPr>
              <a:t>numero</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CE9178"/>
                </a:solidFill>
                <a:effectLst/>
                <a:latin typeface="Consolas" panose="020B0609020204030204" pitchFamily="49" charset="0"/>
              </a:rPr>
              <a:t> * </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err="1">
                <a:ln>
                  <a:noFill/>
                </a:ln>
                <a:solidFill>
                  <a:srgbClr val="9CDCFE"/>
                </a:solidFill>
                <a:effectLst/>
                <a:latin typeface="Consolas" panose="020B0609020204030204" pitchFamily="49" charset="0"/>
              </a:rPr>
              <a:t>numero</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CE9178"/>
                </a:solidFill>
                <a:effectLst/>
                <a:latin typeface="Consolas" panose="020B0609020204030204" pitchFamily="49" charset="0"/>
              </a:rPr>
              <a:t> = </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err="1">
                <a:ln>
                  <a:noFill/>
                </a:ln>
                <a:solidFill>
                  <a:srgbClr val="9CDCFE"/>
                </a:solidFill>
                <a:effectLst/>
                <a:latin typeface="Consolas" panose="020B0609020204030204" pitchFamily="49" charset="0"/>
              </a:rPr>
              <a:t>numero</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B5CEA8"/>
                </a:solidFill>
                <a:effectLst/>
                <a:latin typeface="Consolas" panose="020B0609020204030204" pitchFamily="49" charset="0"/>
              </a:rPr>
              <a:t>2</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CE9178"/>
                </a:solidFill>
                <a:effectLst/>
                <a:latin typeface="Consolas" panose="020B0609020204030204" pitchFamily="49" charset="0"/>
              </a:rPr>
              <a: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dirty="0">
              <a:solidFill>
                <a:srgbClr val="9CDCFE"/>
              </a:solidFill>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DCDCAA"/>
                </a:solidFill>
                <a:effectLst/>
                <a:latin typeface="Consolas" panose="020B0609020204030204" pitchFamily="49" charset="0"/>
              </a:rPr>
              <a:t>print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CE9178"/>
                </a:solidFill>
                <a:effectLst/>
                <a:latin typeface="Consolas" panose="020B0609020204030204" pitchFamily="49" charset="0"/>
              </a:rPr>
              <a:t>"Final"</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AFA874FB-C437-9FA1-FB69-64A4D237C138}"/>
              </a:ext>
            </a:extLst>
          </p:cNvPr>
          <p:cNvSpPr txBox="1"/>
          <p:nvPr/>
        </p:nvSpPr>
        <p:spPr>
          <a:xfrm>
            <a:off x="3281080" y="4307541"/>
            <a:ext cx="7792657" cy="646331"/>
          </a:xfrm>
          <a:prstGeom prst="rect">
            <a:avLst/>
          </a:prstGeom>
          <a:noFill/>
        </p:spPr>
        <p:txBody>
          <a:bodyPr wrap="square">
            <a:spAutoFit/>
          </a:bodyPr>
          <a:lstStyle/>
          <a:p>
            <a:pPr algn="just"/>
            <a:r>
              <a:rPr lang="es-ES" b="0" i="0" dirty="0">
                <a:solidFill>
                  <a:srgbClr val="000000"/>
                </a:solidFill>
                <a:effectLst/>
                <a:latin typeface="Arial" panose="020B0604020202020204" pitchFamily="34" charset="0"/>
              </a:rPr>
              <a:t>En vez de una lista se puede escribir una cadena, en cuyo caso la variable de control va tomando como valor cada uno de los caracteres:</a:t>
            </a:r>
            <a:endParaRPr lang="en-US" dirty="0"/>
          </a:p>
        </p:txBody>
      </p:sp>
      <p:sp>
        <p:nvSpPr>
          <p:cNvPr id="7" name="Rectangle 2">
            <a:extLst>
              <a:ext uri="{FF2B5EF4-FFF2-40B4-BE49-F238E27FC236}">
                <a16:creationId xmlns:a16="http://schemas.microsoft.com/office/drawing/2014/main" id="{728329B7-9F54-DD48-2C44-C154A99872B0}"/>
              </a:ext>
            </a:extLst>
          </p:cNvPr>
          <p:cNvSpPr>
            <a:spLocks noChangeArrowheads="1"/>
          </p:cNvSpPr>
          <p:nvPr/>
        </p:nvSpPr>
        <p:spPr bwMode="auto">
          <a:xfrm>
            <a:off x="4132730" y="5241280"/>
            <a:ext cx="6445623" cy="738664"/>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586C0"/>
                </a:solidFill>
                <a:effectLst/>
                <a:latin typeface="Consolas" panose="020B0609020204030204" pitchFamily="49" charset="0"/>
              </a:rPr>
              <a:t>for</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err="1">
                <a:ln>
                  <a:noFill/>
                </a:ln>
                <a:solidFill>
                  <a:srgbClr val="9CDCFE"/>
                </a:solidFill>
                <a:effectLst/>
                <a:latin typeface="Consolas" panose="020B0609020204030204" pitchFamily="49" charset="0"/>
              </a:rPr>
              <a:t>i</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C586C0"/>
                </a:solidFill>
                <a:effectLst/>
                <a:latin typeface="Consolas" panose="020B0609020204030204" pitchFamily="49" charset="0"/>
              </a:rPr>
              <a:t>in</a:t>
            </a:r>
            <a:r>
              <a:rPr kumimoji="0" lang="en-US" altLang="en-US" sz="1600" b="0" i="0" u="none" strike="noStrike" cap="none" normalizeH="0" baseline="0" dirty="0">
                <a:ln>
                  <a:noFill/>
                </a:ln>
                <a:solidFill>
                  <a:srgbClr val="9CDCFE"/>
                </a:solidFill>
                <a:effectLst/>
                <a:latin typeface="Consolas" panose="020B0609020204030204" pitchFamily="49" charset="0"/>
              </a:rPr>
              <a:t> </a:t>
            </a:r>
            <a:r>
              <a:rPr kumimoji="0" lang="en-US" altLang="en-US" sz="1600" b="0" i="0" u="none" strike="noStrike" cap="none" normalizeH="0" baseline="0" dirty="0">
                <a:ln>
                  <a:noFill/>
                </a:ln>
                <a:solidFill>
                  <a:srgbClr val="CE9178"/>
                </a:solidFill>
                <a:effectLst/>
                <a:latin typeface="Consolas" panose="020B0609020204030204" pitchFamily="49" charset="0"/>
              </a:rPr>
              <a:t>"AMIGO"</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rgbClr val="9CDCFE"/>
                </a:solidFill>
                <a:latin typeface="Consolas" panose="020B0609020204030204" pitchFamily="49" charset="0"/>
              </a:rPr>
              <a:t>	</a:t>
            </a:r>
            <a:r>
              <a:rPr kumimoji="0" lang="en-US" altLang="en-US" sz="1600" b="0" i="0" u="none" strike="noStrike" cap="none" normalizeH="0" baseline="0" dirty="0">
                <a:ln>
                  <a:noFill/>
                </a:ln>
                <a:solidFill>
                  <a:srgbClr val="DCDCAA"/>
                </a:solidFill>
                <a:effectLst/>
                <a:latin typeface="Consolas" panose="020B0609020204030204" pitchFamily="49" charset="0"/>
              </a:rPr>
              <a:t>print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err="1">
                <a:ln>
                  <a:noFill/>
                </a:ln>
                <a:solidFill>
                  <a:srgbClr val="CE9178"/>
                </a:solidFill>
                <a:effectLst/>
                <a:latin typeface="Consolas" panose="020B0609020204030204" pitchFamily="49" charset="0"/>
              </a:rPr>
              <a:t>f"Dame</a:t>
            </a:r>
            <a:r>
              <a:rPr kumimoji="0" lang="en-US" altLang="en-US" sz="1600" b="0" i="0" u="none" strike="noStrike" cap="none" normalizeH="0" baseline="0" dirty="0">
                <a:ln>
                  <a:noFill/>
                </a:ln>
                <a:solidFill>
                  <a:srgbClr val="CE9178"/>
                </a:solidFill>
                <a:effectLst/>
                <a:latin typeface="Consolas" panose="020B0609020204030204" pitchFamily="49" charset="0"/>
              </a:rPr>
              <a:t> </a:t>
            </a:r>
            <a:r>
              <a:rPr kumimoji="0" lang="en-US" altLang="en-US" sz="1600" b="0" i="0" u="none" strike="noStrike" cap="none" normalizeH="0" baseline="0" dirty="0" err="1">
                <a:ln>
                  <a:noFill/>
                </a:ln>
                <a:solidFill>
                  <a:srgbClr val="CE9178"/>
                </a:solidFill>
                <a:effectLst/>
                <a:latin typeface="Consolas" panose="020B0609020204030204" pitchFamily="49" charset="0"/>
              </a:rPr>
              <a:t>una</a:t>
            </a:r>
            <a:r>
              <a:rPr kumimoji="0" lang="en-US" altLang="en-US" sz="1600" b="0" i="0" u="none" strike="noStrike" cap="none" normalizeH="0" baseline="0" dirty="0">
                <a:ln>
                  <a:noFill/>
                </a:ln>
                <a:solidFill>
                  <a:srgbClr val="CE9178"/>
                </a:solidFill>
                <a:effectLst/>
                <a:latin typeface="Consolas" panose="020B0609020204030204" pitchFamily="49" charset="0"/>
              </a:rPr>
              <a:t> </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err="1">
                <a:ln>
                  <a:noFill/>
                </a:ln>
                <a:solidFill>
                  <a:srgbClr val="9CDCFE"/>
                </a:solidFill>
                <a:effectLst/>
                <a:latin typeface="Consolas" panose="020B0609020204030204" pitchFamily="49" charset="0"/>
              </a:rPr>
              <a:t>i</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CE9178"/>
                </a:solidFill>
                <a:effectLst/>
                <a:latin typeface="Consolas" panose="020B0609020204030204" pitchFamily="49" charset="0"/>
              </a:rPr>
              <a: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DCDCAA"/>
                </a:solidFill>
                <a:effectLst/>
                <a:latin typeface="Consolas" panose="020B0609020204030204" pitchFamily="49" charset="0"/>
              </a:rPr>
              <a:t>print</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600" b="0" i="0" u="none" strike="noStrike" cap="none" normalizeH="0" baseline="0" dirty="0">
                <a:ln>
                  <a:noFill/>
                </a:ln>
                <a:solidFill>
                  <a:srgbClr val="CE9178"/>
                </a:solidFill>
                <a:effectLst/>
                <a:latin typeface="Consolas" panose="020B0609020204030204" pitchFamily="49" charset="0"/>
              </a:rPr>
              <a:t>"¡AMIGO!"</a:t>
            </a:r>
            <a:r>
              <a:rPr kumimoji="0" lang="en-US" altLang="en-US" sz="1600" b="0" i="0" u="none" strike="noStrike" cap="none" normalizeH="0" baseline="0" dirty="0">
                <a:ln>
                  <a:noFill/>
                </a:ln>
                <a:solidFill>
                  <a:srgbClr val="D4D4D4"/>
                </a:solidFill>
                <a:effectLst/>
                <a:latin typeface="Consolas" panose="020B0609020204030204" pitchFamily="49" charset="0"/>
              </a:rPr>
              <a:t>)</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7864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Bucles</a:t>
            </a:r>
            <a:endParaRPr lang="en-US" dirty="0"/>
          </a:p>
        </p:txBody>
      </p:sp>
      <p:sp>
        <p:nvSpPr>
          <p:cNvPr id="2" name="TextBox 1">
            <a:extLst>
              <a:ext uri="{FF2B5EF4-FFF2-40B4-BE49-F238E27FC236}">
                <a16:creationId xmlns:a16="http://schemas.microsoft.com/office/drawing/2014/main" id="{CC3CE9DA-547B-D4B6-A112-AFB790FBBE2B}"/>
              </a:ext>
            </a:extLst>
          </p:cNvPr>
          <p:cNvSpPr txBox="1"/>
          <p:nvPr/>
        </p:nvSpPr>
        <p:spPr>
          <a:xfrm>
            <a:off x="491971" y="1363195"/>
            <a:ext cx="731290" cy="369332"/>
          </a:xfrm>
          <a:prstGeom prst="rect">
            <a:avLst/>
          </a:prstGeom>
          <a:noFill/>
        </p:spPr>
        <p:txBody>
          <a:bodyPr wrap="none" rtlCol="0">
            <a:spAutoFit/>
          </a:bodyPr>
          <a:lstStyle/>
          <a:p>
            <a:r>
              <a:rPr lang="en-US" b="1" dirty="0">
                <a:solidFill>
                  <a:srgbClr val="14C214"/>
                </a:solidFill>
              </a:rPr>
              <a:t>FOR</a:t>
            </a:r>
          </a:p>
        </p:txBody>
      </p:sp>
      <p:sp>
        <p:nvSpPr>
          <p:cNvPr id="4" name="TextBox 3">
            <a:extLst>
              <a:ext uri="{FF2B5EF4-FFF2-40B4-BE49-F238E27FC236}">
                <a16:creationId xmlns:a16="http://schemas.microsoft.com/office/drawing/2014/main" id="{CB013E37-1BA7-5C4C-1399-E4FC67E49B0C}"/>
              </a:ext>
            </a:extLst>
          </p:cNvPr>
          <p:cNvSpPr txBox="1"/>
          <p:nvPr/>
        </p:nvSpPr>
        <p:spPr>
          <a:xfrm>
            <a:off x="491971" y="1742051"/>
            <a:ext cx="11153182" cy="830997"/>
          </a:xfrm>
          <a:prstGeom prst="rect">
            <a:avLst/>
          </a:prstGeom>
          <a:noFill/>
        </p:spPr>
        <p:txBody>
          <a:bodyPr wrap="square">
            <a:spAutoFit/>
          </a:bodyPr>
          <a:lstStyle/>
          <a:p>
            <a:r>
              <a:rPr lang="es-ES" sz="1600" b="0" i="0" dirty="0">
                <a:solidFill>
                  <a:srgbClr val="000000"/>
                </a:solidFill>
                <a:effectLst/>
                <a:latin typeface="Arial" panose="020B0604020202020204" pitchFamily="34" charset="0"/>
              </a:rPr>
              <a:t>En los ejemplos anteriores se ha utilizado una lista para facilitar la comprensión del funcionamiento de los bucles pero, si es posible hacerlo, </a:t>
            </a:r>
            <a:r>
              <a:rPr lang="es-ES" sz="1600" b="1" i="0" dirty="0">
                <a:solidFill>
                  <a:srgbClr val="000000"/>
                </a:solidFill>
                <a:effectLst/>
                <a:latin typeface="Arial" panose="020B0604020202020204" pitchFamily="34" charset="0"/>
              </a:rPr>
              <a:t>se recomienda utilizar </a:t>
            </a:r>
            <a:r>
              <a:rPr lang="es-ES" sz="1600" b="1" dirty="0">
                <a:solidFill>
                  <a:srgbClr val="000000"/>
                </a:solidFill>
                <a:latin typeface="Arial" panose="020B0604020202020204" pitchFamily="34" charset="0"/>
              </a:rPr>
              <a:t>la función</a:t>
            </a:r>
            <a:r>
              <a:rPr lang="es-ES" sz="1600" b="1" i="0" dirty="0">
                <a:solidFill>
                  <a:srgbClr val="000000"/>
                </a:solidFill>
                <a:effectLst/>
                <a:latin typeface="Arial" panose="020B0604020202020204" pitchFamily="34" charset="0"/>
              </a:rPr>
              <a:t> </a:t>
            </a:r>
            <a:r>
              <a:rPr lang="es-ES" sz="1600" b="1" i="0" dirty="0" err="1">
                <a:solidFill>
                  <a:srgbClr val="14C214"/>
                </a:solidFill>
                <a:effectLst/>
                <a:latin typeface="Arial" panose="020B0604020202020204" pitchFamily="34" charset="0"/>
              </a:rPr>
              <a:t>range</a:t>
            </a:r>
            <a:r>
              <a:rPr lang="es-ES" sz="1600" b="1" i="0" dirty="0">
                <a:solidFill>
                  <a:srgbClr val="14C214"/>
                </a:solidFill>
                <a:effectLst/>
                <a:latin typeface="Arial" panose="020B0604020202020204" pitchFamily="34" charset="0"/>
              </a:rPr>
              <a:t>()</a:t>
            </a:r>
            <a:r>
              <a:rPr lang="es-ES" sz="1600" b="0" i="0" dirty="0">
                <a:solidFill>
                  <a:srgbClr val="000000"/>
                </a:solidFill>
                <a:effectLst/>
                <a:latin typeface="Arial" panose="020B0604020202020204" pitchFamily="34" charset="0"/>
              </a:rPr>
              <a:t>, entre otros motivos porque durante la ejecución del programa ocupan menos memoria en el ordenador.</a:t>
            </a:r>
            <a:endParaRPr lang="en-US" sz="1600" dirty="0"/>
          </a:p>
        </p:txBody>
      </p:sp>
      <p:pic>
        <p:nvPicPr>
          <p:cNvPr id="5" name="Picture 3" descr="Función Python range() – Acervo Lima">
            <a:extLst>
              <a:ext uri="{FF2B5EF4-FFF2-40B4-BE49-F238E27FC236}">
                <a16:creationId xmlns:a16="http://schemas.microsoft.com/office/drawing/2014/main" id="{8218813D-9681-DDBC-AA1E-47B623029D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35" t="9970" r="9765" b="15266"/>
          <a:stretch/>
        </p:blipFill>
        <p:spPr bwMode="auto">
          <a:xfrm>
            <a:off x="702630" y="3209854"/>
            <a:ext cx="3697855" cy="19007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3FC326A-0780-BBD5-A1F0-B70980C7FFBC}"/>
              </a:ext>
            </a:extLst>
          </p:cNvPr>
          <p:cNvPicPr>
            <a:picLocks noChangeAspect="1"/>
          </p:cNvPicPr>
          <p:nvPr/>
        </p:nvPicPr>
        <p:blipFill rotWithShape="1">
          <a:blip r:embed="rId3"/>
          <a:srcRect t="19283"/>
          <a:stretch/>
        </p:blipFill>
        <p:spPr>
          <a:xfrm>
            <a:off x="4744187" y="2967318"/>
            <a:ext cx="3811222" cy="3461554"/>
          </a:xfrm>
          <a:prstGeom prst="rect">
            <a:avLst/>
          </a:prstGeom>
        </p:spPr>
      </p:pic>
      <p:pic>
        <p:nvPicPr>
          <p:cNvPr id="7" name="Picture 6">
            <a:extLst>
              <a:ext uri="{FF2B5EF4-FFF2-40B4-BE49-F238E27FC236}">
                <a16:creationId xmlns:a16="http://schemas.microsoft.com/office/drawing/2014/main" id="{2495288D-482E-8B37-FBE6-E498CC3FC999}"/>
              </a:ext>
            </a:extLst>
          </p:cNvPr>
          <p:cNvPicPr>
            <a:picLocks noChangeAspect="1"/>
          </p:cNvPicPr>
          <p:nvPr/>
        </p:nvPicPr>
        <p:blipFill>
          <a:blip r:embed="rId4"/>
          <a:stretch>
            <a:fillRect/>
          </a:stretch>
        </p:blipFill>
        <p:spPr>
          <a:xfrm>
            <a:off x="8417932" y="3053695"/>
            <a:ext cx="3540986" cy="2267901"/>
          </a:xfrm>
          <a:prstGeom prst="rect">
            <a:avLst/>
          </a:prstGeom>
        </p:spPr>
      </p:pic>
    </p:spTree>
    <p:extLst>
      <p:ext uri="{BB962C8B-B14F-4D97-AF65-F5344CB8AC3E}">
        <p14:creationId xmlns:p14="http://schemas.microsoft.com/office/powerpoint/2010/main" val="583852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Bucles</a:t>
            </a:r>
            <a:endParaRPr lang="en-US" dirty="0"/>
          </a:p>
        </p:txBody>
      </p:sp>
      <p:sp>
        <p:nvSpPr>
          <p:cNvPr id="2" name="TextBox 1">
            <a:extLst>
              <a:ext uri="{FF2B5EF4-FFF2-40B4-BE49-F238E27FC236}">
                <a16:creationId xmlns:a16="http://schemas.microsoft.com/office/drawing/2014/main" id="{CC3CE9DA-547B-D4B6-A112-AFB790FBBE2B}"/>
              </a:ext>
            </a:extLst>
          </p:cNvPr>
          <p:cNvSpPr txBox="1"/>
          <p:nvPr/>
        </p:nvSpPr>
        <p:spPr>
          <a:xfrm>
            <a:off x="491971" y="1363195"/>
            <a:ext cx="731290" cy="369332"/>
          </a:xfrm>
          <a:prstGeom prst="rect">
            <a:avLst/>
          </a:prstGeom>
          <a:noFill/>
        </p:spPr>
        <p:txBody>
          <a:bodyPr wrap="none" rtlCol="0">
            <a:spAutoFit/>
          </a:bodyPr>
          <a:lstStyle/>
          <a:p>
            <a:r>
              <a:rPr lang="en-US" b="1" dirty="0">
                <a:solidFill>
                  <a:srgbClr val="14C214"/>
                </a:solidFill>
              </a:rPr>
              <a:t>FOR</a:t>
            </a:r>
          </a:p>
        </p:txBody>
      </p:sp>
      <p:pic>
        <p:nvPicPr>
          <p:cNvPr id="4" name="Picture 2" descr="C for Loop (With Examples)">
            <a:extLst>
              <a:ext uri="{FF2B5EF4-FFF2-40B4-BE49-F238E27FC236}">
                <a16:creationId xmlns:a16="http://schemas.microsoft.com/office/drawing/2014/main" id="{04765D5D-8806-916E-3636-D745102E84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025" y="1830411"/>
            <a:ext cx="3001524" cy="421096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Función Python range() – Acervo Lima">
            <a:extLst>
              <a:ext uri="{FF2B5EF4-FFF2-40B4-BE49-F238E27FC236}">
                <a16:creationId xmlns:a16="http://schemas.microsoft.com/office/drawing/2014/main" id="{BB6ACAC7-CDDD-BC95-D49C-C1A609EE65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235" t="9970" r="9765" b="15266"/>
          <a:stretch/>
        </p:blipFill>
        <p:spPr bwMode="auto">
          <a:xfrm>
            <a:off x="5692717" y="4460054"/>
            <a:ext cx="3697855" cy="19007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19306DA-0D51-D41F-F4CC-8F1C18D80298}"/>
              </a:ext>
            </a:extLst>
          </p:cNvPr>
          <p:cNvSpPr txBox="1"/>
          <p:nvPr/>
        </p:nvSpPr>
        <p:spPr>
          <a:xfrm>
            <a:off x="4433089" y="1683221"/>
            <a:ext cx="7463075" cy="2308324"/>
          </a:xfrm>
          <a:prstGeom prst="rect">
            <a:avLst/>
          </a:prstGeom>
          <a:noFill/>
        </p:spPr>
        <p:txBody>
          <a:bodyPr wrap="square">
            <a:spAutoFit/>
          </a:bodyPr>
          <a:lstStyle/>
          <a:p>
            <a:pPr algn="l"/>
            <a:r>
              <a:rPr lang="es-ES" b="1" i="0" dirty="0">
                <a:solidFill>
                  <a:srgbClr val="14C214"/>
                </a:solidFill>
                <a:effectLst/>
                <a:latin typeface="Ubuntu" panose="020B0504030602030204" pitchFamily="34" charset="0"/>
              </a:rPr>
              <a:t>Ejercicios</a:t>
            </a:r>
          </a:p>
          <a:p>
            <a:pPr algn="l"/>
            <a:endParaRPr lang="es-ES" b="1" i="0" dirty="0">
              <a:solidFill>
                <a:srgbClr val="4A00FF"/>
              </a:solidFill>
              <a:effectLst/>
              <a:latin typeface="Ubuntu" panose="020B0504030602030204" pitchFamily="34" charset="0"/>
            </a:endParaRPr>
          </a:p>
          <a:p>
            <a:pPr marL="285750" indent="-285750" algn="l">
              <a:buFont typeface="Arial" panose="020B0604020202020204" pitchFamily="34" charset="0"/>
              <a:buChar char="•"/>
            </a:pPr>
            <a:r>
              <a:rPr lang="es-ES" b="0" i="0" dirty="0">
                <a:effectLst/>
                <a:latin typeface="Source Sans Pro" panose="020B0503030403020204" pitchFamily="34" charset="0"/>
              </a:rPr>
              <a:t>Escribir un programa que pida al usuario una palabra y la muestre por pantalla 10 veces.</a:t>
            </a:r>
          </a:p>
          <a:p>
            <a:pPr marL="285750" indent="-285750" algn="l">
              <a:buFont typeface="Arial" panose="020B0604020202020204" pitchFamily="34" charset="0"/>
              <a:buChar char="•"/>
            </a:pPr>
            <a:endParaRPr lang="es-ES" dirty="0">
              <a:latin typeface="Source Sans Pro" panose="020B0503030403020204" pitchFamily="34" charset="0"/>
            </a:endParaRPr>
          </a:p>
          <a:p>
            <a:pPr marL="285750" indent="-285750" algn="l">
              <a:buFont typeface="Arial" panose="020B0604020202020204" pitchFamily="34" charset="0"/>
              <a:buChar char="•"/>
            </a:pPr>
            <a:r>
              <a:rPr lang="es-ES" b="0" i="0" dirty="0">
                <a:effectLst/>
                <a:latin typeface="Source Sans Pro" panose="020B0503030403020204" pitchFamily="34" charset="0"/>
              </a:rPr>
              <a:t>Escribir un programa que pida al usuario un número entero positivo y muestre por pantalla todos los números impares desde 1 hasta ese número separados por comas.</a:t>
            </a:r>
          </a:p>
        </p:txBody>
      </p:sp>
      <p:cxnSp>
        <p:nvCxnSpPr>
          <p:cNvPr id="8" name="Connector: Elbow 7">
            <a:extLst>
              <a:ext uri="{FF2B5EF4-FFF2-40B4-BE49-F238E27FC236}">
                <a16:creationId xmlns:a16="http://schemas.microsoft.com/office/drawing/2014/main" id="{6DD4496B-BDB8-10F5-EAB2-440A085705F6}"/>
              </a:ext>
            </a:extLst>
          </p:cNvPr>
          <p:cNvCxnSpPr>
            <a:endCxn id="5" idx="1"/>
          </p:cNvCxnSpPr>
          <p:nvPr/>
        </p:nvCxnSpPr>
        <p:spPr>
          <a:xfrm>
            <a:off x="2286000" y="3621741"/>
            <a:ext cx="3406717" cy="1788672"/>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1155767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1676</TotalTime>
  <Words>3247</Words>
  <Application>Microsoft Office PowerPoint</Application>
  <PresentationFormat>Widescreen</PresentationFormat>
  <Paragraphs>417</Paragraphs>
  <Slides>41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41</vt:i4>
      </vt:variant>
    </vt:vector>
  </HeadingPairs>
  <TitlesOfParts>
    <vt:vector size="53" baseType="lpstr">
      <vt:lpstr>-apple-system</vt:lpstr>
      <vt:lpstr>Arial</vt:lpstr>
      <vt:lpstr>Bahnschrift Condensed</vt:lpstr>
      <vt:lpstr>Bahnschrift SemiBold SemiConden</vt:lpstr>
      <vt:lpstr>Century Schoolbook</vt:lpstr>
      <vt:lpstr>Consolas</vt:lpstr>
      <vt:lpstr>Courier New</vt:lpstr>
      <vt:lpstr>Humanst521 BT</vt:lpstr>
      <vt:lpstr>Source Sans Pro</vt:lpstr>
      <vt:lpstr>Ubuntu</vt:lpstr>
      <vt:lpstr>Univers Condensed</vt:lpstr>
      <vt:lpstr>Tema de Office</vt:lpstr>
      <vt:lpstr>DIPLOMADO EN INTRODUCCIÓN A LA CIENCIA DE DATOS</vt:lpstr>
      <vt:lpstr>BUCLES</vt:lpstr>
      <vt:lpstr>Bucles</vt:lpstr>
      <vt:lpstr>Bucles</vt:lpstr>
      <vt:lpstr>Bucles</vt:lpstr>
      <vt:lpstr>Bucles</vt:lpstr>
      <vt:lpstr>Bucles</vt:lpstr>
      <vt:lpstr>Bucles</vt:lpstr>
      <vt:lpstr>Bucles</vt:lpstr>
      <vt:lpstr>Bucles</vt:lpstr>
      <vt:lpstr>Bucles</vt:lpstr>
      <vt:lpstr>Bucles</vt:lpstr>
      <vt:lpstr>Bucles</vt:lpstr>
      <vt:lpstr>Bucles</vt:lpstr>
      <vt:lpstr>Bucles</vt:lpstr>
      <vt:lpstr>Bucles</vt:lpstr>
      <vt:lpstr>Bucles</vt:lpstr>
      <vt:lpstr>Bucles</vt:lpstr>
      <vt:lpstr>Bucles</vt:lpstr>
      <vt:lpstr>Bucles</vt:lpstr>
      <vt:lpstr>Bucles</vt:lpstr>
      <vt:lpstr>Bucles</vt:lpstr>
      <vt:lpstr>Bucles</vt:lpstr>
      <vt:lpstr>Validaciones y Captura de Excepciones</vt:lpstr>
      <vt:lpstr>Validaciones y Captura de Excepciones</vt:lpstr>
      <vt:lpstr>Validaciones y Captura de Excepciones</vt:lpstr>
      <vt:lpstr>Validaciones y Captura de Excepciones</vt:lpstr>
      <vt:lpstr>Validaciones y Captura de Excepciones</vt:lpstr>
      <vt:lpstr>Validaciones y Captura de Excepciones</vt:lpstr>
      <vt:lpstr>Validaciones y Captura de Excepciones</vt:lpstr>
      <vt:lpstr>Validaciones y Captura de Excepciones</vt:lpstr>
      <vt:lpstr>Validaciones y Captura de Excepciones</vt:lpstr>
      <vt:lpstr>Validaciones y Captura de Excepciones</vt:lpstr>
      <vt:lpstr>Validaciones y Captura de Excepciones</vt:lpstr>
      <vt:lpstr>Validaciones y Captura de Excepciones</vt:lpstr>
      <vt:lpstr>Validaciones y Captura de Excepciones</vt:lpstr>
      <vt:lpstr>Validaciones y Captura de Excepciones</vt:lpstr>
      <vt:lpstr>Validaciones y Captura de Excepciones</vt:lpstr>
      <vt:lpstr>Validaciones y Captura de Excepciones</vt:lpstr>
      <vt:lpstr>Validaciones y Captura de Excepciones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David Ardila</dc:creator>
  <cp:lastModifiedBy>Luis</cp:lastModifiedBy>
  <cp:revision>92</cp:revision>
  <dcterms:created xsi:type="dcterms:W3CDTF">2021-03-09T20:00:32Z</dcterms:created>
  <dcterms:modified xsi:type="dcterms:W3CDTF">2023-02-03T03:13:22Z</dcterms:modified>
</cp:coreProperties>
</file>