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411" r:id="rId3"/>
    <p:sldId id="317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2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99"/>
    <a:srgbClr val="66FF33"/>
    <a:srgbClr val="14C214"/>
    <a:srgbClr val="CCFF33"/>
    <a:srgbClr val="95D7C1"/>
    <a:srgbClr val="00CC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CCFF2DB-04F1-4BED-B5F1-D998FDF390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05F36-D908-488C-AC29-B4063846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D5AF78-3254-4336-8F44-778ED9F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ksdlksjdlksad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CE857F-2DFE-48E9-B3D4-DF62BE47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0C85A84-75E6-44C1-9538-46D65764FE0D}"/>
              </a:ext>
            </a:extLst>
          </p:cNvPr>
          <p:cNvGrpSpPr/>
          <p:nvPr userDrawn="1"/>
        </p:nvGrpSpPr>
        <p:grpSpPr>
          <a:xfrm>
            <a:off x="800099" y="1671271"/>
            <a:ext cx="10612953" cy="4048125"/>
            <a:chOff x="800099" y="1404937"/>
            <a:chExt cx="10612953" cy="4048125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E12E019-8E88-4F4A-9CF7-4745D2A605F7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9214960-C9EB-4D9E-9086-6C5D92BEC627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CD8EE93-CA22-48B2-8778-9F0BF8F942EA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AFA2A9-4466-49BF-AAE6-F89834142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7406" y="2465020"/>
            <a:ext cx="8095199" cy="1325563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  <a:latin typeface="Humanst521 BT" panose="020B0602020204020204" pitchFamily="34" charset="0"/>
                <a:ea typeface="HP Simplified Hans" panose="020B0500000000000000" pitchFamily="34" charset="-122"/>
              </a:defRPr>
            </a:lvl1pPr>
          </a:lstStyle>
          <a:p>
            <a:r>
              <a:rPr lang="en-US" dirty="0"/>
              <a:t>NOMBRE DEL DIPLOMADO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84A9492-EC20-4835-9640-E67604180688}"/>
              </a:ext>
            </a:extLst>
          </p:cNvPr>
          <p:cNvGrpSpPr/>
          <p:nvPr userDrawn="1"/>
        </p:nvGrpSpPr>
        <p:grpSpPr>
          <a:xfrm>
            <a:off x="2327811" y="4168577"/>
            <a:ext cx="7654389" cy="898188"/>
            <a:chOff x="800099" y="1404937"/>
            <a:chExt cx="10612953" cy="4048125"/>
          </a:xfrm>
          <a:solidFill>
            <a:srgbClr val="99FF66"/>
          </a:solidFill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87CBF745-1C35-4413-8186-7F1A723AA640}"/>
                </a:ext>
              </a:extLst>
            </p:cNvPr>
            <p:cNvSpPr/>
            <p:nvPr userDrawn="1"/>
          </p:nvSpPr>
          <p:spPr>
            <a:xfrm>
              <a:off x="800099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48BE54-9708-41A7-8EF8-DF8D63F61B7C}"/>
                </a:ext>
              </a:extLst>
            </p:cNvPr>
            <p:cNvSpPr/>
            <p:nvPr userDrawn="1"/>
          </p:nvSpPr>
          <p:spPr>
            <a:xfrm>
              <a:off x="2831027" y="1404937"/>
              <a:ext cx="6551098" cy="4048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99529D3D-E264-44B8-8B58-08F2C0CC43FB}"/>
                </a:ext>
              </a:extLst>
            </p:cNvPr>
            <p:cNvSpPr/>
            <p:nvPr userDrawn="1"/>
          </p:nvSpPr>
          <p:spPr>
            <a:xfrm>
              <a:off x="7351197" y="1404937"/>
              <a:ext cx="4061855" cy="40481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C318A28-F2D5-4836-AD4D-32037BD95822}"/>
              </a:ext>
            </a:extLst>
          </p:cNvPr>
          <p:cNvCxnSpPr>
            <a:cxnSpLocks/>
          </p:cNvCxnSpPr>
          <p:nvPr userDrawn="1"/>
        </p:nvCxnSpPr>
        <p:spPr>
          <a:xfrm>
            <a:off x="9992497" y="279250"/>
            <a:ext cx="0" cy="7801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E29B6011-47DA-47E0-A544-DB929DBDD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7153" y="4392392"/>
            <a:ext cx="6915704" cy="450558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Nombre de la sesión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C18405-8DD4-DC6B-B35A-DAF5614A0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0475" y="279250"/>
            <a:ext cx="1676400" cy="82117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1D6A77-AD6D-2E90-D18D-ACAE3F7C6E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9709" y="279250"/>
            <a:ext cx="1829457" cy="826206"/>
          </a:xfrm>
          <a:prstGeom prst="rect">
            <a:avLst/>
          </a:prstGeom>
        </p:spPr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4FCB6EE2-FD17-D0CE-13DC-19D3E845F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2142" y="5186493"/>
            <a:ext cx="5135356" cy="4460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1pPr>
            <a:lvl2pPr marL="457200" indent="0" algn="ctr">
              <a:buNone/>
              <a:defRPr sz="1800">
                <a:solidFill>
                  <a:schemeClr val="bg1"/>
                </a:solidFill>
                <a:latin typeface="Bahnschrift Condensed" panose="020B0502040204020203" pitchFamily="34" charset="0"/>
              </a:defRPr>
            </a:lvl2pPr>
          </a:lstStyle>
          <a:p>
            <a:pPr lvl="0"/>
            <a:r>
              <a:rPr lang="es-CO" dirty="0"/>
              <a:t>Docente a cargo de la sesión</a:t>
            </a:r>
          </a:p>
        </p:txBody>
      </p:sp>
    </p:spTree>
    <p:extLst>
      <p:ext uri="{BB962C8B-B14F-4D97-AF65-F5344CB8AC3E}">
        <p14:creationId xmlns:p14="http://schemas.microsoft.com/office/powerpoint/2010/main" val="192758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BB18066D-26E4-67A7-D178-CE8C373B8C0F}"/>
              </a:ext>
            </a:extLst>
          </p:cNvPr>
          <p:cNvSpPr/>
          <p:nvPr userDrawn="1"/>
        </p:nvSpPr>
        <p:spPr>
          <a:xfrm>
            <a:off x="8991600" y="0"/>
            <a:ext cx="3200400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4CDA7FD-699B-0878-B90F-3D571A4093AB}"/>
              </a:ext>
            </a:extLst>
          </p:cNvPr>
          <p:cNvSpPr/>
          <p:nvPr userDrawn="1"/>
        </p:nvSpPr>
        <p:spPr>
          <a:xfrm>
            <a:off x="8991600" y="1"/>
            <a:ext cx="28194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19867C-82E5-44A6-9828-F4A37994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0650" y="365125"/>
            <a:ext cx="2628900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D69CBB-BDE4-4C8B-A64F-5CF7D499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2D8DD-800B-483A-A0DF-B3CEA411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7A0D0-3499-4E0A-A253-3270F291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FBB50-86F5-456C-910D-B36066E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228D8CD5-EA09-4ACF-B378-EE01591A436D}"/>
              </a:ext>
            </a:extLst>
          </p:cNvPr>
          <p:cNvSpPr/>
          <p:nvPr userDrawn="1"/>
        </p:nvSpPr>
        <p:spPr>
          <a:xfrm>
            <a:off x="-47331" y="-38390"/>
            <a:ext cx="1225116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B40248-904B-CD7B-0375-3DD8A016D781}"/>
              </a:ext>
            </a:extLst>
          </p:cNvPr>
          <p:cNvSpPr/>
          <p:nvPr userDrawn="1"/>
        </p:nvSpPr>
        <p:spPr>
          <a:xfrm>
            <a:off x="-47331" y="2006364"/>
            <a:ext cx="12227498" cy="2244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09A84C5-5A96-4EE1-8476-6B1B10F19925}"/>
              </a:ext>
            </a:extLst>
          </p:cNvPr>
          <p:cNvCxnSpPr/>
          <p:nvPr userDrawn="1"/>
        </p:nvCxnSpPr>
        <p:spPr>
          <a:xfrm>
            <a:off x="10518163" y="120182"/>
            <a:ext cx="0" cy="6911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E612AB2-0340-4510-911C-90F009C90F93}"/>
              </a:ext>
            </a:extLst>
          </p:cNvPr>
          <p:cNvSpPr/>
          <p:nvPr userDrawn="1"/>
        </p:nvSpPr>
        <p:spPr>
          <a:xfrm>
            <a:off x="-47331" y="6305601"/>
            <a:ext cx="12251164" cy="55866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8E4BD164-3EBA-4C03-B66A-938AFE4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2168281"/>
            <a:ext cx="9144001" cy="192317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Bahnschrift SemiBold SemiConden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2865E1CF-2834-43BF-99EC-14D0776C7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409441"/>
            <a:ext cx="9144001" cy="365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Univers Condensed" panose="020B05060202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C60DE7-D097-BB60-EAF1-E2686442A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4622" y="128148"/>
            <a:ext cx="1375496" cy="6752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7C2B95-DD1B-E41F-0B46-AF1D88C4FC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86209" y="120182"/>
            <a:ext cx="1416812" cy="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4154B8-7896-4C3D-A0DC-BCC4A193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351338"/>
          </a:xfrm>
        </p:spPr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31416-3EA1-44B9-B919-CB19D41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56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BE26D-B452-4A0B-8272-FF9C2492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5662"/>
            <a:ext cx="2743200" cy="365125"/>
          </a:xfrm>
        </p:spPr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306E92-FEFF-47CA-B2DB-D278F491AE2B}"/>
              </a:ext>
            </a:extLst>
          </p:cNvPr>
          <p:cNvSpPr/>
          <p:nvPr userDrawn="1"/>
        </p:nvSpPr>
        <p:spPr>
          <a:xfrm>
            <a:off x="0" y="0"/>
            <a:ext cx="12192000" cy="9942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C53A48-CE74-4CC1-87DB-FB15F7DEA2AB}"/>
              </a:ext>
            </a:extLst>
          </p:cNvPr>
          <p:cNvSpPr/>
          <p:nvPr userDrawn="1"/>
        </p:nvSpPr>
        <p:spPr>
          <a:xfrm>
            <a:off x="0" y="994299"/>
            <a:ext cx="12192000" cy="1349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2F77D-4F31-4A42-A6B7-33EF3158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46672"/>
            <a:ext cx="9965924" cy="50095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586D6F-274A-4967-8E47-9B5F21E832DE}"/>
              </a:ext>
            </a:extLst>
          </p:cNvPr>
          <p:cNvSpPr/>
          <p:nvPr userDrawn="1"/>
        </p:nvSpPr>
        <p:spPr>
          <a:xfrm>
            <a:off x="0" y="984015"/>
            <a:ext cx="12192000" cy="134937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8B08B5-C6E0-D8FC-CD0B-77D5B5999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2733" y="187120"/>
            <a:ext cx="1242134" cy="609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8350AC7-5CD2-CD16-0DEA-4551C38AA9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921" y="5873985"/>
            <a:ext cx="1828959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1386907E-BABD-4DDB-8FF0-FD1FD51AD9D6}"/>
              </a:ext>
            </a:extLst>
          </p:cNvPr>
          <p:cNvSpPr/>
          <p:nvPr userDrawn="1"/>
        </p:nvSpPr>
        <p:spPr>
          <a:xfrm>
            <a:off x="0" y="0"/>
            <a:ext cx="617885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54CC70-E98A-5379-7F26-2EA7E824586B}"/>
              </a:ext>
            </a:extLst>
          </p:cNvPr>
          <p:cNvSpPr/>
          <p:nvPr userDrawn="1"/>
        </p:nvSpPr>
        <p:spPr>
          <a:xfrm>
            <a:off x="492376" y="464234"/>
            <a:ext cx="4965889" cy="554426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CFA5A4-2356-F3EF-602A-88F06CBC75E9}"/>
              </a:ext>
            </a:extLst>
          </p:cNvPr>
          <p:cNvSpPr/>
          <p:nvPr userDrawn="1"/>
        </p:nvSpPr>
        <p:spPr>
          <a:xfrm>
            <a:off x="604918" y="618978"/>
            <a:ext cx="4740794" cy="527479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066EC-A8DC-4AE3-B2CD-A30D5156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372" y="1118797"/>
            <a:ext cx="4790983" cy="488970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D4DB0-94F0-4938-B13C-C70BC17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98EF639E-4302-4695-91D3-51CC51B0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40" y="2346457"/>
            <a:ext cx="4248150" cy="1325563"/>
          </a:xfrm>
        </p:spPr>
        <p:txBody>
          <a:bodyPr/>
          <a:lstStyle>
            <a:lvl1pPr>
              <a:defRPr lang="es-E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95AD97-A35E-B2C9-5D4D-823663BE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376" y="6163242"/>
            <a:ext cx="1221165" cy="5994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A393D4-FDC0-9CAA-67FE-C69722913D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21633" y="161348"/>
            <a:ext cx="1464333" cy="6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4AB66-CB4C-44F8-81F4-A496591B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D60446-80A4-418F-A003-24D44F73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16297-FD1D-4D37-BA94-C8151762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E013B8-A29B-482B-A558-8A44E55317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1CCB9EE-3807-47D7-8BB0-FD000A3DEFBE}"/>
              </a:ext>
            </a:extLst>
          </p:cNvPr>
          <p:cNvCxnSpPr>
            <a:cxnSpLocks/>
          </p:cNvCxnSpPr>
          <p:nvPr userDrawn="1"/>
        </p:nvCxnSpPr>
        <p:spPr>
          <a:xfrm>
            <a:off x="5914840" y="2452412"/>
            <a:ext cx="0" cy="16737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8D4CA398-8161-4909-B6B0-36E0B45FB841}"/>
              </a:ext>
            </a:extLst>
          </p:cNvPr>
          <p:cNvSpPr txBox="1">
            <a:spLocks/>
          </p:cNvSpPr>
          <p:nvPr userDrawn="1"/>
        </p:nvSpPr>
        <p:spPr>
          <a:xfrm>
            <a:off x="4038600" y="6288434"/>
            <a:ext cx="3849986" cy="500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Univers Condensed" panose="020B050602020205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Diplomado en introducción a la ciencia de datos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B735BD-E671-0199-CD1C-5AE7BE7D20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7563" y="2542651"/>
            <a:ext cx="3026936" cy="14859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9F0A72-E6A3-6167-168E-D1017F08B7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9979" y="2549139"/>
            <a:ext cx="3287696" cy="147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B6E0C17-EDB0-FF69-1570-22863CE41EF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6D118D-8D06-8A65-2BAF-ED5DF7B7F3BD}"/>
              </a:ext>
            </a:extLst>
          </p:cNvPr>
          <p:cNvSpPr/>
          <p:nvPr userDrawn="1"/>
        </p:nvSpPr>
        <p:spPr>
          <a:xfrm>
            <a:off x="138545" y="136525"/>
            <a:ext cx="11914910" cy="658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684D2-FBF9-44B8-96B9-655506C5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AF4593-3817-44A5-987A-62C7FA6F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F79DA-D8AC-474A-BFC1-7A84E75C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909E2-087F-4B03-A693-B00E46C93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D61A6D-00AE-4AF8-AF7C-2DC25DE8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C9FD1-214C-4663-911B-70FA89D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7723EE-F674-4E48-861E-4F53D73D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AF6BA0-2F28-430C-88E4-B1FBF896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31F4793E-6B24-E052-2C29-F09E5E9C7852}"/>
              </a:ext>
            </a:extLst>
          </p:cNvPr>
          <p:cNvSpPr/>
          <p:nvPr userDrawn="1"/>
        </p:nvSpPr>
        <p:spPr>
          <a:xfrm>
            <a:off x="138545" y="136525"/>
            <a:ext cx="11914910" cy="6600826"/>
          </a:xfrm>
          <a:prstGeom prst="flowChartProcess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6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6F87-3D47-4560-BA58-6780475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01F10-4A27-4A5D-8BE0-4BF9DED8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412BF1-3A33-4EC6-8CCB-EB184A0E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CB539A-155D-4935-9C9A-BBFF2618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57A68-CBBC-44DC-A107-3EAA00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BC1B4-C2EF-432A-8C03-EDB9767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DB7D6F-3392-D404-014C-E12873D22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9126"/>
            <a:ext cx="12192000" cy="78849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531ED34-5679-A32D-DF91-D6CDBFEEC744}"/>
              </a:ext>
            </a:extLst>
          </p:cNvPr>
          <p:cNvSpPr/>
          <p:nvPr userDrawn="1"/>
        </p:nvSpPr>
        <p:spPr>
          <a:xfrm>
            <a:off x="0" y="6355715"/>
            <a:ext cx="12192000" cy="54127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313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D8697BB-383A-96F4-8B39-DEF19B27EE9A}"/>
              </a:ext>
            </a:extLst>
          </p:cNvPr>
          <p:cNvSpPr/>
          <p:nvPr userDrawn="1"/>
        </p:nvSpPr>
        <p:spPr>
          <a:xfrm>
            <a:off x="-19342" y="0"/>
            <a:ext cx="493776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51F52-65BA-428B-B493-B342658F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2201FA-E996-4580-B8DD-84EDBE29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72590" y="99536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491448-6507-420F-9CE7-489D1355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76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1E708-C443-4A57-BF84-FFFA1C10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259D06-DBD2-4274-88F5-5529A35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978B1-65E4-4E7B-B7DB-F82D34B5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1CA1D3F-8486-BD47-85E6-09A59E205898}"/>
              </a:ext>
            </a:extLst>
          </p:cNvPr>
          <p:cNvCxnSpPr/>
          <p:nvPr userDrawn="1"/>
        </p:nvCxnSpPr>
        <p:spPr>
          <a:xfrm>
            <a:off x="0" y="-10551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F230FEE-312C-C310-F68B-C2C0D5C388CB}"/>
              </a:ext>
            </a:extLst>
          </p:cNvPr>
          <p:cNvCxnSpPr/>
          <p:nvPr userDrawn="1"/>
        </p:nvCxnSpPr>
        <p:spPr>
          <a:xfrm>
            <a:off x="4924425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DF1E382-4458-8198-CF86-5AC2E0B292EF}"/>
              </a:ext>
            </a:extLst>
          </p:cNvPr>
          <p:cNvCxnSpPr>
            <a:cxnSpLocks/>
          </p:cNvCxnSpPr>
          <p:nvPr userDrawn="1"/>
        </p:nvCxnSpPr>
        <p:spPr>
          <a:xfrm>
            <a:off x="24579" y="-10551"/>
            <a:ext cx="0" cy="6868551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76AB789D-86B5-D57A-601A-DDFC98DB259C}"/>
              </a:ext>
            </a:extLst>
          </p:cNvPr>
          <p:cNvSpPr/>
          <p:nvPr userDrawn="1"/>
        </p:nvSpPr>
        <p:spPr>
          <a:xfrm>
            <a:off x="11909329" y="-10551"/>
            <a:ext cx="282668" cy="685800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8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E89676EE-A393-C618-BCEA-C4B503D5827A}"/>
              </a:ext>
            </a:extLst>
          </p:cNvPr>
          <p:cNvSpPr/>
          <p:nvPr userDrawn="1"/>
        </p:nvSpPr>
        <p:spPr>
          <a:xfrm>
            <a:off x="0" y="457200"/>
            <a:ext cx="214313" cy="626427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525B3-000F-4C22-A8DB-1B4779BF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906B7-6DC6-4D52-8408-3F00C0D0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B04AD-FC78-4D41-A2B4-0221CC51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64412-838D-45A7-A605-EEDBC8A7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45E2F-5BFF-43E0-AC68-EA41691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62B0B0-8E50-8246-471E-96A08CE2F529}"/>
              </a:ext>
            </a:extLst>
          </p:cNvPr>
          <p:cNvSpPr/>
          <p:nvPr userDrawn="1"/>
        </p:nvSpPr>
        <p:spPr>
          <a:xfrm rot="5400000">
            <a:off x="5988843" y="-4942824"/>
            <a:ext cx="214314" cy="1009996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904A0-89D7-177F-DE67-D160F257AAB5}"/>
              </a:ext>
            </a:extLst>
          </p:cNvPr>
          <p:cNvSpPr/>
          <p:nvPr userDrawn="1"/>
        </p:nvSpPr>
        <p:spPr>
          <a:xfrm>
            <a:off x="11977687" y="562708"/>
            <a:ext cx="214313" cy="6158767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9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1E2214-DE73-45AD-B155-10AA4F92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56222-C9A0-4600-99F9-698164A5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E7E6B-CFAA-4CCB-B163-C40D711E8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670B-4AB5-4E40-A799-02EAE7B619B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97CE8-FDDE-4A1C-AF08-72039C36C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CBD8A-1E84-41F8-8780-DFC09008A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4587-C7B0-40D2-8329-FBC7FEB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2" r:id="rId4"/>
    <p:sldLayoutId id="2147483655" r:id="rId5"/>
    <p:sldLayoutId id="2147483653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josedom24/curso_programacion_python3/-/blob/master/ejercicios/listas/ejercicio16.py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F8221-F3D2-DE8F-6B4A-1E8C4639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latin typeface="Humanst521 BT" panose="020B0602020204020204" pitchFamily="34" charset="0"/>
              </a:rPr>
              <a:t>DIPLOMADO EN INTRODUCCIÓN A LA 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29AF5-74FB-57DD-2033-C53415C46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Sesión 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56CA55-EC7E-1669-7616-80AF6052F27A}"/>
              </a:ext>
            </a:extLst>
          </p:cNvPr>
          <p:cNvSpPr txBox="1"/>
          <p:nvPr/>
        </p:nvSpPr>
        <p:spPr>
          <a:xfrm>
            <a:off x="4236150" y="5153891"/>
            <a:ext cx="383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 Condensed" panose="020B0502040204020203" pitchFamily="34" charset="0"/>
              </a:rPr>
              <a:t>Luis Alejandro Torres Niño</a:t>
            </a:r>
          </a:p>
        </p:txBody>
      </p:sp>
    </p:spTree>
    <p:extLst>
      <p:ext uri="{BB962C8B-B14F-4D97-AF65-F5344CB8AC3E}">
        <p14:creationId xmlns:p14="http://schemas.microsoft.com/office/powerpoint/2010/main" val="7599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TUPLAS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84ED4-4A5A-FE4B-27FE-AF37E2C1E477}"/>
              </a:ext>
            </a:extLst>
          </p:cNvPr>
          <p:cNvSpPr txBox="1"/>
          <p:nvPr/>
        </p:nvSpPr>
        <p:spPr>
          <a:xfrm>
            <a:off x="1294107" y="1787988"/>
            <a:ext cx="8728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C1"/>
                </a:solidFill>
              </a:rPr>
              <a:t>Indexación</a:t>
            </a:r>
            <a:endParaRPr lang="en-US" sz="2000" b="1" dirty="0">
              <a:solidFill>
                <a:srgbClr val="FF00C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C0391-6B09-13C6-FDAC-9B7597DB055F}"/>
              </a:ext>
            </a:extLst>
          </p:cNvPr>
          <p:cNvSpPr txBox="1"/>
          <p:nvPr/>
        </p:nvSpPr>
        <p:spPr>
          <a:xfrm>
            <a:off x="1936376" y="2280925"/>
            <a:ext cx="609600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print(x[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print(x[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print(x[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863D5-C9D1-5AB9-0E32-E50809B2F1E6}"/>
              </a:ext>
            </a:extLst>
          </p:cNvPr>
          <p:cNvSpPr txBox="1"/>
          <p:nvPr/>
        </p:nvSpPr>
        <p:spPr>
          <a:xfrm>
            <a:off x="1294107" y="3652773"/>
            <a:ext cx="8728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C1"/>
                </a:solidFill>
              </a:rPr>
              <a:t>Inmutabilidad</a:t>
            </a:r>
            <a:endParaRPr lang="en-US" sz="2000" b="1" dirty="0">
              <a:solidFill>
                <a:srgbClr val="FF00C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96F4A-694A-F685-51B5-4FCD5237156C}"/>
              </a:ext>
            </a:extLst>
          </p:cNvPr>
          <p:cNvSpPr txBox="1"/>
          <p:nvPr/>
        </p:nvSpPr>
        <p:spPr>
          <a:xfrm>
            <a:off x="1918446" y="4157644"/>
            <a:ext cx="9161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333333"/>
                </a:solidFill>
                <a:latin typeface="-apple-system"/>
              </a:rPr>
              <a:t>D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ado su carácter inmutable, lo que no se puede es modificar los valores ni el tamaño de la tupla una vez creada.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B8138-3689-BDF2-8A82-0EF241EDE00E}"/>
              </a:ext>
            </a:extLst>
          </p:cNvPr>
          <p:cNvSpPr txBox="1"/>
          <p:nvPr/>
        </p:nvSpPr>
        <p:spPr>
          <a:xfrm>
            <a:off x="3811877" y="4685360"/>
            <a:ext cx="228412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print(x[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print(x[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print(x[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A56B-A4D1-6A1B-79C6-65C39891CC1F}"/>
              </a:ext>
            </a:extLst>
          </p:cNvPr>
          <p:cNvSpPr txBox="1"/>
          <p:nvPr/>
        </p:nvSpPr>
        <p:spPr>
          <a:xfrm>
            <a:off x="7932847" y="5225727"/>
            <a:ext cx="33976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x[1] = 10</a:t>
            </a:r>
          </a:p>
          <a:p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'tuple' object does not support item assignment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4460A8-6654-DB31-458A-D333F78C7A06}"/>
              </a:ext>
            </a:extLst>
          </p:cNvPr>
          <p:cNvSpPr/>
          <p:nvPr/>
        </p:nvSpPr>
        <p:spPr>
          <a:xfrm>
            <a:off x="6499411" y="5593301"/>
            <a:ext cx="1272989" cy="293756"/>
          </a:xfrm>
          <a:prstGeom prst="rightArrow">
            <a:avLst/>
          </a:prstGeom>
          <a:solidFill>
            <a:srgbClr val="FF00C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TUPLAS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BFCE2-4839-8AAF-9456-C5E49C686B92}"/>
              </a:ext>
            </a:extLst>
          </p:cNvPr>
          <p:cNvSpPr txBox="1"/>
          <p:nvPr/>
        </p:nvSpPr>
        <p:spPr>
          <a:xfrm>
            <a:off x="1294107" y="1805918"/>
            <a:ext cx="8728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C1"/>
                </a:solidFill>
              </a:rPr>
              <a:t>Desempaquetado</a:t>
            </a:r>
            <a:endParaRPr lang="en-US" sz="2000" b="1" dirty="0">
              <a:solidFill>
                <a:srgbClr val="FF00C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5A217-19ED-AFB7-CEF9-CB4C065DC87A}"/>
              </a:ext>
            </a:extLst>
          </p:cNvPr>
          <p:cNvSpPr txBox="1"/>
          <p:nvPr/>
        </p:nvSpPr>
        <p:spPr>
          <a:xfrm>
            <a:off x="1837764" y="22988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Los elementos de una tupla se pueden asignar a tantas variables como elementos haya en la misma en un proceso llamado </a:t>
            </a:r>
            <a:r>
              <a:rPr lang="es-ES" b="1" i="0" dirty="0">
                <a:solidFill>
                  <a:srgbClr val="4A00FF"/>
                </a:solidFill>
                <a:effectLst/>
                <a:latin typeface="-apple-system"/>
              </a:rPr>
              <a:t>desempaquetado</a:t>
            </a:r>
            <a:r>
              <a:rPr lang="es-ES" b="0" i="0" dirty="0">
                <a:solidFill>
                  <a:srgbClr val="4A00FF"/>
                </a:solidFill>
                <a:effectLst/>
                <a:latin typeface="-apple-system"/>
              </a:rPr>
              <a:t> (</a:t>
            </a:r>
            <a:r>
              <a:rPr lang="es-ES" b="1" i="0" dirty="0" err="1">
                <a:solidFill>
                  <a:srgbClr val="4A00FF"/>
                </a:solidFill>
                <a:effectLst/>
                <a:latin typeface="-apple-system"/>
              </a:rPr>
              <a:t>unpacking</a:t>
            </a:r>
            <a:r>
              <a:rPr lang="es-ES" b="0" i="0" dirty="0">
                <a:solidFill>
                  <a:srgbClr val="4A00FF"/>
                </a:solidFill>
                <a:effectLst/>
                <a:latin typeface="-apple-system"/>
              </a:rPr>
              <a:t>)</a:t>
            </a:r>
            <a:endParaRPr lang="en-US" dirty="0">
              <a:solidFill>
                <a:srgbClr val="4A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2C692-F7B8-4926-DDAE-8ED3AD507020}"/>
              </a:ext>
            </a:extLst>
          </p:cNvPr>
          <p:cNvSpPr txBox="1"/>
          <p:nvPr/>
        </p:nvSpPr>
        <p:spPr>
          <a:xfrm>
            <a:off x="2394332" y="3413812"/>
            <a:ext cx="904538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datos_ciudad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'Bogota'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Cundicamarca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'Colombia'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ciudad,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departamento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datos_ciudad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'Ciudad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{ciudad}\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Departamento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departamento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}\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País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8319D-AA2E-3A87-B162-54692EC5E706}"/>
              </a:ext>
            </a:extLst>
          </p:cNvPr>
          <p:cNvSpPr txBox="1"/>
          <p:nvPr/>
        </p:nvSpPr>
        <p:spPr>
          <a:xfrm>
            <a:off x="4058216" y="5192562"/>
            <a:ext cx="60960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 y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y, x</a:t>
            </a:r>
          </a:p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'x = 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'\</a:t>
            </a:r>
            <a:r>
              <a:rPr lang="es-E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= 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2B390-FD30-AE9D-CA0E-36240A3CF9F9}"/>
              </a:ext>
            </a:extLst>
          </p:cNvPr>
          <p:cNvSpPr txBox="1"/>
          <p:nvPr/>
        </p:nvSpPr>
        <p:spPr>
          <a:xfrm>
            <a:off x="2976282" y="46875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333333"/>
                </a:solidFill>
                <a:latin typeface="-apple-system"/>
              </a:rPr>
              <a:t>I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ntercambio de los valores de dos variables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011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TUPLAS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F9FBF-CFE6-931D-9A41-19455CA8CBF0}"/>
              </a:ext>
            </a:extLst>
          </p:cNvPr>
          <p:cNvSpPr txBox="1"/>
          <p:nvPr/>
        </p:nvSpPr>
        <p:spPr>
          <a:xfrm>
            <a:off x="1222387" y="1931420"/>
            <a:ext cx="8728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C1"/>
                </a:solidFill>
              </a:rPr>
              <a:t>Desempaquetado</a:t>
            </a:r>
            <a:endParaRPr lang="en-US" sz="2000" b="1" dirty="0">
              <a:solidFill>
                <a:srgbClr val="FF00C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4E557-A1C2-9FC0-590A-0A4101CB4F3C}"/>
              </a:ext>
            </a:extLst>
          </p:cNvPr>
          <p:cNvSpPr txBox="1"/>
          <p:nvPr/>
        </p:nvSpPr>
        <p:spPr>
          <a:xfrm>
            <a:off x="1398491" y="25276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Demasiados</a:t>
            </a:r>
            <a:r>
              <a:rPr lang="en-US" sz="2000" b="1" dirty="0"/>
              <a:t> </a:t>
            </a:r>
            <a:r>
              <a:rPr lang="en-US" sz="2000" b="1" dirty="0" err="1"/>
              <a:t>valores</a:t>
            </a:r>
            <a:r>
              <a:rPr lang="en-US" sz="2000" b="1" dirty="0"/>
              <a:t> a </a:t>
            </a:r>
            <a:r>
              <a:rPr lang="en-US" sz="2000" b="1" dirty="0" err="1"/>
              <a:t>desempaquetar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39BA5-29A0-8569-B017-996693CC7B21}"/>
              </a:ext>
            </a:extLst>
          </p:cNvPr>
          <p:cNvSpPr txBox="1"/>
          <p:nvPr/>
        </p:nvSpPr>
        <p:spPr>
          <a:xfrm>
            <a:off x="5943597" y="31147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ValueError</a:t>
            </a:r>
            <a:r>
              <a:rPr lang="en-US" dirty="0"/>
              <a:t>: too many values to unpack (expected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760A2-854F-D04F-01EC-D0E5B6E517A0}"/>
              </a:ext>
            </a:extLst>
          </p:cNvPr>
          <p:cNvSpPr txBox="1"/>
          <p:nvPr/>
        </p:nvSpPr>
        <p:spPr>
          <a:xfrm>
            <a:off x="2538604" y="3150657"/>
            <a:ext cx="27326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 y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AE01-5630-EBDE-C763-D9DCFEF0704D}"/>
              </a:ext>
            </a:extLst>
          </p:cNvPr>
          <p:cNvSpPr txBox="1"/>
          <p:nvPr/>
        </p:nvSpPr>
        <p:spPr>
          <a:xfrm>
            <a:off x="2538604" y="4994106"/>
            <a:ext cx="27326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 y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BFFA8-ED8B-48DE-331D-604E44AF5FEE}"/>
              </a:ext>
            </a:extLst>
          </p:cNvPr>
          <p:cNvSpPr txBox="1"/>
          <p:nvPr/>
        </p:nvSpPr>
        <p:spPr>
          <a:xfrm>
            <a:off x="5943597" y="4922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ValueError</a:t>
            </a:r>
            <a:r>
              <a:rPr lang="en-US" dirty="0"/>
              <a:t>: not enough values to unpack (expected 2, got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75498-4307-1904-386C-BEFE4B8972F2}"/>
              </a:ext>
            </a:extLst>
          </p:cNvPr>
          <p:cNvSpPr txBox="1"/>
          <p:nvPr/>
        </p:nvSpPr>
        <p:spPr>
          <a:xfrm>
            <a:off x="1398491" y="43973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Pocos</a:t>
            </a:r>
            <a:r>
              <a:rPr lang="en-US" sz="2000" b="1" dirty="0"/>
              <a:t> </a:t>
            </a:r>
            <a:r>
              <a:rPr lang="en-US" sz="2000" b="1" dirty="0" err="1"/>
              <a:t>valores</a:t>
            </a:r>
            <a:r>
              <a:rPr lang="en-US" sz="2000" b="1" dirty="0"/>
              <a:t> a </a:t>
            </a:r>
            <a:r>
              <a:rPr lang="en-US" sz="2000" b="1" dirty="0" err="1"/>
              <a:t>desempaquetar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606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RANGOS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30D6-B5B1-ADC6-7D49-82CA0305B533}"/>
              </a:ext>
            </a:extLst>
          </p:cNvPr>
          <p:cNvSpPr txBox="1"/>
          <p:nvPr/>
        </p:nvSpPr>
        <p:spPr>
          <a:xfrm>
            <a:off x="1294106" y="2021105"/>
            <a:ext cx="7724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Un </a:t>
            </a:r>
            <a:r>
              <a:rPr lang="es-ES" sz="2000" b="1" dirty="0">
                <a:solidFill>
                  <a:srgbClr val="FF00C1"/>
                </a:solidFill>
              </a:rPr>
              <a:t>rango</a:t>
            </a:r>
            <a:r>
              <a:rPr lang="es-ES" sz="2000" dirty="0"/>
              <a:t> es una secuencia inmutable de enteros que, como veremos, se usa habitualmente con bucles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2D7CD-0C0E-06A1-27B4-378F59EDD2B4}"/>
              </a:ext>
            </a:extLst>
          </p:cNvPr>
          <p:cNvSpPr txBox="1"/>
          <p:nvPr/>
        </p:nvSpPr>
        <p:spPr>
          <a:xfrm>
            <a:off x="2022941" y="2967335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range(stop)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range(start, stop)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range(start, stop, step)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3D9EE-A88E-B68C-43C6-8D2852858F21}"/>
              </a:ext>
            </a:extLst>
          </p:cNvPr>
          <p:cNvSpPr txBox="1"/>
          <p:nvPr/>
        </p:nvSpPr>
        <p:spPr>
          <a:xfrm>
            <a:off x="5423647" y="4907741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r.step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517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RANGOS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A4EDF-D24B-2410-4B18-B5E1DE3F39DC}"/>
              </a:ext>
            </a:extLst>
          </p:cNvPr>
          <p:cNvSpPr txBox="1"/>
          <p:nvPr/>
        </p:nvSpPr>
        <p:spPr>
          <a:xfrm>
            <a:off x="1025166" y="1742014"/>
            <a:ext cx="772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FF00C1"/>
                </a:solidFill>
              </a:rPr>
              <a:t>Listas y tuplas a partir de rangos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E747A-94B4-C337-1B33-2982FB51A887}"/>
              </a:ext>
            </a:extLst>
          </p:cNvPr>
          <p:cNvSpPr txBox="1"/>
          <p:nvPr/>
        </p:nvSpPr>
        <p:spPr>
          <a:xfrm>
            <a:off x="1748117" y="2153172"/>
            <a:ext cx="10103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Tanto las listas como las tuplas tienen constructores, </a:t>
            </a:r>
            <a:r>
              <a:rPr lang="es-ES" sz="2000" b="1" dirty="0" err="1">
                <a:solidFill>
                  <a:srgbClr val="4A00FF"/>
                </a:solidFill>
              </a:rPr>
              <a:t>list</a:t>
            </a:r>
            <a:r>
              <a:rPr lang="es-ES" sz="2000" b="1" dirty="0">
                <a:solidFill>
                  <a:srgbClr val="4A00FF"/>
                </a:solidFill>
              </a:rPr>
              <a:t>() </a:t>
            </a:r>
            <a:r>
              <a:rPr lang="es-ES" sz="2000" dirty="0"/>
              <a:t>y </a:t>
            </a:r>
            <a:r>
              <a:rPr lang="es-ES" sz="2000" b="1" dirty="0" err="1">
                <a:solidFill>
                  <a:srgbClr val="4A00FF"/>
                </a:solidFill>
              </a:rPr>
              <a:t>tuple</a:t>
            </a:r>
            <a:r>
              <a:rPr lang="es-ES" sz="2000" b="1" dirty="0">
                <a:solidFill>
                  <a:srgbClr val="4A00FF"/>
                </a:solidFill>
              </a:rPr>
              <a:t>()</a:t>
            </a:r>
            <a:endParaRPr lang="en-US" sz="2000" b="1" dirty="0">
              <a:solidFill>
                <a:srgbClr val="4A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90832-B822-3301-D446-5D432F6DDAFC}"/>
              </a:ext>
            </a:extLst>
          </p:cNvPr>
          <p:cNvSpPr txBox="1"/>
          <p:nvPr/>
        </p:nvSpPr>
        <p:spPr>
          <a:xfrm>
            <a:off x="3092821" y="2700917"/>
            <a:ext cx="7969623" cy="38472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Enteros</a:t>
            </a:r>
            <a:r>
              <a:rPr lang="en-U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del 0 al 9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(range(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"Lista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construida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con range(10):\n  {}"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Enteros</a:t>
            </a:r>
            <a:r>
              <a:rPr lang="en-U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del 5 al 20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(range(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construida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con range(5, 15):\n  {}"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Pares del 4 al 20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(range(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"Lista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construida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con range(4, 21, 2):\n  {}"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Secuencia</a:t>
            </a:r>
            <a:r>
              <a:rPr lang="en-U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del 3 al -12 </a:t>
            </a:r>
            <a:r>
              <a:rPr lang="en-US" sz="16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pasos de -3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(range(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construida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con range(3, -13, -3):\n  {}"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7285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53185-D62E-509F-644E-A9BCAB0447F4}"/>
              </a:ext>
            </a:extLst>
          </p:cNvPr>
          <p:cNvSpPr txBox="1"/>
          <p:nvPr/>
        </p:nvSpPr>
        <p:spPr>
          <a:xfrm>
            <a:off x="1089212" y="1461887"/>
            <a:ext cx="1001357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14C214"/>
                </a:solidFill>
              </a:rPr>
              <a:t>Ejercicios</a:t>
            </a:r>
          </a:p>
          <a:p>
            <a:endParaRPr lang="es-ES" sz="2800" b="1" dirty="0">
              <a:solidFill>
                <a:srgbClr val="4A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Escribir un programa que almacene las asignaturas de un curso (por ejemplo Matemáticas, Física, Química, Historia y Lengua) en una lista y la muestre por pantalla el mensaje Yo estudio &lt;asignatura&gt;, donde &lt;asignatura&gt; es cada una de las asignaturas de la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Escribir un programa que almacene en una lista los números del 1 al 10 y los muestre por pantalla en orden inverso separados por comas.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Escribir un programa que pida al usuario una palabra y muestre por pantalla el número de veces que contiene cada vocal.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Escribir un programa que almacene los vectores (1,2,3) y (-1,0,2) en dos listas y muestre por pantalla su producto escalar.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73479-080F-A43C-19FA-0D64EACE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74" y="2378541"/>
            <a:ext cx="5668166" cy="1648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C6A78B-6F7D-1F1F-C9F8-713149E3B4A8}"/>
              </a:ext>
            </a:extLst>
          </p:cNvPr>
          <p:cNvSpPr txBox="1"/>
          <p:nvPr/>
        </p:nvSpPr>
        <p:spPr>
          <a:xfrm>
            <a:off x="1680140" y="19273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El operador de pertenencia </a:t>
            </a:r>
            <a:r>
              <a:rPr lang="es-ES" sz="2000" b="1" dirty="0">
                <a:solidFill>
                  <a:srgbClr val="FF0000"/>
                </a:solidFill>
              </a:rPr>
              <a:t>in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AA414-4611-4357-F826-3E072A8B4405}"/>
              </a:ext>
            </a:extLst>
          </p:cNvPr>
          <p:cNvSpPr txBox="1"/>
          <p:nvPr/>
        </p:nvSpPr>
        <p:spPr>
          <a:xfrm>
            <a:off x="3885458" y="429447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Frutas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Mazanas'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'Peras'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'Uvas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'Peras'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Frutas: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'Si hay peras'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6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8AAF8-6DCE-5A96-57F0-9DCB77012511}"/>
              </a:ext>
            </a:extLst>
          </p:cNvPr>
          <p:cNvSpPr txBox="1"/>
          <p:nvPr/>
        </p:nvSpPr>
        <p:spPr>
          <a:xfrm>
            <a:off x="1680140" y="19273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Concatenación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EB2B-399D-2E3C-EC35-448DAB6B2B84}"/>
              </a:ext>
            </a:extLst>
          </p:cNvPr>
          <p:cNvSpPr txBox="1"/>
          <p:nvPr/>
        </p:nvSpPr>
        <p:spPr>
          <a:xfrm>
            <a:off x="2022941" y="2551837"/>
            <a:ext cx="609600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Mazanas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Peras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Uvas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Frutas1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Piñas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Limones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Frutas1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5A2C5-0FC0-F581-0A04-75800D1E8710}"/>
              </a:ext>
            </a:extLst>
          </p:cNvPr>
          <p:cNvSpPr txBox="1"/>
          <p:nvPr/>
        </p:nvSpPr>
        <p:spPr>
          <a:xfrm>
            <a:off x="2022941" y="4407383"/>
            <a:ext cx="9798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operador </a:t>
            </a:r>
            <a:r>
              <a:rPr lang="es-ES" b="1" dirty="0">
                <a:solidFill>
                  <a:srgbClr val="FF00C1"/>
                </a:solidFill>
              </a:rPr>
              <a:t>*</a:t>
            </a:r>
            <a:r>
              <a:rPr lang="es-ES" dirty="0"/>
              <a:t> concatena consigo mismo una secuencia un determinado número n de veces.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673DE-C2A8-6364-BF91-53CB7A9582F4}"/>
              </a:ext>
            </a:extLst>
          </p:cNvPr>
          <p:cNvSpPr txBox="1"/>
          <p:nvPr/>
        </p:nvSpPr>
        <p:spPr>
          <a:xfrm>
            <a:off x="2839576" y="4861753"/>
            <a:ext cx="874058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pt-BR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 </a:t>
            </a:r>
            <a:r>
              <a:rPr lang="pt-BR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  <a:r>
              <a:rPr lang="pt-BR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"Una tupla de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{num}</a:t>
            </a:r>
            <a:r>
              <a:rPr lang="pt-BR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elementos inicializada a 0: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{tupla}</a:t>
            </a:r>
            <a:r>
              <a:rPr lang="pt-BR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420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AA344-DCA1-087D-D8E9-BB930CFD6FB4}"/>
              </a:ext>
            </a:extLst>
          </p:cNvPr>
          <p:cNvSpPr txBox="1"/>
          <p:nvPr/>
        </p:nvSpPr>
        <p:spPr>
          <a:xfrm>
            <a:off x="1680140" y="19273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Concatenación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8CAFE-A726-E9C1-9528-8F8211BA1FAA}"/>
              </a:ext>
            </a:extLst>
          </p:cNvPr>
          <p:cNvSpPr txBox="1"/>
          <p:nvPr/>
        </p:nvSpPr>
        <p:spPr>
          <a:xfrm>
            <a:off x="2277035" y="2458952"/>
            <a:ext cx="8713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concatenar listas y tuplas se puede usar el operador sobrecargado </a:t>
            </a:r>
            <a:r>
              <a:rPr lang="es-ES" b="1" dirty="0">
                <a:solidFill>
                  <a:srgbClr val="FF00C1"/>
                </a:solidFill>
              </a:rPr>
              <a:t>+=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8649A-B024-ECE5-D932-105BD2E0E09B}"/>
              </a:ext>
            </a:extLst>
          </p:cNvPr>
          <p:cNvSpPr txBox="1"/>
          <p:nvPr/>
        </p:nvSpPr>
        <p:spPr>
          <a:xfrm>
            <a:off x="3119717" y="3124483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E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'Nueva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tupla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{tupla}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FEDDD-ACC8-F36C-2B57-DB48AE4E6653}"/>
              </a:ext>
            </a:extLst>
          </p:cNvPr>
          <p:cNvSpPr txBox="1"/>
          <p:nvPr/>
        </p:nvSpPr>
        <p:spPr>
          <a:xfrm>
            <a:off x="4446494" y="4603870"/>
            <a:ext cx="6687671" cy="120032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>
                <a:solidFill>
                  <a:srgbClr val="14C214"/>
                </a:solidFill>
              </a:rPr>
              <a:t>IMPORTANTE: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Los operadores </a:t>
            </a:r>
            <a:r>
              <a:rPr lang="es-ES" b="1" dirty="0">
                <a:solidFill>
                  <a:srgbClr val="FF00C1"/>
                </a:solidFill>
              </a:rPr>
              <a:t>+</a:t>
            </a:r>
            <a:r>
              <a:rPr lang="es-ES" dirty="0"/>
              <a:t>, </a:t>
            </a:r>
            <a:r>
              <a:rPr lang="es-ES" b="1" dirty="0">
                <a:solidFill>
                  <a:srgbClr val="FF00C1"/>
                </a:solidFill>
              </a:rPr>
              <a:t>+=</a:t>
            </a:r>
            <a:r>
              <a:rPr lang="es-ES" dirty="0"/>
              <a:t> y </a:t>
            </a:r>
            <a:r>
              <a:rPr lang="es-ES" b="1" dirty="0">
                <a:solidFill>
                  <a:srgbClr val="FF00C1"/>
                </a:solidFill>
              </a:rPr>
              <a:t>*</a:t>
            </a:r>
            <a:r>
              <a:rPr lang="es-ES" dirty="0"/>
              <a:t> no están permitidos en los tipos </a:t>
            </a:r>
            <a:r>
              <a:rPr lang="es-ES" b="1" dirty="0" err="1">
                <a:solidFill>
                  <a:srgbClr val="14C214"/>
                </a:solidFill>
              </a:rPr>
              <a:t>range</a:t>
            </a:r>
            <a:endParaRPr lang="en-US" b="1" dirty="0">
              <a:solidFill>
                <a:srgbClr val="14C2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59863-2672-1732-40E7-AB3A4ED5136C}"/>
              </a:ext>
            </a:extLst>
          </p:cNvPr>
          <p:cNvSpPr txBox="1"/>
          <p:nvPr/>
        </p:nvSpPr>
        <p:spPr>
          <a:xfrm>
            <a:off x="1680140" y="19273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Obteniendo información de la secuencia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1CB6A-F137-C50D-78FE-B3AE760013B6}"/>
              </a:ext>
            </a:extLst>
          </p:cNvPr>
          <p:cNvSpPr txBox="1"/>
          <p:nvPr/>
        </p:nvSpPr>
        <p:spPr>
          <a:xfrm>
            <a:off x="2277035" y="2458952"/>
            <a:ext cx="8713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Longitud de la secuencia </a:t>
            </a:r>
            <a:r>
              <a:rPr lang="es-ES" b="1" dirty="0" err="1">
                <a:solidFill>
                  <a:srgbClr val="14C214"/>
                </a:solidFill>
              </a:rPr>
              <a:t>len</a:t>
            </a:r>
            <a:r>
              <a:rPr lang="es-ES" b="1" dirty="0">
                <a:solidFill>
                  <a:srgbClr val="14C214"/>
                </a:solidFill>
              </a:rPr>
              <a:t>()</a:t>
            </a:r>
            <a:endParaRPr lang="en-US" b="1" dirty="0">
              <a:solidFill>
                <a:srgbClr val="14C21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D8FCF-8843-4828-CF13-40607C7B1A36}"/>
              </a:ext>
            </a:extLst>
          </p:cNvPr>
          <p:cNvSpPr txBox="1"/>
          <p:nvPr/>
        </p:nvSpPr>
        <p:spPr>
          <a:xfrm>
            <a:off x="3827930" y="3152559"/>
            <a:ext cx="6096000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Mazanas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Peras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Uvas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Frutas1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Piñas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Limones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Frutas1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longitud_lista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(Lista)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longitud_lista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25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F3D2-AEF1-EEEB-3260-F6A6129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FA42-4600-6E0C-B9C6-F3ACF2021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3BC24-A748-CE9A-5900-01F053C01248}"/>
              </a:ext>
            </a:extLst>
          </p:cNvPr>
          <p:cNvSpPr txBox="1"/>
          <p:nvPr/>
        </p:nvSpPr>
        <p:spPr>
          <a:xfrm>
            <a:off x="1312584" y="19273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Obteniendo información de la secuencia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DD616-AD9C-C6B1-B42F-3B286E36BF94}"/>
              </a:ext>
            </a:extLst>
          </p:cNvPr>
          <p:cNvSpPr txBox="1"/>
          <p:nvPr/>
        </p:nvSpPr>
        <p:spPr>
          <a:xfrm>
            <a:off x="1909479" y="2458952"/>
            <a:ext cx="8713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Los valores extremos: </a:t>
            </a:r>
            <a:r>
              <a:rPr lang="es-ES" b="1" dirty="0">
                <a:solidFill>
                  <a:srgbClr val="14C214"/>
                </a:solidFill>
              </a:rPr>
              <a:t>min() </a:t>
            </a:r>
            <a:r>
              <a:rPr lang="es-ES" dirty="0"/>
              <a:t>y </a:t>
            </a:r>
            <a:r>
              <a:rPr lang="es-ES" b="1" dirty="0" err="1">
                <a:solidFill>
                  <a:srgbClr val="14C214"/>
                </a:solidFill>
              </a:rPr>
              <a:t>max</a:t>
            </a:r>
            <a:r>
              <a:rPr lang="es-ES" b="1" dirty="0">
                <a:solidFill>
                  <a:srgbClr val="14C214"/>
                </a:solidFill>
              </a:rPr>
              <a:t>()</a:t>
            </a:r>
            <a:endParaRPr lang="en-US" b="1" dirty="0">
              <a:solidFill>
                <a:srgbClr val="14C21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96CDF-F289-29DD-34D9-8BEBD0F42F72}"/>
              </a:ext>
            </a:extLst>
          </p:cNvPr>
          <p:cNvSpPr txBox="1"/>
          <p:nvPr/>
        </p:nvSpPr>
        <p:spPr>
          <a:xfrm>
            <a:off x="2292446" y="3043691"/>
            <a:ext cx="776343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Adiós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'Buenos días'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"El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valor 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mínimo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{min(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"El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valor 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máximo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{max(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"El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valor </a:t>
            </a:r>
            <a:r>
              <a:rPr lang="en-U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máximo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{max(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9F9CC-BB3C-EE4A-9C6C-196CB8E7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24" y="5068261"/>
            <a:ext cx="7585135" cy="13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3EF48-DE8C-9305-3C11-78FAC38BBD18}"/>
              </a:ext>
            </a:extLst>
          </p:cNvPr>
          <p:cNvSpPr txBox="1"/>
          <p:nvPr/>
        </p:nvSpPr>
        <p:spPr>
          <a:xfrm>
            <a:off x="543537" y="17969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Obteniendo información de la secuencia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1F79F-035E-38F7-E918-BD736307AB8B}"/>
              </a:ext>
            </a:extLst>
          </p:cNvPr>
          <p:cNvSpPr txBox="1"/>
          <p:nvPr/>
        </p:nvSpPr>
        <p:spPr>
          <a:xfrm>
            <a:off x="1210234" y="2344420"/>
            <a:ext cx="8713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Posición de un elemento y número de ocurrencias</a:t>
            </a:r>
            <a:endParaRPr lang="en-US" b="1" dirty="0">
              <a:solidFill>
                <a:srgbClr val="4A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81869-6C21-DD46-52AF-F0C7D6FF4CFA}"/>
              </a:ext>
            </a:extLst>
          </p:cNvPr>
          <p:cNvSpPr txBox="1"/>
          <p:nvPr/>
        </p:nvSpPr>
        <p:spPr>
          <a:xfrm>
            <a:off x="1727039" y="2656508"/>
            <a:ext cx="10085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FF00C1"/>
                </a:solidFill>
              </a:rPr>
              <a:t>secuencia</a:t>
            </a:r>
            <a:r>
              <a:rPr lang="es-ES" b="1" dirty="0" err="1">
                <a:solidFill>
                  <a:srgbClr val="4A00FF"/>
                </a:solidFill>
              </a:rPr>
              <a:t>.index</a:t>
            </a:r>
            <a:r>
              <a:rPr lang="es-ES" b="1" dirty="0">
                <a:solidFill>
                  <a:srgbClr val="4A00FF"/>
                </a:solidFill>
              </a:rPr>
              <a:t>(x)</a:t>
            </a:r>
            <a:r>
              <a:rPr lang="es-ES" dirty="0"/>
              <a:t> retorna la posición de la primera ocurrencia del valor x en la secuencia.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D5A18-A410-689B-4160-D7BCC7B0669E}"/>
              </a:ext>
            </a:extLst>
          </p:cNvPr>
          <p:cNvSpPr txBox="1"/>
          <p:nvPr/>
        </p:nvSpPr>
        <p:spPr>
          <a:xfrm>
            <a:off x="1786643" y="3137870"/>
            <a:ext cx="10085294" cy="1354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'El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valor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{x}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ocupa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posición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lista.index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'El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valor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{x}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ocupa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posición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rango.index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rango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7FE2C-F2A4-8521-6122-0780E71B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69" y="5690728"/>
            <a:ext cx="7303568" cy="1035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13A750-3D69-5B6D-98DB-C5A8FCE13508}"/>
              </a:ext>
            </a:extLst>
          </p:cNvPr>
          <p:cNvSpPr txBox="1"/>
          <p:nvPr/>
        </p:nvSpPr>
        <p:spPr>
          <a:xfrm>
            <a:off x="1786643" y="4577283"/>
            <a:ext cx="1008529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"Si el valor no se encuentra se genera una excepción </a:t>
            </a:r>
            <a:r>
              <a:rPr lang="es-ES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rango.index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51285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4D00C-6AE7-CE7C-0896-14A2C5D22D67}"/>
              </a:ext>
            </a:extLst>
          </p:cNvPr>
          <p:cNvSpPr txBox="1"/>
          <p:nvPr/>
        </p:nvSpPr>
        <p:spPr>
          <a:xfrm>
            <a:off x="543537" y="17969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Obteniendo información de la secuencia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85001-57A9-2F3B-BF67-58A14739421E}"/>
              </a:ext>
            </a:extLst>
          </p:cNvPr>
          <p:cNvSpPr txBox="1"/>
          <p:nvPr/>
        </p:nvSpPr>
        <p:spPr>
          <a:xfrm>
            <a:off x="1210234" y="2344420"/>
            <a:ext cx="8713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Posición de un elemento y número de ocurrencias</a:t>
            </a:r>
            <a:endParaRPr lang="en-US" b="1" dirty="0">
              <a:solidFill>
                <a:srgbClr val="4A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E8EBF-4F5F-AE8C-965E-45395F1445EB}"/>
              </a:ext>
            </a:extLst>
          </p:cNvPr>
          <p:cNvSpPr txBox="1"/>
          <p:nvPr/>
        </p:nvSpPr>
        <p:spPr>
          <a:xfrm>
            <a:off x="1210234" y="2861158"/>
            <a:ext cx="9012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Las secuencias también disponen del método </a:t>
            </a:r>
            <a:r>
              <a:rPr lang="es-ES" b="1" dirty="0" err="1">
                <a:solidFill>
                  <a:srgbClr val="FF00C1"/>
                </a:solidFill>
              </a:rPr>
              <a:t>secuencia</a:t>
            </a:r>
            <a:r>
              <a:rPr lang="es-ES" b="1" dirty="0" err="1">
                <a:solidFill>
                  <a:srgbClr val="4A00FF"/>
                </a:solidFill>
              </a:rPr>
              <a:t>.count</a:t>
            </a:r>
            <a:r>
              <a:rPr lang="es-ES" b="1" dirty="0">
                <a:solidFill>
                  <a:srgbClr val="4A00FF"/>
                </a:solidFill>
              </a:rPr>
              <a:t>(x)</a:t>
            </a:r>
            <a:r>
              <a:rPr lang="es-ES" dirty="0"/>
              <a:t> para determinar cuantas veces aparece el valor x en la secuencia.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2F6A9-2400-EEB3-3310-46DA338EEAC4}"/>
              </a:ext>
            </a:extLst>
          </p:cNvPr>
          <p:cNvSpPr txBox="1"/>
          <p:nvPr/>
        </p:nvSpPr>
        <p:spPr>
          <a:xfrm>
            <a:off x="2406622" y="3999518"/>
            <a:ext cx="846583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'El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valor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{x}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aparece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tupla.count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veces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015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BD9A3-C812-0B52-D95E-FCB7890E0CC8}"/>
              </a:ext>
            </a:extLst>
          </p:cNvPr>
          <p:cNvSpPr txBox="1"/>
          <p:nvPr/>
        </p:nvSpPr>
        <p:spPr>
          <a:xfrm>
            <a:off x="1201270" y="21148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Cortes - SLICES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7B033-B46A-3D78-204D-1A262BF129F7}"/>
              </a:ext>
            </a:extLst>
          </p:cNvPr>
          <p:cNvSpPr txBox="1"/>
          <p:nvPr/>
        </p:nvSpPr>
        <p:spPr>
          <a:xfrm>
            <a:off x="1497105" y="2737399"/>
            <a:ext cx="7557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Los cortes o </a:t>
            </a:r>
            <a:r>
              <a:rPr lang="es-ES" dirty="0" err="1"/>
              <a:t>slices</a:t>
            </a:r>
            <a:r>
              <a:rPr lang="es-ES" dirty="0"/>
              <a:t> son subsecuencias extraídas de otra secuencia.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47897-F110-F56F-8F23-74C5018001AE}"/>
              </a:ext>
            </a:extLst>
          </p:cNvPr>
          <p:cNvSpPr txBox="1"/>
          <p:nvPr/>
        </p:nvSpPr>
        <p:spPr>
          <a:xfrm>
            <a:off x="2022941" y="3329191"/>
            <a:ext cx="8480612" cy="646331"/>
          </a:xfrm>
          <a:prstGeom prst="rect">
            <a:avLst/>
          </a:prstGeom>
          <a:noFill/>
          <a:ln>
            <a:solidFill>
              <a:srgbClr val="4A00FF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El operador de corte </a:t>
            </a:r>
            <a:r>
              <a:rPr lang="es-ES" b="1" dirty="0">
                <a:solidFill>
                  <a:srgbClr val="4A00FF"/>
                </a:solidFill>
              </a:rPr>
              <a:t>[</a:t>
            </a:r>
            <a:r>
              <a:rPr lang="es-ES" b="1" dirty="0" err="1">
                <a:solidFill>
                  <a:srgbClr val="4A00FF"/>
                </a:solidFill>
              </a:rPr>
              <a:t>i:j</a:t>
            </a:r>
            <a:r>
              <a:rPr lang="es-ES" b="1" dirty="0">
                <a:solidFill>
                  <a:srgbClr val="4A00FF"/>
                </a:solidFill>
              </a:rPr>
              <a:t>]</a:t>
            </a:r>
            <a:r>
              <a:rPr lang="es-ES" dirty="0"/>
              <a:t> selecciona de la secuencia original aquella </a:t>
            </a:r>
            <a:r>
              <a:rPr lang="es-ES" dirty="0" err="1"/>
              <a:t>fomada</a:t>
            </a:r>
            <a:r>
              <a:rPr lang="es-ES" dirty="0"/>
              <a:t> por los valores situados en las posiciones </a:t>
            </a:r>
            <a:r>
              <a:rPr lang="es-ES" b="1" dirty="0">
                <a:solidFill>
                  <a:srgbClr val="4A00FF"/>
                </a:solidFill>
              </a:rPr>
              <a:t>i, i+1, ..., j-1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4C500-C045-C5DE-F33A-93F1F0EE38C5}"/>
              </a:ext>
            </a:extLst>
          </p:cNvPr>
          <p:cNvSpPr txBox="1"/>
          <p:nvPr/>
        </p:nvSpPr>
        <p:spPr>
          <a:xfrm>
            <a:off x="3215247" y="4328106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 </a:t>
            </a:r>
            <a:r>
              <a:rPr lang="pt-BR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sublista </a:t>
            </a:r>
            <a:r>
              <a:rPr lang="pt-BR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lista[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print(sublista)</a:t>
            </a:r>
          </a:p>
        </p:txBody>
      </p:sp>
    </p:spTree>
    <p:extLst>
      <p:ext uri="{BB962C8B-B14F-4D97-AF65-F5344CB8AC3E}">
        <p14:creationId xmlns:p14="http://schemas.microsoft.com/office/powerpoint/2010/main" val="50310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3880-B263-8C61-FA2B-F0EC53A5FB65}"/>
              </a:ext>
            </a:extLst>
          </p:cNvPr>
          <p:cNvSpPr txBox="1"/>
          <p:nvPr/>
        </p:nvSpPr>
        <p:spPr>
          <a:xfrm>
            <a:off x="1201270" y="189967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Ordenación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7B228-86C8-8DCF-AF00-417FF8F455BD}"/>
              </a:ext>
            </a:extLst>
          </p:cNvPr>
          <p:cNvSpPr txBox="1"/>
          <p:nvPr/>
        </p:nvSpPr>
        <p:spPr>
          <a:xfrm>
            <a:off x="1497105" y="2522241"/>
            <a:ext cx="7557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Función nativa </a:t>
            </a:r>
            <a:r>
              <a:rPr lang="es-ES" b="1" dirty="0" err="1">
                <a:solidFill>
                  <a:srgbClr val="14C214"/>
                </a:solidFill>
              </a:rPr>
              <a:t>sorted</a:t>
            </a:r>
            <a:r>
              <a:rPr lang="es-ES" b="1" dirty="0">
                <a:solidFill>
                  <a:srgbClr val="14C214"/>
                </a:solidFill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F02FF-C8D0-A518-5720-A1E5C4D0881D}"/>
              </a:ext>
            </a:extLst>
          </p:cNvPr>
          <p:cNvSpPr txBox="1"/>
          <p:nvPr/>
        </p:nvSpPr>
        <p:spPr>
          <a:xfrm>
            <a:off x="2124635" y="3150816"/>
            <a:ext cx="588084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lista1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sorted((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print(lista1)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lista2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sorted(range(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print(lista2)</a:t>
            </a:r>
          </a:p>
        </p:txBody>
      </p:sp>
    </p:spTree>
    <p:extLst>
      <p:ext uri="{BB962C8B-B14F-4D97-AF65-F5344CB8AC3E}">
        <p14:creationId xmlns:p14="http://schemas.microsoft.com/office/powerpoint/2010/main" val="2615010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4A3BC-AB91-1B9C-674F-8535B23F2A85}"/>
              </a:ext>
            </a:extLst>
          </p:cNvPr>
          <p:cNvSpPr txBox="1"/>
          <p:nvPr/>
        </p:nvSpPr>
        <p:spPr>
          <a:xfrm>
            <a:off x="1237130" y="191760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Operaciones</a:t>
            </a:r>
            <a:r>
              <a:rPr lang="en-US" sz="2000" b="1" dirty="0"/>
              <a:t> para </a:t>
            </a:r>
            <a:r>
              <a:rPr lang="en-US" sz="2000" b="1" dirty="0" err="1"/>
              <a:t>secuencias</a:t>
            </a:r>
            <a:r>
              <a:rPr lang="en-US" sz="2000" b="1" dirty="0"/>
              <a:t> </a:t>
            </a:r>
            <a:r>
              <a:rPr lang="en-US" sz="2000" b="1" dirty="0" err="1"/>
              <a:t>mutables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14F88-C8DB-C302-AD47-4AB375057663}"/>
              </a:ext>
            </a:extLst>
          </p:cNvPr>
          <p:cNvSpPr txBox="1"/>
          <p:nvPr/>
        </p:nvSpPr>
        <p:spPr>
          <a:xfrm>
            <a:off x="1828801" y="25132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operador</a:t>
            </a:r>
            <a:r>
              <a:rPr lang="en-US" dirty="0"/>
              <a:t> de </a:t>
            </a:r>
            <a:r>
              <a:rPr lang="en-US" dirty="0" err="1"/>
              <a:t>asignación</a:t>
            </a:r>
            <a:r>
              <a:rPr lang="en-US" dirty="0"/>
              <a:t> </a:t>
            </a:r>
            <a:r>
              <a:rPr lang="en-US" b="1" dirty="0">
                <a:solidFill>
                  <a:srgbClr val="FF00C1"/>
                </a:solidFill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F3F95-A646-2BFB-60F3-0CB0328D4D25}"/>
              </a:ext>
            </a:extLst>
          </p:cNvPr>
          <p:cNvSpPr txBox="1"/>
          <p:nvPr/>
        </p:nvSpPr>
        <p:spPr>
          <a:xfrm>
            <a:off x="2605935" y="2994302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BEA46-2FF8-9D2B-FD8F-5ECC41CE2EF3}"/>
              </a:ext>
            </a:extLst>
          </p:cNvPr>
          <p:cNvSpPr txBox="1"/>
          <p:nvPr/>
        </p:nvSpPr>
        <p:spPr>
          <a:xfrm>
            <a:off x="2603139" y="4266548"/>
            <a:ext cx="6096000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786CB-4F0A-A7B4-40A2-CD1F52754D76}"/>
              </a:ext>
            </a:extLst>
          </p:cNvPr>
          <p:cNvSpPr txBox="1"/>
          <p:nvPr/>
        </p:nvSpPr>
        <p:spPr>
          <a:xfrm>
            <a:off x="4363297" y="54401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tupla</a:t>
            </a:r>
            <a:r>
              <a:rPr lang="en-US" dirty="0">
                <a:solidFill>
                  <a:srgbClr val="FF0000"/>
                </a:solidFill>
              </a:rPr>
              <a:t>[0] = 100</a:t>
            </a:r>
          </a:p>
          <a:p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'tuple' object does not support item assignment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0E081C0-E6F1-FDDA-0934-461AA35E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97" y="4178161"/>
            <a:ext cx="1735791" cy="17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5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65453-F908-19A2-2D2C-12B3B10BD72A}"/>
              </a:ext>
            </a:extLst>
          </p:cNvPr>
          <p:cNvSpPr txBox="1"/>
          <p:nvPr/>
        </p:nvSpPr>
        <p:spPr>
          <a:xfrm>
            <a:off x="1201270" y="17293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Operaciones</a:t>
            </a:r>
            <a:r>
              <a:rPr lang="en-US" sz="2000" b="1" dirty="0"/>
              <a:t> para </a:t>
            </a:r>
            <a:r>
              <a:rPr lang="en-US" sz="2000" b="1" dirty="0" err="1"/>
              <a:t>secuencias</a:t>
            </a:r>
            <a:r>
              <a:rPr lang="en-US" sz="2000" b="1" dirty="0"/>
              <a:t> </a:t>
            </a:r>
            <a:r>
              <a:rPr lang="en-US" sz="2000" b="1" dirty="0" err="1"/>
              <a:t>mutables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F52D5-DD5F-2C99-A2FB-832A07E4BE54}"/>
              </a:ext>
            </a:extLst>
          </p:cNvPr>
          <p:cNvSpPr txBox="1"/>
          <p:nvPr/>
        </p:nvSpPr>
        <p:spPr>
          <a:xfrm>
            <a:off x="1895470" y="2324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b="1" dirty="0">
                <a:solidFill>
                  <a:srgbClr val="FF00C1"/>
                </a:solidFill>
              </a:rPr>
              <a:t>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44374-9417-D639-321C-265CE53AC61C}"/>
              </a:ext>
            </a:extLst>
          </p:cNvPr>
          <p:cNvSpPr txBox="1"/>
          <p:nvPr/>
        </p:nvSpPr>
        <p:spPr>
          <a:xfrm>
            <a:off x="2471176" y="2888522"/>
            <a:ext cx="551438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it-IT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F70B2-AE4D-54F8-98EF-79F3EACABC94}"/>
              </a:ext>
            </a:extLst>
          </p:cNvPr>
          <p:cNvSpPr txBox="1"/>
          <p:nvPr/>
        </p:nvSpPr>
        <p:spPr>
          <a:xfrm>
            <a:off x="2471176" y="3969478"/>
            <a:ext cx="9439386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 </a:t>
            </a:r>
            <a:r>
              <a:rPr lang="es-E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"lista"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"palabras"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"sueltas"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"representadas"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"por"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"cadenas"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'De la lista:\n'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lista)</a:t>
            </a:r>
          </a:p>
          <a:p>
            <a:r>
              <a:rPr lang="es-E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lista[</a:t>
            </a:r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E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'se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borra el elemento 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indice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, obteniendo la nueva lista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{lista}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4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Ahora se elimina la lista de memoria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</a:t>
            </a:r>
          </a:p>
          <a:p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'Si intentamos acceder a la lista tras eliminarla se genera una excepción </a:t>
            </a:r>
            <a:r>
              <a:rPr lang="es-E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87998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B9F48-7F1B-471E-F457-045BA336F5AC}"/>
              </a:ext>
            </a:extLst>
          </p:cNvPr>
          <p:cNvSpPr txBox="1"/>
          <p:nvPr/>
        </p:nvSpPr>
        <p:spPr>
          <a:xfrm>
            <a:off x="1201270" y="18189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Operaciones</a:t>
            </a:r>
            <a:r>
              <a:rPr lang="en-US" sz="2000" b="1" dirty="0"/>
              <a:t> para </a:t>
            </a:r>
            <a:r>
              <a:rPr lang="en-US" sz="2000" b="1" dirty="0" err="1"/>
              <a:t>secuencias</a:t>
            </a:r>
            <a:r>
              <a:rPr lang="en-US" sz="2000" b="1" dirty="0"/>
              <a:t> </a:t>
            </a:r>
            <a:r>
              <a:rPr lang="en-US" sz="2000" b="1" dirty="0" err="1"/>
              <a:t>mutables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74EAD-04C1-B5B9-10AE-D70ED946241B}"/>
              </a:ext>
            </a:extLst>
          </p:cNvPr>
          <p:cNvSpPr txBox="1"/>
          <p:nvPr/>
        </p:nvSpPr>
        <p:spPr>
          <a:xfrm>
            <a:off x="1895470" y="24146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b="1" dirty="0">
                <a:solidFill>
                  <a:srgbClr val="FF00C1"/>
                </a:solidFill>
              </a:rPr>
              <a:t>del </a:t>
            </a:r>
            <a:r>
              <a:rPr lang="en-US" dirty="0"/>
              <a:t>- slices</a:t>
            </a:r>
            <a:endParaRPr lang="en-US" b="1" dirty="0">
              <a:solidFill>
                <a:srgbClr val="FF00C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B3467-4B7D-0064-2A51-CB433ECD0B6D}"/>
              </a:ext>
            </a:extLst>
          </p:cNvPr>
          <p:cNvSpPr txBox="1"/>
          <p:nvPr/>
        </p:nvSpPr>
        <p:spPr>
          <a:xfrm>
            <a:off x="1168653" y="3159690"/>
            <a:ext cx="10506111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s-E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Elimina desde el índice 1 hasta el -1 menos 1, es decir, hasta el -2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199727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C8895-E29A-8B82-D50B-DF3A2C9B5DE7}"/>
              </a:ext>
            </a:extLst>
          </p:cNvPr>
          <p:cNvSpPr txBox="1"/>
          <p:nvPr/>
        </p:nvSpPr>
        <p:spPr>
          <a:xfrm>
            <a:off x="1201270" y="181002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Operaciones</a:t>
            </a:r>
            <a:r>
              <a:rPr lang="en-US" sz="2000" b="1" dirty="0"/>
              <a:t> para </a:t>
            </a:r>
            <a:r>
              <a:rPr lang="en-US" sz="2000" b="1" dirty="0" err="1"/>
              <a:t>secuencias</a:t>
            </a:r>
            <a:r>
              <a:rPr lang="en-US" sz="2000" b="1" dirty="0"/>
              <a:t> </a:t>
            </a:r>
            <a:r>
              <a:rPr lang="en-US" sz="2000" b="1" dirty="0" err="1"/>
              <a:t>mutables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A779-9D1A-B915-7590-FD70C47F4A34}"/>
              </a:ext>
            </a:extLst>
          </p:cNvPr>
          <p:cNvSpPr txBox="1"/>
          <p:nvPr/>
        </p:nvSpPr>
        <p:spPr>
          <a:xfrm>
            <a:off x="1895470" y="2405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Los métodos</a:t>
            </a:r>
            <a:r>
              <a:rPr lang="es-ES" b="1" dirty="0">
                <a:solidFill>
                  <a:srgbClr val="FF00C1"/>
                </a:solidFill>
              </a:rPr>
              <a:t> .pop(), .</a:t>
            </a:r>
            <a:r>
              <a:rPr lang="es-ES" b="1" dirty="0" err="1">
                <a:solidFill>
                  <a:srgbClr val="FF00C1"/>
                </a:solidFill>
              </a:rPr>
              <a:t>remove</a:t>
            </a:r>
            <a:r>
              <a:rPr lang="es-ES" b="1" dirty="0">
                <a:solidFill>
                  <a:srgbClr val="FF00C1"/>
                </a:solidFill>
              </a:rPr>
              <a:t>() </a:t>
            </a:r>
            <a:r>
              <a:rPr lang="es-ES" b="1" dirty="0"/>
              <a:t>y</a:t>
            </a:r>
            <a:r>
              <a:rPr lang="es-ES" b="1" dirty="0">
                <a:solidFill>
                  <a:srgbClr val="FF00C1"/>
                </a:solidFill>
              </a:rPr>
              <a:t> .</a:t>
            </a:r>
            <a:r>
              <a:rPr lang="es-ES" b="1" dirty="0" err="1">
                <a:solidFill>
                  <a:srgbClr val="FF00C1"/>
                </a:solidFill>
              </a:rPr>
              <a:t>clear</a:t>
            </a:r>
            <a:r>
              <a:rPr lang="es-ES" b="1" dirty="0">
                <a:solidFill>
                  <a:srgbClr val="FF00C1"/>
                </a:solidFill>
              </a:rPr>
              <a:t>()</a:t>
            </a:r>
            <a:endParaRPr lang="en-US" b="1" dirty="0">
              <a:solidFill>
                <a:srgbClr val="FF00C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A1D84-AD2F-A160-5B69-C867060C88B3}"/>
              </a:ext>
            </a:extLst>
          </p:cNvPr>
          <p:cNvSpPr txBox="1"/>
          <p:nvPr/>
        </p:nvSpPr>
        <p:spPr>
          <a:xfrm>
            <a:off x="2336797" y="2900769"/>
            <a:ext cx="961505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00C1"/>
                </a:solidFill>
              </a:rPr>
              <a:t>.pop()</a:t>
            </a:r>
            <a:r>
              <a:rPr lang="es-ES" sz="1500" dirty="0"/>
              <a:t> y </a:t>
            </a:r>
            <a:r>
              <a:rPr lang="es-ES" sz="1500" dirty="0">
                <a:solidFill>
                  <a:srgbClr val="FF00C1"/>
                </a:solidFill>
              </a:rPr>
              <a:t>.pop(i)</a:t>
            </a:r>
            <a:r>
              <a:rPr lang="es-ES" sz="1500" dirty="0"/>
              <a:t> reducen el tamaño de la secuencia en uno: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00C1"/>
                </a:solidFill>
              </a:rPr>
              <a:t>.pop()</a:t>
            </a:r>
            <a:r>
              <a:rPr lang="es-ES" sz="1500" dirty="0"/>
              <a:t> elimina el último elemento: equivale a pasar el argumento 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00C1"/>
                </a:solidFill>
              </a:rPr>
              <a:t>.pop(i)</a:t>
            </a:r>
            <a:r>
              <a:rPr lang="es-ES" sz="1500" dirty="0"/>
              <a:t> elimina el elemento de índice </a:t>
            </a:r>
            <a:r>
              <a:rPr lang="es-ES" sz="1500" dirty="0">
                <a:solidFill>
                  <a:srgbClr val="FF00C1"/>
                </a:solidFill>
              </a:rPr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00C1"/>
              </a:solidFill>
            </a:endParaRPr>
          </a:p>
          <a:p>
            <a:r>
              <a:rPr lang="es-ES" sz="1500" dirty="0"/>
              <a:t>Este método devuelve el elemento eliminado. Si se usa un índice que no es válido se genera una excepción </a:t>
            </a:r>
            <a:r>
              <a:rPr lang="es-ES" sz="1500" dirty="0" err="1">
                <a:solidFill>
                  <a:srgbClr val="4A00FF"/>
                </a:solidFill>
              </a:rPr>
              <a:t>IndexError</a:t>
            </a:r>
            <a:r>
              <a:rPr lang="es-ES" sz="1500" dirty="0"/>
              <a:t>.</a:t>
            </a:r>
          </a:p>
          <a:p>
            <a:endParaRPr lang="es-E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00C1"/>
                </a:solidFill>
              </a:rPr>
              <a:t>.</a:t>
            </a:r>
            <a:r>
              <a:rPr lang="es-ES" sz="1500" dirty="0" err="1">
                <a:solidFill>
                  <a:srgbClr val="FF00C1"/>
                </a:solidFill>
              </a:rPr>
              <a:t>remove</a:t>
            </a:r>
            <a:r>
              <a:rPr lang="es-ES" sz="1500" dirty="0">
                <a:solidFill>
                  <a:srgbClr val="FF00C1"/>
                </a:solidFill>
              </a:rPr>
              <a:t>(x)</a:t>
            </a:r>
            <a:r>
              <a:rPr lang="es-ES" sz="1500" dirty="0"/>
              <a:t> permite borrar la primera aparición del elemento </a:t>
            </a:r>
            <a:r>
              <a:rPr lang="es-ES" sz="1500" dirty="0">
                <a:solidFill>
                  <a:srgbClr val="FF00C1"/>
                </a:solidFill>
              </a:rPr>
              <a:t>x</a:t>
            </a:r>
            <a:r>
              <a:rPr lang="es-ES" sz="1500" dirty="0"/>
              <a:t>.</a:t>
            </a:r>
          </a:p>
          <a:p>
            <a:endParaRPr lang="es-ES" sz="1500" dirty="0"/>
          </a:p>
          <a:p>
            <a:r>
              <a:rPr lang="es-ES" sz="1500" dirty="0"/>
              <a:t>Debe usarse con prudencia: si se intenta eliminar un valor que no existe en la lista, se genera una excepción </a:t>
            </a:r>
            <a:r>
              <a:rPr lang="es-ES" sz="1500" dirty="0" err="1">
                <a:solidFill>
                  <a:srgbClr val="4A00FF"/>
                </a:solidFill>
              </a:rPr>
              <a:t>ValueError</a:t>
            </a:r>
            <a:r>
              <a:rPr lang="es-ES" sz="1500" dirty="0"/>
              <a:t>.</a:t>
            </a:r>
          </a:p>
          <a:p>
            <a:endParaRPr lang="es-E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00C1"/>
                </a:solidFill>
              </a:rPr>
              <a:t>.</a:t>
            </a:r>
            <a:r>
              <a:rPr lang="es-ES" sz="1500" dirty="0" err="1">
                <a:solidFill>
                  <a:srgbClr val="FF00C1"/>
                </a:solidFill>
              </a:rPr>
              <a:t>clear</a:t>
            </a:r>
            <a:r>
              <a:rPr lang="es-ES" sz="1500" dirty="0">
                <a:solidFill>
                  <a:srgbClr val="FF00C1"/>
                </a:solidFill>
              </a:rPr>
              <a:t>() </a:t>
            </a:r>
            <a:r>
              <a:rPr lang="es-ES" sz="1500" dirty="0"/>
              <a:t>borra todo el contenido de la lista, creando una lista vacía, </a:t>
            </a:r>
            <a:r>
              <a:rPr lang="es-ES" sz="1500" dirty="0">
                <a:solidFill>
                  <a:srgbClr val="FF00C1"/>
                </a:solidFill>
              </a:rPr>
              <a:t>[]</a:t>
            </a:r>
            <a:r>
              <a:rPr lang="es-ES" sz="1500" dirty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3426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A78F2-7DDF-3E0B-746A-70DF0AB89369}"/>
              </a:ext>
            </a:extLst>
          </p:cNvPr>
          <p:cNvSpPr txBox="1"/>
          <p:nvPr/>
        </p:nvSpPr>
        <p:spPr>
          <a:xfrm>
            <a:off x="1201270" y="18369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Operaciones</a:t>
            </a:r>
            <a:r>
              <a:rPr lang="en-US" sz="2000" b="1" dirty="0"/>
              <a:t> para </a:t>
            </a:r>
            <a:r>
              <a:rPr lang="en-US" sz="2000" b="1" dirty="0" err="1"/>
              <a:t>secuencias</a:t>
            </a:r>
            <a:r>
              <a:rPr lang="en-US" sz="2000" b="1" dirty="0"/>
              <a:t> </a:t>
            </a:r>
            <a:r>
              <a:rPr lang="en-US" sz="2000" b="1" dirty="0" err="1"/>
              <a:t>mutables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D2471-615E-3FD2-60C8-8FCC971678FB}"/>
              </a:ext>
            </a:extLst>
          </p:cNvPr>
          <p:cNvSpPr txBox="1"/>
          <p:nvPr/>
        </p:nvSpPr>
        <p:spPr>
          <a:xfrm>
            <a:off x="1895470" y="24325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Los métodos</a:t>
            </a:r>
            <a:r>
              <a:rPr lang="es-ES" b="1" dirty="0">
                <a:solidFill>
                  <a:srgbClr val="FF00C1"/>
                </a:solidFill>
              </a:rPr>
              <a:t> .pop(), .</a:t>
            </a:r>
            <a:r>
              <a:rPr lang="es-ES" b="1" dirty="0" err="1">
                <a:solidFill>
                  <a:srgbClr val="FF00C1"/>
                </a:solidFill>
              </a:rPr>
              <a:t>remove</a:t>
            </a:r>
            <a:r>
              <a:rPr lang="es-ES" b="1" dirty="0">
                <a:solidFill>
                  <a:srgbClr val="FF00C1"/>
                </a:solidFill>
              </a:rPr>
              <a:t>() </a:t>
            </a:r>
            <a:r>
              <a:rPr lang="es-ES" b="1" dirty="0"/>
              <a:t>y</a:t>
            </a:r>
            <a:r>
              <a:rPr lang="es-ES" b="1" dirty="0">
                <a:solidFill>
                  <a:srgbClr val="FF00C1"/>
                </a:solidFill>
              </a:rPr>
              <a:t> .</a:t>
            </a:r>
            <a:r>
              <a:rPr lang="es-ES" b="1" dirty="0" err="1">
                <a:solidFill>
                  <a:srgbClr val="FF00C1"/>
                </a:solidFill>
              </a:rPr>
              <a:t>clear</a:t>
            </a:r>
            <a:r>
              <a:rPr lang="es-ES" b="1" dirty="0">
                <a:solidFill>
                  <a:srgbClr val="FF00C1"/>
                </a:solidFill>
              </a:rPr>
              <a:t>()</a:t>
            </a:r>
            <a:endParaRPr lang="en-US" b="1" dirty="0">
              <a:solidFill>
                <a:srgbClr val="FF00C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4472E-B828-038E-48E2-5AF78DE4311C}"/>
              </a:ext>
            </a:extLst>
          </p:cNvPr>
          <p:cNvSpPr txBox="1"/>
          <p:nvPr/>
        </p:nvSpPr>
        <p:spPr>
          <a:xfrm>
            <a:off x="2106176" y="2883673"/>
            <a:ext cx="9933424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valor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lista.pop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'Con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pop()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hemos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eliminado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último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, de valor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{valor}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valor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lista.pop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'Usando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pop(2)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hemos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eliminado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tercer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, de valor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{valor}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lista.remove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'Con remove(5)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eliminamos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primer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coincidente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con 5. La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ahora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\n'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lista.clear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'Con clear() la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sz="14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vacía</a:t>
            </a:r>
            <a:r>
              <a:rPr lang="en-U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:\n'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61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CONTENEDORES DE DATOS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D1C5D-E1D4-0123-3258-2B05B74DD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00" y="1660920"/>
            <a:ext cx="6620267" cy="4849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191FE0-A508-421A-AF2B-3F8CD0774A7D}"/>
              </a:ext>
            </a:extLst>
          </p:cNvPr>
          <p:cNvSpPr txBox="1"/>
          <p:nvPr/>
        </p:nvSpPr>
        <p:spPr>
          <a:xfrm>
            <a:off x="671828" y="1831616"/>
            <a:ext cx="4581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uso de corchetes, </a:t>
            </a:r>
            <a:r>
              <a:rPr lang="es-ES" b="1" dirty="0">
                <a:solidFill>
                  <a:srgbClr val="FF00C1"/>
                </a:solidFill>
              </a:rPr>
              <a:t>[],</a:t>
            </a:r>
            <a:r>
              <a:rPr lang="es-ES" dirty="0"/>
              <a:t> paréntesis, </a:t>
            </a:r>
            <a:r>
              <a:rPr lang="es-ES" b="1" dirty="0">
                <a:solidFill>
                  <a:srgbClr val="FF00C1"/>
                </a:solidFill>
              </a:rPr>
              <a:t>()</a:t>
            </a:r>
            <a:r>
              <a:rPr lang="es-ES" dirty="0"/>
              <a:t> o llaves, </a:t>
            </a:r>
            <a:r>
              <a:rPr lang="es-ES" b="1" dirty="0">
                <a:solidFill>
                  <a:srgbClr val="FF00C1"/>
                </a:solidFill>
              </a:rPr>
              <a:t>{},</a:t>
            </a:r>
            <a:r>
              <a:rPr lang="es-ES" dirty="0"/>
              <a:t> es lo que distingue entre sí la naturaleza de algunos de los contenedores (</a:t>
            </a:r>
            <a:r>
              <a:rPr lang="en-US" b="1" i="0" dirty="0" err="1">
                <a:solidFill>
                  <a:srgbClr val="14C214"/>
                </a:solidFill>
                <a:effectLst/>
                <a:latin typeface="-apple-system"/>
              </a:rPr>
              <a:t>colecciones</a:t>
            </a:r>
            <a:r>
              <a:rPr lang="en-US" b="1" i="0" dirty="0">
                <a:solidFill>
                  <a:srgbClr val="14C214"/>
                </a:solidFill>
                <a:effectLst/>
                <a:latin typeface="-apple-system"/>
              </a:rPr>
              <a:t> de </a:t>
            </a:r>
            <a:r>
              <a:rPr lang="en-US" b="1" i="0" dirty="0" err="1">
                <a:solidFill>
                  <a:srgbClr val="14C214"/>
                </a:solidFill>
                <a:effectLst/>
                <a:latin typeface="-apple-system"/>
              </a:rPr>
              <a:t>datos</a:t>
            </a:r>
            <a:r>
              <a:rPr lang="es-ES" dirty="0"/>
              <a:t>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3BE44-AB70-9DEF-328D-0FE4677762AE}"/>
              </a:ext>
            </a:extLst>
          </p:cNvPr>
          <p:cNvSpPr txBox="1"/>
          <p:nvPr/>
        </p:nvSpPr>
        <p:spPr>
          <a:xfrm>
            <a:off x="890681" y="3254145"/>
            <a:ext cx="42819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Las </a:t>
            </a:r>
            <a:r>
              <a:rPr lang="es-ES" b="1" dirty="0">
                <a:solidFill>
                  <a:srgbClr val="14C214"/>
                </a:solidFill>
              </a:rPr>
              <a:t>secuencias</a:t>
            </a:r>
            <a:r>
              <a:rPr lang="es-ES" dirty="0"/>
              <a:t> son contenedores donde los elementos se almacenan siguiendo un orden. 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14C214"/>
                </a:solidFill>
              </a:rPr>
              <a:t>Listas</a:t>
            </a:r>
            <a:endParaRPr lang="es-ES" dirty="0">
              <a:solidFill>
                <a:srgbClr val="14C21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14C214"/>
                </a:solidFill>
              </a:rPr>
              <a:t>Tuplas</a:t>
            </a:r>
            <a:endParaRPr lang="es-ES" dirty="0">
              <a:solidFill>
                <a:srgbClr val="14C21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14C214"/>
                </a:solidFill>
              </a:rPr>
              <a:t>Rangos</a:t>
            </a:r>
            <a:endParaRPr lang="es-ES" dirty="0">
              <a:solidFill>
                <a:srgbClr val="14C21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14C214"/>
                </a:solidFill>
              </a:rPr>
              <a:t>Cadena de caracteres</a:t>
            </a:r>
            <a:endParaRPr lang="en-US" b="1" dirty="0">
              <a:solidFill>
                <a:srgbClr val="14C2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24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CF82B-FAD8-6F80-27FD-D67858620B5F}"/>
              </a:ext>
            </a:extLst>
          </p:cNvPr>
          <p:cNvSpPr txBox="1"/>
          <p:nvPr/>
        </p:nvSpPr>
        <p:spPr>
          <a:xfrm>
            <a:off x="1201270" y="178313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Añadiendo</a:t>
            </a:r>
            <a:r>
              <a:rPr lang="en-US" sz="2000" b="1" dirty="0"/>
              <a:t> </a:t>
            </a:r>
            <a:r>
              <a:rPr lang="en-US" sz="2000" b="1" dirty="0" err="1"/>
              <a:t>elementos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D0CEA-573B-D6A3-2FA8-F0DBA4B1CFE3}"/>
              </a:ext>
            </a:extLst>
          </p:cNvPr>
          <p:cNvSpPr txBox="1"/>
          <p:nvPr/>
        </p:nvSpPr>
        <p:spPr>
          <a:xfrm>
            <a:off x="1461247" y="22951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FF00C1"/>
                </a:solidFill>
                <a:effectLst/>
                <a:latin typeface="-apple-system"/>
              </a:rPr>
              <a:t>Añadir al final de la secuencia un elemento</a:t>
            </a:r>
            <a:endParaRPr lang="en-US" b="1" dirty="0">
              <a:solidFill>
                <a:srgbClr val="FF00C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4A132-9286-45D4-4FFE-D5401B12E548}"/>
              </a:ext>
            </a:extLst>
          </p:cNvPr>
          <p:cNvSpPr txBox="1"/>
          <p:nvPr/>
        </p:nvSpPr>
        <p:spPr>
          <a:xfrm>
            <a:off x="1461247" y="2768029"/>
            <a:ext cx="9412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método </a:t>
            </a:r>
            <a:r>
              <a:rPr lang="es-ES" b="1" dirty="0">
                <a:solidFill>
                  <a:srgbClr val="FF00C1"/>
                </a:solidFill>
              </a:rPr>
              <a:t>.</a:t>
            </a:r>
            <a:r>
              <a:rPr lang="es-ES" b="1" dirty="0" err="1">
                <a:solidFill>
                  <a:srgbClr val="FF00C1"/>
                </a:solidFill>
              </a:rPr>
              <a:t>append</a:t>
            </a:r>
            <a:r>
              <a:rPr lang="es-ES" b="1" dirty="0">
                <a:solidFill>
                  <a:srgbClr val="FF00C1"/>
                </a:solidFill>
              </a:rPr>
              <a:t>()</a:t>
            </a:r>
            <a:r>
              <a:rPr lang="es-ES" dirty="0"/>
              <a:t> añade un único elemento al final de la . Dicho elemento podría ser cualquier otro objeto de Python, incluso otra lista.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B2975-B63F-D4B2-F546-289FC803BDA5}"/>
              </a:ext>
            </a:extLst>
          </p:cNvPr>
          <p:cNvSpPr txBox="1"/>
          <p:nvPr/>
        </p:nvSpPr>
        <p:spPr>
          <a:xfrm>
            <a:off x="1524000" y="3673309"/>
            <a:ext cx="9735671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s-E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s-ES" sz="14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¡Lista vacía!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a.append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a.append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a.append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'La lista, inicialmente vacía, tras añadir sucesivamente los elementos 1, 2 y 3 es:\n'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a)</a:t>
            </a:r>
          </a:p>
          <a:p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a.append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s-E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4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'Ahora hemos añadido un cuarto elemento, ¡que es una lista!:\n'</a:t>
            </a:r>
            <a:r>
              <a:rPr lang="es-E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a)</a:t>
            </a:r>
          </a:p>
        </p:txBody>
      </p:sp>
    </p:spTree>
    <p:extLst>
      <p:ext uri="{BB962C8B-B14F-4D97-AF65-F5344CB8AC3E}">
        <p14:creationId xmlns:p14="http://schemas.microsoft.com/office/powerpoint/2010/main" val="1742799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AEB18-AC97-F393-DCB8-1F93DF571AF6}"/>
              </a:ext>
            </a:extLst>
          </p:cNvPr>
          <p:cNvSpPr txBox="1"/>
          <p:nvPr/>
        </p:nvSpPr>
        <p:spPr>
          <a:xfrm>
            <a:off x="1201270" y="19355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Añadiendo</a:t>
            </a:r>
            <a:r>
              <a:rPr lang="en-US" sz="2000" b="1" dirty="0"/>
              <a:t> </a:t>
            </a:r>
            <a:r>
              <a:rPr lang="en-US" sz="2000" b="1" dirty="0" err="1"/>
              <a:t>elementos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FFB47-2664-FEF3-0CE1-C8642A073BE0}"/>
              </a:ext>
            </a:extLst>
          </p:cNvPr>
          <p:cNvSpPr txBox="1"/>
          <p:nvPr/>
        </p:nvSpPr>
        <p:spPr>
          <a:xfrm>
            <a:off x="1792941" y="2478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FF00C1"/>
                </a:solidFill>
                <a:effectLst/>
                <a:latin typeface="-apple-system"/>
              </a:rPr>
              <a:t>Insertando elementos en una posición arbitraria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4A37B-8AE1-7998-2E58-AB3D229DF7E0}"/>
              </a:ext>
            </a:extLst>
          </p:cNvPr>
          <p:cNvSpPr txBox="1"/>
          <p:nvPr/>
        </p:nvSpPr>
        <p:spPr>
          <a:xfrm>
            <a:off x="2187387" y="3065685"/>
            <a:ext cx="9009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 hace uso del método </a:t>
            </a:r>
            <a:r>
              <a:rPr lang="es-ES" b="1" dirty="0">
                <a:solidFill>
                  <a:srgbClr val="FF00C1"/>
                </a:solidFill>
              </a:rPr>
              <a:t>.</a:t>
            </a:r>
            <a:r>
              <a:rPr lang="es-ES" b="1" dirty="0" err="1">
                <a:solidFill>
                  <a:srgbClr val="FF00C1"/>
                </a:solidFill>
              </a:rPr>
              <a:t>insert</a:t>
            </a:r>
            <a:r>
              <a:rPr lang="es-ES" b="1" dirty="0">
                <a:solidFill>
                  <a:srgbClr val="FF00C1"/>
                </a:solidFill>
              </a:rPr>
              <a:t>()</a:t>
            </a:r>
            <a:r>
              <a:rPr lang="es-ES" dirty="0"/>
              <a:t> que posee dos parámetros, la posición (un entero) y el elemento único a insertar (si el elemento es a su vez una lista, se inserta como una </a:t>
            </a:r>
            <a:r>
              <a:rPr lang="es-ES" dirty="0" err="1"/>
              <a:t>sub-lista</a:t>
            </a:r>
            <a:r>
              <a:rPr lang="es-ES" dirty="0"/>
              <a:t>).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A08A9-01BE-B77C-6EEB-E9F169F3F338}"/>
              </a:ext>
            </a:extLst>
          </p:cNvPr>
          <p:cNvSpPr txBox="1"/>
          <p:nvPr/>
        </p:nvSpPr>
        <p:spPr>
          <a:xfrm>
            <a:off x="3647873" y="4083282"/>
            <a:ext cx="7252447" cy="1354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a.insert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834438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D05B3-D21C-5022-41E7-2161EF03D387}"/>
              </a:ext>
            </a:extLst>
          </p:cNvPr>
          <p:cNvSpPr txBox="1"/>
          <p:nvPr/>
        </p:nvSpPr>
        <p:spPr>
          <a:xfrm>
            <a:off x="1201270" y="20341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Copia de Listas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0848-F34F-F9E1-B7FB-4F43FEB29509}"/>
              </a:ext>
            </a:extLst>
          </p:cNvPr>
          <p:cNvSpPr txBox="1"/>
          <p:nvPr/>
        </p:nvSpPr>
        <p:spPr>
          <a:xfrm>
            <a:off x="1680140" y="2834315"/>
            <a:ext cx="2721531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lista1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lista2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lista1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print(lista1)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lista2[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print(lista1)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92A56-1F71-42AE-046A-A1EB7F62C3E3}"/>
              </a:ext>
            </a:extLst>
          </p:cNvPr>
          <p:cNvSpPr txBox="1"/>
          <p:nvPr/>
        </p:nvSpPr>
        <p:spPr>
          <a:xfrm>
            <a:off x="4805082" y="2837054"/>
            <a:ext cx="3657600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lista1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lista2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lista1[: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(lista1)]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print(lista1)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lista2[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print(lista1)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print(lista2)</a:t>
            </a:r>
          </a:p>
        </p:txBody>
      </p:sp>
    </p:spTree>
    <p:extLst>
      <p:ext uri="{BB962C8B-B14F-4D97-AF65-F5344CB8AC3E}">
        <p14:creationId xmlns:p14="http://schemas.microsoft.com/office/powerpoint/2010/main" val="3344340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799B4-9169-3BE1-F5C5-1CEEAA89B411}"/>
              </a:ext>
            </a:extLst>
          </p:cNvPr>
          <p:cNvSpPr txBox="1"/>
          <p:nvPr/>
        </p:nvSpPr>
        <p:spPr>
          <a:xfrm>
            <a:off x="1201270" y="18189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Copia de Listas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BC66A-2189-0483-3DE0-9DDC20B2A4D4}"/>
              </a:ext>
            </a:extLst>
          </p:cNvPr>
          <p:cNvSpPr txBox="1"/>
          <p:nvPr/>
        </p:nvSpPr>
        <p:spPr>
          <a:xfrm>
            <a:off x="2022941" y="24146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Método </a:t>
            </a:r>
            <a:r>
              <a:rPr lang="es-ES" b="1" dirty="0" err="1">
                <a:solidFill>
                  <a:srgbClr val="FF00C1"/>
                </a:solidFill>
              </a:rPr>
              <a:t>copy</a:t>
            </a:r>
            <a:r>
              <a:rPr lang="es-ES" b="1" dirty="0">
                <a:solidFill>
                  <a:srgbClr val="FF00C1"/>
                </a:solidFill>
              </a:rPr>
              <a:t>() </a:t>
            </a:r>
            <a:r>
              <a:rPr lang="es-ES" dirty="0"/>
              <a:t>de las listas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86C43-4FB3-51C8-054D-EEE330CB418E}"/>
              </a:ext>
            </a:extLst>
          </p:cNvPr>
          <p:cNvSpPr txBox="1"/>
          <p:nvPr/>
        </p:nvSpPr>
        <p:spPr>
          <a:xfrm>
            <a:off x="3352800" y="3130108"/>
            <a:ext cx="6096000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lista1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lista2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lista1.copy()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print(lista1)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lista2[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print(lista1)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print(lista2)</a:t>
            </a:r>
          </a:p>
        </p:txBody>
      </p:sp>
    </p:spTree>
    <p:extLst>
      <p:ext uri="{BB962C8B-B14F-4D97-AF65-F5344CB8AC3E}">
        <p14:creationId xmlns:p14="http://schemas.microsoft.com/office/powerpoint/2010/main" val="1121941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7133D-39FA-510A-A952-3485802B9DA8}"/>
              </a:ext>
            </a:extLst>
          </p:cNvPr>
          <p:cNvSpPr txBox="1"/>
          <p:nvPr/>
        </p:nvSpPr>
        <p:spPr>
          <a:xfrm>
            <a:off x="1201270" y="17293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Operadores de comparación con secuencias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18B75-D2A6-1443-E450-F0CB433A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79" y="2291182"/>
            <a:ext cx="747816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65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OPERACIONES COMUNES DE LAS SECUENCIAS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53B27-BE9D-920F-F133-C28B21EB6BDA}"/>
              </a:ext>
            </a:extLst>
          </p:cNvPr>
          <p:cNvSpPr txBox="1"/>
          <p:nvPr/>
        </p:nvSpPr>
        <p:spPr>
          <a:xfrm>
            <a:off x="1201270" y="17293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/>
              <a:t>Operadores de comparación con secuencias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72618-DA27-12A5-FB65-E3750EDE0D92}"/>
              </a:ext>
            </a:extLst>
          </p:cNvPr>
          <p:cNvSpPr txBox="1"/>
          <p:nvPr/>
        </p:nvSpPr>
        <p:spPr>
          <a:xfrm>
            <a:off x="1757082" y="23664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Estos operadores comparan de izquierda a derecha elemento a elemento en posiciones correlativas.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25D1C-6851-6C14-663B-D6749B339E21}"/>
              </a:ext>
            </a:extLst>
          </p:cNvPr>
          <p:cNvSpPr txBox="1"/>
          <p:nvPr/>
        </p:nvSpPr>
        <p:spPr>
          <a:xfrm>
            <a:off x="3809999" y="3428616"/>
            <a:ext cx="6974541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lista1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lista2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lista1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lista2: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{lista1}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igual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{lista2}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tupla1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tupla2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tupla1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tupla2: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{tupla1}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es mayor que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{tupla2}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6747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EJERCICIOS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10908-A446-AC10-FD4A-5335977ABF8D}"/>
              </a:ext>
            </a:extLst>
          </p:cNvPr>
          <p:cNvSpPr txBox="1"/>
          <p:nvPr/>
        </p:nvSpPr>
        <p:spPr>
          <a:xfrm>
            <a:off x="1120588" y="1950961"/>
            <a:ext cx="95922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Escribir un programa que pregunte al usuario los números ganadores de la lotería primitiva, los almacene en una lista y los muestre por pantalla ordenados de menor a mayor.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Escribir un programa que almacene las asignaturas de un curso (por ejemplo Matemáticas, Física, Química, Historia y Lengua) en una lista, pregunte al usuario la nota que ha sacado en cada asignatura y elimine de la lista las asignaturas aprobadas. Al final el programa debe mostrar por pantalla las asignaturas que el usuario tiene que repetir.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Escribir un programa que almacene en una lista los siguientes precios, 50, 75, 46, 22, 80, 65, 8, y muestre por pantalla el menor y el mayor de los precios.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16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EJERCICIOS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D1EEC-BDD5-0F06-7C02-3E3575380810}"/>
              </a:ext>
            </a:extLst>
          </p:cNvPr>
          <p:cNvSpPr txBox="1"/>
          <p:nvPr/>
        </p:nvSpPr>
        <p:spPr>
          <a:xfrm>
            <a:off x="1819838" y="2088394"/>
            <a:ext cx="979842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subjects = 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Matemáticas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Física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Química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"Historia"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Lengua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passed = 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subject </a:t>
            </a:r>
            <a:r>
              <a:rPr lang="en-US" sz="14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subjects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score =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"¿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Qué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nota has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sacado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subject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"?"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score &gt;=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passed.append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subject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subject </a:t>
            </a:r>
            <a:r>
              <a:rPr lang="en-US" sz="14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passed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subjects.remove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subject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Tienes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que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repetir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subjects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5941A-310D-6F36-3E9E-DDDEBCC3F827}"/>
              </a:ext>
            </a:extLst>
          </p:cNvPr>
          <p:cNvSpPr txBox="1"/>
          <p:nvPr/>
        </p:nvSpPr>
        <p:spPr>
          <a:xfrm>
            <a:off x="1819839" y="4258219"/>
            <a:ext cx="979842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subjects = 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Matemáticas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Física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Química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"Historia"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Lengua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subjects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score =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"¿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Qué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nota has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sacado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subjects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"?"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score &gt;=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subjects.pop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Tienes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que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repetir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subjects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80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EJERCICIOS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D5C6-EBA5-9018-A828-6982C92F9964}"/>
              </a:ext>
            </a:extLst>
          </p:cNvPr>
          <p:cNvSpPr txBox="1"/>
          <p:nvPr/>
        </p:nvSpPr>
        <p:spPr>
          <a:xfrm>
            <a:off x="1757082" y="1995785"/>
            <a:ext cx="7566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Escribir un programa que pida al usuario una palabra y muestre por pantalla si es un palíndromo.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58B80-8D65-BD3E-6F6F-F9116A3FCE2A}"/>
              </a:ext>
            </a:extLst>
          </p:cNvPr>
          <p:cNvSpPr txBox="1"/>
          <p:nvPr/>
        </p:nvSpPr>
        <p:spPr>
          <a:xfrm>
            <a:off x="2752164" y="3030679"/>
            <a:ext cx="8373037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word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"Introduce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una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 palabra: 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reversed_word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word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word =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reversed_word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reversed_word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reversed_word.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reverse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word ==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reversed_word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"Es un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palíndromo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"No es un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palíndromo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84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EJERCICIOS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058F3-2DC4-19EC-A14E-A804E711E1AC}"/>
              </a:ext>
            </a:extLst>
          </p:cNvPr>
          <p:cNvSpPr txBox="1"/>
          <p:nvPr/>
        </p:nvSpPr>
        <p:spPr>
          <a:xfrm>
            <a:off x="918882" y="1797664"/>
            <a:ext cx="103542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Crear un programa que tenga el siguiente menú:</a:t>
            </a:r>
          </a:p>
          <a:p>
            <a:endParaRPr lang="es-ES" dirty="0"/>
          </a:p>
          <a:p>
            <a:pPr marL="800100" lvl="1" indent="-342900">
              <a:buAutoNum type="arabicPeriod"/>
            </a:pPr>
            <a:r>
              <a:rPr lang="es-ES" dirty="0"/>
              <a:t>Añadir número a la lista: Me pide un número de la lista y lo añade al final de la lista.</a:t>
            </a:r>
          </a:p>
          <a:p>
            <a:pPr marL="800100" lvl="1" indent="-342900">
              <a:buAutoNum type="arabicPeriod"/>
            </a:pPr>
            <a:r>
              <a:rPr lang="es-ES" dirty="0"/>
              <a:t>Añadir número de la lista en una posición: Me pide un número y una posición, y si la posición existe en la lista lo añade a ella (la posición se pide a partir de 1).</a:t>
            </a:r>
          </a:p>
          <a:p>
            <a:pPr marL="800100" lvl="1" indent="-342900">
              <a:buAutoNum type="arabicPeriod"/>
            </a:pPr>
            <a:r>
              <a:rPr lang="es-ES" dirty="0"/>
              <a:t>Longitud de la lista: te muestra el número de elementos de la lista.</a:t>
            </a:r>
          </a:p>
          <a:p>
            <a:pPr marL="800100" lvl="1" indent="-342900">
              <a:buAutoNum type="arabicPeriod"/>
            </a:pPr>
            <a:r>
              <a:rPr lang="es-ES" dirty="0"/>
              <a:t>Eliminar el último número: Muestra el último número de la lista y lo borra.</a:t>
            </a:r>
          </a:p>
          <a:p>
            <a:pPr marL="800100" lvl="1" indent="-342900">
              <a:buAutoNum type="arabicPeriod"/>
            </a:pPr>
            <a:r>
              <a:rPr lang="es-ES" dirty="0"/>
              <a:t>Eliminar un número: Pide una posición, y si la posición existe en la lista lo borra de ella (la posición se pide a partir de 1).</a:t>
            </a:r>
          </a:p>
          <a:p>
            <a:pPr marL="800100" lvl="1" indent="-342900">
              <a:buAutoNum type="arabicPeriod"/>
            </a:pPr>
            <a:r>
              <a:rPr lang="es-ES" dirty="0"/>
              <a:t>Contar números: Te pide un número y te dice cuantas apariciones hay en la lista.</a:t>
            </a:r>
          </a:p>
          <a:p>
            <a:pPr marL="800100" lvl="1" indent="-342900">
              <a:buAutoNum type="arabicPeriod"/>
            </a:pPr>
            <a:r>
              <a:rPr lang="es-ES" dirty="0"/>
              <a:t>Posiciones de un número: Te pide un número y te dice en que posiciones está # (contando desde 1).</a:t>
            </a:r>
          </a:p>
          <a:p>
            <a:pPr marL="800100" lvl="1" indent="-342900">
              <a:buAutoNum type="arabicPeriod"/>
            </a:pPr>
            <a:r>
              <a:rPr lang="es-ES" dirty="0"/>
              <a:t>Mostrar números: Muestra los números de la lista</a:t>
            </a:r>
          </a:p>
          <a:p>
            <a:pPr marL="800100" lvl="1" indent="-342900">
              <a:buAutoNum type="arabicPeriod"/>
            </a:pPr>
            <a:r>
              <a:rPr lang="es-ES" dirty="0"/>
              <a:t>Salir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4A05F-4ABA-28A1-5AFB-6ACA322AB170}"/>
              </a:ext>
            </a:extLst>
          </p:cNvPr>
          <p:cNvSpPr txBox="1"/>
          <p:nvPr/>
        </p:nvSpPr>
        <p:spPr>
          <a:xfrm>
            <a:off x="5316070" y="57001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ejercicios/listas/ejercicio16.py · master · José Domingo Muñoz Rodríguez / curso_programacion_python3 · </a:t>
            </a:r>
            <a:r>
              <a:rPr lang="es-ES" dirty="0" err="1">
                <a:hlinkClick r:id="rId2"/>
              </a:rPr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LISTAS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B134C-4514-9C3E-2927-BE5109A26520}"/>
              </a:ext>
            </a:extLst>
          </p:cNvPr>
          <p:cNvSpPr txBox="1"/>
          <p:nvPr/>
        </p:nvSpPr>
        <p:spPr>
          <a:xfrm>
            <a:off x="3186590" y="4417587"/>
            <a:ext cx="725205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lista_enteros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'El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lista_enteros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es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{type(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lista_enteros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n-U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.’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Print(type(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lista_enteros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6318A-FCA8-8A64-D161-E1D61A0A62DE}"/>
              </a:ext>
            </a:extLst>
          </p:cNvPr>
          <p:cNvSpPr txBox="1"/>
          <p:nvPr/>
        </p:nvSpPr>
        <p:spPr>
          <a:xfrm>
            <a:off x="1595158" y="2238249"/>
            <a:ext cx="104349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Definición de una variable lista llamada </a:t>
            </a:r>
            <a:r>
              <a:rPr lang="es-ES" sz="2000" b="1" dirty="0" err="1">
                <a:solidFill>
                  <a:srgbClr val="14C214"/>
                </a:solidFill>
              </a:rPr>
              <a:t>lista_enteros</a:t>
            </a:r>
            <a:r>
              <a:rPr lang="es-ES" sz="2000" dirty="0"/>
              <a:t>:</a:t>
            </a:r>
          </a:p>
          <a:p>
            <a:endParaRPr lang="es-E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una secuencia de literales enteros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separados por comas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delimitados por corchetes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8383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EJERCICIOS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5522C-3565-91DE-43CC-CEB66A9ECB16}"/>
              </a:ext>
            </a:extLst>
          </p:cNvPr>
          <p:cNvSpPr txBox="1"/>
          <p:nvPr/>
        </p:nvSpPr>
        <p:spPr>
          <a:xfrm>
            <a:off x="2171158" y="2062709"/>
            <a:ext cx="9524220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nombre_apellidos_1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'Juan'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'Sierra'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'Gómez'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dni_1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'13120714E'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nia_1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123434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alumno_1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nombre_apellidos_1, dni_1, nia_1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print(nombre_apellidos_1,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'es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una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homogénea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formada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por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3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campos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str'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print(alumno_1,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'es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una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heterogénea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formada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por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una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, un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dato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str y un 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dato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int'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nombre_apellidos_2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'Pedro'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'López'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Roldán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dni_2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'73131714F'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nia_2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471394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alumno_2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nombre_apellidos_2, dni_2, nia_2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nombre_apellidos_3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'María de las Mercedes'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Santurce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'Bilbao'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dni_3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'17571924T'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nia_3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729219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alumno_3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nombre_apellidos_3, dni_3, nia_3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Simulamos</a:t>
            </a:r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sz="12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formación</a:t>
            </a:r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dinámica</a:t>
            </a:r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de la </a:t>
            </a:r>
            <a:r>
              <a:rPr lang="en-US" sz="12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lista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lista_alumnos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Lista </a:t>
            </a:r>
            <a:r>
              <a:rPr lang="en-US" sz="12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homogénea</a:t>
            </a:r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construida</a:t>
            </a:r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dinámicamente</a:t>
            </a:r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2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partir</a:t>
            </a:r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2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tuplas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lista_alumnos.append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(alumno_1)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lista_alumnos.append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(alumno_2)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lista_alumnos.append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(alumno_3)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lista_alumnos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971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CASOS DE USO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882C7-BC51-1472-752B-D30AE71B9533}"/>
              </a:ext>
            </a:extLst>
          </p:cNvPr>
          <p:cNvSpPr txBox="1"/>
          <p:nvPr/>
        </p:nvSpPr>
        <p:spPr>
          <a:xfrm>
            <a:off x="1385047" y="2151727"/>
            <a:ext cx="94219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En general, es un uso extendido, pero no obligado: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Usar listas para almacenar datos homogéneos en secuencias que puedan cambiar de tamaño durante la ejecución del programa o que puedan alterar el valor de sus elementos. Sería el equivalente a los vectores de lenguajes como C++.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Usar tuplas para almacenar datos homogéneos o heterogéneos cuya estructura o valor no vaya a sufrir modificaciones. Sería el equivalente a las estructuras en C++.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330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9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LISTAS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0F918-9365-98CA-5B90-F9D74487981A}"/>
              </a:ext>
            </a:extLst>
          </p:cNvPr>
          <p:cNvSpPr txBox="1"/>
          <p:nvPr/>
        </p:nvSpPr>
        <p:spPr>
          <a:xfrm>
            <a:off x="3278959" y="4450720"/>
            <a:ext cx="725205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lista_enteros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lista_enteros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lista_enteros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lista_enteros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y, z)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2383C-4CAD-6B41-A16C-7006BB1F15F4}"/>
              </a:ext>
            </a:extLst>
          </p:cNvPr>
          <p:cNvSpPr txBox="1"/>
          <p:nvPr/>
        </p:nvSpPr>
        <p:spPr>
          <a:xfrm>
            <a:off x="953448" y="1947984"/>
            <a:ext cx="19184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Indexación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186B8-037A-C341-FB25-FA3ACB227574}"/>
              </a:ext>
            </a:extLst>
          </p:cNvPr>
          <p:cNvSpPr txBox="1"/>
          <p:nvPr/>
        </p:nvSpPr>
        <p:spPr>
          <a:xfrm>
            <a:off x="1691451" y="2563551"/>
            <a:ext cx="96370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Para acceder a un miembro individual de la lista: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Se utiliza un índice, siempre de tipo entero, que indica la posición del dato miembro dentro de la colección.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El índice se pone entre corchetes [], que actúan como un operador de indexación.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Al primer elemento de la secuencia le corresponde siempre el valor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1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LISTAS</a:t>
            </a:r>
          </a:p>
        </p:txBody>
      </p:sp>
      <p:pic>
        <p:nvPicPr>
          <p:cNvPr id="4" name="Picture 2" descr="Python List (With Examples)">
            <a:extLst>
              <a:ext uri="{FF2B5EF4-FFF2-40B4-BE49-F238E27FC236}">
                <a16:creationId xmlns:a16="http://schemas.microsoft.com/office/drawing/2014/main" id="{3DA58839-82AE-6666-3365-8A1D22CC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778" y="1533791"/>
            <a:ext cx="6210300" cy="263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506F5-EB56-F24C-71D9-BF2EB3AD1735}"/>
              </a:ext>
            </a:extLst>
          </p:cNvPr>
          <p:cNvSpPr txBox="1"/>
          <p:nvPr/>
        </p:nvSpPr>
        <p:spPr>
          <a:xfrm>
            <a:off x="636495" y="1795895"/>
            <a:ext cx="47333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A diferencia de otros lenguajes, Python permite que el índice pueda especificarse también desde la derecha, utilizando enteros negativos: el </a:t>
            </a:r>
            <a:r>
              <a:rPr lang="es-ES" sz="2000" b="1" dirty="0">
                <a:solidFill>
                  <a:srgbClr val="4A00FF"/>
                </a:solidFill>
              </a:rPr>
              <a:t>índice -1</a:t>
            </a:r>
            <a:r>
              <a:rPr lang="es-ES" sz="2000" dirty="0"/>
              <a:t> hace referencia al último elemento de la lista (o al primero desde la derecha).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B1027-0019-E2D7-F82C-B316497966FF}"/>
              </a:ext>
            </a:extLst>
          </p:cNvPr>
          <p:cNvSpPr txBox="1"/>
          <p:nvPr/>
        </p:nvSpPr>
        <p:spPr>
          <a:xfrm>
            <a:off x="627531" y="4215704"/>
            <a:ext cx="90291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Si se intenta acceder a un elemento no existente dentro de la secuencia, se produce un error en tiempo de ejecución: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6155A-376F-5470-9C54-8D81897F57A8}"/>
              </a:ext>
            </a:extLst>
          </p:cNvPr>
          <p:cNvSpPr txBox="1"/>
          <p:nvPr/>
        </p:nvSpPr>
        <p:spPr>
          <a:xfrm>
            <a:off x="2321861" y="5143893"/>
            <a:ext cx="4132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lista_enteros</a:t>
            </a:r>
            <a:r>
              <a:rPr lang="en-US" dirty="0">
                <a:solidFill>
                  <a:srgbClr val="FF0000"/>
                </a:solidFill>
              </a:rPr>
              <a:t>[5]</a:t>
            </a:r>
          </a:p>
          <a:p>
            <a:r>
              <a:rPr lang="en-US" dirty="0" err="1">
                <a:solidFill>
                  <a:srgbClr val="FF0000"/>
                </a:solidFill>
              </a:rPr>
              <a:t>IndexError</a:t>
            </a:r>
            <a:r>
              <a:rPr lang="en-US" dirty="0">
                <a:solidFill>
                  <a:srgbClr val="FF0000"/>
                </a:solidFill>
              </a:rPr>
              <a:t>: list index out of 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CDBCA-E6FE-8035-C4A9-9CDDFD393FA8}"/>
              </a:ext>
            </a:extLst>
          </p:cNvPr>
          <p:cNvSpPr txBox="1"/>
          <p:nvPr/>
        </p:nvSpPr>
        <p:spPr>
          <a:xfrm>
            <a:off x="7270377" y="5324209"/>
            <a:ext cx="2789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4C214"/>
                </a:solidFill>
              </a:rPr>
              <a:t>Ejercicio</a:t>
            </a:r>
            <a:r>
              <a:rPr lang="en-US" sz="2000" b="1" dirty="0">
                <a:solidFill>
                  <a:srgbClr val="14C214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Capture </a:t>
            </a:r>
            <a:r>
              <a:rPr lang="en-US" sz="2000" dirty="0" err="1"/>
              <a:t>este</a:t>
            </a:r>
            <a:r>
              <a:rPr lang="en-US" sz="2000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79230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LISTAS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B2599-ACA0-3ABD-2CC1-DC6AA0979749}"/>
              </a:ext>
            </a:extLst>
          </p:cNvPr>
          <p:cNvSpPr txBox="1"/>
          <p:nvPr/>
        </p:nvSpPr>
        <p:spPr>
          <a:xfrm>
            <a:off x="914400" y="17886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14C214"/>
                </a:solidFill>
              </a:rPr>
              <a:t>Mutabilidad</a:t>
            </a:r>
            <a:endParaRPr lang="en-US" sz="2400" b="1" dirty="0">
              <a:solidFill>
                <a:srgbClr val="14C21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64533-27D9-786A-2513-3930CAB1EED5}"/>
              </a:ext>
            </a:extLst>
          </p:cNvPr>
          <p:cNvSpPr txBox="1"/>
          <p:nvPr/>
        </p:nvSpPr>
        <p:spPr>
          <a:xfrm>
            <a:off x="1129553" y="2177075"/>
            <a:ext cx="9502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Una lista es, además, una secuencia mutable. Esto quiere decir que se pueden: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modificar los elementos de la lista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borrar determinados elementos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añadir elementos nuevos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etc.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C61E9-419F-8B27-D211-F7D4CAFB0B51}"/>
              </a:ext>
            </a:extLst>
          </p:cNvPr>
          <p:cNvSpPr txBox="1"/>
          <p:nvPr/>
        </p:nvSpPr>
        <p:spPr>
          <a:xfrm>
            <a:off x="1595158" y="3743790"/>
            <a:ext cx="8552889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E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'Lista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{lista}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antes de modificarla y su identidad: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{id(lista)}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s-E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lista[</a:t>
            </a:r>
            <a:r>
              <a:rPr lang="es-E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s-ES" sz="16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Modificamos el elemento [0]</a:t>
            </a:r>
            <a:endParaRPr lang="es-E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ES" sz="1600" b="0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'Lista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{lista}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después de modificarla y su identidad: 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{id(lista)}</a:t>
            </a:r>
            <a:r>
              <a:rPr lang="es-ES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FA405-EBE1-A4B4-4A8D-59B47B14A7D5}"/>
              </a:ext>
            </a:extLst>
          </p:cNvPr>
          <p:cNvSpPr txBox="1"/>
          <p:nvPr/>
        </p:nvSpPr>
        <p:spPr>
          <a:xfrm>
            <a:off x="3962400" y="517677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4C214"/>
                </a:solidFill>
              </a:rPr>
              <a:t>Lista </a:t>
            </a:r>
            <a:r>
              <a:rPr lang="en-US" sz="2000" b="1" dirty="0" err="1">
                <a:solidFill>
                  <a:srgbClr val="14C214"/>
                </a:solidFill>
              </a:rPr>
              <a:t>Vacía</a:t>
            </a:r>
            <a:endParaRPr lang="en-US" sz="2000" b="1" dirty="0">
              <a:solidFill>
                <a:srgbClr val="14C21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195CB-C00E-2A48-EA11-0CDA00A4D341}"/>
              </a:ext>
            </a:extLst>
          </p:cNvPr>
          <p:cNvSpPr txBox="1"/>
          <p:nvPr/>
        </p:nvSpPr>
        <p:spPr>
          <a:xfrm>
            <a:off x="4052047" y="5717506"/>
            <a:ext cx="609600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list()</a:t>
            </a:r>
          </a:p>
        </p:txBody>
      </p:sp>
    </p:spTree>
    <p:extLst>
      <p:ext uri="{BB962C8B-B14F-4D97-AF65-F5344CB8AC3E}">
        <p14:creationId xmlns:p14="http://schemas.microsoft.com/office/powerpoint/2010/main" val="330433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TUPLAS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31900-69B3-229C-E289-BF99809F1A17}"/>
              </a:ext>
            </a:extLst>
          </p:cNvPr>
          <p:cNvSpPr txBox="1"/>
          <p:nvPr/>
        </p:nvSpPr>
        <p:spPr>
          <a:xfrm>
            <a:off x="1069989" y="1886595"/>
            <a:ext cx="98221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Las tuplas, tipo </a:t>
            </a:r>
            <a:r>
              <a:rPr lang="es-ES" sz="2000" b="1" dirty="0" err="1">
                <a:solidFill>
                  <a:srgbClr val="14C214"/>
                </a:solidFill>
              </a:rPr>
              <a:t>tuple</a:t>
            </a:r>
            <a:r>
              <a:rPr lang="es-ES" sz="2000" dirty="0"/>
              <a:t>, representan, al igual que las listas, una secuencia de valores en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A diferencia de las listas, las tuplas son inmutables: una vez creadas no pueden modificarse.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Una tupla se crea asignando un conjunto de valores a una variable. Los valores están separados entre sí por una coma y opcionalmente pueden estar rodeados de paréntesis.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05A59-BD4C-EDC0-EB96-1DF448EB8C28}"/>
              </a:ext>
            </a:extLst>
          </p:cNvPr>
          <p:cNvSpPr txBox="1"/>
          <p:nvPr/>
        </p:nvSpPr>
        <p:spPr>
          <a:xfrm>
            <a:off x="2895599" y="4533667"/>
            <a:ext cx="701936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datos_asig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'Fundamentos de Programación'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datos_asig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otra_tupla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E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# Uso de paréntesis opcional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otra_tupla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771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9F632B-DB6E-4F47-8A22-9AE3121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BCE5D-8C15-3B6F-2488-9FA88DEA4B8A}"/>
              </a:ext>
            </a:extLst>
          </p:cNvPr>
          <p:cNvSpPr txBox="1"/>
          <p:nvPr/>
        </p:nvSpPr>
        <p:spPr>
          <a:xfrm>
            <a:off x="491971" y="136319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4C214"/>
                </a:solidFill>
              </a:rPr>
              <a:t>TUPLAS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2AA50-886E-B0D6-6E71-F2010806EE80}"/>
              </a:ext>
            </a:extLst>
          </p:cNvPr>
          <p:cNvSpPr txBox="1"/>
          <p:nvPr/>
        </p:nvSpPr>
        <p:spPr>
          <a:xfrm>
            <a:off x="1993354" y="1732527"/>
            <a:ext cx="8728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C1"/>
                </a:solidFill>
              </a:rPr>
              <a:t>Tuplas</a:t>
            </a:r>
            <a:r>
              <a:rPr lang="en-US" sz="2000" b="1" dirty="0">
                <a:solidFill>
                  <a:srgbClr val="FF00C1"/>
                </a:solidFill>
              </a:rPr>
              <a:t> de un solo </a:t>
            </a:r>
            <a:r>
              <a:rPr lang="en-US" sz="2000" b="1" dirty="0" err="1">
                <a:solidFill>
                  <a:srgbClr val="FF00C1"/>
                </a:solidFill>
              </a:rPr>
              <a:t>elemento</a:t>
            </a:r>
            <a:endParaRPr lang="en-US" sz="2000" b="1" dirty="0">
              <a:solidFill>
                <a:srgbClr val="FF00C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BA976-88DE-379B-B797-6ABC32BBCE15}"/>
              </a:ext>
            </a:extLst>
          </p:cNvPr>
          <p:cNvSpPr txBox="1"/>
          <p:nvPr/>
        </p:nvSpPr>
        <p:spPr>
          <a:xfrm>
            <a:off x="2163683" y="2301566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un_elemento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otro_elemento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A62A5-1F06-A5DD-BDA9-F295AD0B6D1A}"/>
              </a:ext>
            </a:extLst>
          </p:cNvPr>
          <p:cNvSpPr txBox="1"/>
          <p:nvPr/>
        </p:nvSpPr>
        <p:spPr>
          <a:xfrm>
            <a:off x="2163683" y="3128547"/>
            <a:ext cx="862982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una_tupla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'Hola'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una_cadena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'Hola'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una_tupla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es una tupla,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una_tupla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, mientras que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una_cadena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es una cadena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una_cadena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lang="es-ES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E5DD3-6CA9-3BCF-3D31-0AE3CD200397}"/>
              </a:ext>
            </a:extLst>
          </p:cNvPr>
          <p:cNvSpPr txBox="1"/>
          <p:nvPr/>
        </p:nvSpPr>
        <p:spPr>
          <a:xfrm>
            <a:off x="1993354" y="4616226"/>
            <a:ext cx="8728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C1"/>
                </a:solidFill>
              </a:rPr>
              <a:t>Tuplas</a:t>
            </a:r>
            <a:r>
              <a:rPr lang="en-US" sz="2000" b="1" dirty="0">
                <a:solidFill>
                  <a:srgbClr val="FF00C1"/>
                </a:solidFill>
              </a:rPr>
              <a:t> </a:t>
            </a:r>
            <a:r>
              <a:rPr lang="en-US" sz="2000" b="1" dirty="0" err="1">
                <a:solidFill>
                  <a:srgbClr val="FF00C1"/>
                </a:solidFill>
              </a:rPr>
              <a:t>vacías</a:t>
            </a:r>
            <a:endParaRPr lang="en-US" sz="2000" b="1" dirty="0">
              <a:solidFill>
                <a:srgbClr val="FF00C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0B02F-FEEE-0D23-1488-F2F3F0CD070F}"/>
              </a:ext>
            </a:extLst>
          </p:cNvPr>
          <p:cNvSpPr txBox="1"/>
          <p:nvPr/>
        </p:nvSpPr>
        <p:spPr>
          <a:xfrm>
            <a:off x="2163683" y="507770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tupla_vacia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otra_tupla_vacia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3091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3811</Words>
  <Application>Microsoft Office PowerPoint</Application>
  <PresentationFormat>Widescreen</PresentationFormat>
  <Paragraphs>440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-apple-system</vt:lpstr>
      <vt:lpstr>Arial</vt:lpstr>
      <vt:lpstr>Bahnschrift Condensed</vt:lpstr>
      <vt:lpstr>Bahnschrift SemiBold SemiConden</vt:lpstr>
      <vt:lpstr>Century Schoolbook</vt:lpstr>
      <vt:lpstr>Consolas</vt:lpstr>
      <vt:lpstr>Courier New</vt:lpstr>
      <vt:lpstr>Humanst521 BT</vt:lpstr>
      <vt:lpstr>Univers Condensed</vt:lpstr>
      <vt:lpstr>Tema de Office</vt:lpstr>
      <vt:lpstr>DIPLOMADO EN INTRODUCCIÓN A LA CIENCIA DE DATOS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Secuencias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Ardila</dc:creator>
  <cp:lastModifiedBy>Luis</cp:lastModifiedBy>
  <cp:revision>92</cp:revision>
  <dcterms:created xsi:type="dcterms:W3CDTF">2021-03-09T20:00:32Z</dcterms:created>
  <dcterms:modified xsi:type="dcterms:W3CDTF">2023-02-03T03:13:10Z</dcterms:modified>
</cp:coreProperties>
</file>