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450" r:id="rId3"/>
    <p:sldId id="320" r:id="rId4"/>
    <p:sldId id="451" r:id="rId5"/>
    <p:sldId id="452" r:id="rId6"/>
    <p:sldId id="455" r:id="rId7"/>
    <p:sldId id="454" r:id="rId8"/>
    <p:sldId id="453" r:id="rId9"/>
    <p:sldId id="456" r:id="rId10"/>
    <p:sldId id="457" r:id="rId11"/>
    <p:sldId id="458"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99"/>
    <a:srgbClr val="66FF33"/>
    <a:srgbClr val="14C214"/>
    <a:srgbClr val="CCFF33"/>
    <a:srgbClr val="95D7C1"/>
    <a:srgbClr val="00CC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107" d="100"/>
          <a:sy n="107" d="100"/>
        </p:scale>
        <p:origin x="63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CCFF2DB-04F1-4BED-B5F1-D998FDF390D4}"/>
              </a:ext>
            </a:extLst>
          </p:cNvPr>
          <p:cNvSpPr/>
          <p:nvPr userDrawn="1"/>
        </p:nvSpPr>
        <p:spPr>
          <a:xfrm>
            <a:off x="0" y="0"/>
            <a:ext cx="12192000" cy="6858000"/>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fecha 2">
            <a:extLst>
              <a:ext uri="{FF2B5EF4-FFF2-40B4-BE49-F238E27FC236}">
                <a16:creationId xmlns:a16="http://schemas.microsoft.com/office/drawing/2014/main" id="{F9305F36-D908-488C-AC29-B40638460642}"/>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4" name="Marcador de pie de página 3">
            <a:extLst>
              <a:ext uri="{FF2B5EF4-FFF2-40B4-BE49-F238E27FC236}">
                <a16:creationId xmlns:a16="http://schemas.microsoft.com/office/drawing/2014/main" id="{FCD5AF78-3254-4336-8F44-778ED9F254B9}"/>
              </a:ext>
            </a:extLst>
          </p:cNvPr>
          <p:cNvSpPr>
            <a:spLocks noGrp="1"/>
          </p:cNvSpPr>
          <p:nvPr>
            <p:ph type="ftr" sz="quarter" idx="11"/>
          </p:nvPr>
        </p:nvSpPr>
        <p:spPr/>
        <p:txBody>
          <a:bodyPr/>
          <a:lstStyle/>
          <a:p>
            <a:r>
              <a:rPr lang="en-US" dirty="0" err="1"/>
              <a:t>ksdlksjdlksad</a:t>
            </a:r>
            <a:endParaRPr lang="en-US" dirty="0"/>
          </a:p>
        </p:txBody>
      </p:sp>
      <p:sp>
        <p:nvSpPr>
          <p:cNvPr id="5" name="Marcador de número de diapositiva 4">
            <a:extLst>
              <a:ext uri="{FF2B5EF4-FFF2-40B4-BE49-F238E27FC236}">
                <a16:creationId xmlns:a16="http://schemas.microsoft.com/office/drawing/2014/main" id="{95CE857F-2DFE-48E9-B3D4-DF62BE476F94}"/>
              </a:ext>
            </a:extLst>
          </p:cNvPr>
          <p:cNvSpPr>
            <a:spLocks noGrp="1"/>
          </p:cNvSpPr>
          <p:nvPr>
            <p:ph type="sldNum" sz="quarter" idx="12"/>
          </p:nvPr>
        </p:nvSpPr>
        <p:spPr/>
        <p:txBody>
          <a:bodyPr/>
          <a:lstStyle/>
          <a:p>
            <a:fld id="{DA8B4587-C7B0-40D2-8329-FBC7FEB2F5B7}" type="slidenum">
              <a:rPr lang="en-US" smtClean="0"/>
              <a:t>‹#›</a:t>
            </a:fld>
            <a:endParaRPr lang="en-US"/>
          </a:p>
        </p:txBody>
      </p:sp>
      <p:grpSp>
        <p:nvGrpSpPr>
          <p:cNvPr id="11" name="Grupo 10">
            <a:extLst>
              <a:ext uri="{FF2B5EF4-FFF2-40B4-BE49-F238E27FC236}">
                <a16:creationId xmlns:a16="http://schemas.microsoft.com/office/drawing/2014/main" id="{80C85A84-75E6-44C1-9538-46D65764FE0D}"/>
              </a:ext>
            </a:extLst>
          </p:cNvPr>
          <p:cNvGrpSpPr/>
          <p:nvPr userDrawn="1"/>
        </p:nvGrpSpPr>
        <p:grpSpPr>
          <a:xfrm>
            <a:off x="800099" y="1671271"/>
            <a:ext cx="10612953" cy="4048125"/>
            <a:chOff x="800099" y="1404937"/>
            <a:chExt cx="10612953" cy="4048125"/>
          </a:xfr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p:grpSpPr>
        <p:sp>
          <p:nvSpPr>
            <p:cNvPr id="8" name="Rectángulo: esquinas redondeadas 7">
              <a:extLst>
                <a:ext uri="{FF2B5EF4-FFF2-40B4-BE49-F238E27FC236}">
                  <a16:creationId xmlns:a16="http://schemas.microsoft.com/office/drawing/2014/main" id="{6E12E019-8E88-4F4A-9CF7-4745D2A605F7}"/>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C9214960-C9EB-4D9E-9086-6C5D92BEC627}"/>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esquinas redondeadas 9">
              <a:extLst>
                <a:ext uri="{FF2B5EF4-FFF2-40B4-BE49-F238E27FC236}">
                  <a16:creationId xmlns:a16="http://schemas.microsoft.com/office/drawing/2014/main" id="{1CD8EE93-CA22-48B2-8778-9F0BF8F942EA}"/>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ítulo 1">
            <a:extLst>
              <a:ext uri="{FF2B5EF4-FFF2-40B4-BE49-F238E27FC236}">
                <a16:creationId xmlns:a16="http://schemas.microsoft.com/office/drawing/2014/main" id="{8DAFA2A9-4466-49BF-AAE6-F89834142E20}"/>
              </a:ext>
            </a:extLst>
          </p:cNvPr>
          <p:cNvSpPr>
            <a:spLocks noGrp="1"/>
          </p:cNvSpPr>
          <p:nvPr>
            <p:ph type="title" hasCustomPrompt="1"/>
          </p:nvPr>
        </p:nvSpPr>
        <p:spPr>
          <a:xfrm>
            <a:off x="2107406" y="2465020"/>
            <a:ext cx="8095199" cy="1325563"/>
          </a:xfrm>
        </p:spPr>
        <p:txBody>
          <a:bodyPr/>
          <a:lstStyle>
            <a:lvl1pPr algn="ctr">
              <a:defRPr b="0">
                <a:solidFill>
                  <a:schemeClr val="bg1"/>
                </a:solidFill>
                <a:latin typeface="Humanst521 BT" panose="020B0602020204020204" pitchFamily="34" charset="0"/>
                <a:ea typeface="HP Simplified Hans" panose="020B0500000000000000" pitchFamily="34" charset="-122"/>
              </a:defRPr>
            </a:lvl1pPr>
          </a:lstStyle>
          <a:p>
            <a:r>
              <a:rPr lang="en-US" dirty="0"/>
              <a:t>NOMBRE DEL DIPLOMADO</a:t>
            </a:r>
          </a:p>
        </p:txBody>
      </p:sp>
      <p:grpSp>
        <p:nvGrpSpPr>
          <p:cNvPr id="12" name="Grupo 11">
            <a:extLst>
              <a:ext uri="{FF2B5EF4-FFF2-40B4-BE49-F238E27FC236}">
                <a16:creationId xmlns:a16="http://schemas.microsoft.com/office/drawing/2014/main" id="{684A9492-EC20-4835-9640-E67604180688}"/>
              </a:ext>
            </a:extLst>
          </p:cNvPr>
          <p:cNvGrpSpPr/>
          <p:nvPr userDrawn="1"/>
        </p:nvGrpSpPr>
        <p:grpSpPr>
          <a:xfrm>
            <a:off x="2327811" y="4168577"/>
            <a:ext cx="7654389" cy="898188"/>
            <a:chOff x="800099" y="1404937"/>
            <a:chExt cx="10612953" cy="4048125"/>
          </a:xfrm>
          <a:solidFill>
            <a:srgbClr val="99FF66"/>
          </a:solidFill>
        </p:grpSpPr>
        <p:sp>
          <p:nvSpPr>
            <p:cNvPr id="13" name="Rectángulo: esquinas redondeadas 12">
              <a:extLst>
                <a:ext uri="{FF2B5EF4-FFF2-40B4-BE49-F238E27FC236}">
                  <a16:creationId xmlns:a16="http://schemas.microsoft.com/office/drawing/2014/main" id="{87CBF745-1C35-4413-8186-7F1A723AA640}"/>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AC48BE54-9708-41A7-8EF8-DF8D63F61B7C}"/>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99529D3D-E264-44B8-8B58-08F2C0CC43FB}"/>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Conector recto 18">
            <a:extLst>
              <a:ext uri="{FF2B5EF4-FFF2-40B4-BE49-F238E27FC236}">
                <a16:creationId xmlns:a16="http://schemas.microsoft.com/office/drawing/2014/main" id="{3C318A28-F2D5-4836-AD4D-32037BD95822}"/>
              </a:ext>
            </a:extLst>
          </p:cNvPr>
          <p:cNvCxnSpPr>
            <a:cxnSpLocks/>
          </p:cNvCxnSpPr>
          <p:nvPr userDrawn="1"/>
        </p:nvCxnSpPr>
        <p:spPr>
          <a:xfrm>
            <a:off x="9992497" y="279250"/>
            <a:ext cx="0" cy="78018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Marcador de texto 21">
            <a:extLst>
              <a:ext uri="{FF2B5EF4-FFF2-40B4-BE49-F238E27FC236}">
                <a16:creationId xmlns:a16="http://schemas.microsoft.com/office/drawing/2014/main" id="{E29B6011-47DA-47E0-A544-DB929DBDDEA4}"/>
              </a:ext>
            </a:extLst>
          </p:cNvPr>
          <p:cNvSpPr>
            <a:spLocks noGrp="1"/>
          </p:cNvSpPr>
          <p:nvPr>
            <p:ph type="body" sz="quarter" idx="13" hasCustomPrompt="1"/>
          </p:nvPr>
        </p:nvSpPr>
        <p:spPr>
          <a:xfrm>
            <a:off x="2697153" y="4392392"/>
            <a:ext cx="6915704" cy="450558"/>
          </a:xfrm>
        </p:spPr>
        <p:txBody>
          <a:bodyPr>
            <a:normAutofit/>
          </a:bodyPr>
          <a:lstStyle>
            <a:lvl1pPr marL="0" indent="0" algn="ctr">
              <a:buNone/>
              <a:defRPr sz="2400" b="0">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Nombre de la sesión</a:t>
            </a:r>
            <a:endParaRPr lang="en-US" dirty="0"/>
          </a:p>
        </p:txBody>
      </p:sp>
      <p:pic>
        <p:nvPicPr>
          <p:cNvPr id="7" name="Imagen 6">
            <a:extLst>
              <a:ext uri="{FF2B5EF4-FFF2-40B4-BE49-F238E27FC236}">
                <a16:creationId xmlns:a16="http://schemas.microsoft.com/office/drawing/2014/main" id="{25C18405-8DD4-DC6B-B35A-DAF5614A0848}"/>
              </a:ext>
            </a:extLst>
          </p:cNvPr>
          <p:cNvPicPr>
            <a:picLocks noChangeAspect="1"/>
          </p:cNvPicPr>
          <p:nvPr userDrawn="1"/>
        </p:nvPicPr>
        <p:blipFill>
          <a:blip r:embed="rId2"/>
          <a:stretch>
            <a:fillRect/>
          </a:stretch>
        </p:blipFill>
        <p:spPr>
          <a:xfrm>
            <a:off x="8220475" y="279250"/>
            <a:ext cx="1676400" cy="821174"/>
          </a:xfrm>
          <a:prstGeom prst="rect">
            <a:avLst/>
          </a:prstGeom>
        </p:spPr>
      </p:pic>
      <p:pic>
        <p:nvPicPr>
          <p:cNvPr id="24" name="Imagen 23">
            <a:extLst>
              <a:ext uri="{FF2B5EF4-FFF2-40B4-BE49-F238E27FC236}">
                <a16:creationId xmlns:a16="http://schemas.microsoft.com/office/drawing/2014/main" id="{F91D6A77-AD6D-2E90-D18D-ACAE3F7C6E44}"/>
              </a:ext>
            </a:extLst>
          </p:cNvPr>
          <p:cNvPicPr>
            <a:picLocks noChangeAspect="1"/>
          </p:cNvPicPr>
          <p:nvPr userDrawn="1"/>
        </p:nvPicPr>
        <p:blipFill>
          <a:blip r:embed="rId3"/>
          <a:stretch>
            <a:fillRect/>
          </a:stretch>
        </p:blipFill>
        <p:spPr>
          <a:xfrm>
            <a:off x="10129709" y="279250"/>
            <a:ext cx="1829457" cy="826206"/>
          </a:xfrm>
          <a:prstGeom prst="rect">
            <a:avLst/>
          </a:prstGeom>
        </p:spPr>
      </p:pic>
      <p:sp>
        <p:nvSpPr>
          <p:cNvPr id="21" name="Marcador de texto 20">
            <a:extLst>
              <a:ext uri="{FF2B5EF4-FFF2-40B4-BE49-F238E27FC236}">
                <a16:creationId xmlns:a16="http://schemas.microsoft.com/office/drawing/2014/main" id="{4FCB6EE2-FD17-D0CE-13DC-19D3E845FFCD}"/>
              </a:ext>
            </a:extLst>
          </p:cNvPr>
          <p:cNvSpPr>
            <a:spLocks noGrp="1"/>
          </p:cNvSpPr>
          <p:nvPr>
            <p:ph type="body" sz="quarter" idx="14" hasCustomPrompt="1"/>
          </p:nvPr>
        </p:nvSpPr>
        <p:spPr>
          <a:xfrm>
            <a:off x="3592142" y="5186493"/>
            <a:ext cx="5135356" cy="446087"/>
          </a:xfrm>
        </p:spPr>
        <p:txBody>
          <a:bodyPr>
            <a:normAutofit/>
          </a:bodyPr>
          <a:lstStyle>
            <a:lvl1pPr marL="0" indent="0" algn="ctr">
              <a:buNone/>
              <a:defRPr sz="1800">
                <a:solidFill>
                  <a:schemeClr val="bg1"/>
                </a:solidFill>
                <a:latin typeface="Bahnschrift Condensed" panose="020B0502040204020203" pitchFamily="34" charset="0"/>
              </a:defRPr>
            </a:lvl1pPr>
            <a:lvl2pPr marL="457200" indent="0" algn="ctr">
              <a:buNone/>
              <a:defRPr sz="1800">
                <a:solidFill>
                  <a:schemeClr val="bg1"/>
                </a:solidFill>
                <a:latin typeface="Bahnschrift Condensed" panose="020B0502040204020203" pitchFamily="34" charset="0"/>
              </a:defRPr>
            </a:lvl2pPr>
          </a:lstStyle>
          <a:p>
            <a:pPr lvl="0"/>
            <a:r>
              <a:rPr lang="es-CO" dirty="0"/>
              <a:t>Docente a cargo de la sesión</a:t>
            </a:r>
          </a:p>
        </p:txBody>
      </p:sp>
    </p:spTree>
    <p:extLst>
      <p:ext uri="{BB962C8B-B14F-4D97-AF65-F5344CB8AC3E}">
        <p14:creationId xmlns:p14="http://schemas.microsoft.com/office/powerpoint/2010/main" val="192758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Diagrama de flujo: proceso 6">
            <a:extLst>
              <a:ext uri="{FF2B5EF4-FFF2-40B4-BE49-F238E27FC236}">
                <a16:creationId xmlns:a16="http://schemas.microsoft.com/office/drawing/2014/main" id="{BB18066D-26E4-67A7-D178-CE8C373B8C0F}"/>
              </a:ext>
            </a:extLst>
          </p:cNvPr>
          <p:cNvSpPr/>
          <p:nvPr userDrawn="1"/>
        </p:nvSpPr>
        <p:spPr>
          <a:xfrm>
            <a:off x="8991600" y="0"/>
            <a:ext cx="3200400" cy="6858000"/>
          </a:xfrm>
          <a:prstGeom prst="flowChartProcess">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4CDA7FD-699B-0878-B90F-3D571A4093AB}"/>
              </a:ext>
            </a:extLst>
          </p:cNvPr>
          <p:cNvSpPr/>
          <p:nvPr userDrawn="1"/>
        </p:nvSpPr>
        <p:spPr>
          <a:xfrm>
            <a:off x="8991600" y="1"/>
            <a:ext cx="2819400"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vertical 1">
            <a:extLst>
              <a:ext uri="{FF2B5EF4-FFF2-40B4-BE49-F238E27FC236}">
                <a16:creationId xmlns:a16="http://schemas.microsoft.com/office/drawing/2014/main" id="{FB19867C-82E5-44A6-9828-F4A379948D81}"/>
              </a:ext>
            </a:extLst>
          </p:cNvPr>
          <p:cNvSpPr>
            <a:spLocks noGrp="1"/>
          </p:cNvSpPr>
          <p:nvPr>
            <p:ph type="title" orient="vert"/>
          </p:nvPr>
        </p:nvSpPr>
        <p:spPr>
          <a:xfrm>
            <a:off x="9010650" y="365125"/>
            <a:ext cx="2628900" cy="5811838"/>
          </a:xfrm>
        </p:spPr>
        <p:txBody>
          <a:bodyPr vert="eaVert"/>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EDD69CBB-BDE4-4C8B-A64F-5CF7D4996BC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3C2D8DD-800B-483A-A0DF-B3CEA411CF96}"/>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FDF7A0D0-3499-4E0A-A253-3270F29121E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24FBB50-86F5-456C-910D-B36066E408BB}"/>
              </a:ext>
            </a:extLst>
          </p:cNvPr>
          <p:cNvSpPr>
            <a:spLocks noGrp="1"/>
          </p:cNvSpPr>
          <p:nvPr>
            <p:ph type="sldNum" sz="quarter" idx="12"/>
          </p:nvPr>
        </p:nvSpPr>
        <p:spPr/>
        <p:txBody>
          <a:bodyPr/>
          <a:lstStyle/>
          <a:p>
            <a:fld id="{DA8B4587-C7B0-40D2-8329-FBC7FEB2F5B7}" type="slidenum">
              <a:rPr lang="en-US" smtClean="0"/>
              <a:t>‹#›</a:t>
            </a:fld>
            <a:endParaRPr lang="en-US"/>
          </a:p>
        </p:txBody>
      </p:sp>
    </p:spTree>
    <p:extLst>
      <p:ext uri="{BB962C8B-B14F-4D97-AF65-F5344CB8AC3E}">
        <p14:creationId xmlns:p14="http://schemas.microsoft.com/office/powerpoint/2010/main" val="15612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228D8CD5-EA09-4ACF-B378-EE01591A436D}"/>
              </a:ext>
            </a:extLst>
          </p:cNvPr>
          <p:cNvSpPr/>
          <p:nvPr userDrawn="1"/>
        </p:nvSpPr>
        <p:spPr>
          <a:xfrm>
            <a:off x="-47331" y="-38390"/>
            <a:ext cx="12251164"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ángulo 6">
            <a:extLst>
              <a:ext uri="{FF2B5EF4-FFF2-40B4-BE49-F238E27FC236}">
                <a16:creationId xmlns:a16="http://schemas.microsoft.com/office/drawing/2014/main" id="{87B40248-904B-CD7B-0375-3DD8A016D781}"/>
              </a:ext>
            </a:extLst>
          </p:cNvPr>
          <p:cNvSpPr/>
          <p:nvPr userDrawn="1"/>
        </p:nvSpPr>
        <p:spPr>
          <a:xfrm>
            <a:off x="-47331" y="2006364"/>
            <a:ext cx="12227498" cy="2244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 name="Conector recto 20">
            <a:extLst>
              <a:ext uri="{FF2B5EF4-FFF2-40B4-BE49-F238E27FC236}">
                <a16:creationId xmlns:a16="http://schemas.microsoft.com/office/drawing/2014/main" id="{309A84C5-5A96-4EE1-8476-6B1B10F19925}"/>
              </a:ext>
            </a:extLst>
          </p:cNvPr>
          <p:cNvCxnSpPr/>
          <p:nvPr userDrawn="1"/>
        </p:nvCxnSpPr>
        <p:spPr>
          <a:xfrm>
            <a:off x="10518163" y="120182"/>
            <a:ext cx="0" cy="691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1E612AB2-0340-4510-911C-90F009C90F93}"/>
              </a:ext>
            </a:extLst>
          </p:cNvPr>
          <p:cNvSpPr/>
          <p:nvPr userDrawn="1"/>
        </p:nvSpPr>
        <p:spPr>
          <a:xfrm>
            <a:off x="-47331" y="6305601"/>
            <a:ext cx="12251164" cy="558660"/>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ítulo 24">
            <a:extLst>
              <a:ext uri="{FF2B5EF4-FFF2-40B4-BE49-F238E27FC236}">
                <a16:creationId xmlns:a16="http://schemas.microsoft.com/office/drawing/2014/main" id="{8E4BD164-3EBA-4C03-B66A-938AFE4ADDA7}"/>
              </a:ext>
            </a:extLst>
          </p:cNvPr>
          <p:cNvSpPr>
            <a:spLocks noGrp="1"/>
          </p:cNvSpPr>
          <p:nvPr>
            <p:ph type="title"/>
          </p:nvPr>
        </p:nvSpPr>
        <p:spPr>
          <a:xfrm>
            <a:off x="1523999" y="2168281"/>
            <a:ext cx="9144001" cy="1923177"/>
          </a:xfrm>
        </p:spPr>
        <p:txBody>
          <a:bodyPr/>
          <a:lstStyle>
            <a:lvl1pPr algn="ctr">
              <a:defRPr>
                <a:solidFill>
                  <a:schemeClr val="tx1"/>
                </a:solidFill>
                <a:latin typeface="Bahnschrift SemiBold SemiConden" panose="020B0502040204020203" pitchFamily="34" charset="0"/>
              </a:defRPr>
            </a:lvl1pPr>
          </a:lstStyle>
          <a:p>
            <a:endParaRPr lang="en-US" dirty="0"/>
          </a:p>
        </p:txBody>
      </p:sp>
      <p:sp>
        <p:nvSpPr>
          <p:cNvPr id="28" name="Marcador de texto 27">
            <a:extLst>
              <a:ext uri="{FF2B5EF4-FFF2-40B4-BE49-F238E27FC236}">
                <a16:creationId xmlns:a16="http://schemas.microsoft.com/office/drawing/2014/main" id="{2865E1CF-2834-43BF-99EC-14D0776C7714}"/>
              </a:ext>
            </a:extLst>
          </p:cNvPr>
          <p:cNvSpPr>
            <a:spLocks noGrp="1"/>
          </p:cNvSpPr>
          <p:nvPr>
            <p:ph type="body" sz="quarter" idx="10"/>
          </p:nvPr>
        </p:nvSpPr>
        <p:spPr>
          <a:xfrm>
            <a:off x="1523999" y="4409441"/>
            <a:ext cx="9144001" cy="365125"/>
          </a:xfrm>
        </p:spPr>
        <p:txBody>
          <a:bodyPr/>
          <a:lstStyle>
            <a:lvl1pPr marL="0" indent="0" algn="ctr">
              <a:buNone/>
              <a:defRPr>
                <a:solidFill>
                  <a:schemeClr val="bg2"/>
                </a:solidFill>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Haga clic para modificar los estilos de texto del patrón</a:t>
            </a:r>
            <a:endParaRPr lang="en-US" dirty="0"/>
          </a:p>
        </p:txBody>
      </p:sp>
      <p:pic>
        <p:nvPicPr>
          <p:cNvPr id="2" name="Imagen 1">
            <a:extLst>
              <a:ext uri="{FF2B5EF4-FFF2-40B4-BE49-F238E27FC236}">
                <a16:creationId xmlns:a16="http://schemas.microsoft.com/office/drawing/2014/main" id="{CBC60DE7-D097-BB60-EAF1-E2686442A96D}"/>
              </a:ext>
            </a:extLst>
          </p:cNvPr>
          <p:cNvPicPr>
            <a:picLocks noChangeAspect="1"/>
          </p:cNvPicPr>
          <p:nvPr userDrawn="1"/>
        </p:nvPicPr>
        <p:blipFill>
          <a:blip r:embed="rId2"/>
          <a:stretch>
            <a:fillRect/>
          </a:stretch>
        </p:blipFill>
        <p:spPr>
          <a:xfrm>
            <a:off x="9074622" y="128148"/>
            <a:ext cx="1375496" cy="675243"/>
          </a:xfrm>
          <a:prstGeom prst="rect">
            <a:avLst/>
          </a:prstGeom>
        </p:spPr>
      </p:pic>
      <p:pic>
        <p:nvPicPr>
          <p:cNvPr id="3" name="Imagen 2">
            <a:extLst>
              <a:ext uri="{FF2B5EF4-FFF2-40B4-BE49-F238E27FC236}">
                <a16:creationId xmlns:a16="http://schemas.microsoft.com/office/drawing/2014/main" id="{6D7C2B95-DD1B-E41F-0B46-AF1D88C4FC01}"/>
              </a:ext>
            </a:extLst>
          </p:cNvPr>
          <p:cNvPicPr>
            <a:picLocks noChangeAspect="1"/>
          </p:cNvPicPr>
          <p:nvPr userDrawn="1"/>
        </p:nvPicPr>
        <p:blipFill>
          <a:blip r:embed="rId3"/>
          <a:stretch>
            <a:fillRect/>
          </a:stretch>
        </p:blipFill>
        <p:spPr>
          <a:xfrm>
            <a:off x="10586209" y="120182"/>
            <a:ext cx="1416812" cy="711687"/>
          </a:xfrm>
          <a:prstGeom prst="rect">
            <a:avLst/>
          </a:prstGeom>
        </p:spPr>
      </p:pic>
    </p:spTree>
    <p:extLst>
      <p:ext uri="{BB962C8B-B14F-4D97-AF65-F5344CB8AC3E}">
        <p14:creationId xmlns:p14="http://schemas.microsoft.com/office/powerpoint/2010/main" val="40654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4154B8-7896-4C3D-A0DC-BCC4A193A8B6}"/>
              </a:ext>
            </a:extLst>
          </p:cNvPr>
          <p:cNvSpPr>
            <a:spLocks noGrp="1"/>
          </p:cNvSpPr>
          <p:nvPr>
            <p:ph idx="1"/>
          </p:nvPr>
        </p:nvSpPr>
        <p:spPr>
          <a:xfrm>
            <a:off x="838200" y="1430770"/>
            <a:ext cx="10515600" cy="4351338"/>
          </a:xfr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pie de página 4">
            <a:extLst>
              <a:ext uri="{FF2B5EF4-FFF2-40B4-BE49-F238E27FC236}">
                <a16:creationId xmlns:a16="http://schemas.microsoft.com/office/drawing/2014/main" id="{7AE31416-3EA1-44B9-B919-CB19D41A569F}"/>
              </a:ext>
            </a:extLst>
          </p:cNvPr>
          <p:cNvSpPr>
            <a:spLocks noGrp="1"/>
          </p:cNvSpPr>
          <p:nvPr>
            <p:ph type="ftr" sz="quarter" idx="11"/>
          </p:nvPr>
        </p:nvSpPr>
        <p:spPr>
          <a:xfrm>
            <a:off x="4038600" y="6105662"/>
            <a:ext cx="4114800" cy="365125"/>
          </a:xfrm>
        </p:spPr>
        <p:txBody>
          <a:bodyPr/>
          <a:lstStyle/>
          <a:p>
            <a:endParaRPr lang="en-US"/>
          </a:p>
        </p:txBody>
      </p:sp>
      <p:sp>
        <p:nvSpPr>
          <p:cNvPr id="6" name="Marcador de número de diapositiva 5">
            <a:extLst>
              <a:ext uri="{FF2B5EF4-FFF2-40B4-BE49-F238E27FC236}">
                <a16:creationId xmlns:a16="http://schemas.microsoft.com/office/drawing/2014/main" id="{66EBE26D-B452-4A0B-8272-FF9C2492FB19}"/>
              </a:ext>
            </a:extLst>
          </p:cNvPr>
          <p:cNvSpPr>
            <a:spLocks noGrp="1"/>
          </p:cNvSpPr>
          <p:nvPr>
            <p:ph type="sldNum" sz="quarter" idx="12"/>
          </p:nvPr>
        </p:nvSpPr>
        <p:spPr>
          <a:xfrm>
            <a:off x="8610600" y="6105662"/>
            <a:ext cx="2743200" cy="365125"/>
          </a:xfrm>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AD306E92-FEFF-47CA-B2DB-D278F491AE2B}"/>
              </a:ext>
            </a:extLst>
          </p:cNvPr>
          <p:cNvSpPr/>
          <p:nvPr userDrawn="1"/>
        </p:nvSpPr>
        <p:spPr>
          <a:xfrm>
            <a:off x="0" y="0"/>
            <a:ext cx="12192000" cy="994299"/>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38C53A48-CE74-4CC1-87DB-FB15F7DEA2AB}"/>
              </a:ext>
            </a:extLst>
          </p:cNvPr>
          <p:cNvSpPr/>
          <p:nvPr userDrawn="1"/>
        </p:nvSpPr>
        <p:spPr>
          <a:xfrm>
            <a:off x="0" y="994299"/>
            <a:ext cx="12192000" cy="1349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82F77D-4F31-4A42-A6B7-33EF31581347}"/>
              </a:ext>
            </a:extLst>
          </p:cNvPr>
          <p:cNvSpPr>
            <a:spLocks noGrp="1"/>
          </p:cNvSpPr>
          <p:nvPr>
            <p:ph type="title"/>
          </p:nvPr>
        </p:nvSpPr>
        <p:spPr>
          <a:xfrm>
            <a:off x="491971" y="246672"/>
            <a:ext cx="9965924" cy="500956"/>
          </a:xfrm>
        </p:spPr>
        <p:txBody>
          <a:bodyPr>
            <a:noAutofit/>
          </a:bodyPr>
          <a:lstStyle>
            <a:lvl1pPr>
              <a:defRPr sz="3600">
                <a:solidFill>
                  <a:schemeClr val="bg1"/>
                </a:solidFill>
                <a:latin typeface="+mj-lt"/>
              </a:defRPr>
            </a:lvl1pPr>
          </a:lstStyle>
          <a:p>
            <a:r>
              <a:rPr lang="es-ES" dirty="0"/>
              <a:t>Haga clic para modificar el estilo de título del patrón</a:t>
            </a:r>
            <a:endParaRPr lang="en-US" dirty="0"/>
          </a:p>
        </p:txBody>
      </p:sp>
      <p:sp>
        <p:nvSpPr>
          <p:cNvPr id="14" name="Rectángulo 13">
            <a:extLst>
              <a:ext uri="{FF2B5EF4-FFF2-40B4-BE49-F238E27FC236}">
                <a16:creationId xmlns:a16="http://schemas.microsoft.com/office/drawing/2014/main" id="{DA586D6F-274A-4967-8E47-9B5F21E832DE}"/>
              </a:ext>
            </a:extLst>
          </p:cNvPr>
          <p:cNvSpPr/>
          <p:nvPr userDrawn="1"/>
        </p:nvSpPr>
        <p:spPr>
          <a:xfrm>
            <a:off x="0" y="984015"/>
            <a:ext cx="12192000" cy="13493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1D8B08B5-C6E0-D8FC-CD0B-77D5B599958D}"/>
              </a:ext>
            </a:extLst>
          </p:cNvPr>
          <p:cNvPicPr>
            <a:picLocks noChangeAspect="1"/>
          </p:cNvPicPr>
          <p:nvPr userDrawn="1"/>
        </p:nvPicPr>
        <p:blipFill>
          <a:blip r:embed="rId2"/>
          <a:stretch>
            <a:fillRect/>
          </a:stretch>
        </p:blipFill>
        <p:spPr>
          <a:xfrm>
            <a:off x="10732733" y="187120"/>
            <a:ext cx="1242134" cy="609775"/>
          </a:xfrm>
          <a:prstGeom prst="rect">
            <a:avLst/>
          </a:prstGeom>
        </p:spPr>
      </p:pic>
      <p:pic>
        <p:nvPicPr>
          <p:cNvPr id="12" name="Imagen 11">
            <a:extLst>
              <a:ext uri="{FF2B5EF4-FFF2-40B4-BE49-F238E27FC236}">
                <a16:creationId xmlns:a16="http://schemas.microsoft.com/office/drawing/2014/main" id="{78350AC7-5CD2-CD16-0DEA-4551C38AA923}"/>
              </a:ext>
            </a:extLst>
          </p:cNvPr>
          <p:cNvPicPr>
            <a:picLocks noChangeAspect="1"/>
          </p:cNvPicPr>
          <p:nvPr userDrawn="1"/>
        </p:nvPicPr>
        <p:blipFill>
          <a:blip r:embed="rId3"/>
          <a:stretch>
            <a:fillRect/>
          </a:stretch>
        </p:blipFill>
        <p:spPr>
          <a:xfrm>
            <a:off x="150921" y="5873985"/>
            <a:ext cx="1828959" cy="823031"/>
          </a:xfrm>
          <a:prstGeom prst="rect">
            <a:avLst/>
          </a:prstGeom>
        </p:spPr>
      </p:pic>
    </p:spTree>
    <p:extLst>
      <p:ext uri="{BB962C8B-B14F-4D97-AF65-F5344CB8AC3E}">
        <p14:creationId xmlns:p14="http://schemas.microsoft.com/office/powerpoint/2010/main" val="205647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1386907E-BABD-4DDB-8FF0-FD1FD51AD9D6}"/>
              </a:ext>
            </a:extLst>
          </p:cNvPr>
          <p:cNvSpPr/>
          <p:nvPr userDrawn="1"/>
        </p:nvSpPr>
        <p:spPr>
          <a:xfrm>
            <a:off x="0" y="0"/>
            <a:ext cx="6178858"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7554CC70-E98A-5379-7F26-2EA7E824586B}"/>
              </a:ext>
            </a:extLst>
          </p:cNvPr>
          <p:cNvSpPr/>
          <p:nvPr userDrawn="1"/>
        </p:nvSpPr>
        <p:spPr>
          <a:xfrm>
            <a:off x="492376" y="464234"/>
            <a:ext cx="4965889" cy="5544264"/>
          </a:xfrm>
          <a:prstGeom prst="rect">
            <a:avLst/>
          </a:prstGeom>
          <a:no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6" name="Rectángulo 5">
            <a:extLst>
              <a:ext uri="{FF2B5EF4-FFF2-40B4-BE49-F238E27FC236}">
                <a16:creationId xmlns:a16="http://schemas.microsoft.com/office/drawing/2014/main" id="{06CFA5A4-2356-F3EF-602A-88F06CBC75E9}"/>
              </a:ext>
            </a:extLst>
          </p:cNvPr>
          <p:cNvSpPr/>
          <p:nvPr userDrawn="1"/>
        </p:nvSpPr>
        <p:spPr>
          <a:xfrm>
            <a:off x="604918" y="618978"/>
            <a:ext cx="4740794" cy="5274795"/>
          </a:xfrm>
          <a:prstGeom prst="rect">
            <a:avLst/>
          </a:prstGeom>
          <a:noFill/>
          <a:ln w="9525" cap="flat" cmpd="sng" algn="ctr">
            <a:solidFill>
              <a:schemeClr val="accent6">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
        <p:nvSpPr>
          <p:cNvPr id="4" name="Marcador de contenido 3">
            <a:extLst>
              <a:ext uri="{FF2B5EF4-FFF2-40B4-BE49-F238E27FC236}">
                <a16:creationId xmlns:a16="http://schemas.microsoft.com/office/drawing/2014/main" id="{110066EC-A8DC-4AE3-B2CD-A30D51563821}"/>
              </a:ext>
            </a:extLst>
          </p:cNvPr>
          <p:cNvSpPr>
            <a:spLocks noGrp="1"/>
          </p:cNvSpPr>
          <p:nvPr>
            <p:ph sz="half" idx="2"/>
          </p:nvPr>
        </p:nvSpPr>
        <p:spPr>
          <a:xfrm>
            <a:off x="6624372" y="1118797"/>
            <a:ext cx="4790983" cy="488970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Marcador de número de diapositiva 6">
            <a:extLst>
              <a:ext uri="{FF2B5EF4-FFF2-40B4-BE49-F238E27FC236}">
                <a16:creationId xmlns:a16="http://schemas.microsoft.com/office/drawing/2014/main" id="{361D4DB0-94F0-4938-B13C-C70BC1786350}"/>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25" name="Título 24">
            <a:extLst>
              <a:ext uri="{FF2B5EF4-FFF2-40B4-BE49-F238E27FC236}">
                <a16:creationId xmlns:a16="http://schemas.microsoft.com/office/drawing/2014/main" id="{98EF639E-4302-4695-91D3-51CC51B07ACB}"/>
              </a:ext>
            </a:extLst>
          </p:cNvPr>
          <p:cNvSpPr>
            <a:spLocks noGrp="1"/>
          </p:cNvSpPr>
          <p:nvPr>
            <p:ph type="title"/>
          </p:nvPr>
        </p:nvSpPr>
        <p:spPr>
          <a:xfrm>
            <a:off x="851240" y="2346457"/>
            <a:ext cx="4248150" cy="1325563"/>
          </a:xfrm>
        </p:spPr>
        <p:txBody>
          <a:bodyPr/>
          <a:lstStyle>
            <a:lvl1pPr>
              <a:defRPr lang="es-ES" sz="3600" kern="1200" dirty="0" smtClean="0">
                <a:solidFill>
                  <a:schemeClr val="bg1"/>
                </a:solidFill>
                <a:latin typeface="+mj-lt"/>
                <a:ea typeface="+mj-ea"/>
                <a:cs typeface="+mj-cs"/>
              </a:defRPr>
            </a:lvl1pPr>
          </a:lstStyle>
          <a:p>
            <a:r>
              <a:rPr lang="es-ES" dirty="0"/>
              <a:t>Haga clic para modificar el estilo de título del patrón</a:t>
            </a:r>
            <a:endParaRPr lang="en-US" dirty="0"/>
          </a:p>
        </p:txBody>
      </p:sp>
      <p:pic>
        <p:nvPicPr>
          <p:cNvPr id="2" name="Imagen 1">
            <a:extLst>
              <a:ext uri="{FF2B5EF4-FFF2-40B4-BE49-F238E27FC236}">
                <a16:creationId xmlns:a16="http://schemas.microsoft.com/office/drawing/2014/main" id="{B295AD97-A35E-B2C9-5D4D-823663BEA819}"/>
              </a:ext>
            </a:extLst>
          </p:cNvPr>
          <p:cNvPicPr>
            <a:picLocks noChangeAspect="1"/>
          </p:cNvPicPr>
          <p:nvPr userDrawn="1"/>
        </p:nvPicPr>
        <p:blipFill>
          <a:blip r:embed="rId2"/>
          <a:stretch>
            <a:fillRect/>
          </a:stretch>
        </p:blipFill>
        <p:spPr>
          <a:xfrm>
            <a:off x="492376" y="6163242"/>
            <a:ext cx="1221165" cy="599481"/>
          </a:xfrm>
          <a:prstGeom prst="rect">
            <a:avLst/>
          </a:prstGeom>
        </p:spPr>
      </p:pic>
      <p:pic>
        <p:nvPicPr>
          <p:cNvPr id="3" name="Imagen 2">
            <a:extLst>
              <a:ext uri="{FF2B5EF4-FFF2-40B4-BE49-F238E27FC236}">
                <a16:creationId xmlns:a16="http://schemas.microsoft.com/office/drawing/2014/main" id="{DBA393D4-FDC0-9CAA-67FE-C69722913D3B}"/>
              </a:ext>
            </a:extLst>
          </p:cNvPr>
          <p:cNvPicPr>
            <a:picLocks noChangeAspect="1"/>
          </p:cNvPicPr>
          <p:nvPr userDrawn="1"/>
        </p:nvPicPr>
        <p:blipFill>
          <a:blip r:embed="rId3"/>
          <a:stretch>
            <a:fillRect/>
          </a:stretch>
        </p:blipFill>
        <p:spPr>
          <a:xfrm>
            <a:off x="10621633" y="161348"/>
            <a:ext cx="1464333" cy="658949"/>
          </a:xfrm>
          <a:prstGeom prst="rect">
            <a:avLst/>
          </a:prstGeom>
        </p:spPr>
      </p:pic>
    </p:spTree>
    <p:extLst>
      <p:ext uri="{BB962C8B-B14F-4D97-AF65-F5344CB8AC3E}">
        <p14:creationId xmlns:p14="http://schemas.microsoft.com/office/powerpoint/2010/main" val="9546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84AB66-CB4C-44F8-81F4-A496591B06E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3" name="Marcador de pie de página 2">
            <a:extLst>
              <a:ext uri="{FF2B5EF4-FFF2-40B4-BE49-F238E27FC236}">
                <a16:creationId xmlns:a16="http://schemas.microsoft.com/office/drawing/2014/main" id="{3FD60446-80A4-418F-A003-24D44F735FA2}"/>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14816297-FD1D-4D37-BA94-C8151762EFE5}"/>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5" name="Rectángulo 4">
            <a:extLst>
              <a:ext uri="{FF2B5EF4-FFF2-40B4-BE49-F238E27FC236}">
                <a16:creationId xmlns:a16="http://schemas.microsoft.com/office/drawing/2014/main" id="{CDE013B8-A29B-482B-A558-8A44E55317A6}"/>
              </a:ext>
            </a:extLst>
          </p:cNvPr>
          <p:cNvSpPr/>
          <p:nvPr userDrawn="1"/>
        </p:nvSpPr>
        <p:spPr>
          <a:xfrm>
            <a:off x="0" y="0"/>
            <a:ext cx="12192000"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ector recto 7">
            <a:extLst>
              <a:ext uri="{FF2B5EF4-FFF2-40B4-BE49-F238E27FC236}">
                <a16:creationId xmlns:a16="http://schemas.microsoft.com/office/drawing/2014/main" id="{71CCB9EE-3807-47D7-8BB0-FD000A3DEFBE}"/>
              </a:ext>
            </a:extLst>
          </p:cNvPr>
          <p:cNvCxnSpPr>
            <a:cxnSpLocks/>
          </p:cNvCxnSpPr>
          <p:nvPr userDrawn="1"/>
        </p:nvCxnSpPr>
        <p:spPr>
          <a:xfrm>
            <a:off x="5914840" y="2452412"/>
            <a:ext cx="0" cy="167379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ítulo 1">
            <a:extLst>
              <a:ext uri="{FF2B5EF4-FFF2-40B4-BE49-F238E27FC236}">
                <a16:creationId xmlns:a16="http://schemas.microsoft.com/office/drawing/2014/main" id="{8D4CA398-8161-4909-B6B0-36E0B45FB841}"/>
              </a:ext>
            </a:extLst>
          </p:cNvPr>
          <p:cNvSpPr txBox="1">
            <a:spLocks/>
          </p:cNvSpPr>
          <p:nvPr userDrawn="1"/>
        </p:nvSpPr>
        <p:spPr>
          <a:xfrm>
            <a:off x="4038600" y="6288434"/>
            <a:ext cx="3849986" cy="500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Univers Condensed" panose="020B0506020202050204" pitchFamily="34" charset="0"/>
                <a:ea typeface="+mj-ea"/>
                <a:cs typeface="+mj-cs"/>
              </a:defRPr>
            </a:lvl1pPr>
          </a:lstStyle>
          <a:p>
            <a:pPr algn="r"/>
            <a:r>
              <a:rPr lang="es-ES" sz="1400" dirty="0">
                <a:solidFill>
                  <a:schemeClr val="bg1">
                    <a:lumMod val="85000"/>
                  </a:schemeClr>
                </a:solidFill>
              </a:rPr>
              <a:t>Diplomado en introducción a la ciencia de datos</a:t>
            </a:r>
            <a:endParaRPr lang="en-US" sz="1400" dirty="0">
              <a:solidFill>
                <a:schemeClr val="bg1">
                  <a:lumMod val="85000"/>
                </a:schemeClr>
              </a:solidFill>
            </a:endParaRPr>
          </a:p>
        </p:txBody>
      </p:sp>
      <p:pic>
        <p:nvPicPr>
          <p:cNvPr id="9" name="Imagen 8">
            <a:extLst>
              <a:ext uri="{FF2B5EF4-FFF2-40B4-BE49-F238E27FC236}">
                <a16:creationId xmlns:a16="http://schemas.microsoft.com/office/drawing/2014/main" id="{E0B735BD-E671-0199-CD1C-5AE7BE7D20A2}"/>
              </a:ext>
            </a:extLst>
          </p:cNvPr>
          <p:cNvPicPr>
            <a:picLocks noChangeAspect="1"/>
          </p:cNvPicPr>
          <p:nvPr userDrawn="1"/>
        </p:nvPicPr>
        <p:blipFill>
          <a:blip r:embed="rId2"/>
          <a:stretch>
            <a:fillRect/>
          </a:stretch>
        </p:blipFill>
        <p:spPr>
          <a:xfrm>
            <a:off x="2747563" y="2542651"/>
            <a:ext cx="3026936" cy="1485950"/>
          </a:xfrm>
          <a:prstGeom prst="rect">
            <a:avLst/>
          </a:prstGeom>
        </p:spPr>
      </p:pic>
      <p:pic>
        <p:nvPicPr>
          <p:cNvPr id="10" name="Imagen 9">
            <a:extLst>
              <a:ext uri="{FF2B5EF4-FFF2-40B4-BE49-F238E27FC236}">
                <a16:creationId xmlns:a16="http://schemas.microsoft.com/office/drawing/2014/main" id="{629F0A72-E6A3-6167-168E-D1017F08B704}"/>
              </a:ext>
            </a:extLst>
          </p:cNvPr>
          <p:cNvPicPr>
            <a:picLocks noChangeAspect="1"/>
          </p:cNvPicPr>
          <p:nvPr userDrawn="1"/>
        </p:nvPicPr>
        <p:blipFill>
          <a:blip r:embed="rId3"/>
          <a:stretch>
            <a:fillRect/>
          </a:stretch>
        </p:blipFill>
        <p:spPr>
          <a:xfrm>
            <a:off x="6079979" y="2549139"/>
            <a:ext cx="3287696" cy="1479462"/>
          </a:xfrm>
          <a:prstGeom prst="rect">
            <a:avLst/>
          </a:prstGeom>
        </p:spPr>
      </p:pic>
    </p:spTree>
    <p:extLst>
      <p:ext uri="{BB962C8B-B14F-4D97-AF65-F5344CB8AC3E}">
        <p14:creationId xmlns:p14="http://schemas.microsoft.com/office/powerpoint/2010/main" val="242072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B6E0C17-EDB0-FF69-1570-22863CE41EF9}"/>
              </a:ext>
            </a:extLst>
          </p:cNvPr>
          <p:cNvSpPr/>
          <p:nvPr userDrawn="1"/>
        </p:nvSpPr>
        <p:spPr>
          <a:xfrm>
            <a:off x="0" y="0"/>
            <a:ext cx="12192000" cy="68579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916D118D-8D06-8A65-2BAF-ED5DF7B7F3BD}"/>
              </a:ext>
            </a:extLst>
          </p:cNvPr>
          <p:cNvSpPr/>
          <p:nvPr userDrawn="1"/>
        </p:nvSpPr>
        <p:spPr>
          <a:xfrm>
            <a:off x="138545" y="136525"/>
            <a:ext cx="11914910" cy="6584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EB5684D2-FBF9-44B8-96B9-655506C536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3AF4593-3817-44A5-987A-62C7FA6FE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78F79DA-D8AC-474A-BFC1-7A84E75CA88C}"/>
              </a:ext>
            </a:extLst>
          </p:cNvPr>
          <p:cNvSpPr>
            <a:spLocks noGrp="1"/>
          </p:cNvSpPr>
          <p:nvPr>
            <p:ph sz="half" idx="2"/>
          </p:nvPr>
        </p:nvSpPr>
        <p:spPr>
          <a:xfrm>
            <a:off x="839788" y="2505075"/>
            <a:ext cx="5157787"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texto 4">
            <a:extLst>
              <a:ext uri="{FF2B5EF4-FFF2-40B4-BE49-F238E27FC236}">
                <a16:creationId xmlns:a16="http://schemas.microsoft.com/office/drawing/2014/main" id="{084909E2-087F-4B03-A693-B00E46C93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DD61A6D-00AE-4AF8-AF7C-2DC25DE8B3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807C9FD1-214C-4663-911B-70FA89D5CD4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8" name="Marcador de pie de página 7">
            <a:extLst>
              <a:ext uri="{FF2B5EF4-FFF2-40B4-BE49-F238E27FC236}">
                <a16:creationId xmlns:a16="http://schemas.microsoft.com/office/drawing/2014/main" id="{737723EE-F674-4E48-861E-4F53D73D064E}"/>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9AF6BA0-2F28-430C-88E4-B1FBF8962B0F}"/>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11" name="Diagrama de flujo: proceso 10">
            <a:extLst>
              <a:ext uri="{FF2B5EF4-FFF2-40B4-BE49-F238E27FC236}">
                <a16:creationId xmlns:a16="http://schemas.microsoft.com/office/drawing/2014/main" id="{31F4793E-6B24-E052-2C29-F09E5E9C7852}"/>
              </a:ext>
            </a:extLst>
          </p:cNvPr>
          <p:cNvSpPr/>
          <p:nvPr userDrawn="1"/>
        </p:nvSpPr>
        <p:spPr>
          <a:xfrm>
            <a:off x="138545" y="136525"/>
            <a:ext cx="11914910" cy="6600826"/>
          </a:xfrm>
          <a:prstGeom prst="flowChartProcess">
            <a:avLst/>
          </a:prstGeom>
          <a:noFill/>
          <a:ln w="3810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Tree>
    <p:extLst>
      <p:ext uri="{BB962C8B-B14F-4D97-AF65-F5344CB8AC3E}">
        <p14:creationId xmlns:p14="http://schemas.microsoft.com/office/powerpoint/2010/main" val="337766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E6F87-3D47-4560-BA58-67804758C5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5401F10-4A27-4A5D-8BE0-4BF9DED86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A412BF1-3A33-4EC6-8CCB-EB184A0E3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CB539A-155D-4935-9C9A-BBFF2618175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D1657A68-CBBC-44DC-A107-3EAA00E749D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6ABC1B4-C2EF-432A-8C03-EDB9767DB2E4}"/>
              </a:ext>
            </a:extLst>
          </p:cNvPr>
          <p:cNvSpPr>
            <a:spLocks noGrp="1"/>
          </p:cNvSpPr>
          <p:nvPr>
            <p:ph type="sldNum" sz="quarter" idx="12"/>
          </p:nvPr>
        </p:nvSpPr>
        <p:spPr/>
        <p:txBody>
          <a:bodyPr/>
          <a:lstStyle/>
          <a:p>
            <a:fld id="{DA8B4587-C7B0-40D2-8329-FBC7FEB2F5B7}" type="slidenum">
              <a:rPr lang="en-US" smtClean="0"/>
              <a:t>‹#›</a:t>
            </a:fld>
            <a:endParaRPr lang="en-US"/>
          </a:p>
        </p:txBody>
      </p:sp>
      <p:pic>
        <p:nvPicPr>
          <p:cNvPr id="9" name="Imagen 8">
            <a:extLst>
              <a:ext uri="{FF2B5EF4-FFF2-40B4-BE49-F238E27FC236}">
                <a16:creationId xmlns:a16="http://schemas.microsoft.com/office/drawing/2014/main" id="{76DB7D6F-3392-D404-014C-E12873D22A6D}"/>
              </a:ext>
            </a:extLst>
          </p:cNvPr>
          <p:cNvPicPr>
            <a:picLocks noChangeAspect="1"/>
          </p:cNvPicPr>
          <p:nvPr userDrawn="1"/>
        </p:nvPicPr>
        <p:blipFill>
          <a:blip r:embed="rId2"/>
          <a:stretch>
            <a:fillRect/>
          </a:stretch>
        </p:blipFill>
        <p:spPr>
          <a:xfrm>
            <a:off x="0" y="6109126"/>
            <a:ext cx="12192000" cy="788497"/>
          </a:xfrm>
          <a:prstGeom prst="rect">
            <a:avLst/>
          </a:prstGeom>
        </p:spPr>
      </p:pic>
      <p:sp>
        <p:nvSpPr>
          <p:cNvPr id="10" name="Rectángulo 9">
            <a:extLst>
              <a:ext uri="{FF2B5EF4-FFF2-40B4-BE49-F238E27FC236}">
                <a16:creationId xmlns:a16="http://schemas.microsoft.com/office/drawing/2014/main" id="{0531ED34-5679-A32D-DF91-D6CDBFEEC744}"/>
              </a:ext>
            </a:extLst>
          </p:cNvPr>
          <p:cNvSpPr/>
          <p:nvPr userDrawn="1"/>
        </p:nvSpPr>
        <p:spPr>
          <a:xfrm>
            <a:off x="0" y="6355715"/>
            <a:ext cx="12192000" cy="54127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313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2D8697BB-383A-96F4-8B39-DEF19B27EE9A}"/>
              </a:ext>
            </a:extLst>
          </p:cNvPr>
          <p:cNvSpPr/>
          <p:nvPr userDrawn="1"/>
        </p:nvSpPr>
        <p:spPr>
          <a:xfrm>
            <a:off x="-19342" y="0"/>
            <a:ext cx="4937760" cy="6858000"/>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AB51F52-65BA-428B-B493-B342658F6387}"/>
              </a:ext>
            </a:extLst>
          </p:cNvPr>
          <p:cNvSpPr>
            <a:spLocks noGrp="1"/>
          </p:cNvSpPr>
          <p:nvPr>
            <p:ph type="title"/>
          </p:nvPr>
        </p:nvSpPr>
        <p:spPr>
          <a:xfrm>
            <a:off x="502761"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332201FA-E996-4580-B8DD-84EDBE29FB72}"/>
              </a:ext>
            </a:extLst>
          </p:cNvPr>
          <p:cNvSpPr>
            <a:spLocks noGrp="1"/>
          </p:cNvSpPr>
          <p:nvPr>
            <p:ph type="pic" idx="1"/>
          </p:nvPr>
        </p:nvSpPr>
        <p:spPr>
          <a:xfrm>
            <a:off x="5272590" y="99536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72491448-6507-420F-9CE7-489D1355E3B6}"/>
              </a:ext>
            </a:extLst>
          </p:cNvPr>
          <p:cNvSpPr>
            <a:spLocks noGrp="1"/>
          </p:cNvSpPr>
          <p:nvPr>
            <p:ph type="body" sz="half" idx="2"/>
          </p:nvPr>
        </p:nvSpPr>
        <p:spPr>
          <a:xfrm>
            <a:off x="50276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61E708-C443-4A57-BF84-FFFA1C1085F3}"/>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4F259D06-DBD2-4274-88F5-5529A35DD34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F9978B1-65E4-4E7B-B7DB-F82D34B5D06C}"/>
              </a:ext>
            </a:extLst>
          </p:cNvPr>
          <p:cNvSpPr>
            <a:spLocks noGrp="1"/>
          </p:cNvSpPr>
          <p:nvPr>
            <p:ph type="sldNum" sz="quarter" idx="12"/>
          </p:nvPr>
        </p:nvSpPr>
        <p:spPr/>
        <p:txBody>
          <a:bodyPr/>
          <a:lstStyle/>
          <a:p>
            <a:fld id="{DA8B4587-C7B0-40D2-8329-FBC7FEB2F5B7}" type="slidenum">
              <a:rPr lang="en-US" smtClean="0"/>
              <a:t>‹#›</a:t>
            </a:fld>
            <a:endParaRPr lang="en-US"/>
          </a:p>
        </p:txBody>
      </p:sp>
      <p:cxnSp>
        <p:nvCxnSpPr>
          <p:cNvPr id="10" name="Conector recto 9">
            <a:extLst>
              <a:ext uri="{FF2B5EF4-FFF2-40B4-BE49-F238E27FC236}">
                <a16:creationId xmlns:a16="http://schemas.microsoft.com/office/drawing/2014/main" id="{71CA1D3F-8486-BD47-85E6-09A59E205898}"/>
              </a:ext>
            </a:extLst>
          </p:cNvPr>
          <p:cNvCxnSpPr/>
          <p:nvPr userDrawn="1"/>
        </p:nvCxnSpPr>
        <p:spPr>
          <a:xfrm>
            <a:off x="0" y="-10551"/>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F230FEE-312C-C310-F68B-C2C0D5C388CB}"/>
              </a:ext>
            </a:extLst>
          </p:cNvPr>
          <p:cNvCxnSpPr/>
          <p:nvPr userDrawn="1"/>
        </p:nvCxnSpPr>
        <p:spPr>
          <a:xfrm>
            <a:off x="4924425" y="0"/>
            <a:ext cx="0" cy="6858000"/>
          </a:xfrm>
          <a:prstGeom prst="line">
            <a:avLst/>
          </a:prstGeom>
          <a:ln w="76200">
            <a:solidFill>
              <a:schemeClr val="accent6">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DF1E382-4458-8198-CF86-5AC2E0B292EF}"/>
              </a:ext>
            </a:extLst>
          </p:cNvPr>
          <p:cNvCxnSpPr>
            <a:cxnSpLocks/>
          </p:cNvCxnSpPr>
          <p:nvPr userDrawn="1"/>
        </p:nvCxnSpPr>
        <p:spPr>
          <a:xfrm>
            <a:off x="24579" y="-10551"/>
            <a:ext cx="0" cy="686855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Diagrama de flujo: proceso 16">
            <a:extLst>
              <a:ext uri="{FF2B5EF4-FFF2-40B4-BE49-F238E27FC236}">
                <a16:creationId xmlns:a16="http://schemas.microsoft.com/office/drawing/2014/main" id="{76AB789D-86B5-D57A-601A-DDFC98DB259C}"/>
              </a:ext>
            </a:extLst>
          </p:cNvPr>
          <p:cNvSpPr/>
          <p:nvPr userDrawn="1"/>
        </p:nvSpPr>
        <p:spPr>
          <a:xfrm>
            <a:off x="11909329" y="-10551"/>
            <a:ext cx="282668" cy="6858000"/>
          </a:xfrm>
          <a:prstGeom prst="flowChartProcess">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58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89676EE-A393-C618-BCEA-C4B503D5827A}"/>
              </a:ext>
            </a:extLst>
          </p:cNvPr>
          <p:cNvSpPr/>
          <p:nvPr userDrawn="1"/>
        </p:nvSpPr>
        <p:spPr>
          <a:xfrm>
            <a:off x="0" y="457200"/>
            <a:ext cx="214313" cy="6264275"/>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8A6525B3-000F-4C22-A8DB-1B4779BF3F06}"/>
              </a:ext>
            </a:extLst>
          </p:cNvPr>
          <p:cNvSpPr>
            <a:spLocks noGrp="1"/>
          </p:cNvSpPr>
          <p:nvPr>
            <p:ph type="title"/>
          </p:nvPr>
        </p:nvSpPr>
        <p:spPr/>
        <p:txBody>
          <a:bodyPr/>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AC1906B7-6DC6-4D52-8408-3F00C0D099AB}"/>
              </a:ext>
            </a:extLst>
          </p:cNvPr>
          <p:cNvSpPr>
            <a:spLocks noGrp="1"/>
          </p:cNvSpPr>
          <p:nvPr>
            <p:ph type="body" orient="vert" idx="1"/>
          </p:nvPr>
        </p:nvSpPr>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a:extLst>
              <a:ext uri="{FF2B5EF4-FFF2-40B4-BE49-F238E27FC236}">
                <a16:creationId xmlns:a16="http://schemas.microsoft.com/office/drawing/2014/main" id="{3BFB04AD-FC78-4D41-A2B4-0221CC51C2B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EB64412-838D-45A7-A605-EEDBC8A7010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0F45E2F-5BFF-43E0-AC68-EA41691F0E68}"/>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6062B0B0-8E50-8246-471E-96A08CE2F529}"/>
              </a:ext>
            </a:extLst>
          </p:cNvPr>
          <p:cNvSpPr/>
          <p:nvPr userDrawn="1"/>
        </p:nvSpPr>
        <p:spPr>
          <a:xfrm rot="5400000">
            <a:off x="5988843" y="-4942824"/>
            <a:ext cx="214314" cy="100999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DD904A0-89D7-177F-DE67-D160F257AAB5}"/>
              </a:ext>
            </a:extLst>
          </p:cNvPr>
          <p:cNvSpPr/>
          <p:nvPr userDrawn="1"/>
        </p:nvSpPr>
        <p:spPr>
          <a:xfrm>
            <a:off x="11977687" y="562708"/>
            <a:ext cx="214313" cy="615876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6694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1E2214-DE73-45AD-B155-10AA4F92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1756222-C9A0-4600-99F9-698164A58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4CE7E6B-CFAA-4CCB-B163-C40D711E8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DE97CE8-FDDE-4A1C-AF08-72039C36C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8C1CBD8A-1E84-41F8-8780-DFC09008A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4587-C7B0-40D2-8329-FBC7FEB2F5B7}" type="slidenum">
              <a:rPr lang="en-US" smtClean="0"/>
              <a:t>‹#›</a:t>
            </a:fld>
            <a:endParaRPr lang="en-US"/>
          </a:p>
        </p:txBody>
      </p:sp>
    </p:spTree>
    <p:extLst>
      <p:ext uri="{BB962C8B-B14F-4D97-AF65-F5344CB8AC3E}">
        <p14:creationId xmlns:p14="http://schemas.microsoft.com/office/powerpoint/2010/main" val="4014003853"/>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2" r:id="rId4"/>
    <p:sldLayoutId id="2147483655" r:id="rId5"/>
    <p:sldLayoutId id="2147483653"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F8221-F3D2-DE8F-6B4A-1E8C46397BFC}"/>
              </a:ext>
            </a:extLst>
          </p:cNvPr>
          <p:cNvSpPr>
            <a:spLocks noGrp="1"/>
          </p:cNvSpPr>
          <p:nvPr>
            <p:ph type="title"/>
          </p:nvPr>
        </p:nvSpPr>
        <p:spPr/>
        <p:txBody>
          <a:bodyPr>
            <a:normAutofit/>
          </a:bodyPr>
          <a:lstStyle/>
          <a:p>
            <a:r>
              <a:rPr lang="es-CO" dirty="0">
                <a:latin typeface="Humanst521 BT" panose="020B0602020204020204" pitchFamily="34" charset="0"/>
              </a:rPr>
              <a:t>DIPLOMADO EN INTRODUCCIÓN A LA CIENCIA DE DATOS</a:t>
            </a:r>
          </a:p>
        </p:txBody>
      </p:sp>
      <p:sp>
        <p:nvSpPr>
          <p:cNvPr id="3" name="Marcador de texto 2">
            <a:extLst>
              <a:ext uri="{FF2B5EF4-FFF2-40B4-BE49-F238E27FC236}">
                <a16:creationId xmlns:a16="http://schemas.microsoft.com/office/drawing/2014/main" id="{71929AF5-74FB-57DD-2033-C53415C46432}"/>
              </a:ext>
            </a:extLst>
          </p:cNvPr>
          <p:cNvSpPr>
            <a:spLocks noGrp="1"/>
          </p:cNvSpPr>
          <p:nvPr>
            <p:ph type="body" sz="quarter" idx="13"/>
          </p:nvPr>
        </p:nvSpPr>
        <p:spPr/>
        <p:txBody>
          <a:bodyPr/>
          <a:lstStyle/>
          <a:p>
            <a:r>
              <a:rPr lang="es-CO" dirty="0"/>
              <a:t>Sesión 6</a:t>
            </a:r>
          </a:p>
        </p:txBody>
      </p:sp>
      <p:sp>
        <p:nvSpPr>
          <p:cNvPr id="4" name="CuadroTexto 3">
            <a:extLst>
              <a:ext uri="{FF2B5EF4-FFF2-40B4-BE49-F238E27FC236}">
                <a16:creationId xmlns:a16="http://schemas.microsoft.com/office/drawing/2014/main" id="{D256CA55-EC7E-1669-7616-80AF6052F27A}"/>
              </a:ext>
            </a:extLst>
          </p:cNvPr>
          <p:cNvSpPr txBox="1"/>
          <p:nvPr/>
        </p:nvSpPr>
        <p:spPr>
          <a:xfrm>
            <a:off x="4236150" y="5153891"/>
            <a:ext cx="3837709" cy="369332"/>
          </a:xfrm>
          <a:prstGeom prst="rect">
            <a:avLst/>
          </a:prstGeom>
          <a:noFill/>
        </p:spPr>
        <p:txBody>
          <a:bodyPr wrap="square" rtlCol="0">
            <a:spAutoFit/>
          </a:bodyPr>
          <a:lstStyle/>
          <a:p>
            <a:pPr algn="ctr"/>
            <a:r>
              <a:rPr lang="es-CO" dirty="0">
                <a:solidFill>
                  <a:schemeClr val="bg1"/>
                </a:solidFill>
                <a:latin typeface="Bahnschrift Condensed" panose="020B0502040204020203" pitchFamily="34" charset="0"/>
              </a:rPr>
              <a:t>Luis Alejandro Torres Niño</a:t>
            </a:r>
          </a:p>
        </p:txBody>
      </p:sp>
    </p:spTree>
    <p:extLst>
      <p:ext uri="{BB962C8B-B14F-4D97-AF65-F5344CB8AC3E}">
        <p14:creationId xmlns:p14="http://schemas.microsoft.com/office/powerpoint/2010/main" val="98307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E939314C-0700-71FD-76F7-CF580F82509E}"/>
              </a:ext>
            </a:extLst>
          </p:cNvPr>
          <p:cNvSpPr txBox="1"/>
          <p:nvPr/>
        </p:nvSpPr>
        <p:spPr>
          <a:xfrm>
            <a:off x="491971" y="1363195"/>
            <a:ext cx="1781257" cy="369332"/>
          </a:xfrm>
          <a:prstGeom prst="rect">
            <a:avLst/>
          </a:prstGeom>
          <a:noFill/>
        </p:spPr>
        <p:txBody>
          <a:bodyPr wrap="none" rtlCol="0">
            <a:spAutoFit/>
          </a:bodyPr>
          <a:lstStyle/>
          <a:p>
            <a:r>
              <a:rPr lang="en-US" b="1" dirty="0">
                <a:solidFill>
                  <a:srgbClr val="14C214"/>
                </a:solidFill>
              </a:rPr>
              <a:t>EJERCICIOS</a:t>
            </a:r>
          </a:p>
        </p:txBody>
      </p:sp>
      <p:sp>
        <p:nvSpPr>
          <p:cNvPr id="4" name="TextBox 3">
            <a:extLst>
              <a:ext uri="{FF2B5EF4-FFF2-40B4-BE49-F238E27FC236}">
                <a16:creationId xmlns:a16="http://schemas.microsoft.com/office/drawing/2014/main" id="{C233975A-EDF6-DD89-1251-A2FD638FB243}"/>
              </a:ext>
            </a:extLst>
          </p:cNvPr>
          <p:cNvSpPr txBox="1"/>
          <p:nvPr/>
        </p:nvSpPr>
        <p:spPr>
          <a:xfrm>
            <a:off x="932329" y="2136339"/>
            <a:ext cx="10861661" cy="3139321"/>
          </a:xfrm>
          <a:prstGeom prst="rect">
            <a:avLst/>
          </a:prstGeom>
          <a:noFill/>
        </p:spPr>
        <p:txBody>
          <a:bodyPr wrap="square">
            <a:spAutoFit/>
          </a:bodyPr>
          <a:lstStyle/>
          <a:p>
            <a:r>
              <a:rPr lang="es-ES" dirty="0"/>
              <a:t>Imaginemos que vamos a pasar productos para registrar una compra de un supermercado. Vamos a guardar para cada producto: código, nombre, cantidad, valor y el porcentaje </a:t>
            </a:r>
            <a:r>
              <a:rPr lang="es-ES" dirty="0" err="1"/>
              <a:t>iva</a:t>
            </a:r>
            <a:r>
              <a:rPr lang="es-ES" dirty="0"/>
              <a:t> que se debe aplicar. Además, la factura debe contener el listado de todos los productos, el subtotal (valor antes de aplicar </a:t>
            </a:r>
            <a:r>
              <a:rPr lang="es-ES" dirty="0" err="1"/>
              <a:t>iva</a:t>
            </a:r>
            <a:r>
              <a:rPr lang="es-ES" dirty="0"/>
              <a:t>), valor </a:t>
            </a:r>
            <a:r>
              <a:rPr lang="es-ES" dirty="0" err="1"/>
              <a:t>iva</a:t>
            </a:r>
            <a:r>
              <a:rPr lang="es-ES" dirty="0"/>
              <a:t>, y el total (sumando el subtotal con el valor </a:t>
            </a:r>
            <a:r>
              <a:rPr lang="es-ES" dirty="0" err="1"/>
              <a:t>iva</a:t>
            </a:r>
            <a:r>
              <a:rPr lang="es-ES" dirty="0"/>
              <a:t>).</a:t>
            </a:r>
          </a:p>
          <a:p>
            <a:endParaRPr lang="es-ES" dirty="0"/>
          </a:p>
          <a:p>
            <a:pPr marL="285750" indent="-285750">
              <a:buFont typeface="Arial" panose="020B0604020202020204" pitchFamily="34" charset="0"/>
              <a:buChar char="•"/>
            </a:pPr>
            <a:r>
              <a:rPr lang="es-ES" sz="1800" b="0" i="0" dirty="0">
                <a:effectLst/>
              </a:rPr>
              <a:t>Vamos a guardar para cada producto: código, nombre, cantidad, valor y el porcentaje </a:t>
            </a:r>
            <a:r>
              <a:rPr lang="es-ES" sz="1800" b="0" i="0" dirty="0" err="1">
                <a:effectLst/>
              </a:rPr>
              <a:t>iva</a:t>
            </a:r>
            <a:r>
              <a:rPr lang="es-ES" sz="1800" b="0" i="0" dirty="0">
                <a:effectLst/>
              </a:rPr>
              <a:t> que se debe aplicar.</a:t>
            </a:r>
          </a:p>
          <a:p>
            <a:pPr marL="285750" indent="-285750">
              <a:buFont typeface="Arial" panose="020B0604020202020204" pitchFamily="34" charset="0"/>
              <a:buChar char="•"/>
            </a:pPr>
            <a:r>
              <a:rPr lang="es-ES" sz="1800" b="0" i="0" dirty="0">
                <a:effectLst/>
              </a:rPr>
              <a:t>La factura debe contener el listado de todos los productos, el subtotal (valor antes de aplicar </a:t>
            </a:r>
            <a:r>
              <a:rPr lang="es-ES" sz="1800" b="0" i="0" dirty="0" err="1">
                <a:effectLst/>
              </a:rPr>
              <a:t>iva</a:t>
            </a:r>
            <a:r>
              <a:rPr lang="es-ES" sz="1800" b="0" i="0" dirty="0">
                <a:effectLst/>
              </a:rPr>
              <a:t>), valor </a:t>
            </a:r>
            <a:r>
              <a:rPr lang="es-ES" sz="1800" b="0" i="0" dirty="0" err="1">
                <a:effectLst/>
              </a:rPr>
              <a:t>iva</a:t>
            </a:r>
            <a:r>
              <a:rPr lang="es-ES" sz="1800" b="0" i="0" dirty="0">
                <a:effectLst/>
              </a:rPr>
              <a:t>, y el total (sumando el subtotal con el valor </a:t>
            </a:r>
            <a:r>
              <a:rPr lang="es-ES" sz="1800" b="0" i="0" dirty="0" err="1">
                <a:effectLst/>
              </a:rPr>
              <a:t>iva</a:t>
            </a:r>
            <a:r>
              <a:rPr lang="es-ES" sz="1800" b="0" i="0" dirty="0">
                <a:effectLst/>
              </a:rPr>
              <a:t>).</a:t>
            </a:r>
          </a:p>
          <a:p>
            <a:pPr marL="285750" indent="-285750">
              <a:buFont typeface="Arial" panose="020B0604020202020204" pitchFamily="34" charset="0"/>
              <a:buChar char="•"/>
            </a:pPr>
            <a:r>
              <a:rPr lang="es-ES" sz="1800" b="0" i="0" dirty="0">
                <a:effectLst/>
              </a:rPr>
              <a:t>Imprimir la factura al final.</a:t>
            </a:r>
            <a:r>
              <a:rPr lang="es-ES" dirty="0"/>
              <a:t> </a:t>
            </a:r>
            <a:br>
              <a:rPr lang="es-ES" dirty="0"/>
            </a:br>
            <a:endParaRPr lang="en-US" dirty="0"/>
          </a:p>
        </p:txBody>
      </p:sp>
    </p:spTree>
    <p:extLst>
      <p:ext uri="{BB962C8B-B14F-4D97-AF65-F5344CB8AC3E}">
        <p14:creationId xmlns:p14="http://schemas.microsoft.com/office/powerpoint/2010/main" val="83738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E939314C-0700-71FD-76F7-CF580F82509E}"/>
              </a:ext>
            </a:extLst>
          </p:cNvPr>
          <p:cNvSpPr txBox="1"/>
          <p:nvPr/>
        </p:nvSpPr>
        <p:spPr>
          <a:xfrm>
            <a:off x="491971" y="1363195"/>
            <a:ext cx="1781257" cy="369332"/>
          </a:xfrm>
          <a:prstGeom prst="rect">
            <a:avLst/>
          </a:prstGeom>
          <a:noFill/>
        </p:spPr>
        <p:txBody>
          <a:bodyPr wrap="none" rtlCol="0">
            <a:spAutoFit/>
          </a:bodyPr>
          <a:lstStyle/>
          <a:p>
            <a:r>
              <a:rPr lang="en-US" b="1" dirty="0">
                <a:solidFill>
                  <a:srgbClr val="14C214"/>
                </a:solidFill>
              </a:rPr>
              <a:t>EJERCICIOS</a:t>
            </a:r>
          </a:p>
        </p:txBody>
      </p:sp>
      <p:sp>
        <p:nvSpPr>
          <p:cNvPr id="4" name="TextBox 3">
            <a:extLst>
              <a:ext uri="{FF2B5EF4-FFF2-40B4-BE49-F238E27FC236}">
                <a16:creationId xmlns:a16="http://schemas.microsoft.com/office/drawing/2014/main" id="{FB7BD2FD-1126-6F0B-6929-B81B0A01DB85}"/>
              </a:ext>
            </a:extLst>
          </p:cNvPr>
          <p:cNvSpPr txBox="1"/>
          <p:nvPr/>
        </p:nvSpPr>
        <p:spPr>
          <a:xfrm>
            <a:off x="932329" y="2136339"/>
            <a:ext cx="10861661" cy="3693319"/>
          </a:xfrm>
          <a:prstGeom prst="rect">
            <a:avLst/>
          </a:prstGeom>
          <a:noFill/>
        </p:spPr>
        <p:txBody>
          <a:bodyPr wrap="square">
            <a:spAutoFit/>
          </a:bodyPr>
          <a:lstStyle/>
          <a:p>
            <a:r>
              <a:rPr lang="es-ES" dirty="0"/>
              <a:t>Como parte de un programa de gestión contable, se necesita una estructura de datos capaz de almacenar los gastos en distintos conceptos producidos cada mes por cada uno de los departamentos. Define tal estructura de datos teniendo en cuenta que los departamentos y los tipos de gastos contemplados son los siguientes:</a:t>
            </a:r>
          </a:p>
          <a:p>
            <a:endParaRPr lang="es-ES" dirty="0"/>
          </a:p>
          <a:p>
            <a:r>
              <a:rPr lang="es-ES" dirty="0"/>
              <a:t>- Departamentos: Marketing, Contabilidad, Recursos Humanos, Distribución, Ingeniería</a:t>
            </a:r>
          </a:p>
          <a:p>
            <a:r>
              <a:rPr lang="es-ES" dirty="0"/>
              <a:t>- Conceptos: Salarios, Suministros, Mobiliario, Equipamiento, Otros</a:t>
            </a:r>
          </a:p>
          <a:p>
            <a:endParaRPr lang="es-ES" dirty="0"/>
          </a:p>
          <a:p>
            <a:r>
              <a:rPr lang="es-ES" dirty="0"/>
              <a:t>Escribir un programa que realice lo siguiente:</a:t>
            </a:r>
          </a:p>
          <a:p>
            <a:endParaRPr lang="es-ES" dirty="0"/>
          </a:p>
          <a:p>
            <a:r>
              <a:rPr lang="es-ES" dirty="0"/>
              <a:t>a) Escribir en la pantalla la suma de gastos por cada uno de los departamentos.</a:t>
            </a:r>
          </a:p>
          <a:p>
            <a:r>
              <a:rPr lang="es-ES" dirty="0"/>
              <a:t>b) Escribir en la pantalla la suma de gastos por cada concepto.</a:t>
            </a:r>
            <a:br>
              <a:rPr lang="es-ES" dirty="0"/>
            </a:br>
            <a:endParaRPr lang="en-US" dirty="0"/>
          </a:p>
        </p:txBody>
      </p:sp>
    </p:spTree>
    <p:extLst>
      <p:ext uri="{BB962C8B-B14F-4D97-AF65-F5344CB8AC3E}">
        <p14:creationId xmlns:p14="http://schemas.microsoft.com/office/powerpoint/2010/main" val="282514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94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A198-34C1-4BB9-AF20-58E6E71A475E}"/>
              </a:ext>
            </a:extLst>
          </p:cNvPr>
          <p:cNvSpPr>
            <a:spLocks noGrp="1"/>
          </p:cNvSpPr>
          <p:nvPr>
            <p:ph type="title"/>
          </p:nvPr>
        </p:nvSpPr>
        <p:spPr/>
        <p:txBody>
          <a:bodyPr/>
          <a:lstStyle/>
          <a:p>
            <a:r>
              <a:rPr lang="en-US" dirty="0"/>
              <a:t>LISTAS DENTRO DE LISTAS</a:t>
            </a:r>
          </a:p>
        </p:txBody>
      </p:sp>
      <p:sp>
        <p:nvSpPr>
          <p:cNvPr id="3" name="Text Placeholder 2">
            <a:extLst>
              <a:ext uri="{FF2B5EF4-FFF2-40B4-BE49-F238E27FC236}">
                <a16:creationId xmlns:a16="http://schemas.microsoft.com/office/drawing/2014/main" id="{A4A9EA68-5843-34D2-B600-481B6919559A}"/>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239200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pic>
        <p:nvPicPr>
          <p:cNvPr id="2" name="Imagen 4">
            <a:extLst>
              <a:ext uri="{FF2B5EF4-FFF2-40B4-BE49-F238E27FC236}">
                <a16:creationId xmlns:a16="http://schemas.microsoft.com/office/drawing/2014/main" id="{092EE2A5-D697-D365-85D8-0365557793A3}"/>
              </a:ext>
            </a:extLst>
          </p:cNvPr>
          <p:cNvPicPr>
            <a:picLocks noChangeAspect="1"/>
          </p:cNvPicPr>
          <p:nvPr/>
        </p:nvPicPr>
        <p:blipFill>
          <a:blip r:embed="rId2"/>
          <a:stretch>
            <a:fillRect/>
          </a:stretch>
        </p:blipFill>
        <p:spPr>
          <a:xfrm>
            <a:off x="3412739" y="1494647"/>
            <a:ext cx="7305675" cy="4752975"/>
          </a:xfrm>
          <a:prstGeom prst="rect">
            <a:avLst/>
          </a:prstGeom>
        </p:spPr>
      </p:pic>
      <p:cxnSp>
        <p:nvCxnSpPr>
          <p:cNvPr id="4" name="Straight Arrow Connector 3">
            <a:extLst>
              <a:ext uri="{FF2B5EF4-FFF2-40B4-BE49-F238E27FC236}">
                <a16:creationId xmlns:a16="http://schemas.microsoft.com/office/drawing/2014/main" id="{031DB5E9-48EB-31C3-60AC-87A4565675BF}"/>
              </a:ext>
            </a:extLst>
          </p:cNvPr>
          <p:cNvCxnSpPr/>
          <p:nvPr/>
        </p:nvCxnSpPr>
        <p:spPr>
          <a:xfrm>
            <a:off x="1954306" y="2779059"/>
            <a:ext cx="1693567"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 name="Straight Arrow Connector 4">
            <a:extLst>
              <a:ext uri="{FF2B5EF4-FFF2-40B4-BE49-F238E27FC236}">
                <a16:creationId xmlns:a16="http://schemas.microsoft.com/office/drawing/2014/main" id="{FE776EEA-B2EF-C020-D4FC-C173C95DD11C}"/>
              </a:ext>
            </a:extLst>
          </p:cNvPr>
          <p:cNvCxnSpPr>
            <a:cxnSpLocks/>
          </p:cNvCxnSpPr>
          <p:nvPr/>
        </p:nvCxnSpPr>
        <p:spPr>
          <a:xfrm>
            <a:off x="1954306" y="3164541"/>
            <a:ext cx="1693567"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D44B2AFF-2497-D45B-1858-0D1F0ECC387F}"/>
              </a:ext>
            </a:extLst>
          </p:cNvPr>
          <p:cNvCxnSpPr>
            <a:cxnSpLocks/>
          </p:cNvCxnSpPr>
          <p:nvPr/>
        </p:nvCxnSpPr>
        <p:spPr>
          <a:xfrm>
            <a:off x="1954306" y="3541058"/>
            <a:ext cx="1693567"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C1979A7D-50FB-48F0-0AB0-9D0106536E02}"/>
              </a:ext>
            </a:extLst>
          </p:cNvPr>
          <p:cNvSpPr txBox="1"/>
          <p:nvPr/>
        </p:nvSpPr>
        <p:spPr>
          <a:xfrm>
            <a:off x="794169" y="2556864"/>
            <a:ext cx="782587" cy="369332"/>
          </a:xfrm>
          <a:prstGeom prst="rect">
            <a:avLst/>
          </a:prstGeom>
          <a:noFill/>
        </p:spPr>
        <p:txBody>
          <a:bodyPr wrap="none" rtlCol="0">
            <a:spAutoFit/>
          </a:bodyPr>
          <a:lstStyle/>
          <a:p>
            <a:r>
              <a:rPr lang="en-US" dirty="0">
                <a:solidFill>
                  <a:srgbClr val="14C214"/>
                </a:solidFill>
              </a:rPr>
              <a:t>lista1</a:t>
            </a:r>
          </a:p>
        </p:txBody>
      </p:sp>
      <p:sp>
        <p:nvSpPr>
          <p:cNvPr id="8" name="TextBox 7">
            <a:extLst>
              <a:ext uri="{FF2B5EF4-FFF2-40B4-BE49-F238E27FC236}">
                <a16:creationId xmlns:a16="http://schemas.microsoft.com/office/drawing/2014/main" id="{EECE0566-1602-F182-CCFA-4727965D3158}"/>
              </a:ext>
            </a:extLst>
          </p:cNvPr>
          <p:cNvSpPr txBox="1"/>
          <p:nvPr/>
        </p:nvSpPr>
        <p:spPr>
          <a:xfrm>
            <a:off x="794169" y="2926196"/>
            <a:ext cx="782587" cy="369332"/>
          </a:xfrm>
          <a:prstGeom prst="rect">
            <a:avLst/>
          </a:prstGeom>
          <a:noFill/>
        </p:spPr>
        <p:txBody>
          <a:bodyPr wrap="none" rtlCol="0">
            <a:spAutoFit/>
          </a:bodyPr>
          <a:lstStyle/>
          <a:p>
            <a:r>
              <a:rPr lang="en-US" dirty="0">
                <a:solidFill>
                  <a:srgbClr val="14C214"/>
                </a:solidFill>
              </a:rPr>
              <a:t>lista2</a:t>
            </a:r>
          </a:p>
        </p:txBody>
      </p:sp>
      <p:sp>
        <p:nvSpPr>
          <p:cNvPr id="9" name="TextBox 8">
            <a:extLst>
              <a:ext uri="{FF2B5EF4-FFF2-40B4-BE49-F238E27FC236}">
                <a16:creationId xmlns:a16="http://schemas.microsoft.com/office/drawing/2014/main" id="{6FF05970-ED9C-BFBA-42C1-D0E0A4DBDED8}"/>
              </a:ext>
            </a:extLst>
          </p:cNvPr>
          <p:cNvSpPr txBox="1"/>
          <p:nvPr/>
        </p:nvSpPr>
        <p:spPr>
          <a:xfrm>
            <a:off x="794168" y="3283049"/>
            <a:ext cx="782587" cy="369332"/>
          </a:xfrm>
          <a:prstGeom prst="rect">
            <a:avLst/>
          </a:prstGeom>
          <a:noFill/>
        </p:spPr>
        <p:txBody>
          <a:bodyPr wrap="none" rtlCol="0">
            <a:spAutoFit/>
          </a:bodyPr>
          <a:lstStyle/>
          <a:p>
            <a:r>
              <a:rPr lang="en-US" dirty="0">
                <a:solidFill>
                  <a:srgbClr val="14C214"/>
                </a:solidFill>
              </a:rPr>
              <a:t>lista3</a:t>
            </a:r>
          </a:p>
        </p:txBody>
      </p:sp>
      <p:sp>
        <p:nvSpPr>
          <p:cNvPr id="10" name="TextBox 9">
            <a:extLst>
              <a:ext uri="{FF2B5EF4-FFF2-40B4-BE49-F238E27FC236}">
                <a16:creationId xmlns:a16="http://schemas.microsoft.com/office/drawing/2014/main" id="{FE0723E7-52FA-4B09-AC09-8DE0DB1CB2AC}"/>
              </a:ext>
            </a:extLst>
          </p:cNvPr>
          <p:cNvSpPr txBox="1"/>
          <p:nvPr/>
        </p:nvSpPr>
        <p:spPr>
          <a:xfrm>
            <a:off x="491971" y="1363195"/>
            <a:ext cx="1550424" cy="369332"/>
          </a:xfrm>
          <a:prstGeom prst="rect">
            <a:avLst/>
          </a:prstGeom>
          <a:noFill/>
        </p:spPr>
        <p:txBody>
          <a:bodyPr wrap="none" rtlCol="0">
            <a:spAutoFit/>
          </a:bodyPr>
          <a:lstStyle/>
          <a:p>
            <a:r>
              <a:rPr lang="en-US" b="1" dirty="0">
                <a:solidFill>
                  <a:srgbClr val="14C214"/>
                </a:solidFill>
              </a:rPr>
              <a:t>MATRICES</a:t>
            </a:r>
          </a:p>
        </p:txBody>
      </p:sp>
    </p:spTree>
    <p:extLst>
      <p:ext uri="{BB962C8B-B14F-4D97-AF65-F5344CB8AC3E}">
        <p14:creationId xmlns:p14="http://schemas.microsoft.com/office/powerpoint/2010/main" val="364736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6D6D4011-6D59-CC2F-5DC4-FEBB4EDB2958}"/>
              </a:ext>
            </a:extLst>
          </p:cNvPr>
          <p:cNvSpPr txBox="1"/>
          <p:nvPr/>
        </p:nvSpPr>
        <p:spPr>
          <a:xfrm>
            <a:off x="491971" y="1363195"/>
            <a:ext cx="1550424" cy="369332"/>
          </a:xfrm>
          <a:prstGeom prst="rect">
            <a:avLst/>
          </a:prstGeom>
          <a:noFill/>
        </p:spPr>
        <p:txBody>
          <a:bodyPr wrap="none" rtlCol="0">
            <a:spAutoFit/>
          </a:bodyPr>
          <a:lstStyle/>
          <a:p>
            <a:r>
              <a:rPr lang="en-US" b="1" dirty="0">
                <a:solidFill>
                  <a:srgbClr val="14C214"/>
                </a:solidFill>
              </a:rPr>
              <a:t>MATRICES</a:t>
            </a:r>
          </a:p>
        </p:txBody>
      </p:sp>
      <p:sp>
        <p:nvSpPr>
          <p:cNvPr id="4" name="CuadroTexto 5">
            <a:extLst>
              <a:ext uri="{FF2B5EF4-FFF2-40B4-BE49-F238E27FC236}">
                <a16:creationId xmlns:a16="http://schemas.microsoft.com/office/drawing/2014/main" id="{E90F4CF8-A643-3559-75D5-971FEE98BA49}"/>
              </a:ext>
            </a:extLst>
          </p:cNvPr>
          <p:cNvSpPr txBox="1"/>
          <p:nvPr/>
        </p:nvSpPr>
        <p:spPr>
          <a:xfrm>
            <a:off x="481648" y="1949038"/>
            <a:ext cx="6510823" cy="4247317"/>
          </a:xfrm>
          <a:prstGeom prst="rect">
            <a:avLst/>
          </a:prstGeom>
          <a:noFill/>
        </p:spPr>
        <p:txBody>
          <a:bodyPr wrap="square" rtlCol="0">
            <a:spAutoFit/>
          </a:bodyPr>
          <a:lstStyle/>
          <a:p>
            <a:pPr lvl="1"/>
            <a:r>
              <a:rPr lang="es-ES" dirty="0"/>
              <a:t>En Python se almacena un dato en una variable de esta forma:</a:t>
            </a:r>
          </a:p>
          <a:p>
            <a:pPr lvl="1"/>
            <a:endParaRPr lang="es-ES" dirty="0"/>
          </a:p>
          <a:p>
            <a:pPr lvl="1"/>
            <a:endParaRPr lang="es-ES" dirty="0"/>
          </a:p>
          <a:p>
            <a:pPr lvl="1"/>
            <a:endParaRPr lang="es-ES" dirty="0"/>
          </a:p>
          <a:p>
            <a:pPr lvl="1"/>
            <a:r>
              <a:rPr lang="es-ES" dirty="0"/>
              <a:t>Se pueden guardar varios elementos en una misma estructura, por ejemplo, en una lista, así:</a:t>
            </a:r>
          </a:p>
          <a:p>
            <a:pPr lvl="1"/>
            <a:endParaRPr lang="es-ES" dirty="0"/>
          </a:p>
          <a:p>
            <a:pPr lvl="1"/>
            <a:endParaRPr lang="es-ES" dirty="0"/>
          </a:p>
          <a:p>
            <a:pPr lvl="1"/>
            <a:endParaRPr lang="es-ES" dirty="0"/>
          </a:p>
          <a:p>
            <a:pPr lvl="1"/>
            <a:r>
              <a:rPr lang="es-ES" dirty="0"/>
              <a:t>Una lista puede contener cualquier dato, incluso a otra lista:</a:t>
            </a:r>
          </a:p>
          <a:p>
            <a:pPr lvl="1"/>
            <a:endParaRPr lang="es-ES" dirty="0"/>
          </a:p>
          <a:p>
            <a:pPr lvl="1"/>
            <a:endParaRPr lang="es-ES" dirty="0"/>
          </a:p>
          <a:p>
            <a:pPr lvl="1"/>
            <a:endParaRPr lang="es-CO" dirty="0"/>
          </a:p>
        </p:txBody>
      </p:sp>
      <p:sp>
        <p:nvSpPr>
          <p:cNvPr id="5" name="TextBox 4">
            <a:extLst>
              <a:ext uri="{FF2B5EF4-FFF2-40B4-BE49-F238E27FC236}">
                <a16:creationId xmlns:a16="http://schemas.microsoft.com/office/drawing/2014/main" id="{ED6416F5-EADC-7B9B-469E-1670C19A160D}"/>
              </a:ext>
            </a:extLst>
          </p:cNvPr>
          <p:cNvSpPr txBox="1"/>
          <p:nvPr/>
        </p:nvSpPr>
        <p:spPr>
          <a:xfrm>
            <a:off x="8397248" y="4719027"/>
            <a:ext cx="3313104" cy="1477328"/>
          </a:xfrm>
          <a:prstGeom prst="rect">
            <a:avLst/>
          </a:prstGeom>
          <a:noFill/>
        </p:spPr>
        <p:txBody>
          <a:bodyPr wrap="square">
            <a:spAutoFit/>
          </a:bodyPr>
          <a:lstStyle/>
          <a:p>
            <a:r>
              <a:rPr lang="en-US" b="0" i="0" dirty="0">
                <a:solidFill>
                  <a:srgbClr val="4687B5"/>
                </a:solidFill>
                <a:effectLst/>
                <a:latin typeface="Roboto" panose="02000000000000000000" pitchFamily="2" charset="0"/>
              </a:rPr>
              <a:t>Lista = [[Row1], </a:t>
            </a:r>
            <a:br>
              <a:rPr lang="en-US" dirty="0"/>
            </a:br>
            <a:r>
              <a:rPr lang="en-US" b="0" i="0" dirty="0">
                <a:solidFill>
                  <a:srgbClr val="4687B5"/>
                </a:solidFill>
                <a:effectLst/>
                <a:latin typeface="Roboto" panose="02000000000000000000" pitchFamily="2" charset="0"/>
              </a:rPr>
              <a:t>           [Row2], </a:t>
            </a:r>
            <a:br>
              <a:rPr lang="en-US" dirty="0"/>
            </a:br>
            <a:r>
              <a:rPr lang="en-US" b="0" i="0" dirty="0">
                <a:solidFill>
                  <a:srgbClr val="4687B5"/>
                </a:solidFill>
                <a:effectLst/>
                <a:latin typeface="Roboto" panose="02000000000000000000" pitchFamily="2" charset="0"/>
              </a:rPr>
              <a:t>           [Row3]</a:t>
            </a:r>
            <a:br>
              <a:rPr lang="en-US" dirty="0"/>
            </a:br>
            <a:r>
              <a:rPr lang="en-US" b="0" i="0" dirty="0">
                <a:solidFill>
                  <a:srgbClr val="4687B5"/>
                </a:solidFill>
                <a:effectLst/>
                <a:latin typeface="Roboto" panose="02000000000000000000" pitchFamily="2" charset="0"/>
              </a:rPr>
              <a:t>           ...</a:t>
            </a:r>
            <a:br>
              <a:rPr lang="en-US" dirty="0"/>
            </a:br>
            <a:r>
              <a:rPr lang="en-US" b="0" i="0" dirty="0">
                <a:solidFill>
                  <a:srgbClr val="4687B5"/>
                </a:solidFill>
                <a:effectLst/>
                <a:latin typeface="Roboto" panose="02000000000000000000" pitchFamily="2" charset="0"/>
              </a:rPr>
              <a:t>           [</a:t>
            </a:r>
            <a:r>
              <a:rPr lang="en-US" b="0" i="0" dirty="0" err="1">
                <a:solidFill>
                  <a:srgbClr val="4687B5"/>
                </a:solidFill>
                <a:effectLst/>
                <a:latin typeface="Roboto" panose="02000000000000000000" pitchFamily="2" charset="0"/>
              </a:rPr>
              <a:t>RowN</a:t>
            </a:r>
            <a:r>
              <a:rPr lang="en-US" b="0" i="0" dirty="0">
                <a:solidFill>
                  <a:srgbClr val="4687B5"/>
                </a:solidFill>
                <a:effectLst/>
                <a:latin typeface="Roboto" panose="02000000000000000000" pitchFamily="2" charset="0"/>
              </a:rPr>
              <a:t>]]</a:t>
            </a:r>
            <a:endParaRPr lang="en-US" dirty="0"/>
          </a:p>
        </p:txBody>
      </p:sp>
      <p:pic>
        <p:nvPicPr>
          <p:cNvPr id="6" name="Picture 2" descr="python">
            <a:extLst>
              <a:ext uri="{FF2B5EF4-FFF2-40B4-BE49-F238E27FC236}">
                <a16:creationId xmlns:a16="http://schemas.microsoft.com/office/drawing/2014/main" id="{FF335FCE-47C7-B8BB-7475-6F85E168F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9652" y="1949038"/>
            <a:ext cx="5438913" cy="22020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143E03F-162A-8FB9-64D1-46D76238B60F}"/>
              </a:ext>
            </a:extLst>
          </p:cNvPr>
          <p:cNvSpPr txBox="1"/>
          <p:nvPr/>
        </p:nvSpPr>
        <p:spPr>
          <a:xfrm>
            <a:off x="2621531" y="2457450"/>
            <a:ext cx="6113928" cy="369332"/>
          </a:xfrm>
          <a:prstGeom prst="rect">
            <a:avLst/>
          </a:prstGeom>
          <a:noFill/>
        </p:spPr>
        <p:txBody>
          <a:bodyPr wrap="square">
            <a:spAutoFit/>
          </a:bodyPr>
          <a:lstStyle/>
          <a:p>
            <a:pPr algn="l"/>
            <a:r>
              <a:rPr lang="en-US" b="0" i="0" dirty="0" err="1">
                <a:solidFill>
                  <a:srgbClr val="767676"/>
                </a:solidFill>
                <a:effectLst/>
                <a:latin typeface="Roboto" panose="02000000000000000000" pitchFamily="2" charset="0"/>
              </a:rPr>
              <a:t>dato</a:t>
            </a:r>
            <a:r>
              <a:rPr lang="en-US" b="0" i="0" dirty="0">
                <a:solidFill>
                  <a:srgbClr val="767676"/>
                </a:solidFill>
                <a:effectLst/>
                <a:latin typeface="Roboto" panose="02000000000000000000" pitchFamily="2" charset="0"/>
              </a:rPr>
              <a:t> = 5</a:t>
            </a:r>
            <a:endParaRPr lang="en-US" dirty="0"/>
          </a:p>
        </p:txBody>
      </p:sp>
      <p:sp>
        <p:nvSpPr>
          <p:cNvPr id="8" name="TextBox 7">
            <a:extLst>
              <a:ext uri="{FF2B5EF4-FFF2-40B4-BE49-F238E27FC236}">
                <a16:creationId xmlns:a16="http://schemas.microsoft.com/office/drawing/2014/main" id="{4E64726A-4FB3-3B5A-E2D3-7B3F95F52CD5}"/>
              </a:ext>
            </a:extLst>
          </p:cNvPr>
          <p:cNvSpPr txBox="1"/>
          <p:nvPr/>
        </p:nvSpPr>
        <p:spPr>
          <a:xfrm>
            <a:off x="2621531" y="3846553"/>
            <a:ext cx="6113928" cy="369332"/>
          </a:xfrm>
          <a:prstGeom prst="rect">
            <a:avLst/>
          </a:prstGeom>
          <a:noFill/>
        </p:spPr>
        <p:txBody>
          <a:bodyPr wrap="square">
            <a:spAutoFit/>
          </a:bodyPr>
          <a:lstStyle/>
          <a:p>
            <a:pPr algn="l"/>
            <a:r>
              <a:rPr lang="en-US" b="0" i="0" dirty="0" err="1">
                <a:solidFill>
                  <a:srgbClr val="767676"/>
                </a:solidFill>
                <a:effectLst/>
                <a:latin typeface="Roboto" panose="02000000000000000000" pitchFamily="2" charset="0"/>
              </a:rPr>
              <a:t>lista</a:t>
            </a:r>
            <a:r>
              <a:rPr lang="en-US" b="0" i="0" dirty="0">
                <a:solidFill>
                  <a:srgbClr val="767676"/>
                </a:solidFill>
                <a:effectLst/>
                <a:latin typeface="Roboto" panose="02000000000000000000" pitchFamily="2" charset="0"/>
              </a:rPr>
              <a:t> = [5, 6, 7, 8]</a:t>
            </a:r>
            <a:endParaRPr lang="en-US" dirty="0"/>
          </a:p>
        </p:txBody>
      </p:sp>
    </p:spTree>
    <p:extLst>
      <p:ext uri="{BB962C8B-B14F-4D97-AF65-F5344CB8AC3E}">
        <p14:creationId xmlns:p14="http://schemas.microsoft.com/office/powerpoint/2010/main" val="195913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E96CA044-C1FA-C110-D8B5-5EE952672E6F}"/>
              </a:ext>
            </a:extLst>
          </p:cNvPr>
          <p:cNvSpPr txBox="1"/>
          <p:nvPr/>
        </p:nvSpPr>
        <p:spPr>
          <a:xfrm>
            <a:off x="491971" y="1363195"/>
            <a:ext cx="3142207" cy="369332"/>
          </a:xfrm>
          <a:prstGeom prst="rect">
            <a:avLst/>
          </a:prstGeom>
          <a:noFill/>
        </p:spPr>
        <p:txBody>
          <a:bodyPr wrap="none" rtlCol="0">
            <a:spAutoFit/>
          </a:bodyPr>
          <a:lstStyle/>
          <a:p>
            <a:r>
              <a:rPr lang="en-US" b="1" dirty="0">
                <a:solidFill>
                  <a:srgbClr val="14C214"/>
                </a:solidFill>
              </a:rPr>
              <a:t>MATRICES - CREACIÓN</a:t>
            </a:r>
          </a:p>
        </p:txBody>
      </p:sp>
      <p:sp>
        <p:nvSpPr>
          <p:cNvPr id="4" name="CuadroTexto 5">
            <a:extLst>
              <a:ext uri="{FF2B5EF4-FFF2-40B4-BE49-F238E27FC236}">
                <a16:creationId xmlns:a16="http://schemas.microsoft.com/office/drawing/2014/main" id="{2392E21B-2941-0D06-F73A-A513FD524B5A}"/>
              </a:ext>
            </a:extLst>
          </p:cNvPr>
          <p:cNvSpPr txBox="1"/>
          <p:nvPr/>
        </p:nvSpPr>
        <p:spPr>
          <a:xfrm>
            <a:off x="481648" y="1949038"/>
            <a:ext cx="8042633" cy="923330"/>
          </a:xfrm>
          <a:prstGeom prst="rect">
            <a:avLst/>
          </a:prstGeom>
          <a:noFill/>
        </p:spPr>
        <p:txBody>
          <a:bodyPr wrap="square" rtlCol="0">
            <a:spAutoFit/>
          </a:bodyPr>
          <a:lstStyle/>
          <a:p>
            <a:pPr lvl="1"/>
            <a:r>
              <a:rPr lang="es-ES" dirty="0"/>
              <a:t>Agregar datos a una lista utilizando el método </a:t>
            </a:r>
            <a:r>
              <a:rPr lang="es-ES" dirty="0" err="1"/>
              <a:t>append</a:t>
            </a:r>
            <a:r>
              <a:rPr lang="es-ES" dirty="0"/>
              <a:t>.</a:t>
            </a:r>
          </a:p>
          <a:p>
            <a:pPr lvl="1"/>
            <a:endParaRPr lang="es-ES" dirty="0"/>
          </a:p>
          <a:p>
            <a:pPr lvl="1"/>
            <a:endParaRPr lang="es-CO" dirty="0"/>
          </a:p>
        </p:txBody>
      </p:sp>
      <p:sp>
        <p:nvSpPr>
          <p:cNvPr id="5" name="TextBox 4">
            <a:extLst>
              <a:ext uri="{FF2B5EF4-FFF2-40B4-BE49-F238E27FC236}">
                <a16:creationId xmlns:a16="http://schemas.microsoft.com/office/drawing/2014/main" id="{676FE80E-35F7-9D4D-91D9-4B7C08A6ABC7}"/>
              </a:ext>
            </a:extLst>
          </p:cNvPr>
          <p:cNvSpPr txBox="1"/>
          <p:nvPr/>
        </p:nvSpPr>
        <p:spPr>
          <a:xfrm>
            <a:off x="1748118" y="2595369"/>
            <a:ext cx="6113928" cy="1077218"/>
          </a:xfrm>
          <a:prstGeom prst="rect">
            <a:avLst/>
          </a:prstGeom>
          <a:solidFill>
            <a:schemeClr val="tx1"/>
          </a:solidFill>
        </p:spPr>
        <p:txBody>
          <a:bodyPr wrap="square">
            <a:spAutoFit/>
          </a:bodyPr>
          <a:lstStyle/>
          <a:p>
            <a:r>
              <a:rPr lang="en-US" sz="1600" b="0" dirty="0" err="1">
                <a:solidFill>
                  <a:srgbClr val="D4D4D4"/>
                </a:solidFill>
                <a:effectLst/>
                <a:latin typeface="Consolas" panose="020B0609020204030204" pitchFamily="49" charset="0"/>
              </a:rPr>
              <a:t>lista</a:t>
            </a:r>
            <a:r>
              <a:rPr lang="en-US" sz="1600" b="0" dirty="0">
                <a:solidFill>
                  <a:srgbClr val="D4D4D4"/>
                </a:solidFill>
                <a:effectLst/>
                <a:latin typeface="Consolas" panose="020B0609020204030204" pitchFamily="49" charset="0"/>
              </a:rPr>
              <a:t>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err="1">
                <a:solidFill>
                  <a:srgbClr val="D4D4D4"/>
                </a:solidFill>
                <a:effectLst/>
                <a:latin typeface="Consolas" panose="020B0609020204030204" pitchFamily="49" charset="0"/>
              </a:rPr>
              <a:t>lista.append</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4</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6</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lista.append</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8</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10</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12</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a:t>
            </a:r>
            <a:r>
              <a:rPr lang="en-US" sz="1600" b="0" dirty="0" err="1">
                <a:solidFill>
                  <a:srgbClr val="D4D4D4"/>
                </a:solidFill>
                <a:effectLst/>
                <a:latin typeface="Consolas" panose="020B0609020204030204" pitchFamily="49" charset="0"/>
              </a:rPr>
              <a:t>lista</a:t>
            </a:r>
            <a:r>
              <a:rPr lang="en-US" sz="16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285A44DE-FB18-3F18-4E15-3E774315F27F}"/>
              </a:ext>
            </a:extLst>
          </p:cNvPr>
          <p:cNvSpPr txBox="1"/>
          <p:nvPr/>
        </p:nvSpPr>
        <p:spPr>
          <a:xfrm>
            <a:off x="4309509" y="4318918"/>
            <a:ext cx="6113928" cy="1077218"/>
          </a:xfrm>
          <a:prstGeom prst="rect">
            <a:avLst/>
          </a:prstGeom>
          <a:solidFill>
            <a:schemeClr val="tx1"/>
          </a:solidFill>
        </p:spPr>
        <p:txBody>
          <a:bodyPr wrap="square">
            <a:spAutoFit/>
          </a:bodyPr>
          <a:lstStyle/>
          <a:p>
            <a:r>
              <a:rPr lang="en-US" sz="1600" b="0" dirty="0">
                <a:solidFill>
                  <a:srgbClr val="D4D4D4"/>
                </a:solidFill>
                <a:effectLst/>
                <a:latin typeface="Consolas" panose="020B0609020204030204" pitchFamily="49" charset="0"/>
              </a:rPr>
              <a:t>lista1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[1, 2, 3]</a:t>
            </a:r>
          </a:p>
          <a:p>
            <a:r>
              <a:rPr lang="en-US" sz="1600" b="0" dirty="0">
                <a:solidFill>
                  <a:srgbClr val="D4D4D4"/>
                </a:solidFill>
                <a:effectLst/>
                <a:latin typeface="Consolas" panose="020B0609020204030204" pitchFamily="49" charset="0"/>
              </a:rPr>
              <a:t>lista2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[2, 3, 4]</a:t>
            </a:r>
          </a:p>
          <a:p>
            <a:r>
              <a:rPr lang="en-US" sz="1600" b="0" dirty="0">
                <a:solidFill>
                  <a:srgbClr val="D4D4D4"/>
                </a:solidFill>
                <a:effectLst/>
                <a:latin typeface="Consolas" panose="020B0609020204030204" pitchFamily="49" charset="0"/>
              </a:rPr>
              <a:t>lista3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[5, 6, 7]</a:t>
            </a:r>
          </a:p>
          <a:p>
            <a:r>
              <a:rPr lang="en-US" sz="1600" b="0" dirty="0" err="1">
                <a:solidFill>
                  <a:srgbClr val="D4D4D4"/>
                </a:solidFill>
                <a:effectLst/>
                <a:latin typeface="Consolas" panose="020B0609020204030204" pitchFamily="49" charset="0"/>
              </a:rPr>
              <a:t>Matriz</a:t>
            </a:r>
            <a:r>
              <a:rPr lang="en-US" sz="1600" b="0" dirty="0">
                <a:solidFill>
                  <a:srgbClr val="D4D4D4"/>
                </a:solidFill>
                <a:effectLst/>
                <a:latin typeface="Consolas" panose="020B0609020204030204" pitchFamily="49" charset="0"/>
              </a:rPr>
              <a:t> = [lista1, lista2, lista3]</a:t>
            </a:r>
          </a:p>
        </p:txBody>
      </p:sp>
    </p:spTree>
    <p:extLst>
      <p:ext uri="{BB962C8B-B14F-4D97-AF65-F5344CB8AC3E}">
        <p14:creationId xmlns:p14="http://schemas.microsoft.com/office/powerpoint/2010/main" val="300877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E96CA044-C1FA-C110-D8B5-5EE952672E6F}"/>
              </a:ext>
            </a:extLst>
          </p:cNvPr>
          <p:cNvSpPr txBox="1"/>
          <p:nvPr/>
        </p:nvSpPr>
        <p:spPr>
          <a:xfrm>
            <a:off x="491971" y="1363195"/>
            <a:ext cx="4956806" cy="369332"/>
          </a:xfrm>
          <a:prstGeom prst="rect">
            <a:avLst/>
          </a:prstGeom>
          <a:noFill/>
        </p:spPr>
        <p:txBody>
          <a:bodyPr wrap="none" rtlCol="0">
            <a:spAutoFit/>
          </a:bodyPr>
          <a:lstStyle/>
          <a:p>
            <a:r>
              <a:rPr lang="en-US" b="1" dirty="0">
                <a:solidFill>
                  <a:srgbClr val="14C214"/>
                </a:solidFill>
              </a:rPr>
              <a:t>MATRICES – CREACIÓN USANDO FOR</a:t>
            </a:r>
          </a:p>
        </p:txBody>
      </p:sp>
      <p:sp>
        <p:nvSpPr>
          <p:cNvPr id="7" name="CuadroTexto 5">
            <a:extLst>
              <a:ext uri="{FF2B5EF4-FFF2-40B4-BE49-F238E27FC236}">
                <a16:creationId xmlns:a16="http://schemas.microsoft.com/office/drawing/2014/main" id="{BE38EE59-BC0C-D919-2074-74135263DEFD}"/>
              </a:ext>
            </a:extLst>
          </p:cNvPr>
          <p:cNvSpPr txBox="1"/>
          <p:nvPr/>
        </p:nvSpPr>
        <p:spPr>
          <a:xfrm>
            <a:off x="481648" y="1949038"/>
            <a:ext cx="10535976" cy="369332"/>
          </a:xfrm>
          <a:prstGeom prst="rect">
            <a:avLst/>
          </a:prstGeom>
          <a:noFill/>
        </p:spPr>
        <p:txBody>
          <a:bodyPr wrap="square" rtlCol="0">
            <a:spAutoFit/>
          </a:bodyPr>
          <a:lstStyle/>
          <a:p>
            <a:pPr lvl="1"/>
            <a:r>
              <a:rPr lang="es-ES" dirty="0"/>
              <a:t>En el siguiente ejemplo deseamos crear una </a:t>
            </a:r>
            <a:r>
              <a:rPr lang="es-ES" dirty="0" err="1"/>
              <a:t>multilista</a:t>
            </a:r>
            <a:r>
              <a:rPr lang="es-ES" dirty="0"/>
              <a:t> de 2 filas por 3 columnas:</a:t>
            </a:r>
            <a:endParaRPr lang="es-CO" dirty="0"/>
          </a:p>
        </p:txBody>
      </p:sp>
      <p:sp>
        <p:nvSpPr>
          <p:cNvPr id="8" name="TextBox 7">
            <a:extLst>
              <a:ext uri="{FF2B5EF4-FFF2-40B4-BE49-F238E27FC236}">
                <a16:creationId xmlns:a16="http://schemas.microsoft.com/office/drawing/2014/main" id="{EAAB22F2-75A0-4786-B860-7FCD2F9F00E4}"/>
              </a:ext>
            </a:extLst>
          </p:cNvPr>
          <p:cNvSpPr txBox="1"/>
          <p:nvPr/>
        </p:nvSpPr>
        <p:spPr>
          <a:xfrm>
            <a:off x="1757083" y="2551837"/>
            <a:ext cx="6113928" cy="1754326"/>
          </a:xfrm>
          <a:prstGeom prst="rect">
            <a:avLst/>
          </a:prstGeom>
          <a:solidFill>
            <a:schemeClr val="tx1"/>
          </a:solidFill>
        </p:spPr>
        <p:txBody>
          <a:bodyPr wrap="square">
            <a:spAutoFit/>
          </a:bodyPr>
          <a:lstStyle/>
          <a:p>
            <a:r>
              <a:rPr lang="en-US" b="0" dirty="0">
                <a:solidFill>
                  <a:srgbClr val="D4D4D4"/>
                </a:solidFill>
                <a:effectLst/>
                <a:latin typeface="Consolas" panose="020B0609020204030204" pitchFamily="49" charset="0"/>
              </a:rPr>
              <a:t>lista2 </a:t>
            </a:r>
            <a:r>
              <a:rPr lang="en-US" b="0" dirty="0">
                <a:solidFill>
                  <a:srgbClr val="B4B4B4"/>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range(</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lista2.append([])</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j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range(</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lista2[</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].append(</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print (lista2)</a:t>
            </a:r>
          </a:p>
        </p:txBody>
      </p:sp>
      <p:sp>
        <p:nvSpPr>
          <p:cNvPr id="9" name="TextBox 8">
            <a:extLst>
              <a:ext uri="{FF2B5EF4-FFF2-40B4-BE49-F238E27FC236}">
                <a16:creationId xmlns:a16="http://schemas.microsoft.com/office/drawing/2014/main" id="{0D4F1C03-F84A-27E6-53CF-A44274972CF2}"/>
              </a:ext>
            </a:extLst>
          </p:cNvPr>
          <p:cNvSpPr txBox="1"/>
          <p:nvPr/>
        </p:nvSpPr>
        <p:spPr>
          <a:xfrm>
            <a:off x="4652682" y="4829268"/>
            <a:ext cx="6113928" cy="1477328"/>
          </a:xfrm>
          <a:prstGeom prst="rect">
            <a:avLst/>
          </a:prstGeom>
          <a:noFill/>
        </p:spPr>
        <p:txBody>
          <a:bodyPr wrap="square">
            <a:spAutoFit/>
          </a:bodyPr>
          <a:lstStyle/>
          <a:p>
            <a:r>
              <a:rPr lang="es-ES" b="1" i="0" dirty="0">
                <a:solidFill>
                  <a:srgbClr val="14C214"/>
                </a:solidFill>
                <a:effectLst/>
                <a:latin typeface="Roboto" panose="02000000000000000000" pitchFamily="2" charset="0"/>
              </a:rPr>
              <a:t>Ejercicio: </a:t>
            </a:r>
          </a:p>
          <a:p>
            <a:endParaRPr lang="es-ES" b="1" i="0" dirty="0">
              <a:solidFill>
                <a:srgbClr val="FF00C1"/>
              </a:solidFill>
              <a:effectLst/>
              <a:latin typeface="Roboto" panose="02000000000000000000" pitchFamily="2" charset="0"/>
            </a:endParaRPr>
          </a:p>
          <a:p>
            <a:r>
              <a:rPr lang="es-ES" b="0" i="0" dirty="0">
                <a:effectLst/>
                <a:latin typeface="Roboto" panose="02000000000000000000" pitchFamily="2" charset="0"/>
              </a:rPr>
              <a:t>Escriba un programa que tome 2 dígitos X,Y como entrada y genere una </a:t>
            </a:r>
            <a:r>
              <a:rPr lang="es-ES" b="0" i="0" dirty="0" err="1">
                <a:effectLst/>
                <a:latin typeface="Roboto" panose="02000000000000000000" pitchFamily="2" charset="0"/>
              </a:rPr>
              <a:t>multilista</a:t>
            </a:r>
            <a:r>
              <a:rPr lang="es-ES" b="0" i="0" dirty="0">
                <a:effectLst/>
                <a:latin typeface="Roboto" panose="02000000000000000000" pitchFamily="2" charset="0"/>
              </a:rPr>
              <a:t> de X por Y donde el valor de cada elemento sea el número de fila</a:t>
            </a:r>
            <a:endParaRPr lang="en-US" dirty="0"/>
          </a:p>
        </p:txBody>
      </p:sp>
    </p:spTree>
    <p:extLst>
      <p:ext uri="{BB962C8B-B14F-4D97-AF65-F5344CB8AC3E}">
        <p14:creationId xmlns:p14="http://schemas.microsoft.com/office/powerpoint/2010/main" val="82989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E96CA044-C1FA-C110-D8B5-5EE952672E6F}"/>
              </a:ext>
            </a:extLst>
          </p:cNvPr>
          <p:cNvSpPr txBox="1"/>
          <p:nvPr/>
        </p:nvSpPr>
        <p:spPr>
          <a:xfrm>
            <a:off x="491971" y="1363195"/>
            <a:ext cx="2813591" cy="369332"/>
          </a:xfrm>
          <a:prstGeom prst="rect">
            <a:avLst/>
          </a:prstGeom>
          <a:noFill/>
        </p:spPr>
        <p:txBody>
          <a:bodyPr wrap="none" rtlCol="0">
            <a:spAutoFit/>
          </a:bodyPr>
          <a:lstStyle/>
          <a:p>
            <a:r>
              <a:rPr lang="en-US" b="1" dirty="0">
                <a:solidFill>
                  <a:srgbClr val="14C214"/>
                </a:solidFill>
              </a:rPr>
              <a:t>MATRICES - ACCESO</a:t>
            </a:r>
          </a:p>
        </p:txBody>
      </p:sp>
      <p:sp>
        <p:nvSpPr>
          <p:cNvPr id="7" name="CuadroTexto 5">
            <a:extLst>
              <a:ext uri="{FF2B5EF4-FFF2-40B4-BE49-F238E27FC236}">
                <a16:creationId xmlns:a16="http://schemas.microsoft.com/office/drawing/2014/main" id="{87EC93FF-EBB9-6279-ABB4-8CCCA89DB397}"/>
              </a:ext>
            </a:extLst>
          </p:cNvPr>
          <p:cNvSpPr txBox="1"/>
          <p:nvPr/>
        </p:nvSpPr>
        <p:spPr>
          <a:xfrm>
            <a:off x="481648" y="1949038"/>
            <a:ext cx="9307811" cy="3693319"/>
          </a:xfrm>
          <a:prstGeom prst="rect">
            <a:avLst/>
          </a:prstGeom>
          <a:noFill/>
        </p:spPr>
        <p:txBody>
          <a:bodyPr wrap="square" rtlCol="0">
            <a:spAutoFit/>
          </a:bodyPr>
          <a:lstStyle/>
          <a:p>
            <a:pPr lvl="1"/>
            <a:r>
              <a:rPr lang="es-ES" dirty="0"/>
              <a:t>Si se desea acceder al primer valor de la primera lista, entonces la instrucción sería:</a:t>
            </a:r>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r>
              <a:rPr lang="es-ES" dirty="0"/>
              <a:t>Donde </a:t>
            </a:r>
            <a:r>
              <a:rPr lang="es-ES" b="1" dirty="0"/>
              <a:t>lista[0]</a:t>
            </a:r>
            <a:r>
              <a:rPr lang="es-ES" dirty="0"/>
              <a:t> ser refiere a la primera lista, por lo que </a:t>
            </a:r>
            <a:r>
              <a:rPr lang="es-ES" b="1" dirty="0"/>
              <a:t>lista[0][0] </a:t>
            </a:r>
            <a:r>
              <a:rPr lang="es-ES" dirty="0"/>
              <a:t>se refiere al primer elemento de la </a:t>
            </a:r>
            <a:r>
              <a:rPr lang="es-ES" dirty="0" err="1"/>
              <a:t>la</a:t>
            </a:r>
            <a:r>
              <a:rPr lang="es-ES" dirty="0"/>
              <a:t> </a:t>
            </a:r>
            <a:r>
              <a:rPr lang="es-ES" dirty="0" err="1"/>
              <a:t>multilista</a:t>
            </a:r>
            <a:r>
              <a:rPr lang="es-ES" dirty="0"/>
              <a:t>.</a:t>
            </a:r>
            <a:endParaRPr lang="es-CO" dirty="0"/>
          </a:p>
        </p:txBody>
      </p:sp>
      <p:sp>
        <p:nvSpPr>
          <p:cNvPr id="8" name="TextBox 7">
            <a:extLst>
              <a:ext uri="{FF2B5EF4-FFF2-40B4-BE49-F238E27FC236}">
                <a16:creationId xmlns:a16="http://schemas.microsoft.com/office/drawing/2014/main" id="{1EDFBE64-E90E-0115-15AE-F1C6FA62325E}"/>
              </a:ext>
            </a:extLst>
          </p:cNvPr>
          <p:cNvSpPr txBox="1"/>
          <p:nvPr/>
        </p:nvSpPr>
        <p:spPr>
          <a:xfrm>
            <a:off x="2022941" y="2711950"/>
            <a:ext cx="6113928" cy="1569660"/>
          </a:xfrm>
          <a:prstGeom prst="rect">
            <a:avLst/>
          </a:prstGeom>
          <a:solidFill>
            <a:schemeClr val="tx1"/>
          </a:solidFill>
        </p:spPr>
        <p:txBody>
          <a:bodyPr wrap="square">
            <a:spAutoFit/>
          </a:bodyPr>
          <a:lstStyle/>
          <a:p>
            <a:r>
              <a:rPr lang="en-US" sz="1600" b="0" dirty="0" err="1">
                <a:solidFill>
                  <a:srgbClr val="D4D4D4"/>
                </a:solidFill>
                <a:effectLst/>
                <a:latin typeface="Consolas" panose="020B0609020204030204" pitchFamily="49" charset="0"/>
              </a:rPr>
              <a:t>lista</a:t>
            </a:r>
            <a:r>
              <a:rPr lang="en-US" sz="1600" b="0" dirty="0">
                <a:solidFill>
                  <a:srgbClr val="D4D4D4"/>
                </a:solidFill>
                <a:effectLst/>
                <a:latin typeface="Consolas" panose="020B0609020204030204" pitchFamily="49" charset="0"/>
              </a:rPr>
              <a:t>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err="1">
                <a:solidFill>
                  <a:srgbClr val="D4D4D4"/>
                </a:solidFill>
                <a:effectLst/>
                <a:latin typeface="Consolas" panose="020B0609020204030204" pitchFamily="49" charset="0"/>
              </a:rPr>
              <a:t>lista.append</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4</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6</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lista.append</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8</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10</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12</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a:t>
            </a:r>
            <a:r>
              <a:rPr lang="en-US" sz="1600" b="0" dirty="0" err="1">
                <a:solidFill>
                  <a:srgbClr val="D4D4D4"/>
                </a:solidFill>
                <a:effectLst/>
                <a:latin typeface="Consolas" panose="020B0609020204030204" pitchFamily="49" charset="0"/>
              </a:rPr>
              <a:t>lista</a:t>
            </a:r>
            <a:r>
              <a:rPr lang="en-US" sz="1600" b="0" dirty="0">
                <a:solidFill>
                  <a:srgbClr val="D4D4D4"/>
                </a:solidFill>
                <a:effectLst/>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b="0" dirty="0">
                <a:solidFill>
                  <a:srgbClr val="D4D4D4"/>
                </a:solidFill>
                <a:effectLst/>
                <a:latin typeface="Consolas" panose="020B0609020204030204" pitchFamily="49" charset="0"/>
              </a:rPr>
              <a:t>valor = </a:t>
            </a:r>
            <a:r>
              <a:rPr lang="en-US" sz="1600" b="0" dirty="0" err="1">
                <a:solidFill>
                  <a:srgbClr val="D4D4D4"/>
                </a:solidFill>
                <a:effectLst/>
                <a:latin typeface="Consolas" panose="020B0609020204030204" pitchFamily="49" charset="0"/>
              </a:rPr>
              <a:t>lista</a:t>
            </a:r>
            <a:r>
              <a:rPr lang="en-US" sz="1600" b="0" dirty="0">
                <a:solidFill>
                  <a:srgbClr val="D4D4D4"/>
                </a:solidFill>
                <a:effectLst/>
                <a:latin typeface="Consolas" panose="020B0609020204030204" pitchFamily="49" charset="0"/>
              </a:rPr>
              <a:t>[0][0]</a:t>
            </a:r>
          </a:p>
        </p:txBody>
      </p:sp>
    </p:spTree>
    <p:extLst>
      <p:ext uri="{BB962C8B-B14F-4D97-AF65-F5344CB8AC3E}">
        <p14:creationId xmlns:p14="http://schemas.microsoft.com/office/powerpoint/2010/main" val="295112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E939314C-0700-71FD-76F7-CF580F82509E}"/>
              </a:ext>
            </a:extLst>
          </p:cNvPr>
          <p:cNvSpPr txBox="1"/>
          <p:nvPr/>
        </p:nvSpPr>
        <p:spPr>
          <a:xfrm>
            <a:off x="491971" y="1363195"/>
            <a:ext cx="2813591" cy="369332"/>
          </a:xfrm>
          <a:prstGeom prst="rect">
            <a:avLst/>
          </a:prstGeom>
          <a:noFill/>
        </p:spPr>
        <p:txBody>
          <a:bodyPr wrap="none" rtlCol="0">
            <a:spAutoFit/>
          </a:bodyPr>
          <a:lstStyle/>
          <a:p>
            <a:r>
              <a:rPr lang="en-US" b="1" dirty="0">
                <a:solidFill>
                  <a:srgbClr val="14C214"/>
                </a:solidFill>
              </a:rPr>
              <a:t>MATRICES - ACCESO</a:t>
            </a:r>
          </a:p>
        </p:txBody>
      </p:sp>
      <p:sp>
        <p:nvSpPr>
          <p:cNvPr id="4" name="CuadroTexto 5">
            <a:extLst>
              <a:ext uri="{FF2B5EF4-FFF2-40B4-BE49-F238E27FC236}">
                <a16:creationId xmlns:a16="http://schemas.microsoft.com/office/drawing/2014/main" id="{92771CFE-BFC4-11D4-CFD8-F0AF36934C97}"/>
              </a:ext>
            </a:extLst>
          </p:cNvPr>
          <p:cNvSpPr txBox="1"/>
          <p:nvPr/>
        </p:nvSpPr>
        <p:spPr>
          <a:xfrm>
            <a:off x="481648" y="1949038"/>
            <a:ext cx="9307811" cy="923330"/>
          </a:xfrm>
          <a:prstGeom prst="rect">
            <a:avLst/>
          </a:prstGeom>
          <a:noFill/>
        </p:spPr>
        <p:txBody>
          <a:bodyPr wrap="square" rtlCol="0">
            <a:spAutoFit/>
          </a:bodyPr>
          <a:lstStyle/>
          <a:p>
            <a:pPr lvl="1"/>
            <a:r>
              <a:rPr lang="es-ES" dirty="0"/>
              <a:t>Para procesar una matriz bidimensional, normalmente utiliza bucles anidados. El primer ciclo itera a través del número de fila, el segundo ciclo recorre los elementos dentro de una fila. </a:t>
            </a:r>
          </a:p>
        </p:txBody>
      </p:sp>
      <p:sp>
        <p:nvSpPr>
          <p:cNvPr id="5" name="TextBox 4">
            <a:extLst>
              <a:ext uri="{FF2B5EF4-FFF2-40B4-BE49-F238E27FC236}">
                <a16:creationId xmlns:a16="http://schemas.microsoft.com/office/drawing/2014/main" id="{6545B57F-94FD-AAE5-0247-C3685039ADB4}"/>
              </a:ext>
            </a:extLst>
          </p:cNvPr>
          <p:cNvSpPr txBox="1"/>
          <p:nvPr/>
        </p:nvSpPr>
        <p:spPr>
          <a:xfrm>
            <a:off x="1947497" y="3090107"/>
            <a:ext cx="6113928" cy="1477328"/>
          </a:xfrm>
          <a:prstGeom prst="rect">
            <a:avLst/>
          </a:prstGeom>
          <a:solidFill>
            <a:schemeClr val="tx1"/>
          </a:solidFill>
        </p:spPr>
        <p:txBody>
          <a:bodyPr wrap="square">
            <a:spAutoFit/>
          </a:bodyPr>
          <a:lstStyle/>
          <a:p>
            <a:r>
              <a:rPr lang="en-US" b="0" dirty="0">
                <a:solidFill>
                  <a:srgbClr val="D4D4D4"/>
                </a:solidFill>
                <a:effectLst/>
                <a:latin typeface="Consolas" panose="020B0609020204030204" pitchFamily="49" charset="0"/>
              </a:rPr>
              <a:t>a </a:t>
            </a:r>
            <a:r>
              <a:rPr lang="en-US" b="0" dirty="0">
                <a:solidFill>
                  <a:srgbClr val="B4B4B4"/>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7</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8</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9</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range(</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(a)):</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j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range(</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(a[</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][j], </a:t>
            </a:r>
            <a:r>
              <a:rPr lang="en-US" b="0" dirty="0">
                <a:solidFill>
                  <a:srgbClr val="7F7F7F"/>
                </a:solidFill>
                <a:effectLst/>
                <a:latin typeface="Consolas" panose="020B0609020204030204" pitchFamily="49" charset="0"/>
              </a:rPr>
              <a:t>end</a:t>
            </a:r>
            <a:r>
              <a:rPr lang="en-US" b="0" dirty="0">
                <a:solidFill>
                  <a:srgbClr val="B4B4B4"/>
                </a:solidFill>
                <a:effectLst/>
                <a:latin typeface="Consolas" panose="020B0609020204030204" pitchFamily="49" charset="0"/>
              </a:rPr>
              <a:t>=</a:t>
            </a:r>
            <a:r>
              <a:rPr lang="en-US" b="0" dirty="0">
                <a:solidFill>
                  <a:srgbClr val="D69D85"/>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p>
        </p:txBody>
      </p:sp>
      <p:sp>
        <p:nvSpPr>
          <p:cNvPr id="6" name="TextBox 5">
            <a:extLst>
              <a:ext uri="{FF2B5EF4-FFF2-40B4-BE49-F238E27FC236}">
                <a16:creationId xmlns:a16="http://schemas.microsoft.com/office/drawing/2014/main" id="{FD141831-308D-96B7-0D1C-6A6410111E9F}"/>
              </a:ext>
            </a:extLst>
          </p:cNvPr>
          <p:cNvSpPr txBox="1"/>
          <p:nvPr/>
        </p:nvSpPr>
        <p:spPr>
          <a:xfrm>
            <a:off x="4867835" y="4831254"/>
            <a:ext cx="6113928" cy="1477328"/>
          </a:xfrm>
          <a:prstGeom prst="rect">
            <a:avLst/>
          </a:prstGeom>
          <a:solidFill>
            <a:schemeClr val="tx1"/>
          </a:solidFill>
        </p:spPr>
        <p:txBody>
          <a:bodyPr wrap="square">
            <a:spAutoFit/>
          </a:bodyPr>
          <a:lstStyle/>
          <a:p>
            <a:r>
              <a:rPr lang="en-US" b="0" dirty="0">
                <a:solidFill>
                  <a:srgbClr val="D4D4D4"/>
                </a:solidFill>
                <a:effectLst/>
                <a:latin typeface="Consolas" panose="020B0609020204030204" pitchFamily="49" charset="0"/>
              </a:rPr>
              <a:t>a </a:t>
            </a:r>
            <a:r>
              <a:rPr lang="en-US" b="0" dirty="0">
                <a:solidFill>
                  <a:srgbClr val="B4B4B4"/>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7</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8</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9</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elem</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row:</a:t>
            </a:r>
          </a:p>
          <a:p>
            <a:r>
              <a:rPr lang="en-US" b="0" dirty="0">
                <a:solidFill>
                  <a:srgbClr val="D4D4D4"/>
                </a:solidFill>
                <a:effectLst/>
                <a:latin typeface="Consolas" panose="020B0609020204030204" pitchFamily="49" charset="0"/>
              </a:rPr>
              <a:t>        print(</a:t>
            </a:r>
            <a:r>
              <a:rPr lang="en-US" b="0" dirty="0" err="1">
                <a:solidFill>
                  <a:srgbClr val="D4D4D4"/>
                </a:solidFill>
                <a:effectLst/>
                <a:latin typeface="Consolas" panose="020B0609020204030204" pitchFamily="49" charset="0"/>
              </a:rPr>
              <a:t>elem</a:t>
            </a:r>
            <a:r>
              <a:rPr lang="en-US" b="0" dirty="0">
                <a:solidFill>
                  <a:srgbClr val="D4D4D4"/>
                </a:solidFill>
                <a:effectLst/>
                <a:latin typeface="Consolas" panose="020B0609020204030204" pitchFamily="49" charset="0"/>
              </a:rPr>
              <a:t>, </a:t>
            </a:r>
            <a:r>
              <a:rPr lang="en-US" b="0" dirty="0">
                <a:solidFill>
                  <a:srgbClr val="7F7F7F"/>
                </a:solidFill>
                <a:effectLst/>
                <a:latin typeface="Consolas" panose="020B0609020204030204" pitchFamily="49" charset="0"/>
              </a:rPr>
              <a:t>end</a:t>
            </a:r>
            <a:r>
              <a:rPr lang="en-US" b="0" dirty="0">
                <a:solidFill>
                  <a:srgbClr val="B4B4B4"/>
                </a:solidFill>
                <a:effectLst/>
                <a:latin typeface="Consolas" panose="020B0609020204030204" pitchFamily="49" charset="0"/>
              </a:rPr>
              <a:t>=</a:t>
            </a:r>
            <a:r>
              <a:rPr lang="en-US" b="0" dirty="0">
                <a:solidFill>
                  <a:srgbClr val="D69D85"/>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p>
        </p:txBody>
      </p:sp>
    </p:spTree>
    <p:extLst>
      <p:ext uri="{BB962C8B-B14F-4D97-AF65-F5344CB8AC3E}">
        <p14:creationId xmlns:p14="http://schemas.microsoft.com/office/powerpoint/2010/main" val="293450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Listas</a:t>
            </a:r>
            <a:r>
              <a:rPr lang="en-US" dirty="0"/>
              <a:t> </a:t>
            </a:r>
            <a:r>
              <a:rPr lang="en-US" dirty="0" err="1"/>
              <a:t>Dentro</a:t>
            </a:r>
            <a:r>
              <a:rPr lang="en-US" dirty="0"/>
              <a:t> de </a:t>
            </a:r>
            <a:r>
              <a:rPr lang="en-US" dirty="0" err="1"/>
              <a:t>Listas</a:t>
            </a:r>
            <a:endParaRPr lang="en-US" dirty="0"/>
          </a:p>
        </p:txBody>
      </p:sp>
      <p:sp>
        <p:nvSpPr>
          <p:cNvPr id="2" name="TextBox 1">
            <a:extLst>
              <a:ext uri="{FF2B5EF4-FFF2-40B4-BE49-F238E27FC236}">
                <a16:creationId xmlns:a16="http://schemas.microsoft.com/office/drawing/2014/main" id="{E939314C-0700-71FD-76F7-CF580F82509E}"/>
              </a:ext>
            </a:extLst>
          </p:cNvPr>
          <p:cNvSpPr txBox="1"/>
          <p:nvPr/>
        </p:nvSpPr>
        <p:spPr>
          <a:xfrm>
            <a:off x="491971" y="1363195"/>
            <a:ext cx="1781257" cy="369332"/>
          </a:xfrm>
          <a:prstGeom prst="rect">
            <a:avLst/>
          </a:prstGeom>
          <a:noFill/>
        </p:spPr>
        <p:txBody>
          <a:bodyPr wrap="none" rtlCol="0">
            <a:spAutoFit/>
          </a:bodyPr>
          <a:lstStyle/>
          <a:p>
            <a:r>
              <a:rPr lang="en-US" b="1" dirty="0">
                <a:solidFill>
                  <a:srgbClr val="14C214"/>
                </a:solidFill>
              </a:rPr>
              <a:t>EJERCICIOS</a:t>
            </a:r>
          </a:p>
        </p:txBody>
      </p:sp>
      <p:sp>
        <p:nvSpPr>
          <p:cNvPr id="4" name="TextBox 3">
            <a:extLst>
              <a:ext uri="{FF2B5EF4-FFF2-40B4-BE49-F238E27FC236}">
                <a16:creationId xmlns:a16="http://schemas.microsoft.com/office/drawing/2014/main" id="{8CC704F1-A339-E97B-BA33-23ABD49EE644}"/>
              </a:ext>
            </a:extLst>
          </p:cNvPr>
          <p:cNvSpPr txBox="1"/>
          <p:nvPr/>
        </p:nvSpPr>
        <p:spPr>
          <a:xfrm>
            <a:off x="1075764" y="1860249"/>
            <a:ext cx="10861661" cy="4247317"/>
          </a:xfrm>
          <a:prstGeom prst="rect">
            <a:avLst/>
          </a:prstGeom>
          <a:noFill/>
        </p:spPr>
        <p:txBody>
          <a:bodyPr wrap="square">
            <a:spAutoFit/>
          </a:bodyPr>
          <a:lstStyle/>
          <a:p>
            <a:pPr marL="285750" indent="-285750">
              <a:buFont typeface="Arial" panose="020B0604020202020204" pitchFamily="34" charset="0"/>
              <a:buChar char="•"/>
            </a:pPr>
            <a:r>
              <a:rPr lang="es-ES" dirty="0"/>
              <a:t>Programa que declare una lista y la vaya llenando de números hasta que introduzcamos un número negativo. Entonces se debe imprimir el vector (sólo los elementos introducidos).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Queremos guardar los nombres y la edades de los alumnos de un curso. Realiza un programa que introduzca el nombre y la edad de cada alumno. El proceso de lectura de datos terminará cuando se introduzca como nombre un asterisco (*) Al finalizar se mostrará los siguientes datos:</a:t>
            </a:r>
          </a:p>
          <a:p>
            <a:pPr marL="742950" lvl="1" indent="-285750">
              <a:buFont typeface="Arial" panose="020B0604020202020204" pitchFamily="34" charset="0"/>
              <a:buChar char="•"/>
            </a:pPr>
            <a:r>
              <a:rPr lang="es-ES" dirty="0"/>
              <a:t>Todos lo alumnos mayores de edad.</a:t>
            </a:r>
          </a:p>
          <a:p>
            <a:pPr marL="742950" lvl="1" indent="-285750">
              <a:buFont typeface="Arial" panose="020B0604020202020204" pitchFamily="34" charset="0"/>
              <a:buChar char="•"/>
            </a:pPr>
            <a:r>
              <a:rPr lang="es-ES" dirty="0"/>
              <a:t>Los alumnos mayores (los que tienen más edad – n primeros)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Queremos guardar la temperatura mínima y máxima de 5 días. Realiza un programa que de la siguiente información:</a:t>
            </a:r>
          </a:p>
          <a:p>
            <a:pPr marL="742950" lvl="1" indent="-285750">
              <a:buFont typeface="Arial" panose="020B0604020202020204" pitchFamily="34" charset="0"/>
              <a:buChar char="•"/>
            </a:pPr>
            <a:r>
              <a:rPr lang="es-ES" dirty="0"/>
              <a:t>La temperatura media de cada día</a:t>
            </a:r>
          </a:p>
          <a:p>
            <a:pPr marL="742950" lvl="1" indent="-285750">
              <a:buFont typeface="Arial" panose="020B0604020202020204" pitchFamily="34" charset="0"/>
              <a:buChar char="•"/>
            </a:pPr>
            <a:r>
              <a:rPr lang="es-ES" dirty="0"/>
              <a:t>Los días con menos temperatura</a:t>
            </a:r>
          </a:p>
          <a:p>
            <a:pPr marL="742950" lvl="1" indent="-285750">
              <a:buFont typeface="Arial" panose="020B0604020202020204" pitchFamily="34" charset="0"/>
              <a:buChar char="•"/>
            </a:pPr>
            <a:r>
              <a:rPr lang="es-ES" dirty="0"/>
              <a:t>Se lee una temperatura por teclado y se muestran los días cuya temperatura máxima coincide con ella. si no existe ningún día se muestra un mensaje de información.</a:t>
            </a:r>
            <a:endParaRPr lang="en-US" dirty="0"/>
          </a:p>
        </p:txBody>
      </p:sp>
    </p:spTree>
    <p:extLst>
      <p:ext uri="{BB962C8B-B14F-4D97-AF65-F5344CB8AC3E}">
        <p14:creationId xmlns:p14="http://schemas.microsoft.com/office/powerpoint/2010/main" val="37201635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946</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Condensed</vt:lpstr>
      <vt:lpstr>Bahnschrift SemiBold SemiConden</vt:lpstr>
      <vt:lpstr>Century Schoolbook</vt:lpstr>
      <vt:lpstr>Consolas</vt:lpstr>
      <vt:lpstr>Humanst521 BT</vt:lpstr>
      <vt:lpstr>Roboto</vt:lpstr>
      <vt:lpstr>Univers Condensed</vt:lpstr>
      <vt:lpstr>Tema de Office</vt:lpstr>
      <vt:lpstr>DIPLOMADO EN INTRODUCCIÓN A LA CIENCIA DE DATOS</vt:lpstr>
      <vt:lpstr>LISTAS DENTRO DE LISTAS</vt:lpstr>
      <vt:lpstr>Listas Dentro de Listas</vt:lpstr>
      <vt:lpstr>Listas Dentro de Listas</vt:lpstr>
      <vt:lpstr>Listas Dentro de Listas</vt:lpstr>
      <vt:lpstr>Listas Dentro de Listas</vt:lpstr>
      <vt:lpstr>Listas Dentro de Listas</vt:lpstr>
      <vt:lpstr>Listas Dentro de Listas</vt:lpstr>
      <vt:lpstr>Listas Dentro de Listas</vt:lpstr>
      <vt:lpstr>Listas Dentro de Listas</vt:lpstr>
      <vt:lpstr>Listas Dentro de Listas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Ardila</dc:creator>
  <cp:lastModifiedBy>Luis</cp:lastModifiedBy>
  <cp:revision>92</cp:revision>
  <dcterms:created xsi:type="dcterms:W3CDTF">2021-03-09T20:00:32Z</dcterms:created>
  <dcterms:modified xsi:type="dcterms:W3CDTF">2023-02-03T03:12:58Z</dcterms:modified>
</cp:coreProperties>
</file>