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459" r:id="rId3"/>
    <p:sldId id="322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4" r:id="rId16"/>
    <p:sldId id="323" r:id="rId17"/>
    <p:sldId id="471" r:id="rId18"/>
    <p:sldId id="472" r:id="rId19"/>
    <p:sldId id="475" r:id="rId20"/>
    <p:sldId id="476" r:id="rId21"/>
    <p:sldId id="473" r:id="rId22"/>
    <p:sldId id="477" r:id="rId23"/>
    <p:sldId id="478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99"/>
    <a:srgbClr val="66FF33"/>
    <a:srgbClr val="14C214"/>
    <a:srgbClr val="CCFF33"/>
    <a:srgbClr val="95D7C1"/>
    <a:srgbClr val="00CC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CCFF2DB-04F1-4BED-B5F1-D998FDF390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05F36-D908-488C-AC29-B4063846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D5AF78-3254-4336-8F44-778ED9F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ksdlksjdlksad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CE857F-2DFE-48E9-B3D4-DF62BE47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0C85A84-75E6-44C1-9538-46D65764FE0D}"/>
              </a:ext>
            </a:extLst>
          </p:cNvPr>
          <p:cNvGrpSpPr/>
          <p:nvPr userDrawn="1"/>
        </p:nvGrpSpPr>
        <p:grpSpPr>
          <a:xfrm>
            <a:off x="800099" y="1671271"/>
            <a:ext cx="10612953" cy="4048125"/>
            <a:chOff x="800099" y="1404937"/>
            <a:chExt cx="10612953" cy="4048125"/>
          </a:xfr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6E12E019-8E88-4F4A-9CF7-4745D2A605F7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9214960-C9EB-4D9E-9086-6C5D92BEC627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CD8EE93-CA22-48B2-8778-9F0BF8F942EA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DAFA2A9-4466-49BF-AAE6-F89834142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7406" y="2465020"/>
            <a:ext cx="8095199" cy="1325563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  <a:latin typeface="Humanst521 BT" panose="020B0602020204020204" pitchFamily="34" charset="0"/>
                <a:ea typeface="HP Simplified Hans" panose="020B0500000000000000" pitchFamily="34" charset="-122"/>
              </a:defRPr>
            </a:lvl1pPr>
          </a:lstStyle>
          <a:p>
            <a:r>
              <a:rPr lang="en-US" dirty="0"/>
              <a:t>NOMBRE DEL DIPLOMADO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84A9492-EC20-4835-9640-E67604180688}"/>
              </a:ext>
            </a:extLst>
          </p:cNvPr>
          <p:cNvGrpSpPr/>
          <p:nvPr userDrawn="1"/>
        </p:nvGrpSpPr>
        <p:grpSpPr>
          <a:xfrm>
            <a:off x="2327811" y="4168577"/>
            <a:ext cx="7654389" cy="898188"/>
            <a:chOff x="800099" y="1404937"/>
            <a:chExt cx="10612953" cy="4048125"/>
          </a:xfrm>
          <a:solidFill>
            <a:srgbClr val="99FF66"/>
          </a:solidFill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87CBF745-1C35-4413-8186-7F1A723AA640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C48BE54-9708-41A7-8EF8-DF8D63F61B7C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99529D3D-E264-44B8-8B58-08F2C0CC43FB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C318A28-F2D5-4836-AD4D-32037BD95822}"/>
              </a:ext>
            </a:extLst>
          </p:cNvPr>
          <p:cNvCxnSpPr>
            <a:cxnSpLocks/>
          </p:cNvCxnSpPr>
          <p:nvPr userDrawn="1"/>
        </p:nvCxnSpPr>
        <p:spPr>
          <a:xfrm>
            <a:off x="9992497" y="279250"/>
            <a:ext cx="0" cy="7801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E29B6011-47DA-47E0-A544-DB929DBDD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97153" y="4392392"/>
            <a:ext cx="6915704" cy="450558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Nombre de la sesión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C18405-8DD4-DC6B-B35A-DAF5614A0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0475" y="279250"/>
            <a:ext cx="1676400" cy="8211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1D6A77-AD6D-2E90-D18D-ACAE3F7C6E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9709" y="279250"/>
            <a:ext cx="1829457" cy="826206"/>
          </a:xfrm>
          <a:prstGeom prst="rect">
            <a:avLst/>
          </a:prstGeom>
        </p:spPr>
      </p:pic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4FCB6EE2-FD17-D0CE-13DC-19D3E845F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2142" y="5186493"/>
            <a:ext cx="5135356" cy="4460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2pPr>
          </a:lstStyle>
          <a:p>
            <a:pPr lvl="0"/>
            <a:r>
              <a:rPr lang="es-CO" dirty="0"/>
              <a:t>Docente a cargo de la sesión</a:t>
            </a:r>
          </a:p>
        </p:txBody>
      </p:sp>
    </p:spTree>
    <p:extLst>
      <p:ext uri="{BB962C8B-B14F-4D97-AF65-F5344CB8AC3E}">
        <p14:creationId xmlns:p14="http://schemas.microsoft.com/office/powerpoint/2010/main" val="19275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BB18066D-26E4-67A7-D178-CE8C373B8C0F}"/>
              </a:ext>
            </a:extLst>
          </p:cNvPr>
          <p:cNvSpPr/>
          <p:nvPr userDrawn="1"/>
        </p:nvSpPr>
        <p:spPr>
          <a:xfrm>
            <a:off x="8991600" y="0"/>
            <a:ext cx="3200400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CDA7FD-699B-0878-B90F-3D571A4093AB}"/>
              </a:ext>
            </a:extLst>
          </p:cNvPr>
          <p:cNvSpPr/>
          <p:nvPr userDrawn="1"/>
        </p:nvSpPr>
        <p:spPr>
          <a:xfrm>
            <a:off x="8991600" y="1"/>
            <a:ext cx="28194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19867C-82E5-44A6-9828-F4A37994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0650" y="365125"/>
            <a:ext cx="2628900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D69CBB-BDE4-4C8B-A64F-5CF7D4996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2D8DD-800B-483A-A0DF-B3CEA411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7A0D0-3499-4E0A-A253-3270F291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FBB50-86F5-456C-910D-B36066E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28D8CD5-EA09-4ACF-B378-EE01591A436D}"/>
              </a:ext>
            </a:extLst>
          </p:cNvPr>
          <p:cNvSpPr/>
          <p:nvPr userDrawn="1"/>
        </p:nvSpPr>
        <p:spPr>
          <a:xfrm>
            <a:off x="-47331" y="-38390"/>
            <a:ext cx="12251164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B40248-904B-CD7B-0375-3DD8A016D781}"/>
              </a:ext>
            </a:extLst>
          </p:cNvPr>
          <p:cNvSpPr/>
          <p:nvPr userDrawn="1"/>
        </p:nvSpPr>
        <p:spPr>
          <a:xfrm>
            <a:off x="-47331" y="2006364"/>
            <a:ext cx="12227498" cy="2244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09A84C5-5A96-4EE1-8476-6B1B10F19925}"/>
              </a:ext>
            </a:extLst>
          </p:cNvPr>
          <p:cNvCxnSpPr/>
          <p:nvPr userDrawn="1"/>
        </p:nvCxnSpPr>
        <p:spPr>
          <a:xfrm>
            <a:off x="10518163" y="120182"/>
            <a:ext cx="0" cy="6911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612AB2-0340-4510-911C-90F009C90F93}"/>
              </a:ext>
            </a:extLst>
          </p:cNvPr>
          <p:cNvSpPr/>
          <p:nvPr userDrawn="1"/>
        </p:nvSpPr>
        <p:spPr>
          <a:xfrm>
            <a:off x="-47331" y="6305601"/>
            <a:ext cx="12251164" cy="55866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8E4BD164-3EBA-4C03-B66A-938AFE4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168281"/>
            <a:ext cx="9144001" cy="192317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Bahnschrift SemiBold SemiConden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2865E1CF-2834-43BF-99EC-14D0776C7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409441"/>
            <a:ext cx="9144001" cy="3651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C60DE7-D097-BB60-EAF1-E2686442A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622" y="128148"/>
            <a:ext cx="1375496" cy="6752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7C2B95-DD1B-E41F-0B46-AF1D88C4FC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86209" y="120182"/>
            <a:ext cx="1416812" cy="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154B8-7896-4C3D-A0DC-BCC4A193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/>
          <a:lstStyle>
            <a:lvl1pPr algn="just">
              <a:defRPr>
                <a:latin typeface="+mn-lt"/>
              </a:defRPr>
            </a:lvl1pPr>
            <a:lvl2pPr algn="just">
              <a:defRPr>
                <a:latin typeface="+mn-lt"/>
              </a:defRPr>
            </a:lvl2pPr>
            <a:lvl3pPr algn="just">
              <a:defRPr>
                <a:latin typeface="+mn-lt"/>
              </a:defRPr>
            </a:lvl3pPr>
            <a:lvl4pPr algn="just">
              <a:defRPr>
                <a:latin typeface="+mn-lt"/>
              </a:defRPr>
            </a:lvl4pPr>
            <a:lvl5pPr algn="just"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31416-3EA1-44B9-B919-CB19D41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56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BE26D-B452-4A0B-8272-FF9C2492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05662"/>
            <a:ext cx="2743200" cy="365125"/>
          </a:xfrm>
        </p:spPr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306E92-FEFF-47CA-B2DB-D278F491AE2B}"/>
              </a:ext>
            </a:extLst>
          </p:cNvPr>
          <p:cNvSpPr/>
          <p:nvPr userDrawn="1"/>
        </p:nvSpPr>
        <p:spPr>
          <a:xfrm>
            <a:off x="0" y="0"/>
            <a:ext cx="12192000" cy="9942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C53A48-CE74-4CC1-87DB-FB15F7DEA2AB}"/>
              </a:ext>
            </a:extLst>
          </p:cNvPr>
          <p:cNvSpPr/>
          <p:nvPr userDrawn="1"/>
        </p:nvSpPr>
        <p:spPr>
          <a:xfrm>
            <a:off x="0" y="994299"/>
            <a:ext cx="12192000" cy="134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2F77D-4F31-4A42-A6B7-33EF3158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46672"/>
            <a:ext cx="9965924" cy="50095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586D6F-274A-4967-8E47-9B5F21E832DE}"/>
              </a:ext>
            </a:extLst>
          </p:cNvPr>
          <p:cNvSpPr/>
          <p:nvPr userDrawn="1"/>
        </p:nvSpPr>
        <p:spPr>
          <a:xfrm>
            <a:off x="0" y="984015"/>
            <a:ext cx="12192000" cy="134937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8B08B5-C6E0-D8FC-CD0B-77D5B5999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2733" y="187120"/>
            <a:ext cx="1242134" cy="609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8350AC7-5CD2-CD16-0DEA-4551C38AA9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921" y="5873985"/>
            <a:ext cx="182895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1386907E-BABD-4DDB-8FF0-FD1FD51AD9D6}"/>
              </a:ext>
            </a:extLst>
          </p:cNvPr>
          <p:cNvSpPr/>
          <p:nvPr userDrawn="1"/>
        </p:nvSpPr>
        <p:spPr>
          <a:xfrm>
            <a:off x="0" y="0"/>
            <a:ext cx="617885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54CC70-E98A-5379-7F26-2EA7E824586B}"/>
              </a:ext>
            </a:extLst>
          </p:cNvPr>
          <p:cNvSpPr/>
          <p:nvPr userDrawn="1"/>
        </p:nvSpPr>
        <p:spPr>
          <a:xfrm>
            <a:off x="492376" y="464234"/>
            <a:ext cx="4965889" cy="554426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CFA5A4-2356-F3EF-602A-88F06CBC75E9}"/>
              </a:ext>
            </a:extLst>
          </p:cNvPr>
          <p:cNvSpPr/>
          <p:nvPr userDrawn="1"/>
        </p:nvSpPr>
        <p:spPr>
          <a:xfrm>
            <a:off x="604918" y="618978"/>
            <a:ext cx="4740794" cy="527479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066EC-A8DC-4AE3-B2CD-A30D51563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372" y="1118797"/>
            <a:ext cx="4790983" cy="488970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D4DB0-94F0-4938-B13C-C70BC178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98EF639E-4302-4695-91D3-51CC51B0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40" y="2346457"/>
            <a:ext cx="4248150" cy="1325563"/>
          </a:xfrm>
        </p:spPr>
        <p:txBody>
          <a:bodyPr/>
          <a:lstStyle>
            <a:lvl1pPr>
              <a:defRPr lang="es-E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95AD97-A35E-B2C9-5D4D-823663BE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376" y="6163242"/>
            <a:ext cx="1221165" cy="5994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BA393D4-FDC0-9CAA-67FE-C69722913D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21633" y="161348"/>
            <a:ext cx="1464333" cy="6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84AB66-CB4C-44F8-81F4-A496591B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D60446-80A4-418F-A003-24D44F73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16297-FD1D-4D37-BA94-C8151762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E013B8-A29B-482B-A558-8A44E55317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CCB9EE-3807-47D7-8BB0-FD000A3DEFBE}"/>
              </a:ext>
            </a:extLst>
          </p:cNvPr>
          <p:cNvCxnSpPr>
            <a:cxnSpLocks/>
          </p:cNvCxnSpPr>
          <p:nvPr userDrawn="1"/>
        </p:nvCxnSpPr>
        <p:spPr>
          <a:xfrm>
            <a:off x="5914840" y="2452412"/>
            <a:ext cx="0" cy="16737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D4CA398-8161-4909-B6B0-36E0B45FB841}"/>
              </a:ext>
            </a:extLst>
          </p:cNvPr>
          <p:cNvSpPr txBox="1">
            <a:spLocks/>
          </p:cNvSpPr>
          <p:nvPr userDrawn="1"/>
        </p:nvSpPr>
        <p:spPr>
          <a:xfrm>
            <a:off x="4038600" y="6288434"/>
            <a:ext cx="3849986" cy="500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Univers Condensed" panose="020B050602020205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Diplomado en introducción a la ciencia de datos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B735BD-E671-0199-CD1C-5AE7BE7D20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7563" y="2542651"/>
            <a:ext cx="3026936" cy="14859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9F0A72-E6A3-6167-168E-D1017F08B7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9979" y="2549139"/>
            <a:ext cx="3287696" cy="1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B6E0C17-EDB0-FF69-1570-22863CE41EF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6D118D-8D06-8A65-2BAF-ED5DF7B7F3BD}"/>
              </a:ext>
            </a:extLst>
          </p:cNvPr>
          <p:cNvSpPr/>
          <p:nvPr userDrawn="1"/>
        </p:nvSpPr>
        <p:spPr>
          <a:xfrm>
            <a:off x="138545" y="136525"/>
            <a:ext cx="11914910" cy="658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4D2-FBF9-44B8-96B9-655506C5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AF4593-3817-44A5-987A-62C7FA6F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F79DA-D8AC-474A-BFC1-7A84E75C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909E2-087F-4B03-A693-B00E46C93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D61A6D-00AE-4AF8-AF7C-2DC25DE8B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7C9FD1-214C-4663-911B-70FA89D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7723EE-F674-4E48-861E-4F53D73D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AF6BA0-2F28-430C-88E4-B1FBF896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31F4793E-6B24-E052-2C29-F09E5E9C7852}"/>
              </a:ext>
            </a:extLst>
          </p:cNvPr>
          <p:cNvSpPr/>
          <p:nvPr userDrawn="1"/>
        </p:nvSpPr>
        <p:spPr>
          <a:xfrm>
            <a:off x="138545" y="136525"/>
            <a:ext cx="11914910" cy="6600826"/>
          </a:xfrm>
          <a:prstGeom prst="flowChartProcess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6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6F87-3D47-4560-BA58-67804758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01F10-4A27-4A5D-8BE0-4BF9DED8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412BF1-3A33-4EC6-8CCB-EB184A0E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CB539A-155D-4935-9C9A-BBFF2618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657A68-CBBC-44DC-A107-3EAA00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BC1B4-C2EF-432A-8C03-EDB9767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DB7D6F-3392-D404-014C-E12873D22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09126"/>
            <a:ext cx="12192000" cy="78849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531ED34-5679-A32D-DF91-D6CDBFEEC744}"/>
              </a:ext>
            </a:extLst>
          </p:cNvPr>
          <p:cNvSpPr/>
          <p:nvPr userDrawn="1"/>
        </p:nvSpPr>
        <p:spPr>
          <a:xfrm>
            <a:off x="0" y="6355715"/>
            <a:ext cx="12192000" cy="54127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13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D8697BB-383A-96F4-8B39-DEF19B27EE9A}"/>
              </a:ext>
            </a:extLst>
          </p:cNvPr>
          <p:cNvSpPr/>
          <p:nvPr userDrawn="1"/>
        </p:nvSpPr>
        <p:spPr>
          <a:xfrm>
            <a:off x="-19342" y="0"/>
            <a:ext cx="493776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51F52-65BA-428B-B493-B342658F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2201FA-E996-4580-B8DD-84EDBE29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72590" y="9953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491448-6507-420F-9CE7-489D1355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76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1E708-C443-4A57-BF84-FFFA1C10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59D06-DBD2-4274-88F5-5529A35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978B1-65E4-4E7B-B7DB-F82D34B5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1CA1D3F-8486-BD47-85E6-09A59E205898}"/>
              </a:ext>
            </a:extLst>
          </p:cNvPr>
          <p:cNvCxnSpPr/>
          <p:nvPr userDrawn="1"/>
        </p:nvCxnSpPr>
        <p:spPr>
          <a:xfrm>
            <a:off x="0" y="-10551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F230FEE-312C-C310-F68B-C2C0D5C388CB}"/>
              </a:ext>
            </a:extLst>
          </p:cNvPr>
          <p:cNvCxnSpPr/>
          <p:nvPr userDrawn="1"/>
        </p:nvCxnSpPr>
        <p:spPr>
          <a:xfrm>
            <a:off x="4924425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DF1E382-4458-8198-CF86-5AC2E0B292EF}"/>
              </a:ext>
            </a:extLst>
          </p:cNvPr>
          <p:cNvCxnSpPr>
            <a:cxnSpLocks/>
          </p:cNvCxnSpPr>
          <p:nvPr userDrawn="1"/>
        </p:nvCxnSpPr>
        <p:spPr>
          <a:xfrm>
            <a:off x="24579" y="-10551"/>
            <a:ext cx="0" cy="6868551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proceso 16">
            <a:extLst>
              <a:ext uri="{FF2B5EF4-FFF2-40B4-BE49-F238E27FC236}">
                <a16:creationId xmlns:a16="http://schemas.microsoft.com/office/drawing/2014/main" id="{76AB789D-86B5-D57A-601A-DDFC98DB259C}"/>
              </a:ext>
            </a:extLst>
          </p:cNvPr>
          <p:cNvSpPr/>
          <p:nvPr userDrawn="1"/>
        </p:nvSpPr>
        <p:spPr>
          <a:xfrm>
            <a:off x="11909329" y="-10551"/>
            <a:ext cx="282668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8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E89676EE-A393-C618-BCEA-C4B503D5827A}"/>
              </a:ext>
            </a:extLst>
          </p:cNvPr>
          <p:cNvSpPr/>
          <p:nvPr userDrawn="1"/>
        </p:nvSpPr>
        <p:spPr>
          <a:xfrm>
            <a:off x="0" y="457200"/>
            <a:ext cx="214313" cy="626427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525B3-000F-4C22-A8DB-1B4779BF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1906B7-6DC6-4D52-8408-3F00C0D09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B04AD-FC78-4D41-A2B4-0221CC51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64412-838D-45A7-A605-EEDBC8A7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45E2F-5BFF-43E0-AC68-EA41691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62B0B0-8E50-8246-471E-96A08CE2F529}"/>
              </a:ext>
            </a:extLst>
          </p:cNvPr>
          <p:cNvSpPr/>
          <p:nvPr userDrawn="1"/>
        </p:nvSpPr>
        <p:spPr>
          <a:xfrm rot="5400000">
            <a:off x="5988843" y="-4942824"/>
            <a:ext cx="214314" cy="1009996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904A0-89D7-177F-DE67-D160F257AAB5}"/>
              </a:ext>
            </a:extLst>
          </p:cNvPr>
          <p:cNvSpPr/>
          <p:nvPr userDrawn="1"/>
        </p:nvSpPr>
        <p:spPr>
          <a:xfrm>
            <a:off x="11977687" y="562708"/>
            <a:ext cx="214313" cy="6158767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9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1E2214-DE73-45AD-B155-10AA4F92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56222-C9A0-4600-99F9-698164A5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E7E6B-CFAA-4CCB-B163-C40D711E8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97CE8-FDDE-4A1C-AF08-72039C36C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CBD8A-1E84-41F8-8780-DFC09008A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2" r:id="rId4"/>
    <p:sldLayoutId id="2147483655" r:id="rId5"/>
    <p:sldLayoutId id="2147483653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F8221-F3D2-DE8F-6B4A-1E8C4639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latin typeface="Humanst521 BT" panose="020B0602020204020204" pitchFamily="34" charset="0"/>
              </a:rPr>
              <a:t>DIPLOMADO EN INTRODUCCIÓN A LA CIENCIA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929AF5-74FB-57DD-2033-C53415C46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Sesión 7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56CA55-EC7E-1669-7616-80AF6052F27A}"/>
              </a:ext>
            </a:extLst>
          </p:cNvPr>
          <p:cNvSpPr txBox="1"/>
          <p:nvPr/>
        </p:nvSpPr>
        <p:spPr>
          <a:xfrm>
            <a:off x="4236150" y="5153891"/>
            <a:ext cx="383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 Condensed" panose="020B0502040204020203" pitchFamily="34" charset="0"/>
              </a:rPr>
              <a:t>Luis Alejandro Torres Niño</a:t>
            </a:r>
          </a:p>
        </p:txBody>
      </p:sp>
    </p:spTree>
    <p:extLst>
      <p:ext uri="{BB962C8B-B14F-4D97-AF65-F5344CB8AC3E}">
        <p14:creationId xmlns:p14="http://schemas.microsoft.com/office/powerpoint/2010/main" val="30630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89B48-FC3C-7A9D-63E6-B10893883414}"/>
              </a:ext>
            </a:extLst>
          </p:cNvPr>
          <p:cNvSpPr txBox="1"/>
          <p:nvPr/>
        </p:nvSpPr>
        <p:spPr>
          <a:xfrm>
            <a:off x="2205317" y="2664747"/>
            <a:ext cx="60960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'temperatura'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mediciones: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(mediciones[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'temperatura'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s-E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'No existe esa llave'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C0FB8-6D73-3582-B398-164DC8EF582E}"/>
              </a:ext>
            </a:extLst>
          </p:cNvPr>
          <p:cNvSpPr txBox="1"/>
          <p:nvPr/>
        </p:nvSpPr>
        <p:spPr>
          <a:xfrm>
            <a:off x="1398494" y="1889059"/>
            <a:ext cx="9726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Utilizar una estructura condicional y el operador in, que devuelve True si la clave indicada existe en el diccionario y False en caso contrario.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BFB40-D09E-C3D4-7C6B-6F79305613F3}"/>
              </a:ext>
            </a:extLst>
          </p:cNvPr>
          <p:cNvSpPr txBox="1"/>
          <p:nvPr/>
        </p:nvSpPr>
        <p:spPr>
          <a:xfrm>
            <a:off x="1398494" y="4311698"/>
            <a:ext cx="9099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Igual que para las listas, se utiliza la función nativa </a:t>
            </a:r>
            <a:r>
              <a:rPr lang="es-ES" b="1" dirty="0">
                <a:solidFill>
                  <a:srgbClr val="4A00FF"/>
                </a:solidFill>
              </a:rPr>
              <a:t>del()</a:t>
            </a:r>
            <a:r>
              <a:rPr lang="es-E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2A758-FD2B-5AAF-619F-6D86AE05A595}"/>
              </a:ext>
            </a:extLst>
          </p:cNvPr>
          <p:cNvSpPr txBox="1"/>
          <p:nvPr/>
        </p:nvSpPr>
        <p:spPr>
          <a:xfrm>
            <a:off x="1398494" y="5263838"/>
            <a:ext cx="6902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También es posible utilizar el método </a:t>
            </a:r>
            <a:r>
              <a:rPr lang="es-ES" b="1" dirty="0">
                <a:solidFill>
                  <a:srgbClr val="4A00FF"/>
                </a:solidFill>
              </a:rPr>
              <a:t>.pop()</a:t>
            </a:r>
            <a:r>
              <a:rPr lang="es-ES" dirty="0"/>
              <a:t> del diccionario, para simultáneamente acceder al elemento señalado y borrarlo.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92319-1759-53CA-7DB3-4977FB07C5F3}"/>
              </a:ext>
            </a:extLst>
          </p:cNvPr>
          <p:cNvSpPr txBox="1"/>
          <p:nvPr/>
        </p:nvSpPr>
        <p:spPr>
          <a:xfrm>
            <a:off x="2205317" y="4819470"/>
            <a:ext cx="6096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valv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D4118-6F42-57CF-2535-FA2673B6501D}"/>
              </a:ext>
            </a:extLst>
          </p:cNvPr>
          <p:cNvSpPr txBox="1"/>
          <p:nvPr/>
        </p:nvSpPr>
        <p:spPr>
          <a:xfrm>
            <a:off x="2205317" y="6050536"/>
            <a:ext cx="6096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valor_temp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mediciones.pop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temperatura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8CF44-E210-A808-BBD9-145187D79C29}"/>
              </a:ext>
            </a:extLst>
          </p:cNvPr>
          <p:cNvSpPr txBox="1"/>
          <p:nvPr/>
        </p:nvSpPr>
        <p:spPr>
          <a:xfrm>
            <a:off x="8601549" y="4681030"/>
            <a:ext cx="349183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temperatura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pres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nivel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valv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abierta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valor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mediciones.pop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pres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print(valor)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52ACF-8582-39D3-835A-D6529A42E05E}"/>
              </a:ext>
            </a:extLst>
          </p:cNvPr>
          <p:cNvSpPr txBox="1"/>
          <p:nvPr/>
        </p:nvSpPr>
        <p:spPr>
          <a:xfrm>
            <a:off x="491971" y="1363195"/>
            <a:ext cx="111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CON DICCIONARIOS – ACCESO A LOS ELEMENTOS DE FORMA SEGURA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B4C44-725A-2C19-AAC8-8D5D97804FCC}"/>
              </a:ext>
            </a:extLst>
          </p:cNvPr>
          <p:cNvSpPr txBox="1"/>
          <p:nvPr/>
        </p:nvSpPr>
        <p:spPr>
          <a:xfrm>
            <a:off x="507865" y="3989168"/>
            <a:ext cx="796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CON DICCIONARRIOS – BORRAR ELEMENTOS</a:t>
            </a:r>
          </a:p>
        </p:txBody>
      </p:sp>
    </p:spTree>
    <p:extLst>
      <p:ext uri="{BB962C8B-B14F-4D97-AF65-F5344CB8AC3E}">
        <p14:creationId xmlns:p14="http://schemas.microsoft.com/office/powerpoint/2010/main" val="379623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60A88-20F0-8B29-B8D0-D4079D239AC7}"/>
              </a:ext>
            </a:extLst>
          </p:cNvPr>
          <p:cNvSpPr txBox="1"/>
          <p:nvPr/>
        </p:nvSpPr>
        <p:spPr>
          <a:xfrm>
            <a:off x="1613647" y="2195752"/>
            <a:ext cx="609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2CAB6-3B4C-2AF5-F4C4-478B3C2DE755}"/>
              </a:ext>
            </a:extLst>
          </p:cNvPr>
          <p:cNvSpPr txBox="1"/>
          <p:nvPr/>
        </p:nvSpPr>
        <p:spPr>
          <a:xfrm>
            <a:off x="1582628" y="4067994"/>
            <a:ext cx="609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dicionario1.update(dicionario2)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A3720-A9E8-FAEB-F17E-CCD7F601EEB4}"/>
              </a:ext>
            </a:extLst>
          </p:cNvPr>
          <p:cNvSpPr txBox="1"/>
          <p:nvPr/>
        </p:nvSpPr>
        <p:spPr>
          <a:xfrm>
            <a:off x="1497106" y="3284766"/>
            <a:ext cx="8606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método </a:t>
            </a:r>
            <a:r>
              <a:rPr lang="es-ES" b="1" dirty="0">
                <a:solidFill>
                  <a:srgbClr val="4A00FF"/>
                </a:solidFill>
              </a:rPr>
              <a:t>.</a:t>
            </a:r>
            <a:r>
              <a:rPr lang="es-ES" b="1" dirty="0" err="1">
                <a:solidFill>
                  <a:srgbClr val="4A00FF"/>
                </a:solidFill>
              </a:rPr>
              <a:t>update</a:t>
            </a:r>
            <a:r>
              <a:rPr lang="es-ES" b="1" dirty="0">
                <a:solidFill>
                  <a:srgbClr val="4A00FF"/>
                </a:solidFill>
              </a:rPr>
              <a:t>()</a:t>
            </a:r>
            <a:r>
              <a:rPr lang="es-ES" dirty="0"/>
              <a:t> del diccionario1 recibe otro diccionario, diccionario2 a modo de actualización.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3CEF1-0925-8083-0D39-9A543F6328A8}"/>
              </a:ext>
            </a:extLst>
          </p:cNvPr>
          <p:cNvSpPr txBox="1"/>
          <p:nvPr/>
        </p:nvSpPr>
        <p:spPr>
          <a:xfrm>
            <a:off x="1049587" y="17827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 err="1">
                <a:solidFill>
                  <a:srgbClr val="FF00C1"/>
                </a:solidFill>
              </a:rPr>
              <a:t>Tamaño</a:t>
            </a:r>
            <a:r>
              <a:rPr lang="en-US" sz="1800" b="1" dirty="0">
                <a:solidFill>
                  <a:srgbClr val="FF00C1"/>
                </a:solidFill>
              </a:rPr>
              <a:t> del </a:t>
            </a:r>
            <a:r>
              <a:rPr lang="en-US" sz="1800" b="1" dirty="0" err="1">
                <a:solidFill>
                  <a:srgbClr val="FF00C1"/>
                </a:solidFill>
              </a:rPr>
              <a:t>Diccionario</a:t>
            </a:r>
            <a:endParaRPr lang="en-US" sz="1800" b="1" dirty="0">
              <a:solidFill>
                <a:srgbClr val="FF00C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92270-8CEB-B581-2A81-1F6E06708A82}"/>
              </a:ext>
            </a:extLst>
          </p:cNvPr>
          <p:cNvSpPr txBox="1"/>
          <p:nvPr/>
        </p:nvSpPr>
        <p:spPr>
          <a:xfrm>
            <a:off x="1049587" y="2865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 err="1">
                <a:solidFill>
                  <a:srgbClr val="FF00C1"/>
                </a:solidFill>
              </a:rPr>
              <a:t>Uniendo</a:t>
            </a:r>
            <a:r>
              <a:rPr lang="en-US" sz="1800" b="1" dirty="0">
                <a:solidFill>
                  <a:srgbClr val="FF00C1"/>
                </a:solidFill>
              </a:rPr>
              <a:t> </a:t>
            </a:r>
            <a:r>
              <a:rPr lang="en-US" sz="1800" b="1" dirty="0" err="1">
                <a:solidFill>
                  <a:srgbClr val="FF00C1"/>
                </a:solidFill>
              </a:rPr>
              <a:t>Diccionarios</a:t>
            </a:r>
            <a:endParaRPr lang="es-ES" sz="1800" b="1" dirty="0">
              <a:solidFill>
                <a:srgbClr val="FF00C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ADFE2-C1CC-B068-247D-F1E7FA99FDBF}"/>
              </a:ext>
            </a:extLst>
          </p:cNvPr>
          <p:cNvSpPr txBox="1"/>
          <p:nvPr/>
        </p:nvSpPr>
        <p:spPr>
          <a:xfrm>
            <a:off x="2616530" y="4863459"/>
            <a:ext cx="506209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dic1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dic2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dic1.update(dic2)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print(dic1)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EA156-62F1-941D-8B78-EB947096AE4A}"/>
              </a:ext>
            </a:extLst>
          </p:cNvPr>
          <p:cNvSpPr txBox="1"/>
          <p:nvPr/>
        </p:nvSpPr>
        <p:spPr>
          <a:xfrm>
            <a:off x="7913684" y="4067994"/>
            <a:ext cx="4119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resultado es el siguiente: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añaden al diccionario actualizado todos los elementos del otro diccionario.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alguna clave coincide, el resultado final será el del elemento del segundo diccionario.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7408B-AC07-7494-ACC8-4701CAC72B29}"/>
              </a:ext>
            </a:extLst>
          </p:cNvPr>
          <p:cNvSpPr txBox="1"/>
          <p:nvPr/>
        </p:nvSpPr>
        <p:spPr>
          <a:xfrm>
            <a:off x="491971" y="1363195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CON DICCIONARIOS – TAMAÑO Y UNION</a:t>
            </a:r>
          </a:p>
        </p:txBody>
      </p:sp>
    </p:spTree>
    <p:extLst>
      <p:ext uri="{BB962C8B-B14F-4D97-AF65-F5344CB8AC3E}">
        <p14:creationId xmlns:p14="http://schemas.microsoft.com/office/powerpoint/2010/main" val="146423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E9197-2A46-F64A-8370-2D1A88621745}"/>
              </a:ext>
            </a:extLst>
          </p:cNvPr>
          <p:cNvSpPr txBox="1"/>
          <p:nvPr/>
        </p:nvSpPr>
        <p:spPr>
          <a:xfrm>
            <a:off x="1075762" y="2198731"/>
            <a:ext cx="1040138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asignatura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Fundamentos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Programación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créditos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tipos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teoría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prácticas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 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clave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[clave])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F1D34-9652-D3E2-BB44-99AA60434A05}"/>
              </a:ext>
            </a:extLst>
          </p:cNvPr>
          <p:cNvSpPr txBox="1"/>
          <p:nvPr/>
        </p:nvSpPr>
        <p:spPr>
          <a:xfrm>
            <a:off x="975178" y="34664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El anterior bucle es equivalente al siguiente: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A7594-BD45-00D7-137D-09F287353DCA}"/>
              </a:ext>
            </a:extLst>
          </p:cNvPr>
          <p:cNvSpPr txBox="1"/>
          <p:nvPr/>
        </p:nvSpPr>
        <p:spPr>
          <a:xfrm>
            <a:off x="1075762" y="4164574"/>
            <a:ext cx="1040138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asignatura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Fundamentos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Programación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créditos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tipos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teoría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prácticas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 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clave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asig.keys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[clave])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7419E-60CF-A1B5-91A4-879C10111E1E}"/>
              </a:ext>
            </a:extLst>
          </p:cNvPr>
          <p:cNvSpPr txBox="1"/>
          <p:nvPr/>
        </p:nvSpPr>
        <p:spPr>
          <a:xfrm>
            <a:off x="491971" y="1363195"/>
            <a:ext cx="632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CON DICCIONARIOS - ITERANDO</a:t>
            </a:r>
          </a:p>
        </p:txBody>
      </p:sp>
    </p:spTree>
    <p:extLst>
      <p:ext uri="{BB962C8B-B14F-4D97-AF65-F5344CB8AC3E}">
        <p14:creationId xmlns:p14="http://schemas.microsoft.com/office/powerpoint/2010/main" val="365736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D474A-F59F-3F6B-2F70-2B73A2674EC9}"/>
              </a:ext>
            </a:extLst>
          </p:cNvPr>
          <p:cNvSpPr txBox="1"/>
          <p:nvPr/>
        </p:nvSpPr>
        <p:spPr>
          <a:xfrm>
            <a:off x="984953" y="1972608"/>
            <a:ext cx="9359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También es posible recorrer directamente los datos, obviando su relación con sus claves, utilizando el método </a:t>
            </a:r>
            <a:r>
              <a:rPr lang="es-ES" b="1" dirty="0">
                <a:solidFill>
                  <a:srgbClr val="4A00FF"/>
                </a:solidFill>
              </a:rPr>
              <a:t>.</a:t>
            </a:r>
            <a:r>
              <a:rPr lang="es-ES" b="1" dirty="0" err="1">
                <a:solidFill>
                  <a:srgbClr val="4A00FF"/>
                </a:solidFill>
              </a:rPr>
              <a:t>values</a:t>
            </a:r>
            <a:r>
              <a:rPr lang="es-ES" b="1" dirty="0">
                <a:solidFill>
                  <a:srgbClr val="4A00FF"/>
                </a:solidFill>
              </a:rPr>
              <a:t>()</a:t>
            </a:r>
            <a:endParaRPr lang="en-US" b="1" dirty="0">
              <a:solidFill>
                <a:srgbClr val="4A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8875C-B261-67E4-86EA-9626163EEE20}"/>
              </a:ext>
            </a:extLst>
          </p:cNvPr>
          <p:cNvSpPr txBox="1"/>
          <p:nvPr/>
        </p:nvSpPr>
        <p:spPr>
          <a:xfrm>
            <a:off x="1102658" y="2796739"/>
            <a:ext cx="1047077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asignatura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Fundamentos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Programación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créditos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tipos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teoría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prácticas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 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asig.values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print(valor)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28B84-9710-F7A4-AF03-6548CC67FE9B}"/>
              </a:ext>
            </a:extLst>
          </p:cNvPr>
          <p:cNvSpPr txBox="1"/>
          <p:nvPr/>
        </p:nvSpPr>
        <p:spPr>
          <a:xfrm>
            <a:off x="984953" y="40543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Existe todavía otra manera de recorrer el diccionario: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ADC49-2909-E960-11CE-937DAFBAAB2C}"/>
              </a:ext>
            </a:extLst>
          </p:cNvPr>
          <p:cNvSpPr txBox="1"/>
          <p:nvPr/>
        </p:nvSpPr>
        <p:spPr>
          <a:xfrm>
            <a:off x="1102657" y="4672921"/>
            <a:ext cx="10470778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asignatura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Fundamentos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Programación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créditos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tipos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teoría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prácticas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 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clave, valor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asig.items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print(clave,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'-&gt;'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valor)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B68BE-1E6A-A5AC-C50D-A872C7E345B4}"/>
              </a:ext>
            </a:extLst>
          </p:cNvPr>
          <p:cNvSpPr txBox="1"/>
          <p:nvPr/>
        </p:nvSpPr>
        <p:spPr>
          <a:xfrm>
            <a:off x="491971" y="1363195"/>
            <a:ext cx="632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CON DICCIONARIOS - ITERANDO</a:t>
            </a:r>
          </a:p>
        </p:txBody>
      </p:sp>
    </p:spTree>
    <p:extLst>
      <p:ext uri="{BB962C8B-B14F-4D97-AF65-F5344CB8AC3E}">
        <p14:creationId xmlns:p14="http://schemas.microsoft.com/office/powerpoint/2010/main" val="239734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149F6628-86E5-8C19-DBCD-8E474D506E4F}"/>
              </a:ext>
            </a:extLst>
          </p:cNvPr>
          <p:cNvSpPr txBox="1"/>
          <p:nvPr/>
        </p:nvSpPr>
        <p:spPr>
          <a:xfrm>
            <a:off x="491971" y="1997839"/>
            <a:ext cx="10401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Escribir un programa que pregunte al usuario su nombre, edad, dirección y teléfono y lo guarde en un diccionario. Después debe mostrar por pantalla el mensaje &lt;nombre&gt; tiene &lt;edad&gt; años, vive en &lt;dirección&gt; y su número de teléfono es &lt;teléfono&gt;.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Escribir un programa que guarde en un diccionario los precios de las frutas de la tabla, pregunte al usuario por una fruta, un número de kilos y muestre por pantalla el precio de ese número de kilos de fruta. Si la fruta no está en el diccionario debe mostrar un mensaje informando de ello.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D5C1DA-93CB-3D8B-F979-C8C2709100CA}"/>
              </a:ext>
            </a:extLst>
          </p:cNvPr>
          <p:cNvGraphicFramePr>
            <a:graphicFrameLocks noGrp="1"/>
          </p:cNvGraphicFramePr>
          <p:nvPr/>
        </p:nvGraphicFramePr>
        <p:xfrm>
          <a:off x="7846359" y="4934928"/>
          <a:ext cx="2812676" cy="1676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06338">
                  <a:extLst>
                    <a:ext uri="{9D8B030D-6E8A-4147-A177-3AD203B41FA5}">
                      <a16:colId xmlns:a16="http://schemas.microsoft.com/office/drawing/2014/main" val="3294247888"/>
                    </a:ext>
                  </a:extLst>
                </a:gridCol>
                <a:gridCol w="1406338">
                  <a:extLst>
                    <a:ext uri="{9D8B030D-6E8A-4147-A177-3AD203B41FA5}">
                      <a16:colId xmlns:a16="http://schemas.microsoft.com/office/drawing/2014/main" val="3837448623"/>
                    </a:ext>
                  </a:extLst>
                </a:gridCol>
              </a:tblGrid>
              <a:tr h="288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</a:rPr>
                        <a:t>Fruta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Precio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1411240038"/>
                  </a:ext>
                </a:extLst>
              </a:tr>
              <a:tr h="288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Plátano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1.35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7716884"/>
                  </a:ext>
                </a:extLst>
              </a:tr>
              <a:tr h="288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Manzana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0.80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4209836"/>
                  </a:ext>
                </a:extLst>
              </a:tr>
              <a:tr h="288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Pera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0.85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2585458"/>
                  </a:ext>
                </a:extLst>
              </a:tr>
              <a:tr h="288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Naranja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0.70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455275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EFC8D2-4224-D714-4C0B-57653F634DBE}"/>
              </a:ext>
            </a:extLst>
          </p:cNvPr>
          <p:cNvSpPr txBox="1"/>
          <p:nvPr/>
        </p:nvSpPr>
        <p:spPr>
          <a:xfrm>
            <a:off x="491971" y="136319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145099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55302-5985-4A79-0ED8-CF625EE1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CONJUNTOS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3F841-3536-78E0-D351-62812AB93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3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2410F-9C63-A82F-F649-8FDBC6968D30}"/>
              </a:ext>
            </a:extLst>
          </p:cNvPr>
          <p:cNvSpPr txBox="1"/>
          <p:nvPr/>
        </p:nvSpPr>
        <p:spPr>
          <a:xfrm>
            <a:off x="788894" y="1820068"/>
            <a:ext cx="107845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Los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conjuntos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 (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sets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) de Python son colecciones que tiene las siguientes características:</a:t>
            </a:r>
          </a:p>
          <a:p>
            <a:pPr algn="l"/>
            <a:endParaRPr lang="es-ES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La colección es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mutable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, pero los elementos contenidos tienen que ser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inmutables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Los elementos no pueden aparecer repetidos.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Es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iterable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 y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no secuencial</a:t>
            </a:r>
            <a:endParaRPr lang="es-ES" sz="20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450DA-EC37-4C2B-62F3-3226D3BCB2B3}"/>
              </a:ext>
            </a:extLst>
          </p:cNvPr>
          <p:cNvSpPr txBox="1"/>
          <p:nvPr/>
        </p:nvSpPr>
        <p:spPr>
          <a:xfrm>
            <a:off x="1353670" y="3944159"/>
            <a:ext cx="842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Se pueden crear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conjuntos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 especificando los elementos que lo conforman con la sintaxis: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AF199-9E05-7079-AAA8-E2CC9878D9DB}"/>
              </a:ext>
            </a:extLst>
          </p:cNvPr>
          <p:cNvSpPr txBox="1"/>
          <p:nvPr/>
        </p:nvSpPr>
        <p:spPr>
          <a:xfrm>
            <a:off x="3048000" y="4821668"/>
            <a:ext cx="60960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{elem1, elem2, elem3, ...}</a:t>
            </a:r>
          </a:p>
        </p:txBody>
      </p:sp>
    </p:spTree>
    <p:extLst>
      <p:ext uri="{BB962C8B-B14F-4D97-AF65-F5344CB8AC3E}">
        <p14:creationId xmlns:p14="http://schemas.microsoft.com/office/powerpoint/2010/main" val="264517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33CCC-8031-91A5-7264-E6D44C9D09C0}"/>
              </a:ext>
            </a:extLst>
          </p:cNvPr>
          <p:cNvSpPr txBox="1"/>
          <p:nvPr/>
        </p:nvSpPr>
        <p:spPr>
          <a:xfrm>
            <a:off x="2392815" y="2184866"/>
            <a:ext cx="777780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digitos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'6'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'7'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'8'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32967-1FCA-78D4-0865-FEB9F2411B8F}"/>
              </a:ext>
            </a:extLst>
          </p:cNvPr>
          <p:cNvSpPr txBox="1"/>
          <p:nvPr/>
        </p:nvSpPr>
        <p:spPr>
          <a:xfrm>
            <a:off x="1568824" y="1612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Se utilizan las llaves </a:t>
            </a:r>
            <a:r>
              <a:rPr lang="es-ES" b="1" dirty="0">
                <a:solidFill>
                  <a:srgbClr val="4A00FF"/>
                </a:solidFill>
              </a:rPr>
              <a:t>{}</a:t>
            </a:r>
            <a:r>
              <a:rPr lang="es-ES" dirty="0"/>
              <a:t> al igual que con los diccionarios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6E51-D9BF-C0DC-9FE9-DC50A0F8D4D5}"/>
              </a:ext>
            </a:extLst>
          </p:cNvPr>
          <p:cNvSpPr txBox="1"/>
          <p:nvPr/>
        </p:nvSpPr>
        <p:spPr>
          <a:xfrm>
            <a:off x="1568824" y="2782669"/>
            <a:ext cx="9610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Otra forma de crear conjuntos es utilizando la función </a:t>
            </a:r>
            <a:r>
              <a:rPr lang="es-ES" b="1" dirty="0">
                <a:solidFill>
                  <a:srgbClr val="4A00FF"/>
                </a:solidFill>
              </a:rPr>
              <a:t>set()</a:t>
            </a:r>
            <a:r>
              <a:rPr lang="es-ES" dirty="0"/>
              <a:t>, a la que se le pasa como argumento algún otro iterable.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A1E40-BED4-7293-05B6-73A64CC1EC78}"/>
              </a:ext>
            </a:extLst>
          </p:cNvPr>
          <p:cNvSpPr txBox="1"/>
          <p:nvPr/>
        </p:nvSpPr>
        <p:spPr>
          <a:xfrm>
            <a:off x="2392815" y="3573576"/>
            <a:ext cx="9332259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lista_num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set_num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lista_num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set_letras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set(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"Las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letras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esta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cadena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formaran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conjunto,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pero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sin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repeticiones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set_num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set_letras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EEB52-2770-C11B-5020-3C718B9E4670}"/>
              </a:ext>
            </a:extLst>
          </p:cNvPr>
          <p:cNvSpPr txBox="1"/>
          <p:nvPr/>
        </p:nvSpPr>
        <p:spPr>
          <a:xfrm>
            <a:off x="2392814" y="5606604"/>
            <a:ext cx="93322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FF00C1"/>
                </a:solidFill>
                <a:effectLst/>
                <a:latin typeface="-apple-system"/>
              </a:rPr>
              <a:t>Es importante entender que los elementos del </a:t>
            </a:r>
            <a:r>
              <a:rPr lang="es-ES" b="1" i="0" dirty="0">
                <a:solidFill>
                  <a:srgbClr val="FF00C1"/>
                </a:solidFill>
                <a:effectLst/>
                <a:latin typeface="-apple-system"/>
              </a:rPr>
              <a:t>conjunto</a:t>
            </a:r>
            <a:r>
              <a:rPr lang="es-ES" b="0" i="0" dirty="0">
                <a:solidFill>
                  <a:srgbClr val="FF00C1"/>
                </a:solidFill>
                <a:effectLst/>
                <a:latin typeface="-apple-system"/>
              </a:rPr>
              <a:t> no pueden aparecer repetidos. Aunque tanto la lista como la cadena que sirve como fuente para crear el </a:t>
            </a:r>
            <a:r>
              <a:rPr lang="es-ES" b="1" i="0" dirty="0">
                <a:solidFill>
                  <a:srgbClr val="FF00C1"/>
                </a:solidFill>
                <a:effectLst/>
                <a:latin typeface="-apple-system"/>
              </a:rPr>
              <a:t>conjunto</a:t>
            </a:r>
            <a:r>
              <a:rPr lang="es-ES" b="0" i="0" dirty="0">
                <a:solidFill>
                  <a:srgbClr val="FF00C1"/>
                </a:solidFill>
                <a:effectLst/>
                <a:latin typeface="-apple-system"/>
              </a:rPr>
              <a:t> tienen elementos repetidos, el </a:t>
            </a:r>
            <a:r>
              <a:rPr lang="es-ES" b="1" i="0" dirty="0">
                <a:solidFill>
                  <a:srgbClr val="FF00C1"/>
                </a:solidFill>
                <a:effectLst/>
                <a:latin typeface="-apple-system"/>
              </a:rPr>
              <a:t>conjunto</a:t>
            </a:r>
            <a:r>
              <a:rPr lang="es-ES" b="0" i="0" dirty="0">
                <a:solidFill>
                  <a:srgbClr val="FF00C1"/>
                </a:solidFill>
                <a:effectLst/>
                <a:latin typeface="-apple-system"/>
              </a:rPr>
              <a:t> sólo almacena una instancia de cada elemento.</a:t>
            </a:r>
            <a:endParaRPr lang="en-US" dirty="0">
              <a:solidFill>
                <a:srgbClr val="FF00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2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D72CB-3BF2-7885-A124-598FD14BF1EB}"/>
              </a:ext>
            </a:extLst>
          </p:cNvPr>
          <p:cNvSpPr txBox="1"/>
          <p:nvPr/>
        </p:nvSpPr>
        <p:spPr>
          <a:xfrm>
            <a:off x="2903400" y="2828835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set()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'cad'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CD78-2528-6A7E-46C8-3F0059236FB2}"/>
              </a:ext>
            </a:extLst>
          </p:cNvPr>
          <p:cNvSpPr txBox="1"/>
          <p:nvPr/>
        </p:nvSpPr>
        <p:spPr>
          <a:xfrm>
            <a:off x="1353670" y="1957515"/>
            <a:ext cx="789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Observe que </a:t>
            </a:r>
            <a:r>
              <a:rPr lang="es-ES" b="1" dirty="0"/>
              <a:t>NO</a:t>
            </a:r>
            <a:r>
              <a:rPr lang="es-ES" dirty="0"/>
              <a:t> se puede utilizar </a:t>
            </a:r>
            <a:r>
              <a:rPr lang="es-ES" b="1" dirty="0">
                <a:solidFill>
                  <a:srgbClr val="4A00FF"/>
                </a:solidFill>
              </a:rPr>
              <a:t>s = {}</a:t>
            </a:r>
            <a:r>
              <a:rPr lang="es-ES" dirty="0"/>
              <a:t>, porque resultaría ambiguo al confundirse con la sentencia que crea un diccionario vacío.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6E4F8-A0BC-5E4D-4845-7B30C867ED46}"/>
              </a:ext>
            </a:extLst>
          </p:cNvPr>
          <p:cNvSpPr txBox="1"/>
          <p:nvPr/>
        </p:nvSpPr>
        <p:spPr>
          <a:xfrm>
            <a:off x="1353670" y="43994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Se utiliza el método </a:t>
            </a:r>
            <a:r>
              <a:rPr lang="es-ES" b="1" dirty="0">
                <a:solidFill>
                  <a:srgbClr val="4A00FF"/>
                </a:solidFill>
              </a:rPr>
              <a:t>.</a:t>
            </a:r>
            <a:r>
              <a:rPr lang="es-ES" b="1" dirty="0" err="1">
                <a:solidFill>
                  <a:srgbClr val="4A00FF"/>
                </a:solidFill>
              </a:rPr>
              <a:t>add</a:t>
            </a:r>
            <a:r>
              <a:rPr lang="es-ES" b="1" dirty="0">
                <a:solidFill>
                  <a:srgbClr val="4A00FF"/>
                </a:solidFill>
              </a:rPr>
              <a:t>()</a:t>
            </a:r>
            <a:r>
              <a:rPr lang="es-ES" dirty="0"/>
              <a:t> para añadir un elemento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1E664-3DFE-4F8C-EA2E-4E015F282004}"/>
              </a:ext>
            </a:extLst>
          </p:cNvPr>
          <p:cNvSpPr txBox="1"/>
          <p:nvPr/>
        </p:nvSpPr>
        <p:spPr>
          <a:xfrm>
            <a:off x="491971" y="13631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MODIFICACIÓN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204966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1E664-3DFE-4F8C-EA2E-4E015F282004}"/>
              </a:ext>
            </a:extLst>
          </p:cNvPr>
          <p:cNvSpPr txBox="1"/>
          <p:nvPr/>
        </p:nvSpPr>
        <p:spPr>
          <a:xfrm>
            <a:off x="491971" y="13631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MODIFICACIÓN DINÁMICA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3FFF7-325B-1EE9-875A-C68BDF1B91A1}"/>
              </a:ext>
            </a:extLst>
          </p:cNvPr>
          <p:cNvSpPr txBox="1"/>
          <p:nvPr/>
        </p:nvSpPr>
        <p:spPr>
          <a:xfrm>
            <a:off x="1434353" y="1971325"/>
            <a:ext cx="80413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borrar elementos de un conjunto se 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Método </a:t>
            </a:r>
            <a:r>
              <a:rPr lang="es-ES" b="1" dirty="0">
                <a:solidFill>
                  <a:srgbClr val="4A00FF"/>
                </a:solidFill>
              </a:rPr>
              <a:t>.</a:t>
            </a:r>
            <a:r>
              <a:rPr lang="es-ES" b="1" dirty="0" err="1">
                <a:solidFill>
                  <a:srgbClr val="4A00FF"/>
                </a:solidFill>
              </a:rPr>
              <a:t>clear</a:t>
            </a:r>
            <a:r>
              <a:rPr lang="es-ES" b="1" dirty="0">
                <a:solidFill>
                  <a:srgbClr val="4A00FF"/>
                </a:solidFill>
              </a:rPr>
              <a:t>()</a:t>
            </a:r>
            <a:r>
              <a:rPr lang="es-ES" dirty="0"/>
              <a:t>: borra todos los elementos.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Método </a:t>
            </a:r>
            <a:r>
              <a:rPr lang="es-ES" b="1" dirty="0">
                <a:solidFill>
                  <a:srgbClr val="4A00FF"/>
                </a:solidFill>
              </a:rPr>
              <a:t>.</a:t>
            </a:r>
            <a:r>
              <a:rPr lang="es-ES" b="1" dirty="0" err="1">
                <a:solidFill>
                  <a:srgbClr val="4A00FF"/>
                </a:solidFill>
              </a:rPr>
              <a:t>discard</a:t>
            </a:r>
            <a:r>
              <a:rPr lang="es-ES" b="1" dirty="0">
                <a:solidFill>
                  <a:srgbClr val="4A00FF"/>
                </a:solidFill>
              </a:rPr>
              <a:t>(</a:t>
            </a:r>
            <a:r>
              <a:rPr lang="es-ES" b="1" dirty="0" err="1">
                <a:solidFill>
                  <a:srgbClr val="4A00FF"/>
                </a:solidFill>
              </a:rPr>
              <a:t>elem</a:t>
            </a:r>
            <a:r>
              <a:rPr lang="es-ES" b="1" dirty="0">
                <a:solidFill>
                  <a:srgbClr val="4A00FF"/>
                </a:solidFill>
              </a:rPr>
              <a:t>)</a:t>
            </a:r>
            <a:r>
              <a:rPr lang="es-ES" dirty="0"/>
              <a:t>: borra elemento </a:t>
            </a:r>
            <a:r>
              <a:rPr lang="es-ES" b="1" dirty="0" err="1"/>
              <a:t>elem</a:t>
            </a:r>
            <a:r>
              <a:rPr lang="es-ES" b="1" dirty="0"/>
              <a:t> </a:t>
            </a:r>
            <a:r>
              <a:rPr lang="es-ES" dirty="0"/>
              <a:t>si existe. Si no existe, no ocurre 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Método </a:t>
            </a:r>
            <a:r>
              <a:rPr lang="es-ES" b="1" dirty="0">
                <a:solidFill>
                  <a:srgbClr val="4A00FF"/>
                </a:solidFill>
              </a:rPr>
              <a:t>.</a:t>
            </a:r>
            <a:r>
              <a:rPr lang="es-ES" b="1" dirty="0" err="1">
                <a:solidFill>
                  <a:srgbClr val="4A00FF"/>
                </a:solidFill>
              </a:rPr>
              <a:t>remove</a:t>
            </a:r>
            <a:r>
              <a:rPr lang="es-ES" b="1" dirty="0">
                <a:solidFill>
                  <a:srgbClr val="4A00FF"/>
                </a:solidFill>
              </a:rPr>
              <a:t>(</a:t>
            </a:r>
            <a:r>
              <a:rPr lang="es-ES" b="1" dirty="0" err="1">
                <a:solidFill>
                  <a:srgbClr val="4A00FF"/>
                </a:solidFill>
              </a:rPr>
              <a:t>elem</a:t>
            </a:r>
            <a:r>
              <a:rPr lang="es-ES" b="1" dirty="0">
                <a:solidFill>
                  <a:srgbClr val="4A00FF"/>
                </a:solidFill>
              </a:rPr>
              <a:t>)</a:t>
            </a:r>
            <a:r>
              <a:rPr lang="es-ES" dirty="0"/>
              <a:t>: elimina elemento </a:t>
            </a:r>
            <a:r>
              <a:rPr lang="es-ES" b="1" dirty="0" err="1"/>
              <a:t>elem</a:t>
            </a:r>
            <a:r>
              <a:rPr lang="es-ES" dirty="0"/>
              <a:t> si existe. Si no existe: se lanza excepción </a:t>
            </a:r>
            <a:r>
              <a:rPr lang="es-ES" b="1" dirty="0" err="1"/>
              <a:t>KeyError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Método </a:t>
            </a:r>
            <a:r>
              <a:rPr lang="es-ES" b="1" dirty="0">
                <a:solidFill>
                  <a:srgbClr val="4A00FF"/>
                </a:solidFill>
              </a:rPr>
              <a:t>.pop()</a:t>
            </a:r>
            <a:r>
              <a:rPr lang="es-ES" dirty="0"/>
              <a:t>: elimina y devuelve elemento arbitrario. Si el conjunto está vacío: lanza excepción </a:t>
            </a:r>
            <a:r>
              <a:rPr lang="es-ES" b="1" dirty="0" err="1"/>
              <a:t>KeyError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E55D5-3A2A-AD9D-613C-D8E4F6387FE8}"/>
              </a:ext>
            </a:extLst>
          </p:cNvPr>
          <p:cNvSpPr txBox="1"/>
          <p:nvPr/>
        </p:nvSpPr>
        <p:spPr>
          <a:xfrm>
            <a:off x="3065930" y="4767880"/>
            <a:ext cx="764689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pt-BR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s.discard(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s.discard(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pt-BR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s.pop()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pt-BR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'Elemento sacado con pop:'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a, </a:t>
            </a:r>
            <a:r>
              <a:rPr lang="pt-BR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'\nConjunto que queda: 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s)</a:t>
            </a:r>
          </a:p>
        </p:txBody>
      </p:sp>
    </p:spTree>
    <p:extLst>
      <p:ext uri="{BB962C8B-B14F-4D97-AF65-F5344CB8AC3E}">
        <p14:creationId xmlns:p14="http://schemas.microsoft.com/office/powerpoint/2010/main" val="425012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D71F-DC7E-BDA7-FAB9-AA19B4D2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DICCIONARIOS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6FC2F-4DAD-BB2B-0B86-BDF81A83E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5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1E664-3DFE-4F8C-EA2E-4E015F282004}"/>
              </a:ext>
            </a:extLst>
          </p:cNvPr>
          <p:cNvSpPr txBox="1"/>
          <p:nvPr/>
        </p:nvSpPr>
        <p:spPr>
          <a:xfrm>
            <a:off x="491971" y="13631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MODIFICACIÓN DINÁMICA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568DA-62A3-E422-ECE5-854BDF249AD9}"/>
              </a:ext>
            </a:extLst>
          </p:cNvPr>
          <p:cNvSpPr txBox="1"/>
          <p:nvPr/>
        </p:nvSpPr>
        <p:spPr>
          <a:xfrm>
            <a:off x="1210235" y="2169476"/>
            <a:ext cx="8884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Si se quiere obtener otro conjunto que inicialmente contenga los mismos elementos que otro, se utilizará el método </a:t>
            </a:r>
            <a:r>
              <a:rPr lang="es-ES" b="1" dirty="0">
                <a:solidFill>
                  <a:srgbClr val="4A00FF"/>
                </a:solidFill>
              </a:rPr>
              <a:t>.</a:t>
            </a:r>
            <a:r>
              <a:rPr lang="es-ES" b="1" dirty="0" err="1">
                <a:solidFill>
                  <a:srgbClr val="4A00FF"/>
                </a:solidFill>
              </a:rPr>
              <a:t>copy</a:t>
            </a:r>
            <a:r>
              <a:rPr lang="es-ES" b="1" dirty="0">
                <a:solidFill>
                  <a:srgbClr val="4A00FF"/>
                </a:solidFill>
              </a:rPr>
              <a:t>() </a:t>
            </a:r>
            <a:r>
              <a:rPr lang="es-ES" dirty="0"/>
              <a:t>del conjunto fuente.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77351-380A-A924-614E-FFB2CD7C5908}"/>
              </a:ext>
            </a:extLst>
          </p:cNvPr>
          <p:cNvSpPr txBox="1"/>
          <p:nvPr/>
        </p:nvSpPr>
        <p:spPr>
          <a:xfrm>
            <a:off x="1301949" y="3252756"/>
            <a:ext cx="417298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a.copy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print(a, b)</a:t>
            </a:r>
          </a:p>
        </p:txBody>
      </p:sp>
    </p:spTree>
    <p:extLst>
      <p:ext uri="{BB962C8B-B14F-4D97-AF65-F5344CB8AC3E}">
        <p14:creationId xmlns:p14="http://schemas.microsoft.com/office/powerpoint/2010/main" val="112583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934BE7-F394-E09B-FB9A-93702A35A8D2}"/>
              </a:ext>
            </a:extLst>
          </p:cNvPr>
          <p:cNvSpPr txBox="1"/>
          <p:nvPr/>
        </p:nvSpPr>
        <p:spPr>
          <a:xfrm>
            <a:off x="491971" y="136319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ITERANDO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DF20C-E95B-8B43-D48A-2D720661EF98}"/>
              </a:ext>
            </a:extLst>
          </p:cNvPr>
          <p:cNvSpPr txBox="1"/>
          <p:nvPr/>
        </p:nvSpPr>
        <p:spPr>
          <a:xfrm>
            <a:off x="1515035" y="1973537"/>
            <a:ext cx="8256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 conjunto es una colección iterable. De manera que se puede utilizar en aquellas construcciones que espera este tipo de elementos, como por ejemplo bucles </a:t>
            </a:r>
            <a:r>
              <a:rPr lang="es-ES" b="1" dirty="0" err="1"/>
              <a:t>for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033AF-8D48-E88B-A446-926DC629D626}"/>
              </a:ext>
            </a:extLst>
          </p:cNvPr>
          <p:cNvSpPr txBox="1"/>
          <p:nvPr/>
        </p:nvSpPr>
        <p:spPr>
          <a:xfrm>
            <a:off x="3209364" y="3281723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vocales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set(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aeiou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cons_preferidas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set(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'pm'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consonante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cons_preferidas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vocal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vocales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consonante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vocal)</a:t>
            </a:r>
          </a:p>
        </p:txBody>
      </p:sp>
    </p:spTree>
    <p:extLst>
      <p:ext uri="{BB962C8B-B14F-4D97-AF65-F5344CB8AC3E}">
        <p14:creationId xmlns:p14="http://schemas.microsoft.com/office/powerpoint/2010/main" val="11744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934BE7-F394-E09B-FB9A-93702A35A8D2}"/>
              </a:ext>
            </a:extLst>
          </p:cNvPr>
          <p:cNvSpPr txBox="1"/>
          <p:nvPr/>
        </p:nvSpPr>
        <p:spPr>
          <a:xfrm>
            <a:off x="491971" y="1363195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MÉTODOS Y FUNCIONES ÚTILES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D649-9D8B-712B-4222-23540E5CB068}"/>
              </a:ext>
            </a:extLst>
          </p:cNvPr>
          <p:cNvSpPr txBox="1"/>
          <p:nvPr/>
        </p:nvSpPr>
        <p:spPr>
          <a:xfrm>
            <a:off x="1452282" y="2044005"/>
            <a:ext cx="9090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Existen funciones nativas de Python que están sobrecargadas para trabajar con conjuntos de la misma forma que con cualquier otro iterable.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FA771-0594-9016-C9FB-3FD98D4A677B}"/>
              </a:ext>
            </a:extLst>
          </p:cNvPr>
          <p:cNvSpPr txBox="1"/>
          <p:nvPr/>
        </p:nvSpPr>
        <p:spPr>
          <a:xfrm>
            <a:off x="1792942" y="2898790"/>
            <a:ext cx="94869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4A00FF"/>
                </a:solidFill>
              </a:rPr>
              <a:t>sum()</a:t>
            </a:r>
            <a:r>
              <a:rPr lang="es-ES" dirty="0"/>
              <a:t>: Suma todos los elementos (en caso de que la suma este definida para esos elementos)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4A00FF"/>
                </a:solidFill>
              </a:rPr>
              <a:t>len</a:t>
            </a:r>
            <a:r>
              <a:rPr lang="es-ES" b="1" dirty="0">
                <a:solidFill>
                  <a:srgbClr val="4A00FF"/>
                </a:solidFill>
              </a:rPr>
              <a:t>()</a:t>
            </a:r>
            <a:r>
              <a:rPr lang="es-ES" dirty="0"/>
              <a:t>: Devuelve un entero con el número de elementos.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4A00FF"/>
                </a:solidFill>
              </a:rPr>
              <a:t>min()</a:t>
            </a:r>
            <a:r>
              <a:rPr lang="es-ES" dirty="0"/>
              <a:t>, </a:t>
            </a:r>
            <a:r>
              <a:rPr lang="es-ES" b="1" dirty="0" err="1">
                <a:solidFill>
                  <a:srgbClr val="4A00FF"/>
                </a:solidFill>
              </a:rPr>
              <a:t>max</a:t>
            </a:r>
            <a:r>
              <a:rPr lang="es-ES" b="1" dirty="0">
                <a:solidFill>
                  <a:srgbClr val="4A00FF"/>
                </a:solidFill>
              </a:rPr>
              <a:t>()</a:t>
            </a:r>
            <a:r>
              <a:rPr lang="es-ES" dirty="0"/>
              <a:t>: Devuelven el mínimo y el máximo respectivamente de los elementos en el conjunto.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4A00FF"/>
                </a:solidFill>
              </a:rPr>
              <a:t>sorted</a:t>
            </a:r>
            <a:r>
              <a:rPr lang="es-ES" b="1" dirty="0">
                <a:solidFill>
                  <a:srgbClr val="4A00FF"/>
                </a:solidFill>
              </a:rPr>
              <a:t>()</a:t>
            </a:r>
            <a:r>
              <a:rPr lang="es-ES" dirty="0"/>
              <a:t>: Devuelve una lista con los elementos del conjunto ordenados.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4A00FF"/>
                </a:solidFill>
              </a:rPr>
              <a:t>list</a:t>
            </a:r>
            <a:r>
              <a:rPr lang="es-ES" b="1" dirty="0">
                <a:solidFill>
                  <a:srgbClr val="4A00FF"/>
                </a:solidFill>
              </a:rPr>
              <a:t>()</a:t>
            </a:r>
            <a:r>
              <a:rPr lang="es-ES" dirty="0"/>
              <a:t>, </a:t>
            </a:r>
            <a:r>
              <a:rPr lang="es-ES" b="1" dirty="0" err="1">
                <a:solidFill>
                  <a:srgbClr val="4A00FF"/>
                </a:solidFill>
              </a:rPr>
              <a:t>tuple</a:t>
            </a:r>
            <a:r>
              <a:rPr lang="es-ES" b="1" dirty="0">
                <a:solidFill>
                  <a:srgbClr val="4A00FF"/>
                </a:solidFill>
              </a:rPr>
              <a:t>()</a:t>
            </a:r>
            <a:r>
              <a:rPr lang="es-ES" b="1" dirty="0"/>
              <a:t> </a:t>
            </a:r>
            <a:r>
              <a:rPr lang="es-ES" dirty="0"/>
              <a:t>: Devuelve una lista o una tupla respectivamente con los datos del conjunto que se le pasa como parámetro.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7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934BE7-F394-E09B-FB9A-93702A35A8D2}"/>
              </a:ext>
            </a:extLst>
          </p:cNvPr>
          <p:cNvSpPr txBox="1"/>
          <p:nvPr/>
        </p:nvSpPr>
        <p:spPr>
          <a:xfrm>
            <a:off x="491971" y="1363195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MATEMÁTICAS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64CC6-D6A0-36E4-0F51-5C93CA9D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93" y="2818896"/>
            <a:ext cx="4663736" cy="2893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E6426-6443-52CF-BADE-95D74E4B6EB2}"/>
              </a:ext>
            </a:extLst>
          </p:cNvPr>
          <p:cNvSpPr txBox="1"/>
          <p:nvPr/>
        </p:nvSpPr>
        <p:spPr>
          <a:xfrm>
            <a:off x="1100569" y="1833997"/>
            <a:ext cx="9128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característica distintiva y la utilidad mayor de los conjuntos se obtiene precisamente de su capacidad para representar el comportamiento de los conjuntos matemáticos.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22FA5-0AFE-DD7A-82A3-C6C195FF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18" y="3173506"/>
            <a:ext cx="4390550" cy="20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43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94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D3691DD7-2C17-9940-ED51-590E934B1196}"/>
              </a:ext>
            </a:extLst>
          </p:cNvPr>
          <p:cNvSpPr txBox="1"/>
          <p:nvPr/>
        </p:nvSpPr>
        <p:spPr>
          <a:xfrm>
            <a:off x="463837" y="1484961"/>
            <a:ext cx="10401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Los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diccionarios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 son colecciones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iterables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no secuenciales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 y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mutables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 de elementos compuestos por una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clave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 (que identifica de modo único al elemento) y el </a:t>
            </a:r>
            <a:r>
              <a:rPr lang="es-ES" sz="2000" b="1" i="0" dirty="0">
                <a:solidFill>
                  <a:srgbClr val="333333"/>
                </a:solidFill>
                <a:effectLst/>
                <a:latin typeface="-apple-system"/>
              </a:rPr>
              <a:t>valor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 que se desea almacenar. ¡No pueden aparecer elementos con la misma clave!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4C2E3-250A-AC80-5332-ACE1DB71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37" y="2759371"/>
            <a:ext cx="7763958" cy="562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9787D6-D973-4F15-9230-09651E414FB8}"/>
              </a:ext>
            </a:extLst>
          </p:cNvPr>
          <p:cNvSpPr txBox="1"/>
          <p:nvPr/>
        </p:nvSpPr>
        <p:spPr>
          <a:xfrm>
            <a:off x="946697" y="3730511"/>
            <a:ext cx="1086522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'uno'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'dos'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tres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'cuatro'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asignatura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Fundamentos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Programación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créditos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tipos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teoría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prácticas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'persona'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'María'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'primer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'García'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segundo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'Pérez'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print(num)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print(nom)</a:t>
            </a:r>
          </a:p>
        </p:txBody>
      </p:sp>
    </p:spTree>
    <p:extLst>
      <p:ext uri="{BB962C8B-B14F-4D97-AF65-F5344CB8AC3E}">
        <p14:creationId xmlns:p14="http://schemas.microsoft.com/office/powerpoint/2010/main" val="24924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4DDCA08C-65CE-799B-CC23-3A82550C08D8}"/>
              </a:ext>
            </a:extLst>
          </p:cNvPr>
          <p:cNvSpPr txBox="1"/>
          <p:nvPr/>
        </p:nvSpPr>
        <p:spPr>
          <a:xfrm>
            <a:off x="463837" y="1484961"/>
            <a:ext cx="10401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0" i="0" dirty="0">
                <a:solidFill>
                  <a:srgbClr val="333333"/>
                </a:solidFill>
                <a:effectLst/>
                <a:latin typeface="-apple-system"/>
              </a:rPr>
              <a:t>Para acceder individualmente a los elementos de los diccionarios, se utiliza la sintaxis de los corchetes.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9EC3-FCFE-CB2B-15CE-011E18230F9F}"/>
              </a:ext>
            </a:extLst>
          </p:cNvPr>
          <p:cNvSpPr txBox="1"/>
          <p:nvPr/>
        </p:nvSpPr>
        <p:spPr>
          <a:xfrm>
            <a:off x="2448527" y="2606985"/>
            <a:ext cx="760207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'uno'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'dos'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tres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'cuatro'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print(num[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0CFC4-5E15-28F2-82C5-6AA1A5CC2484}"/>
              </a:ext>
            </a:extLst>
          </p:cNvPr>
          <p:cNvSpPr txBox="1"/>
          <p:nvPr/>
        </p:nvSpPr>
        <p:spPr>
          <a:xfrm>
            <a:off x="1048869" y="3855567"/>
            <a:ext cx="10401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En el caso de tener estructuras más complejas (anidadas) se deberá proceder en consecuencia. Por ejemplo:</a:t>
            </a:r>
          </a:p>
          <a:p>
            <a:b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D51CF-DAD8-C5BF-53D4-6BED077B85B8}"/>
              </a:ext>
            </a:extLst>
          </p:cNvPr>
          <p:cNvSpPr txBox="1"/>
          <p:nvPr/>
        </p:nvSpPr>
        <p:spPr>
          <a:xfrm>
            <a:off x="1604684" y="4503984"/>
            <a:ext cx="953844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'persona'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'María'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'primer 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'García'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segundo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'Pérez'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print(nom[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'persona'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'primer 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66471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B20C1C83-DF3C-8B6C-85FE-DD09280447C8}"/>
              </a:ext>
            </a:extLst>
          </p:cNvPr>
          <p:cNvSpPr txBox="1"/>
          <p:nvPr/>
        </p:nvSpPr>
        <p:spPr>
          <a:xfrm>
            <a:off x="463837" y="1484961"/>
            <a:ext cx="1040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Otro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-apple-system"/>
              </a:rPr>
              <a:t>ejemplo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A847A-A039-8836-C44A-DDBF9F151088}"/>
              </a:ext>
            </a:extLst>
          </p:cNvPr>
          <p:cNvSpPr txBox="1"/>
          <p:nvPr/>
        </p:nvSpPr>
        <p:spPr>
          <a:xfrm>
            <a:off x="1353670" y="2228671"/>
            <a:ext cx="932329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asignatura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Fundamentos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Programación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créditos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tipos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teoría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prácticas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tipos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E4382-5220-7CB2-D6D6-731DCA5B156C}"/>
              </a:ext>
            </a:extLst>
          </p:cNvPr>
          <p:cNvSpPr txBox="1"/>
          <p:nvPr/>
        </p:nvSpPr>
        <p:spPr>
          <a:xfrm>
            <a:off x="1353670" y="3895711"/>
            <a:ext cx="92426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Las 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listas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 son colecciones 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secuenciales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 que establecen una relación de orden entre los elementos contenidos. Los 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diccionarios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 son 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no secuenciales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: no tiene ningún sentido decir que un elemento cualquiera de un diccionario </a:t>
            </a:r>
            <a:r>
              <a:rPr lang="es-ES" b="0" i="1" dirty="0">
                <a:solidFill>
                  <a:srgbClr val="333333"/>
                </a:solidFill>
                <a:effectLst/>
                <a:latin typeface="-apple-system"/>
              </a:rPr>
              <a:t>va primero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 que otro. El hecho de ser 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no secuenciales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por ejemplo, implica que en los diccionarios no se puedan utilizar los 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cortes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 (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-apple-system"/>
              </a:rPr>
              <a:t>slices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), como sí ocurre con las listas.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4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F88FE-EDD8-7A14-D974-4E4B3F5AFFC9}"/>
              </a:ext>
            </a:extLst>
          </p:cNvPr>
          <p:cNvSpPr txBox="1"/>
          <p:nvPr/>
        </p:nvSpPr>
        <p:spPr>
          <a:xfrm>
            <a:off x="1559860" y="2147097"/>
            <a:ext cx="100942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333333"/>
                </a:solidFill>
                <a:latin typeface="-apple-system"/>
              </a:rPr>
              <a:t>L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as 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claves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 de los 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diccionarios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 pueden estar creadas usando diferentes tipos, no solo por 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cadenas de caracteres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No todos los valores pueden ser </a:t>
            </a:r>
            <a:r>
              <a:rPr lang="es-ES" b="0" i="1" dirty="0">
                <a:solidFill>
                  <a:srgbClr val="333333"/>
                </a:solidFill>
                <a:effectLst/>
                <a:latin typeface="-apple-system"/>
              </a:rPr>
              <a:t>claves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. Solo lo pueden ser aquellos valores que sean 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inmutables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Caracteres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cadenas de caracteres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enteros, booleanos y reales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Tuplas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No pueden actuar como </a:t>
            </a:r>
            <a:r>
              <a:rPr lang="es-ES" b="0" i="1" dirty="0">
                <a:solidFill>
                  <a:srgbClr val="333333"/>
                </a:solidFill>
                <a:effectLst/>
                <a:latin typeface="-apple-system"/>
              </a:rPr>
              <a:t>claves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 ni las listas ni los propios diccionarios.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BF56A-BE66-1818-C116-83F67DC845D9}"/>
              </a:ext>
            </a:extLst>
          </p:cNvPr>
          <p:cNvSpPr txBox="1"/>
          <p:nvPr/>
        </p:nvSpPr>
        <p:spPr>
          <a:xfrm>
            <a:off x="491971" y="1363195"/>
            <a:ext cx="913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ELEMENTOS QUE PUEDEN ACTUAR COMO CLAVES EN DICCIONARIOS</a:t>
            </a:r>
          </a:p>
        </p:txBody>
      </p:sp>
    </p:spTree>
    <p:extLst>
      <p:ext uri="{BB962C8B-B14F-4D97-AF65-F5344CB8AC3E}">
        <p14:creationId xmlns:p14="http://schemas.microsoft.com/office/powerpoint/2010/main" val="28755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9C03F-A612-47E3-30E3-C6192CA4B96D}"/>
              </a:ext>
            </a:extLst>
          </p:cNvPr>
          <p:cNvSpPr txBox="1"/>
          <p:nvPr/>
        </p:nvSpPr>
        <p:spPr>
          <a:xfrm>
            <a:off x="1102658" y="195704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Entre las operaciones a realizar con diccionarios se tienen: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Crear los diccionarios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Copiar diccionarios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Acceder a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Modificar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Extender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Borrar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Obtener tamaño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Recorrer diccionario</a:t>
            </a:r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2EDED673-D90B-AD7B-0BBF-DBDD38736482}"/>
              </a:ext>
            </a:extLst>
          </p:cNvPr>
          <p:cNvSpPr txBox="1"/>
          <p:nvPr/>
        </p:nvSpPr>
        <p:spPr>
          <a:xfrm>
            <a:off x="5088459" y="3549570"/>
            <a:ext cx="731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>
                <a:solidFill>
                  <a:srgbClr val="FF00C1"/>
                </a:solidFill>
              </a:rPr>
              <a:t>Crear Diccionarios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C2E5E-7E2E-536D-ED9C-6336352DD7AC}"/>
              </a:ext>
            </a:extLst>
          </p:cNvPr>
          <p:cNvSpPr txBox="1"/>
          <p:nvPr/>
        </p:nvSpPr>
        <p:spPr>
          <a:xfrm>
            <a:off x="5664530" y="4103568"/>
            <a:ext cx="60960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mediciones[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'temperatura'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mediciones[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'pres'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mediciones[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'nivel'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mediciones[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valv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'abierta'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(mediciones)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96C67-6932-BD1E-9D70-8D34DC3BF90D}"/>
              </a:ext>
            </a:extLst>
          </p:cNvPr>
          <p:cNvSpPr txBox="1"/>
          <p:nvPr/>
        </p:nvSpPr>
        <p:spPr>
          <a:xfrm>
            <a:off x="2560321" y="5926665"/>
            <a:ext cx="9308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dirty="0">
                <a:solidFill>
                  <a:srgbClr val="FF0000"/>
                </a:solidFill>
                <a:effectLst/>
                <a:latin typeface="-apple-system"/>
              </a:rPr>
              <a:t>Si el elemento existe, se modifica. Si no existe, se crea uno nuevo: el diccionario se expande dinámicamente.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087EE-58B3-F03C-A22D-BA4DB848AF6B}"/>
              </a:ext>
            </a:extLst>
          </p:cNvPr>
          <p:cNvSpPr txBox="1"/>
          <p:nvPr/>
        </p:nvSpPr>
        <p:spPr>
          <a:xfrm>
            <a:off x="491971" y="1363195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CON DICCIONARIOS</a:t>
            </a:r>
          </a:p>
        </p:txBody>
      </p:sp>
    </p:spTree>
    <p:extLst>
      <p:ext uri="{BB962C8B-B14F-4D97-AF65-F5344CB8AC3E}">
        <p14:creationId xmlns:p14="http://schemas.microsoft.com/office/powerpoint/2010/main" val="394102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BEC5D-F943-7299-4188-64AD807736DA}"/>
              </a:ext>
            </a:extLst>
          </p:cNvPr>
          <p:cNvSpPr txBox="1"/>
          <p:nvPr/>
        </p:nvSpPr>
        <p:spPr>
          <a:xfrm>
            <a:off x="1138516" y="2065680"/>
            <a:ext cx="10874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También es posible utilizar la función </a:t>
            </a:r>
            <a:r>
              <a:rPr lang="es-ES" b="1" dirty="0" err="1">
                <a:solidFill>
                  <a:srgbClr val="4A00FF"/>
                </a:solidFill>
              </a:rPr>
              <a:t>dict</a:t>
            </a:r>
            <a:r>
              <a:rPr lang="es-ES" b="1" dirty="0">
                <a:solidFill>
                  <a:srgbClr val="4A00FF"/>
                </a:solidFill>
              </a:rPr>
              <a:t>()</a:t>
            </a:r>
            <a:r>
              <a:rPr lang="es-ES" dirty="0"/>
              <a:t>, con diversos argumentos, para crear diccionarios de forma flexible.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985DB-7B72-7D88-4E4B-19B99333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7" y="2892620"/>
            <a:ext cx="5808208" cy="2011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9EFCE-A973-8739-CD30-18235D29D79E}"/>
              </a:ext>
            </a:extLst>
          </p:cNvPr>
          <p:cNvSpPr txBox="1"/>
          <p:nvPr/>
        </p:nvSpPr>
        <p:spPr>
          <a:xfrm>
            <a:off x="3933179" y="5120504"/>
            <a:ext cx="7156162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uno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dos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romanos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'II'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'III'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'IV'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por_dos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(zip([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romanos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por_dos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D4B90-CA13-A237-F607-F979185545EF}"/>
              </a:ext>
            </a:extLst>
          </p:cNvPr>
          <p:cNvSpPr txBox="1"/>
          <p:nvPr/>
        </p:nvSpPr>
        <p:spPr>
          <a:xfrm>
            <a:off x="491971" y="1363195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CON DICCIONARIOS – FUNCION DICT()</a:t>
            </a:r>
          </a:p>
        </p:txBody>
      </p:sp>
    </p:spTree>
    <p:extLst>
      <p:ext uri="{BB962C8B-B14F-4D97-AF65-F5344CB8AC3E}">
        <p14:creationId xmlns:p14="http://schemas.microsoft.com/office/powerpoint/2010/main" val="252240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Diccionarios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87A90-2B32-30C4-79E1-3A4BC445A207}"/>
              </a:ext>
            </a:extLst>
          </p:cNvPr>
          <p:cNvSpPr txBox="1"/>
          <p:nvPr/>
        </p:nvSpPr>
        <p:spPr>
          <a:xfrm>
            <a:off x="1564342" y="2384620"/>
            <a:ext cx="105156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dic2_copia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(dic1)    </a:t>
            </a:r>
            <a:r>
              <a:rPr lang="es-E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Utilizando la función </a:t>
            </a:r>
            <a:r>
              <a:rPr lang="es-ES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s-E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()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dic3_copia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dic1.copy()   </a:t>
            </a:r>
            <a:r>
              <a:rPr lang="es-E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Utilizando el método .</a:t>
            </a:r>
            <a:r>
              <a:rPr lang="es-ES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s-E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() del diccionario fuente.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933C2-81A2-F3CE-ED46-BA8CEEFA7B56}"/>
              </a:ext>
            </a:extLst>
          </p:cNvPr>
          <p:cNvSpPr txBox="1"/>
          <p:nvPr/>
        </p:nvSpPr>
        <p:spPr>
          <a:xfrm>
            <a:off x="1564342" y="3429000"/>
            <a:ext cx="83058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dic1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dic2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(dic1)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dic3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dic1.copy()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print(dic1,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'id: 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id(dic1))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print(dic2,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'id: 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id(dic2))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print(dic3,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'id: 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id(dic3))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57E8F-D3D2-4AB6-E7E5-136893E155B8}"/>
              </a:ext>
            </a:extLst>
          </p:cNvPr>
          <p:cNvSpPr txBox="1"/>
          <p:nvPr/>
        </p:nvSpPr>
        <p:spPr>
          <a:xfrm>
            <a:off x="491971" y="1363195"/>
            <a:ext cx="844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CON DICCIONARRIOS – COPIA DE DICCIONARIOS</a:t>
            </a:r>
          </a:p>
        </p:txBody>
      </p:sp>
    </p:spTree>
    <p:extLst>
      <p:ext uri="{BB962C8B-B14F-4D97-AF65-F5344CB8AC3E}">
        <p14:creationId xmlns:p14="http://schemas.microsoft.com/office/powerpoint/2010/main" val="273461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1949</Words>
  <Application>Microsoft Office PowerPoint</Application>
  <PresentationFormat>Widescreen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-apple-system</vt:lpstr>
      <vt:lpstr>Arial</vt:lpstr>
      <vt:lpstr>Bahnschrift Condensed</vt:lpstr>
      <vt:lpstr>Bahnschrift SemiBold SemiConden</vt:lpstr>
      <vt:lpstr>Century Schoolbook</vt:lpstr>
      <vt:lpstr>Consolas</vt:lpstr>
      <vt:lpstr>Humanst521 BT</vt:lpstr>
      <vt:lpstr>Univers Condensed</vt:lpstr>
      <vt:lpstr>Tema de Office</vt:lpstr>
      <vt:lpstr>DIPLOMADO EN INTRODUCCIÓN A LA CIENCIA DE DATOS</vt:lpstr>
      <vt:lpstr>DICCIONARIOS</vt:lpstr>
      <vt:lpstr>Diccionarios</vt:lpstr>
      <vt:lpstr>Diccionarios</vt:lpstr>
      <vt:lpstr>Diccionarios</vt:lpstr>
      <vt:lpstr>Diccionarios</vt:lpstr>
      <vt:lpstr>Diccionarios</vt:lpstr>
      <vt:lpstr>Diccionarios</vt:lpstr>
      <vt:lpstr>Diccionarios</vt:lpstr>
      <vt:lpstr>Diccionarios</vt:lpstr>
      <vt:lpstr>Diccionarios</vt:lpstr>
      <vt:lpstr>Diccionarios</vt:lpstr>
      <vt:lpstr>Diccionarios</vt:lpstr>
      <vt:lpstr>Diccionarios</vt:lpstr>
      <vt:lpstr>CONJUNTOS</vt:lpstr>
      <vt:lpstr>Conjuntos</vt:lpstr>
      <vt:lpstr>Conjuntos</vt:lpstr>
      <vt:lpstr>Conjuntos</vt:lpstr>
      <vt:lpstr>Conjuntos</vt:lpstr>
      <vt:lpstr>Conjuntos</vt:lpstr>
      <vt:lpstr>Conjuntos</vt:lpstr>
      <vt:lpstr>Conjuntos</vt:lpstr>
      <vt:lpstr>Conjuntos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Ardila</dc:creator>
  <cp:lastModifiedBy>Luis</cp:lastModifiedBy>
  <cp:revision>92</cp:revision>
  <dcterms:created xsi:type="dcterms:W3CDTF">2021-03-09T20:00:32Z</dcterms:created>
  <dcterms:modified xsi:type="dcterms:W3CDTF">2023-02-03T03:12:49Z</dcterms:modified>
</cp:coreProperties>
</file>