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479" r:id="rId3"/>
    <p:sldId id="325" r:id="rId4"/>
    <p:sldId id="480" r:id="rId5"/>
    <p:sldId id="481" r:id="rId6"/>
    <p:sldId id="482" r:id="rId7"/>
    <p:sldId id="483" r:id="rId8"/>
    <p:sldId id="484" r:id="rId9"/>
    <p:sldId id="485" r:id="rId10"/>
    <p:sldId id="492" r:id="rId11"/>
    <p:sldId id="490" r:id="rId12"/>
    <p:sldId id="491" r:id="rId13"/>
    <p:sldId id="486" r:id="rId14"/>
    <p:sldId id="493" r:id="rId15"/>
    <p:sldId id="494" r:id="rId16"/>
    <p:sldId id="495" r:id="rId17"/>
    <p:sldId id="496" r:id="rId18"/>
    <p:sldId id="497" r:id="rId19"/>
    <p:sldId id="498" r:id="rId20"/>
    <p:sldId id="499"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99"/>
    <a:srgbClr val="66FF33"/>
    <a:srgbClr val="14C214"/>
    <a:srgbClr val="CCFF33"/>
    <a:srgbClr val="95D7C1"/>
    <a:srgbClr val="00CC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107" d="100"/>
          <a:sy n="107" d="100"/>
        </p:scale>
        <p:origin x="63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CCFF2DB-04F1-4BED-B5F1-D998FDF390D4}"/>
              </a:ext>
            </a:extLst>
          </p:cNvPr>
          <p:cNvSpPr/>
          <p:nvPr userDrawn="1"/>
        </p:nvSpPr>
        <p:spPr>
          <a:xfrm>
            <a:off x="0" y="0"/>
            <a:ext cx="12192000" cy="6858000"/>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fecha 2">
            <a:extLst>
              <a:ext uri="{FF2B5EF4-FFF2-40B4-BE49-F238E27FC236}">
                <a16:creationId xmlns:a16="http://schemas.microsoft.com/office/drawing/2014/main" id="{F9305F36-D908-488C-AC29-B40638460642}"/>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4" name="Marcador de pie de página 3">
            <a:extLst>
              <a:ext uri="{FF2B5EF4-FFF2-40B4-BE49-F238E27FC236}">
                <a16:creationId xmlns:a16="http://schemas.microsoft.com/office/drawing/2014/main" id="{FCD5AF78-3254-4336-8F44-778ED9F254B9}"/>
              </a:ext>
            </a:extLst>
          </p:cNvPr>
          <p:cNvSpPr>
            <a:spLocks noGrp="1"/>
          </p:cNvSpPr>
          <p:nvPr>
            <p:ph type="ftr" sz="quarter" idx="11"/>
          </p:nvPr>
        </p:nvSpPr>
        <p:spPr/>
        <p:txBody>
          <a:bodyPr/>
          <a:lstStyle/>
          <a:p>
            <a:r>
              <a:rPr lang="en-US" dirty="0" err="1"/>
              <a:t>ksdlksjdlksad</a:t>
            </a:r>
            <a:endParaRPr lang="en-US" dirty="0"/>
          </a:p>
        </p:txBody>
      </p:sp>
      <p:sp>
        <p:nvSpPr>
          <p:cNvPr id="5" name="Marcador de número de diapositiva 4">
            <a:extLst>
              <a:ext uri="{FF2B5EF4-FFF2-40B4-BE49-F238E27FC236}">
                <a16:creationId xmlns:a16="http://schemas.microsoft.com/office/drawing/2014/main" id="{95CE857F-2DFE-48E9-B3D4-DF62BE476F94}"/>
              </a:ext>
            </a:extLst>
          </p:cNvPr>
          <p:cNvSpPr>
            <a:spLocks noGrp="1"/>
          </p:cNvSpPr>
          <p:nvPr>
            <p:ph type="sldNum" sz="quarter" idx="12"/>
          </p:nvPr>
        </p:nvSpPr>
        <p:spPr/>
        <p:txBody>
          <a:bodyPr/>
          <a:lstStyle/>
          <a:p>
            <a:fld id="{DA8B4587-C7B0-40D2-8329-FBC7FEB2F5B7}" type="slidenum">
              <a:rPr lang="en-US" smtClean="0"/>
              <a:t>‹#›</a:t>
            </a:fld>
            <a:endParaRPr lang="en-US"/>
          </a:p>
        </p:txBody>
      </p:sp>
      <p:grpSp>
        <p:nvGrpSpPr>
          <p:cNvPr id="11" name="Grupo 10">
            <a:extLst>
              <a:ext uri="{FF2B5EF4-FFF2-40B4-BE49-F238E27FC236}">
                <a16:creationId xmlns:a16="http://schemas.microsoft.com/office/drawing/2014/main" id="{80C85A84-75E6-44C1-9538-46D65764FE0D}"/>
              </a:ext>
            </a:extLst>
          </p:cNvPr>
          <p:cNvGrpSpPr/>
          <p:nvPr userDrawn="1"/>
        </p:nvGrpSpPr>
        <p:grpSpPr>
          <a:xfrm>
            <a:off x="800099" y="1671271"/>
            <a:ext cx="10612953" cy="4048125"/>
            <a:chOff x="800099" y="1404937"/>
            <a:chExt cx="10612953" cy="4048125"/>
          </a:xfr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p:grpSpPr>
        <p:sp>
          <p:nvSpPr>
            <p:cNvPr id="8" name="Rectángulo: esquinas redondeadas 7">
              <a:extLst>
                <a:ext uri="{FF2B5EF4-FFF2-40B4-BE49-F238E27FC236}">
                  <a16:creationId xmlns:a16="http://schemas.microsoft.com/office/drawing/2014/main" id="{6E12E019-8E88-4F4A-9CF7-4745D2A605F7}"/>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C9214960-C9EB-4D9E-9086-6C5D92BEC627}"/>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esquinas redondeadas 9">
              <a:extLst>
                <a:ext uri="{FF2B5EF4-FFF2-40B4-BE49-F238E27FC236}">
                  <a16:creationId xmlns:a16="http://schemas.microsoft.com/office/drawing/2014/main" id="{1CD8EE93-CA22-48B2-8778-9F0BF8F942EA}"/>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ítulo 1">
            <a:extLst>
              <a:ext uri="{FF2B5EF4-FFF2-40B4-BE49-F238E27FC236}">
                <a16:creationId xmlns:a16="http://schemas.microsoft.com/office/drawing/2014/main" id="{8DAFA2A9-4466-49BF-AAE6-F89834142E20}"/>
              </a:ext>
            </a:extLst>
          </p:cNvPr>
          <p:cNvSpPr>
            <a:spLocks noGrp="1"/>
          </p:cNvSpPr>
          <p:nvPr>
            <p:ph type="title" hasCustomPrompt="1"/>
          </p:nvPr>
        </p:nvSpPr>
        <p:spPr>
          <a:xfrm>
            <a:off x="2107406" y="2465020"/>
            <a:ext cx="8095199" cy="1325563"/>
          </a:xfrm>
        </p:spPr>
        <p:txBody>
          <a:bodyPr/>
          <a:lstStyle>
            <a:lvl1pPr algn="ctr">
              <a:defRPr b="0">
                <a:solidFill>
                  <a:schemeClr val="bg1"/>
                </a:solidFill>
                <a:latin typeface="Humanst521 BT" panose="020B0602020204020204" pitchFamily="34" charset="0"/>
                <a:ea typeface="HP Simplified Hans" panose="020B0500000000000000" pitchFamily="34" charset="-122"/>
              </a:defRPr>
            </a:lvl1pPr>
          </a:lstStyle>
          <a:p>
            <a:r>
              <a:rPr lang="en-US" dirty="0"/>
              <a:t>NOMBRE DEL DIPLOMADO</a:t>
            </a:r>
          </a:p>
        </p:txBody>
      </p:sp>
      <p:grpSp>
        <p:nvGrpSpPr>
          <p:cNvPr id="12" name="Grupo 11">
            <a:extLst>
              <a:ext uri="{FF2B5EF4-FFF2-40B4-BE49-F238E27FC236}">
                <a16:creationId xmlns:a16="http://schemas.microsoft.com/office/drawing/2014/main" id="{684A9492-EC20-4835-9640-E67604180688}"/>
              </a:ext>
            </a:extLst>
          </p:cNvPr>
          <p:cNvGrpSpPr/>
          <p:nvPr userDrawn="1"/>
        </p:nvGrpSpPr>
        <p:grpSpPr>
          <a:xfrm>
            <a:off x="2327811" y="4168577"/>
            <a:ext cx="7654389" cy="898188"/>
            <a:chOff x="800099" y="1404937"/>
            <a:chExt cx="10612953" cy="4048125"/>
          </a:xfrm>
          <a:solidFill>
            <a:srgbClr val="99FF66"/>
          </a:solidFill>
        </p:grpSpPr>
        <p:sp>
          <p:nvSpPr>
            <p:cNvPr id="13" name="Rectángulo: esquinas redondeadas 12">
              <a:extLst>
                <a:ext uri="{FF2B5EF4-FFF2-40B4-BE49-F238E27FC236}">
                  <a16:creationId xmlns:a16="http://schemas.microsoft.com/office/drawing/2014/main" id="{87CBF745-1C35-4413-8186-7F1A723AA640}"/>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AC48BE54-9708-41A7-8EF8-DF8D63F61B7C}"/>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99529D3D-E264-44B8-8B58-08F2C0CC43FB}"/>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Conector recto 18">
            <a:extLst>
              <a:ext uri="{FF2B5EF4-FFF2-40B4-BE49-F238E27FC236}">
                <a16:creationId xmlns:a16="http://schemas.microsoft.com/office/drawing/2014/main" id="{3C318A28-F2D5-4836-AD4D-32037BD95822}"/>
              </a:ext>
            </a:extLst>
          </p:cNvPr>
          <p:cNvCxnSpPr>
            <a:cxnSpLocks/>
          </p:cNvCxnSpPr>
          <p:nvPr userDrawn="1"/>
        </p:nvCxnSpPr>
        <p:spPr>
          <a:xfrm>
            <a:off x="9992497" y="279250"/>
            <a:ext cx="0" cy="78018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Marcador de texto 21">
            <a:extLst>
              <a:ext uri="{FF2B5EF4-FFF2-40B4-BE49-F238E27FC236}">
                <a16:creationId xmlns:a16="http://schemas.microsoft.com/office/drawing/2014/main" id="{E29B6011-47DA-47E0-A544-DB929DBDDEA4}"/>
              </a:ext>
            </a:extLst>
          </p:cNvPr>
          <p:cNvSpPr>
            <a:spLocks noGrp="1"/>
          </p:cNvSpPr>
          <p:nvPr>
            <p:ph type="body" sz="quarter" idx="13" hasCustomPrompt="1"/>
          </p:nvPr>
        </p:nvSpPr>
        <p:spPr>
          <a:xfrm>
            <a:off x="2697153" y="4392392"/>
            <a:ext cx="6915704" cy="450558"/>
          </a:xfrm>
        </p:spPr>
        <p:txBody>
          <a:bodyPr>
            <a:normAutofit/>
          </a:bodyPr>
          <a:lstStyle>
            <a:lvl1pPr marL="0" indent="0" algn="ctr">
              <a:buNone/>
              <a:defRPr sz="2400" b="0">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Nombre de la sesión</a:t>
            </a:r>
            <a:endParaRPr lang="en-US" dirty="0"/>
          </a:p>
        </p:txBody>
      </p:sp>
      <p:pic>
        <p:nvPicPr>
          <p:cNvPr id="7" name="Imagen 6">
            <a:extLst>
              <a:ext uri="{FF2B5EF4-FFF2-40B4-BE49-F238E27FC236}">
                <a16:creationId xmlns:a16="http://schemas.microsoft.com/office/drawing/2014/main" id="{25C18405-8DD4-DC6B-B35A-DAF5614A0848}"/>
              </a:ext>
            </a:extLst>
          </p:cNvPr>
          <p:cNvPicPr>
            <a:picLocks noChangeAspect="1"/>
          </p:cNvPicPr>
          <p:nvPr userDrawn="1"/>
        </p:nvPicPr>
        <p:blipFill>
          <a:blip r:embed="rId2"/>
          <a:stretch>
            <a:fillRect/>
          </a:stretch>
        </p:blipFill>
        <p:spPr>
          <a:xfrm>
            <a:off x="8220475" y="279250"/>
            <a:ext cx="1676400" cy="821174"/>
          </a:xfrm>
          <a:prstGeom prst="rect">
            <a:avLst/>
          </a:prstGeom>
        </p:spPr>
      </p:pic>
      <p:pic>
        <p:nvPicPr>
          <p:cNvPr id="24" name="Imagen 23">
            <a:extLst>
              <a:ext uri="{FF2B5EF4-FFF2-40B4-BE49-F238E27FC236}">
                <a16:creationId xmlns:a16="http://schemas.microsoft.com/office/drawing/2014/main" id="{F91D6A77-AD6D-2E90-D18D-ACAE3F7C6E44}"/>
              </a:ext>
            </a:extLst>
          </p:cNvPr>
          <p:cNvPicPr>
            <a:picLocks noChangeAspect="1"/>
          </p:cNvPicPr>
          <p:nvPr userDrawn="1"/>
        </p:nvPicPr>
        <p:blipFill>
          <a:blip r:embed="rId3"/>
          <a:stretch>
            <a:fillRect/>
          </a:stretch>
        </p:blipFill>
        <p:spPr>
          <a:xfrm>
            <a:off x="10129709" y="279250"/>
            <a:ext cx="1829457" cy="826206"/>
          </a:xfrm>
          <a:prstGeom prst="rect">
            <a:avLst/>
          </a:prstGeom>
        </p:spPr>
      </p:pic>
      <p:sp>
        <p:nvSpPr>
          <p:cNvPr id="21" name="Marcador de texto 20">
            <a:extLst>
              <a:ext uri="{FF2B5EF4-FFF2-40B4-BE49-F238E27FC236}">
                <a16:creationId xmlns:a16="http://schemas.microsoft.com/office/drawing/2014/main" id="{4FCB6EE2-FD17-D0CE-13DC-19D3E845FFCD}"/>
              </a:ext>
            </a:extLst>
          </p:cNvPr>
          <p:cNvSpPr>
            <a:spLocks noGrp="1"/>
          </p:cNvSpPr>
          <p:nvPr>
            <p:ph type="body" sz="quarter" idx="14" hasCustomPrompt="1"/>
          </p:nvPr>
        </p:nvSpPr>
        <p:spPr>
          <a:xfrm>
            <a:off x="3592142" y="5186493"/>
            <a:ext cx="5135356" cy="446087"/>
          </a:xfrm>
        </p:spPr>
        <p:txBody>
          <a:bodyPr>
            <a:normAutofit/>
          </a:bodyPr>
          <a:lstStyle>
            <a:lvl1pPr marL="0" indent="0" algn="ctr">
              <a:buNone/>
              <a:defRPr sz="1800">
                <a:solidFill>
                  <a:schemeClr val="bg1"/>
                </a:solidFill>
                <a:latin typeface="Bahnschrift Condensed" panose="020B0502040204020203" pitchFamily="34" charset="0"/>
              </a:defRPr>
            </a:lvl1pPr>
            <a:lvl2pPr marL="457200" indent="0" algn="ctr">
              <a:buNone/>
              <a:defRPr sz="1800">
                <a:solidFill>
                  <a:schemeClr val="bg1"/>
                </a:solidFill>
                <a:latin typeface="Bahnschrift Condensed" panose="020B0502040204020203" pitchFamily="34" charset="0"/>
              </a:defRPr>
            </a:lvl2pPr>
          </a:lstStyle>
          <a:p>
            <a:pPr lvl="0"/>
            <a:r>
              <a:rPr lang="es-CO" dirty="0"/>
              <a:t>Docente a cargo de la sesión</a:t>
            </a:r>
          </a:p>
        </p:txBody>
      </p:sp>
    </p:spTree>
    <p:extLst>
      <p:ext uri="{BB962C8B-B14F-4D97-AF65-F5344CB8AC3E}">
        <p14:creationId xmlns:p14="http://schemas.microsoft.com/office/powerpoint/2010/main" val="192758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Diagrama de flujo: proceso 6">
            <a:extLst>
              <a:ext uri="{FF2B5EF4-FFF2-40B4-BE49-F238E27FC236}">
                <a16:creationId xmlns:a16="http://schemas.microsoft.com/office/drawing/2014/main" id="{BB18066D-26E4-67A7-D178-CE8C373B8C0F}"/>
              </a:ext>
            </a:extLst>
          </p:cNvPr>
          <p:cNvSpPr/>
          <p:nvPr userDrawn="1"/>
        </p:nvSpPr>
        <p:spPr>
          <a:xfrm>
            <a:off x="8991600" y="0"/>
            <a:ext cx="3200400" cy="6858000"/>
          </a:xfrm>
          <a:prstGeom prst="flowChartProcess">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4CDA7FD-699B-0878-B90F-3D571A4093AB}"/>
              </a:ext>
            </a:extLst>
          </p:cNvPr>
          <p:cNvSpPr/>
          <p:nvPr userDrawn="1"/>
        </p:nvSpPr>
        <p:spPr>
          <a:xfrm>
            <a:off x="8991600" y="1"/>
            <a:ext cx="2819400"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vertical 1">
            <a:extLst>
              <a:ext uri="{FF2B5EF4-FFF2-40B4-BE49-F238E27FC236}">
                <a16:creationId xmlns:a16="http://schemas.microsoft.com/office/drawing/2014/main" id="{FB19867C-82E5-44A6-9828-F4A379948D81}"/>
              </a:ext>
            </a:extLst>
          </p:cNvPr>
          <p:cNvSpPr>
            <a:spLocks noGrp="1"/>
          </p:cNvSpPr>
          <p:nvPr>
            <p:ph type="title" orient="vert"/>
          </p:nvPr>
        </p:nvSpPr>
        <p:spPr>
          <a:xfrm>
            <a:off x="9010650" y="365125"/>
            <a:ext cx="2628900" cy="5811838"/>
          </a:xfrm>
        </p:spPr>
        <p:txBody>
          <a:bodyPr vert="eaVert"/>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EDD69CBB-BDE4-4C8B-A64F-5CF7D4996BC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3C2D8DD-800B-483A-A0DF-B3CEA411CF96}"/>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FDF7A0D0-3499-4E0A-A253-3270F29121E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24FBB50-86F5-456C-910D-B36066E408BB}"/>
              </a:ext>
            </a:extLst>
          </p:cNvPr>
          <p:cNvSpPr>
            <a:spLocks noGrp="1"/>
          </p:cNvSpPr>
          <p:nvPr>
            <p:ph type="sldNum" sz="quarter" idx="12"/>
          </p:nvPr>
        </p:nvSpPr>
        <p:spPr/>
        <p:txBody>
          <a:bodyPr/>
          <a:lstStyle/>
          <a:p>
            <a:fld id="{DA8B4587-C7B0-40D2-8329-FBC7FEB2F5B7}" type="slidenum">
              <a:rPr lang="en-US" smtClean="0"/>
              <a:t>‹#›</a:t>
            </a:fld>
            <a:endParaRPr lang="en-US"/>
          </a:p>
        </p:txBody>
      </p:sp>
    </p:spTree>
    <p:extLst>
      <p:ext uri="{BB962C8B-B14F-4D97-AF65-F5344CB8AC3E}">
        <p14:creationId xmlns:p14="http://schemas.microsoft.com/office/powerpoint/2010/main" val="15612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228D8CD5-EA09-4ACF-B378-EE01591A436D}"/>
              </a:ext>
            </a:extLst>
          </p:cNvPr>
          <p:cNvSpPr/>
          <p:nvPr userDrawn="1"/>
        </p:nvSpPr>
        <p:spPr>
          <a:xfrm>
            <a:off x="-47331" y="-38390"/>
            <a:ext cx="12251164"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ángulo 6">
            <a:extLst>
              <a:ext uri="{FF2B5EF4-FFF2-40B4-BE49-F238E27FC236}">
                <a16:creationId xmlns:a16="http://schemas.microsoft.com/office/drawing/2014/main" id="{87B40248-904B-CD7B-0375-3DD8A016D781}"/>
              </a:ext>
            </a:extLst>
          </p:cNvPr>
          <p:cNvSpPr/>
          <p:nvPr userDrawn="1"/>
        </p:nvSpPr>
        <p:spPr>
          <a:xfrm>
            <a:off x="-47331" y="2006364"/>
            <a:ext cx="12227498" cy="2244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 name="Conector recto 20">
            <a:extLst>
              <a:ext uri="{FF2B5EF4-FFF2-40B4-BE49-F238E27FC236}">
                <a16:creationId xmlns:a16="http://schemas.microsoft.com/office/drawing/2014/main" id="{309A84C5-5A96-4EE1-8476-6B1B10F19925}"/>
              </a:ext>
            </a:extLst>
          </p:cNvPr>
          <p:cNvCxnSpPr/>
          <p:nvPr userDrawn="1"/>
        </p:nvCxnSpPr>
        <p:spPr>
          <a:xfrm>
            <a:off x="10518163" y="120182"/>
            <a:ext cx="0" cy="691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1E612AB2-0340-4510-911C-90F009C90F93}"/>
              </a:ext>
            </a:extLst>
          </p:cNvPr>
          <p:cNvSpPr/>
          <p:nvPr userDrawn="1"/>
        </p:nvSpPr>
        <p:spPr>
          <a:xfrm>
            <a:off x="-47331" y="6305601"/>
            <a:ext cx="12251164" cy="558660"/>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ítulo 24">
            <a:extLst>
              <a:ext uri="{FF2B5EF4-FFF2-40B4-BE49-F238E27FC236}">
                <a16:creationId xmlns:a16="http://schemas.microsoft.com/office/drawing/2014/main" id="{8E4BD164-3EBA-4C03-B66A-938AFE4ADDA7}"/>
              </a:ext>
            </a:extLst>
          </p:cNvPr>
          <p:cNvSpPr>
            <a:spLocks noGrp="1"/>
          </p:cNvSpPr>
          <p:nvPr>
            <p:ph type="title"/>
          </p:nvPr>
        </p:nvSpPr>
        <p:spPr>
          <a:xfrm>
            <a:off x="1523999" y="2168281"/>
            <a:ext cx="9144001" cy="1923177"/>
          </a:xfrm>
        </p:spPr>
        <p:txBody>
          <a:bodyPr/>
          <a:lstStyle>
            <a:lvl1pPr algn="ctr">
              <a:defRPr>
                <a:solidFill>
                  <a:schemeClr val="tx1"/>
                </a:solidFill>
                <a:latin typeface="Bahnschrift SemiBold SemiConden" panose="020B0502040204020203" pitchFamily="34" charset="0"/>
              </a:defRPr>
            </a:lvl1pPr>
          </a:lstStyle>
          <a:p>
            <a:endParaRPr lang="en-US" dirty="0"/>
          </a:p>
        </p:txBody>
      </p:sp>
      <p:sp>
        <p:nvSpPr>
          <p:cNvPr id="28" name="Marcador de texto 27">
            <a:extLst>
              <a:ext uri="{FF2B5EF4-FFF2-40B4-BE49-F238E27FC236}">
                <a16:creationId xmlns:a16="http://schemas.microsoft.com/office/drawing/2014/main" id="{2865E1CF-2834-43BF-99EC-14D0776C7714}"/>
              </a:ext>
            </a:extLst>
          </p:cNvPr>
          <p:cNvSpPr>
            <a:spLocks noGrp="1"/>
          </p:cNvSpPr>
          <p:nvPr>
            <p:ph type="body" sz="quarter" idx="10"/>
          </p:nvPr>
        </p:nvSpPr>
        <p:spPr>
          <a:xfrm>
            <a:off x="1523999" y="4409441"/>
            <a:ext cx="9144001" cy="365125"/>
          </a:xfrm>
        </p:spPr>
        <p:txBody>
          <a:bodyPr/>
          <a:lstStyle>
            <a:lvl1pPr marL="0" indent="0" algn="ctr">
              <a:buNone/>
              <a:defRPr>
                <a:solidFill>
                  <a:schemeClr val="bg2"/>
                </a:solidFill>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Haga clic para modificar los estilos de texto del patrón</a:t>
            </a:r>
            <a:endParaRPr lang="en-US" dirty="0"/>
          </a:p>
        </p:txBody>
      </p:sp>
      <p:pic>
        <p:nvPicPr>
          <p:cNvPr id="2" name="Imagen 1">
            <a:extLst>
              <a:ext uri="{FF2B5EF4-FFF2-40B4-BE49-F238E27FC236}">
                <a16:creationId xmlns:a16="http://schemas.microsoft.com/office/drawing/2014/main" id="{CBC60DE7-D097-BB60-EAF1-E2686442A96D}"/>
              </a:ext>
            </a:extLst>
          </p:cNvPr>
          <p:cNvPicPr>
            <a:picLocks noChangeAspect="1"/>
          </p:cNvPicPr>
          <p:nvPr userDrawn="1"/>
        </p:nvPicPr>
        <p:blipFill>
          <a:blip r:embed="rId2"/>
          <a:stretch>
            <a:fillRect/>
          </a:stretch>
        </p:blipFill>
        <p:spPr>
          <a:xfrm>
            <a:off x="9074622" y="128148"/>
            <a:ext cx="1375496" cy="675243"/>
          </a:xfrm>
          <a:prstGeom prst="rect">
            <a:avLst/>
          </a:prstGeom>
        </p:spPr>
      </p:pic>
      <p:pic>
        <p:nvPicPr>
          <p:cNvPr id="3" name="Imagen 2">
            <a:extLst>
              <a:ext uri="{FF2B5EF4-FFF2-40B4-BE49-F238E27FC236}">
                <a16:creationId xmlns:a16="http://schemas.microsoft.com/office/drawing/2014/main" id="{6D7C2B95-DD1B-E41F-0B46-AF1D88C4FC01}"/>
              </a:ext>
            </a:extLst>
          </p:cNvPr>
          <p:cNvPicPr>
            <a:picLocks noChangeAspect="1"/>
          </p:cNvPicPr>
          <p:nvPr userDrawn="1"/>
        </p:nvPicPr>
        <p:blipFill>
          <a:blip r:embed="rId3"/>
          <a:stretch>
            <a:fillRect/>
          </a:stretch>
        </p:blipFill>
        <p:spPr>
          <a:xfrm>
            <a:off x="10586209" y="120182"/>
            <a:ext cx="1416812" cy="711687"/>
          </a:xfrm>
          <a:prstGeom prst="rect">
            <a:avLst/>
          </a:prstGeom>
        </p:spPr>
      </p:pic>
    </p:spTree>
    <p:extLst>
      <p:ext uri="{BB962C8B-B14F-4D97-AF65-F5344CB8AC3E}">
        <p14:creationId xmlns:p14="http://schemas.microsoft.com/office/powerpoint/2010/main" val="40654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4154B8-7896-4C3D-A0DC-BCC4A193A8B6}"/>
              </a:ext>
            </a:extLst>
          </p:cNvPr>
          <p:cNvSpPr>
            <a:spLocks noGrp="1"/>
          </p:cNvSpPr>
          <p:nvPr>
            <p:ph idx="1"/>
          </p:nvPr>
        </p:nvSpPr>
        <p:spPr>
          <a:xfrm>
            <a:off x="838200" y="1430770"/>
            <a:ext cx="10515600" cy="4351338"/>
          </a:xfr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pie de página 4">
            <a:extLst>
              <a:ext uri="{FF2B5EF4-FFF2-40B4-BE49-F238E27FC236}">
                <a16:creationId xmlns:a16="http://schemas.microsoft.com/office/drawing/2014/main" id="{7AE31416-3EA1-44B9-B919-CB19D41A569F}"/>
              </a:ext>
            </a:extLst>
          </p:cNvPr>
          <p:cNvSpPr>
            <a:spLocks noGrp="1"/>
          </p:cNvSpPr>
          <p:nvPr>
            <p:ph type="ftr" sz="quarter" idx="11"/>
          </p:nvPr>
        </p:nvSpPr>
        <p:spPr>
          <a:xfrm>
            <a:off x="4038600" y="6105662"/>
            <a:ext cx="4114800" cy="365125"/>
          </a:xfrm>
        </p:spPr>
        <p:txBody>
          <a:bodyPr/>
          <a:lstStyle/>
          <a:p>
            <a:endParaRPr lang="en-US"/>
          </a:p>
        </p:txBody>
      </p:sp>
      <p:sp>
        <p:nvSpPr>
          <p:cNvPr id="6" name="Marcador de número de diapositiva 5">
            <a:extLst>
              <a:ext uri="{FF2B5EF4-FFF2-40B4-BE49-F238E27FC236}">
                <a16:creationId xmlns:a16="http://schemas.microsoft.com/office/drawing/2014/main" id="{66EBE26D-B452-4A0B-8272-FF9C2492FB19}"/>
              </a:ext>
            </a:extLst>
          </p:cNvPr>
          <p:cNvSpPr>
            <a:spLocks noGrp="1"/>
          </p:cNvSpPr>
          <p:nvPr>
            <p:ph type="sldNum" sz="quarter" idx="12"/>
          </p:nvPr>
        </p:nvSpPr>
        <p:spPr>
          <a:xfrm>
            <a:off x="8610600" y="6105662"/>
            <a:ext cx="2743200" cy="365125"/>
          </a:xfrm>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AD306E92-FEFF-47CA-B2DB-D278F491AE2B}"/>
              </a:ext>
            </a:extLst>
          </p:cNvPr>
          <p:cNvSpPr/>
          <p:nvPr userDrawn="1"/>
        </p:nvSpPr>
        <p:spPr>
          <a:xfrm>
            <a:off x="0" y="0"/>
            <a:ext cx="12192000" cy="994299"/>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38C53A48-CE74-4CC1-87DB-FB15F7DEA2AB}"/>
              </a:ext>
            </a:extLst>
          </p:cNvPr>
          <p:cNvSpPr/>
          <p:nvPr userDrawn="1"/>
        </p:nvSpPr>
        <p:spPr>
          <a:xfrm>
            <a:off x="0" y="994299"/>
            <a:ext cx="12192000" cy="1349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82F77D-4F31-4A42-A6B7-33EF31581347}"/>
              </a:ext>
            </a:extLst>
          </p:cNvPr>
          <p:cNvSpPr>
            <a:spLocks noGrp="1"/>
          </p:cNvSpPr>
          <p:nvPr>
            <p:ph type="title"/>
          </p:nvPr>
        </p:nvSpPr>
        <p:spPr>
          <a:xfrm>
            <a:off x="491971" y="246672"/>
            <a:ext cx="9965924" cy="500956"/>
          </a:xfrm>
        </p:spPr>
        <p:txBody>
          <a:bodyPr>
            <a:noAutofit/>
          </a:bodyPr>
          <a:lstStyle>
            <a:lvl1pPr>
              <a:defRPr sz="3600">
                <a:solidFill>
                  <a:schemeClr val="bg1"/>
                </a:solidFill>
                <a:latin typeface="+mj-lt"/>
              </a:defRPr>
            </a:lvl1pPr>
          </a:lstStyle>
          <a:p>
            <a:r>
              <a:rPr lang="es-ES" dirty="0"/>
              <a:t>Haga clic para modificar el estilo de título del patrón</a:t>
            </a:r>
            <a:endParaRPr lang="en-US" dirty="0"/>
          </a:p>
        </p:txBody>
      </p:sp>
      <p:sp>
        <p:nvSpPr>
          <p:cNvPr id="14" name="Rectángulo 13">
            <a:extLst>
              <a:ext uri="{FF2B5EF4-FFF2-40B4-BE49-F238E27FC236}">
                <a16:creationId xmlns:a16="http://schemas.microsoft.com/office/drawing/2014/main" id="{DA586D6F-274A-4967-8E47-9B5F21E832DE}"/>
              </a:ext>
            </a:extLst>
          </p:cNvPr>
          <p:cNvSpPr/>
          <p:nvPr userDrawn="1"/>
        </p:nvSpPr>
        <p:spPr>
          <a:xfrm>
            <a:off x="0" y="984015"/>
            <a:ext cx="12192000" cy="13493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1D8B08B5-C6E0-D8FC-CD0B-77D5B599958D}"/>
              </a:ext>
            </a:extLst>
          </p:cNvPr>
          <p:cNvPicPr>
            <a:picLocks noChangeAspect="1"/>
          </p:cNvPicPr>
          <p:nvPr userDrawn="1"/>
        </p:nvPicPr>
        <p:blipFill>
          <a:blip r:embed="rId2"/>
          <a:stretch>
            <a:fillRect/>
          </a:stretch>
        </p:blipFill>
        <p:spPr>
          <a:xfrm>
            <a:off x="10732733" y="187120"/>
            <a:ext cx="1242134" cy="609775"/>
          </a:xfrm>
          <a:prstGeom prst="rect">
            <a:avLst/>
          </a:prstGeom>
        </p:spPr>
      </p:pic>
      <p:pic>
        <p:nvPicPr>
          <p:cNvPr id="12" name="Imagen 11">
            <a:extLst>
              <a:ext uri="{FF2B5EF4-FFF2-40B4-BE49-F238E27FC236}">
                <a16:creationId xmlns:a16="http://schemas.microsoft.com/office/drawing/2014/main" id="{78350AC7-5CD2-CD16-0DEA-4551C38AA923}"/>
              </a:ext>
            </a:extLst>
          </p:cNvPr>
          <p:cNvPicPr>
            <a:picLocks noChangeAspect="1"/>
          </p:cNvPicPr>
          <p:nvPr userDrawn="1"/>
        </p:nvPicPr>
        <p:blipFill>
          <a:blip r:embed="rId3"/>
          <a:stretch>
            <a:fillRect/>
          </a:stretch>
        </p:blipFill>
        <p:spPr>
          <a:xfrm>
            <a:off x="150921" y="5873985"/>
            <a:ext cx="1828959" cy="823031"/>
          </a:xfrm>
          <a:prstGeom prst="rect">
            <a:avLst/>
          </a:prstGeom>
        </p:spPr>
      </p:pic>
    </p:spTree>
    <p:extLst>
      <p:ext uri="{BB962C8B-B14F-4D97-AF65-F5344CB8AC3E}">
        <p14:creationId xmlns:p14="http://schemas.microsoft.com/office/powerpoint/2010/main" val="205647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1386907E-BABD-4DDB-8FF0-FD1FD51AD9D6}"/>
              </a:ext>
            </a:extLst>
          </p:cNvPr>
          <p:cNvSpPr/>
          <p:nvPr userDrawn="1"/>
        </p:nvSpPr>
        <p:spPr>
          <a:xfrm>
            <a:off x="0" y="0"/>
            <a:ext cx="6178858"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7554CC70-E98A-5379-7F26-2EA7E824586B}"/>
              </a:ext>
            </a:extLst>
          </p:cNvPr>
          <p:cNvSpPr/>
          <p:nvPr userDrawn="1"/>
        </p:nvSpPr>
        <p:spPr>
          <a:xfrm>
            <a:off x="492376" y="464234"/>
            <a:ext cx="4965889" cy="5544264"/>
          </a:xfrm>
          <a:prstGeom prst="rect">
            <a:avLst/>
          </a:prstGeom>
          <a:no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6" name="Rectángulo 5">
            <a:extLst>
              <a:ext uri="{FF2B5EF4-FFF2-40B4-BE49-F238E27FC236}">
                <a16:creationId xmlns:a16="http://schemas.microsoft.com/office/drawing/2014/main" id="{06CFA5A4-2356-F3EF-602A-88F06CBC75E9}"/>
              </a:ext>
            </a:extLst>
          </p:cNvPr>
          <p:cNvSpPr/>
          <p:nvPr userDrawn="1"/>
        </p:nvSpPr>
        <p:spPr>
          <a:xfrm>
            <a:off x="604918" y="618978"/>
            <a:ext cx="4740794" cy="5274795"/>
          </a:xfrm>
          <a:prstGeom prst="rect">
            <a:avLst/>
          </a:prstGeom>
          <a:noFill/>
          <a:ln w="9525" cap="flat" cmpd="sng" algn="ctr">
            <a:solidFill>
              <a:schemeClr val="accent6">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
        <p:nvSpPr>
          <p:cNvPr id="4" name="Marcador de contenido 3">
            <a:extLst>
              <a:ext uri="{FF2B5EF4-FFF2-40B4-BE49-F238E27FC236}">
                <a16:creationId xmlns:a16="http://schemas.microsoft.com/office/drawing/2014/main" id="{110066EC-A8DC-4AE3-B2CD-A30D51563821}"/>
              </a:ext>
            </a:extLst>
          </p:cNvPr>
          <p:cNvSpPr>
            <a:spLocks noGrp="1"/>
          </p:cNvSpPr>
          <p:nvPr>
            <p:ph sz="half" idx="2"/>
          </p:nvPr>
        </p:nvSpPr>
        <p:spPr>
          <a:xfrm>
            <a:off x="6624372" y="1118797"/>
            <a:ext cx="4790983" cy="488970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Marcador de número de diapositiva 6">
            <a:extLst>
              <a:ext uri="{FF2B5EF4-FFF2-40B4-BE49-F238E27FC236}">
                <a16:creationId xmlns:a16="http://schemas.microsoft.com/office/drawing/2014/main" id="{361D4DB0-94F0-4938-B13C-C70BC1786350}"/>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25" name="Título 24">
            <a:extLst>
              <a:ext uri="{FF2B5EF4-FFF2-40B4-BE49-F238E27FC236}">
                <a16:creationId xmlns:a16="http://schemas.microsoft.com/office/drawing/2014/main" id="{98EF639E-4302-4695-91D3-51CC51B07ACB}"/>
              </a:ext>
            </a:extLst>
          </p:cNvPr>
          <p:cNvSpPr>
            <a:spLocks noGrp="1"/>
          </p:cNvSpPr>
          <p:nvPr>
            <p:ph type="title"/>
          </p:nvPr>
        </p:nvSpPr>
        <p:spPr>
          <a:xfrm>
            <a:off x="851240" y="2346457"/>
            <a:ext cx="4248150" cy="1325563"/>
          </a:xfrm>
        </p:spPr>
        <p:txBody>
          <a:bodyPr/>
          <a:lstStyle>
            <a:lvl1pPr>
              <a:defRPr lang="es-ES" sz="3600" kern="1200" dirty="0" smtClean="0">
                <a:solidFill>
                  <a:schemeClr val="bg1"/>
                </a:solidFill>
                <a:latin typeface="+mj-lt"/>
                <a:ea typeface="+mj-ea"/>
                <a:cs typeface="+mj-cs"/>
              </a:defRPr>
            </a:lvl1pPr>
          </a:lstStyle>
          <a:p>
            <a:r>
              <a:rPr lang="es-ES" dirty="0"/>
              <a:t>Haga clic para modificar el estilo de título del patrón</a:t>
            </a:r>
            <a:endParaRPr lang="en-US" dirty="0"/>
          </a:p>
        </p:txBody>
      </p:sp>
      <p:pic>
        <p:nvPicPr>
          <p:cNvPr id="2" name="Imagen 1">
            <a:extLst>
              <a:ext uri="{FF2B5EF4-FFF2-40B4-BE49-F238E27FC236}">
                <a16:creationId xmlns:a16="http://schemas.microsoft.com/office/drawing/2014/main" id="{B295AD97-A35E-B2C9-5D4D-823663BEA819}"/>
              </a:ext>
            </a:extLst>
          </p:cNvPr>
          <p:cNvPicPr>
            <a:picLocks noChangeAspect="1"/>
          </p:cNvPicPr>
          <p:nvPr userDrawn="1"/>
        </p:nvPicPr>
        <p:blipFill>
          <a:blip r:embed="rId2"/>
          <a:stretch>
            <a:fillRect/>
          </a:stretch>
        </p:blipFill>
        <p:spPr>
          <a:xfrm>
            <a:off x="492376" y="6163242"/>
            <a:ext cx="1221165" cy="599481"/>
          </a:xfrm>
          <a:prstGeom prst="rect">
            <a:avLst/>
          </a:prstGeom>
        </p:spPr>
      </p:pic>
      <p:pic>
        <p:nvPicPr>
          <p:cNvPr id="3" name="Imagen 2">
            <a:extLst>
              <a:ext uri="{FF2B5EF4-FFF2-40B4-BE49-F238E27FC236}">
                <a16:creationId xmlns:a16="http://schemas.microsoft.com/office/drawing/2014/main" id="{DBA393D4-FDC0-9CAA-67FE-C69722913D3B}"/>
              </a:ext>
            </a:extLst>
          </p:cNvPr>
          <p:cNvPicPr>
            <a:picLocks noChangeAspect="1"/>
          </p:cNvPicPr>
          <p:nvPr userDrawn="1"/>
        </p:nvPicPr>
        <p:blipFill>
          <a:blip r:embed="rId3"/>
          <a:stretch>
            <a:fillRect/>
          </a:stretch>
        </p:blipFill>
        <p:spPr>
          <a:xfrm>
            <a:off x="10621633" y="161348"/>
            <a:ext cx="1464333" cy="658949"/>
          </a:xfrm>
          <a:prstGeom prst="rect">
            <a:avLst/>
          </a:prstGeom>
        </p:spPr>
      </p:pic>
    </p:spTree>
    <p:extLst>
      <p:ext uri="{BB962C8B-B14F-4D97-AF65-F5344CB8AC3E}">
        <p14:creationId xmlns:p14="http://schemas.microsoft.com/office/powerpoint/2010/main" val="9546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84AB66-CB4C-44F8-81F4-A496591B06E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3" name="Marcador de pie de página 2">
            <a:extLst>
              <a:ext uri="{FF2B5EF4-FFF2-40B4-BE49-F238E27FC236}">
                <a16:creationId xmlns:a16="http://schemas.microsoft.com/office/drawing/2014/main" id="{3FD60446-80A4-418F-A003-24D44F735FA2}"/>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14816297-FD1D-4D37-BA94-C8151762EFE5}"/>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5" name="Rectángulo 4">
            <a:extLst>
              <a:ext uri="{FF2B5EF4-FFF2-40B4-BE49-F238E27FC236}">
                <a16:creationId xmlns:a16="http://schemas.microsoft.com/office/drawing/2014/main" id="{CDE013B8-A29B-482B-A558-8A44E55317A6}"/>
              </a:ext>
            </a:extLst>
          </p:cNvPr>
          <p:cNvSpPr/>
          <p:nvPr userDrawn="1"/>
        </p:nvSpPr>
        <p:spPr>
          <a:xfrm>
            <a:off x="0" y="0"/>
            <a:ext cx="12192000"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ector recto 7">
            <a:extLst>
              <a:ext uri="{FF2B5EF4-FFF2-40B4-BE49-F238E27FC236}">
                <a16:creationId xmlns:a16="http://schemas.microsoft.com/office/drawing/2014/main" id="{71CCB9EE-3807-47D7-8BB0-FD000A3DEFBE}"/>
              </a:ext>
            </a:extLst>
          </p:cNvPr>
          <p:cNvCxnSpPr>
            <a:cxnSpLocks/>
          </p:cNvCxnSpPr>
          <p:nvPr userDrawn="1"/>
        </p:nvCxnSpPr>
        <p:spPr>
          <a:xfrm>
            <a:off x="5914840" y="2452412"/>
            <a:ext cx="0" cy="167379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ítulo 1">
            <a:extLst>
              <a:ext uri="{FF2B5EF4-FFF2-40B4-BE49-F238E27FC236}">
                <a16:creationId xmlns:a16="http://schemas.microsoft.com/office/drawing/2014/main" id="{8D4CA398-8161-4909-B6B0-36E0B45FB841}"/>
              </a:ext>
            </a:extLst>
          </p:cNvPr>
          <p:cNvSpPr txBox="1">
            <a:spLocks/>
          </p:cNvSpPr>
          <p:nvPr userDrawn="1"/>
        </p:nvSpPr>
        <p:spPr>
          <a:xfrm>
            <a:off x="4038600" y="6288434"/>
            <a:ext cx="3849986" cy="500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Univers Condensed" panose="020B0506020202050204" pitchFamily="34" charset="0"/>
                <a:ea typeface="+mj-ea"/>
                <a:cs typeface="+mj-cs"/>
              </a:defRPr>
            </a:lvl1pPr>
          </a:lstStyle>
          <a:p>
            <a:pPr algn="r"/>
            <a:r>
              <a:rPr lang="es-ES" sz="1400" dirty="0">
                <a:solidFill>
                  <a:schemeClr val="bg1">
                    <a:lumMod val="85000"/>
                  </a:schemeClr>
                </a:solidFill>
              </a:rPr>
              <a:t>Diplomado en introducción a la ciencia de datos</a:t>
            </a:r>
            <a:endParaRPr lang="en-US" sz="1400" dirty="0">
              <a:solidFill>
                <a:schemeClr val="bg1">
                  <a:lumMod val="85000"/>
                </a:schemeClr>
              </a:solidFill>
            </a:endParaRPr>
          </a:p>
        </p:txBody>
      </p:sp>
      <p:pic>
        <p:nvPicPr>
          <p:cNvPr id="9" name="Imagen 8">
            <a:extLst>
              <a:ext uri="{FF2B5EF4-FFF2-40B4-BE49-F238E27FC236}">
                <a16:creationId xmlns:a16="http://schemas.microsoft.com/office/drawing/2014/main" id="{E0B735BD-E671-0199-CD1C-5AE7BE7D20A2}"/>
              </a:ext>
            </a:extLst>
          </p:cNvPr>
          <p:cNvPicPr>
            <a:picLocks noChangeAspect="1"/>
          </p:cNvPicPr>
          <p:nvPr userDrawn="1"/>
        </p:nvPicPr>
        <p:blipFill>
          <a:blip r:embed="rId2"/>
          <a:stretch>
            <a:fillRect/>
          </a:stretch>
        </p:blipFill>
        <p:spPr>
          <a:xfrm>
            <a:off x="2747563" y="2542651"/>
            <a:ext cx="3026936" cy="1485950"/>
          </a:xfrm>
          <a:prstGeom prst="rect">
            <a:avLst/>
          </a:prstGeom>
        </p:spPr>
      </p:pic>
      <p:pic>
        <p:nvPicPr>
          <p:cNvPr id="10" name="Imagen 9">
            <a:extLst>
              <a:ext uri="{FF2B5EF4-FFF2-40B4-BE49-F238E27FC236}">
                <a16:creationId xmlns:a16="http://schemas.microsoft.com/office/drawing/2014/main" id="{629F0A72-E6A3-6167-168E-D1017F08B704}"/>
              </a:ext>
            </a:extLst>
          </p:cNvPr>
          <p:cNvPicPr>
            <a:picLocks noChangeAspect="1"/>
          </p:cNvPicPr>
          <p:nvPr userDrawn="1"/>
        </p:nvPicPr>
        <p:blipFill>
          <a:blip r:embed="rId3"/>
          <a:stretch>
            <a:fillRect/>
          </a:stretch>
        </p:blipFill>
        <p:spPr>
          <a:xfrm>
            <a:off x="6079979" y="2549139"/>
            <a:ext cx="3287696" cy="1479462"/>
          </a:xfrm>
          <a:prstGeom prst="rect">
            <a:avLst/>
          </a:prstGeom>
        </p:spPr>
      </p:pic>
    </p:spTree>
    <p:extLst>
      <p:ext uri="{BB962C8B-B14F-4D97-AF65-F5344CB8AC3E}">
        <p14:creationId xmlns:p14="http://schemas.microsoft.com/office/powerpoint/2010/main" val="242072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B6E0C17-EDB0-FF69-1570-22863CE41EF9}"/>
              </a:ext>
            </a:extLst>
          </p:cNvPr>
          <p:cNvSpPr/>
          <p:nvPr userDrawn="1"/>
        </p:nvSpPr>
        <p:spPr>
          <a:xfrm>
            <a:off x="0" y="0"/>
            <a:ext cx="12192000" cy="68579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916D118D-8D06-8A65-2BAF-ED5DF7B7F3BD}"/>
              </a:ext>
            </a:extLst>
          </p:cNvPr>
          <p:cNvSpPr/>
          <p:nvPr userDrawn="1"/>
        </p:nvSpPr>
        <p:spPr>
          <a:xfrm>
            <a:off x="138545" y="136525"/>
            <a:ext cx="11914910" cy="6584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EB5684D2-FBF9-44B8-96B9-655506C536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3AF4593-3817-44A5-987A-62C7FA6FE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78F79DA-D8AC-474A-BFC1-7A84E75CA88C}"/>
              </a:ext>
            </a:extLst>
          </p:cNvPr>
          <p:cNvSpPr>
            <a:spLocks noGrp="1"/>
          </p:cNvSpPr>
          <p:nvPr>
            <p:ph sz="half" idx="2"/>
          </p:nvPr>
        </p:nvSpPr>
        <p:spPr>
          <a:xfrm>
            <a:off x="839788" y="2505075"/>
            <a:ext cx="5157787"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texto 4">
            <a:extLst>
              <a:ext uri="{FF2B5EF4-FFF2-40B4-BE49-F238E27FC236}">
                <a16:creationId xmlns:a16="http://schemas.microsoft.com/office/drawing/2014/main" id="{084909E2-087F-4B03-A693-B00E46C93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DD61A6D-00AE-4AF8-AF7C-2DC25DE8B3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807C9FD1-214C-4663-911B-70FA89D5CD4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8" name="Marcador de pie de página 7">
            <a:extLst>
              <a:ext uri="{FF2B5EF4-FFF2-40B4-BE49-F238E27FC236}">
                <a16:creationId xmlns:a16="http://schemas.microsoft.com/office/drawing/2014/main" id="{737723EE-F674-4E48-861E-4F53D73D064E}"/>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9AF6BA0-2F28-430C-88E4-B1FBF8962B0F}"/>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11" name="Diagrama de flujo: proceso 10">
            <a:extLst>
              <a:ext uri="{FF2B5EF4-FFF2-40B4-BE49-F238E27FC236}">
                <a16:creationId xmlns:a16="http://schemas.microsoft.com/office/drawing/2014/main" id="{31F4793E-6B24-E052-2C29-F09E5E9C7852}"/>
              </a:ext>
            </a:extLst>
          </p:cNvPr>
          <p:cNvSpPr/>
          <p:nvPr userDrawn="1"/>
        </p:nvSpPr>
        <p:spPr>
          <a:xfrm>
            <a:off x="138545" y="136525"/>
            <a:ext cx="11914910" cy="6600826"/>
          </a:xfrm>
          <a:prstGeom prst="flowChartProcess">
            <a:avLst/>
          </a:prstGeom>
          <a:noFill/>
          <a:ln w="3810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Tree>
    <p:extLst>
      <p:ext uri="{BB962C8B-B14F-4D97-AF65-F5344CB8AC3E}">
        <p14:creationId xmlns:p14="http://schemas.microsoft.com/office/powerpoint/2010/main" val="337766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E6F87-3D47-4560-BA58-67804758C5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5401F10-4A27-4A5D-8BE0-4BF9DED86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A412BF1-3A33-4EC6-8CCB-EB184A0E3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CB539A-155D-4935-9C9A-BBFF2618175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D1657A68-CBBC-44DC-A107-3EAA00E749D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6ABC1B4-C2EF-432A-8C03-EDB9767DB2E4}"/>
              </a:ext>
            </a:extLst>
          </p:cNvPr>
          <p:cNvSpPr>
            <a:spLocks noGrp="1"/>
          </p:cNvSpPr>
          <p:nvPr>
            <p:ph type="sldNum" sz="quarter" idx="12"/>
          </p:nvPr>
        </p:nvSpPr>
        <p:spPr/>
        <p:txBody>
          <a:bodyPr/>
          <a:lstStyle/>
          <a:p>
            <a:fld id="{DA8B4587-C7B0-40D2-8329-FBC7FEB2F5B7}" type="slidenum">
              <a:rPr lang="en-US" smtClean="0"/>
              <a:t>‹#›</a:t>
            </a:fld>
            <a:endParaRPr lang="en-US"/>
          </a:p>
        </p:txBody>
      </p:sp>
      <p:pic>
        <p:nvPicPr>
          <p:cNvPr id="9" name="Imagen 8">
            <a:extLst>
              <a:ext uri="{FF2B5EF4-FFF2-40B4-BE49-F238E27FC236}">
                <a16:creationId xmlns:a16="http://schemas.microsoft.com/office/drawing/2014/main" id="{76DB7D6F-3392-D404-014C-E12873D22A6D}"/>
              </a:ext>
            </a:extLst>
          </p:cNvPr>
          <p:cNvPicPr>
            <a:picLocks noChangeAspect="1"/>
          </p:cNvPicPr>
          <p:nvPr userDrawn="1"/>
        </p:nvPicPr>
        <p:blipFill>
          <a:blip r:embed="rId2"/>
          <a:stretch>
            <a:fillRect/>
          </a:stretch>
        </p:blipFill>
        <p:spPr>
          <a:xfrm>
            <a:off x="0" y="6109126"/>
            <a:ext cx="12192000" cy="788497"/>
          </a:xfrm>
          <a:prstGeom prst="rect">
            <a:avLst/>
          </a:prstGeom>
        </p:spPr>
      </p:pic>
      <p:sp>
        <p:nvSpPr>
          <p:cNvPr id="10" name="Rectángulo 9">
            <a:extLst>
              <a:ext uri="{FF2B5EF4-FFF2-40B4-BE49-F238E27FC236}">
                <a16:creationId xmlns:a16="http://schemas.microsoft.com/office/drawing/2014/main" id="{0531ED34-5679-A32D-DF91-D6CDBFEEC744}"/>
              </a:ext>
            </a:extLst>
          </p:cNvPr>
          <p:cNvSpPr/>
          <p:nvPr userDrawn="1"/>
        </p:nvSpPr>
        <p:spPr>
          <a:xfrm>
            <a:off x="0" y="6355715"/>
            <a:ext cx="12192000" cy="54127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313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2D8697BB-383A-96F4-8B39-DEF19B27EE9A}"/>
              </a:ext>
            </a:extLst>
          </p:cNvPr>
          <p:cNvSpPr/>
          <p:nvPr userDrawn="1"/>
        </p:nvSpPr>
        <p:spPr>
          <a:xfrm>
            <a:off x="-19342" y="0"/>
            <a:ext cx="4937760" cy="6858000"/>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AB51F52-65BA-428B-B493-B342658F6387}"/>
              </a:ext>
            </a:extLst>
          </p:cNvPr>
          <p:cNvSpPr>
            <a:spLocks noGrp="1"/>
          </p:cNvSpPr>
          <p:nvPr>
            <p:ph type="title"/>
          </p:nvPr>
        </p:nvSpPr>
        <p:spPr>
          <a:xfrm>
            <a:off x="502761"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332201FA-E996-4580-B8DD-84EDBE29FB72}"/>
              </a:ext>
            </a:extLst>
          </p:cNvPr>
          <p:cNvSpPr>
            <a:spLocks noGrp="1"/>
          </p:cNvSpPr>
          <p:nvPr>
            <p:ph type="pic" idx="1"/>
          </p:nvPr>
        </p:nvSpPr>
        <p:spPr>
          <a:xfrm>
            <a:off x="5272590" y="99536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72491448-6507-420F-9CE7-489D1355E3B6}"/>
              </a:ext>
            </a:extLst>
          </p:cNvPr>
          <p:cNvSpPr>
            <a:spLocks noGrp="1"/>
          </p:cNvSpPr>
          <p:nvPr>
            <p:ph type="body" sz="half" idx="2"/>
          </p:nvPr>
        </p:nvSpPr>
        <p:spPr>
          <a:xfrm>
            <a:off x="50276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61E708-C443-4A57-BF84-FFFA1C1085F3}"/>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4F259D06-DBD2-4274-88F5-5529A35DD34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F9978B1-65E4-4E7B-B7DB-F82D34B5D06C}"/>
              </a:ext>
            </a:extLst>
          </p:cNvPr>
          <p:cNvSpPr>
            <a:spLocks noGrp="1"/>
          </p:cNvSpPr>
          <p:nvPr>
            <p:ph type="sldNum" sz="quarter" idx="12"/>
          </p:nvPr>
        </p:nvSpPr>
        <p:spPr/>
        <p:txBody>
          <a:bodyPr/>
          <a:lstStyle/>
          <a:p>
            <a:fld id="{DA8B4587-C7B0-40D2-8329-FBC7FEB2F5B7}" type="slidenum">
              <a:rPr lang="en-US" smtClean="0"/>
              <a:t>‹#›</a:t>
            </a:fld>
            <a:endParaRPr lang="en-US"/>
          </a:p>
        </p:txBody>
      </p:sp>
      <p:cxnSp>
        <p:nvCxnSpPr>
          <p:cNvPr id="10" name="Conector recto 9">
            <a:extLst>
              <a:ext uri="{FF2B5EF4-FFF2-40B4-BE49-F238E27FC236}">
                <a16:creationId xmlns:a16="http://schemas.microsoft.com/office/drawing/2014/main" id="{71CA1D3F-8486-BD47-85E6-09A59E205898}"/>
              </a:ext>
            </a:extLst>
          </p:cNvPr>
          <p:cNvCxnSpPr/>
          <p:nvPr userDrawn="1"/>
        </p:nvCxnSpPr>
        <p:spPr>
          <a:xfrm>
            <a:off x="0" y="-10551"/>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F230FEE-312C-C310-F68B-C2C0D5C388CB}"/>
              </a:ext>
            </a:extLst>
          </p:cNvPr>
          <p:cNvCxnSpPr/>
          <p:nvPr userDrawn="1"/>
        </p:nvCxnSpPr>
        <p:spPr>
          <a:xfrm>
            <a:off x="4924425" y="0"/>
            <a:ext cx="0" cy="6858000"/>
          </a:xfrm>
          <a:prstGeom prst="line">
            <a:avLst/>
          </a:prstGeom>
          <a:ln w="76200">
            <a:solidFill>
              <a:schemeClr val="accent6">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DF1E382-4458-8198-CF86-5AC2E0B292EF}"/>
              </a:ext>
            </a:extLst>
          </p:cNvPr>
          <p:cNvCxnSpPr>
            <a:cxnSpLocks/>
          </p:cNvCxnSpPr>
          <p:nvPr userDrawn="1"/>
        </p:nvCxnSpPr>
        <p:spPr>
          <a:xfrm>
            <a:off x="24579" y="-10551"/>
            <a:ext cx="0" cy="686855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Diagrama de flujo: proceso 16">
            <a:extLst>
              <a:ext uri="{FF2B5EF4-FFF2-40B4-BE49-F238E27FC236}">
                <a16:creationId xmlns:a16="http://schemas.microsoft.com/office/drawing/2014/main" id="{76AB789D-86B5-D57A-601A-DDFC98DB259C}"/>
              </a:ext>
            </a:extLst>
          </p:cNvPr>
          <p:cNvSpPr/>
          <p:nvPr userDrawn="1"/>
        </p:nvSpPr>
        <p:spPr>
          <a:xfrm>
            <a:off x="11909329" y="-10551"/>
            <a:ext cx="282668" cy="6858000"/>
          </a:xfrm>
          <a:prstGeom prst="flowChartProcess">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58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89676EE-A393-C618-BCEA-C4B503D5827A}"/>
              </a:ext>
            </a:extLst>
          </p:cNvPr>
          <p:cNvSpPr/>
          <p:nvPr userDrawn="1"/>
        </p:nvSpPr>
        <p:spPr>
          <a:xfrm>
            <a:off x="0" y="457200"/>
            <a:ext cx="214313" cy="6264275"/>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8A6525B3-000F-4C22-A8DB-1B4779BF3F06}"/>
              </a:ext>
            </a:extLst>
          </p:cNvPr>
          <p:cNvSpPr>
            <a:spLocks noGrp="1"/>
          </p:cNvSpPr>
          <p:nvPr>
            <p:ph type="title"/>
          </p:nvPr>
        </p:nvSpPr>
        <p:spPr/>
        <p:txBody>
          <a:bodyPr/>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AC1906B7-6DC6-4D52-8408-3F00C0D099AB}"/>
              </a:ext>
            </a:extLst>
          </p:cNvPr>
          <p:cNvSpPr>
            <a:spLocks noGrp="1"/>
          </p:cNvSpPr>
          <p:nvPr>
            <p:ph type="body" orient="vert" idx="1"/>
          </p:nvPr>
        </p:nvSpPr>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a:extLst>
              <a:ext uri="{FF2B5EF4-FFF2-40B4-BE49-F238E27FC236}">
                <a16:creationId xmlns:a16="http://schemas.microsoft.com/office/drawing/2014/main" id="{3BFB04AD-FC78-4D41-A2B4-0221CC51C2B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EB64412-838D-45A7-A605-EEDBC8A7010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0F45E2F-5BFF-43E0-AC68-EA41691F0E68}"/>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6062B0B0-8E50-8246-471E-96A08CE2F529}"/>
              </a:ext>
            </a:extLst>
          </p:cNvPr>
          <p:cNvSpPr/>
          <p:nvPr userDrawn="1"/>
        </p:nvSpPr>
        <p:spPr>
          <a:xfrm rot="5400000">
            <a:off x="5988843" y="-4942824"/>
            <a:ext cx="214314" cy="100999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DD904A0-89D7-177F-DE67-D160F257AAB5}"/>
              </a:ext>
            </a:extLst>
          </p:cNvPr>
          <p:cNvSpPr/>
          <p:nvPr userDrawn="1"/>
        </p:nvSpPr>
        <p:spPr>
          <a:xfrm>
            <a:off x="11977687" y="562708"/>
            <a:ext cx="214313" cy="615876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6694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1E2214-DE73-45AD-B155-10AA4F92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1756222-C9A0-4600-99F9-698164A58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4CE7E6B-CFAA-4CCB-B163-C40D711E8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DE97CE8-FDDE-4A1C-AF08-72039C36C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8C1CBD8A-1E84-41F8-8780-DFC09008A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4587-C7B0-40D2-8329-FBC7FEB2F5B7}" type="slidenum">
              <a:rPr lang="en-US" smtClean="0"/>
              <a:t>‹#›</a:t>
            </a:fld>
            <a:endParaRPr lang="en-US"/>
          </a:p>
        </p:txBody>
      </p:sp>
    </p:spTree>
    <p:extLst>
      <p:ext uri="{BB962C8B-B14F-4D97-AF65-F5344CB8AC3E}">
        <p14:creationId xmlns:p14="http://schemas.microsoft.com/office/powerpoint/2010/main" val="4014003853"/>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2" r:id="rId4"/>
    <p:sldLayoutId id="2147483655" r:id="rId5"/>
    <p:sldLayoutId id="2147483653"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F8221-F3D2-DE8F-6B4A-1E8C46397BFC}"/>
              </a:ext>
            </a:extLst>
          </p:cNvPr>
          <p:cNvSpPr>
            <a:spLocks noGrp="1"/>
          </p:cNvSpPr>
          <p:nvPr>
            <p:ph type="title"/>
          </p:nvPr>
        </p:nvSpPr>
        <p:spPr/>
        <p:txBody>
          <a:bodyPr>
            <a:normAutofit/>
          </a:bodyPr>
          <a:lstStyle/>
          <a:p>
            <a:r>
              <a:rPr lang="es-CO" dirty="0">
                <a:latin typeface="Humanst521 BT" panose="020B0602020204020204" pitchFamily="34" charset="0"/>
              </a:rPr>
              <a:t>DIPLOMADO EN INTRODUCCIÓN A LA CIENCIA DE DATOS</a:t>
            </a:r>
          </a:p>
        </p:txBody>
      </p:sp>
      <p:sp>
        <p:nvSpPr>
          <p:cNvPr id="3" name="Marcador de texto 2">
            <a:extLst>
              <a:ext uri="{FF2B5EF4-FFF2-40B4-BE49-F238E27FC236}">
                <a16:creationId xmlns:a16="http://schemas.microsoft.com/office/drawing/2014/main" id="{71929AF5-74FB-57DD-2033-C53415C46432}"/>
              </a:ext>
            </a:extLst>
          </p:cNvPr>
          <p:cNvSpPr>
            <a:spLocks noGrp="1"/>
          </p:cNvSpPr>
          <p:nvPr>
            <p:ph type="body" sz="quarter" idx="13"/>
          </p:nvPr>
        </p:nvSpPr>
        <p:spPr/>
        <p:txBody>
          <a:bodyPr/>
          <a:lstStyle/>
          <a:p>
            <a:r>
              <a:rPr lang="es-CO" dirty="0"/>
              <a:t>Sesión 8</a:t>
            </a:r>
          </a:p>
        </p:txBody>
      </p:sp>
      <p:sp>
        <p:nvSpPr>
          <p:cNvPr id="4" name="CuadroTexto 3">
            <a:extLst>
              <a:ext uri="{FF2B5EF4-FFF2-40B4-BE49-F238E27FC236}">
                <a16:creationId xmlns:a16="http://schemas.microsoft.com/office/drawing/2014/main" id="{D256CA55-EC7E-1669-7616-80AF6052F27A}"/>
              </a:ext>
            </a:extLst>
          </p:cNvPr>
          <p:cNvSpPr txBox="1"/>
          <p:nvPr/>
        </p:nvSpPr>
        <p:spPr>
          <a:xfrm>
            <a:off x="4236150" y="5153891"/>
            <a:ext cx="3837709" cy="369332"/>
          </a:xfrm>
          <a:prstGeom prst="rect">
            <a:avLst/>
          </a:prstGeom>
          <a:noFill/>
        </p:spPr>
        <p:txBody>
          <a:bodyPr wrap="square" rtlCol="0">
            <a:spAutoFit/>
          </a:bodyPr>
          <a:lstStyle/>
          <a:p>
            <a:pPr algn="ctr"/>
            <a:r>
              <a:rPr lang="es-CO" dirty="0">
                <a:solidFill>
                  <a:schemeClr val="bg1"/>
                </a:solidFill>
                <a:latin typeface="Bahnschrift Condensed" panose="020B0502040204020203" pitchFamily="34" charset="0"/>
              </a:rPr>
              <a:t>Luis Alejandro Torres Niño</a:t>
            </a:r>
          </a:p>
        </p:txBody>
      </p:sp>
    </p:spTree>
    <p:extLst>
      <p:ext uri="{BB962C8B-B14F-4D97-AF65-F5344CB8AC3E}">
        <p14:creationId xmlns:p14="http://schemas.microsoft.com/office/powerpoint/2010/main" val="991414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6" name="TextBox 5">
            <a:extLst>
              <a:ext uri="{FF2B5EF4-FFF2-40B4-BE49-F238E27FC236}">
                <a16:creationId xmlns:a16="http://schemas.microsoft.com/office/drawing/2014/main" id="{ACC93227-4942-2E14-1FB5-317E695D3CC2}"/>
              </a:ext>
            </a:extLst>
          </p:cNvPr>
          <p:cNvSpPr txBox="1"/>
          <p:nvPr/>
        </p:nvSpPr>
        <p:spPr>
          <a:xfrm>
            <a:off x="491971" y="1363195"/>
            <a:ext cx="3828292" cy="369332"/>
          </a:xfrm>
          <a:prstGeom prst="rect">
            <a:avLst/>
          </a:prstGeom>
          <a:noFill/>
        </p:spPr>
        <p:txBody>
          <a:bodyPr wrap="none" rtlCol="0">
            <a:spAutoFit/>
          </a:bodyPr>
          <a:lstStyle/>
          <a:p>
            <a:r>
              <a:rPr lang="en-US" b="1" dirty="0">
                <a:solidFill>
                  <a:srgbClr val="14C214"/>
                </a:solidFill>
              </a:rPr>
              <a:t>DEFINICIÓN DE FUNCIONES</a:t>
            </a:r>
          </a:p>
        </p:txBody>
      </p:sp>
      <p:pic>
        <p:nvPicPr>
          <p:cNvPr id="2" name="Picture 2">
            <a:extLst>
              <a:ext uri="{FF2B5EF4-FFF2-40B4-BE49-F238E27FC236}">
                <a16:creationId xmlns:a16="http://schemas.microsoft.com/office/drawing/2014/main" id="{86E127F8-B682-DB5F-9F62-2F2BA74D3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249612"/>
            <a:ext cx="8915400" cy="300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93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6" name="TextBox 5">
            <a:extLst>
              <a:ext uri="{FF2B5EF4-FFF2-40B4-BE49-F238E27FC236}">
                <a16:creationId xmlns:a16="http://schemas.microsoft.com/office/drawing/2014/main" id="{ACC93227-4942-2E14-1FB5-317E695D3CC2}"/>
              </a:ext>
            </a:extLst>
          </p:cNvPr>
          <p:cNvSpPr txBox="1"/>
          <p:nvPr/>
        </p:nvSpPr>
        <p:spPr>
          <a:xfrm>
            <a:off x="491971" y="1363195"/>
            <a:ext cx="3828292" cy="369332"/>
          </a:xfrm>
          <a:prstGeom prst="rect">
            <a:avLst/>
          </a:prstGeom>
          <a:noFill/>
        </p:spPr>
        <p:txBody>
          <a:bodyPr wrap="none" rtlCol="0">
            <a:spAutoFit/>
          </a:bodyPr>
          <a:lstStyle/>
          <a:p>
            <a:r>
              <a:rPr lang="en-US" b="1" dirty="0">
                <a:solidFill>
                  <a:srgbClr val="14C214"/>
                </a:solidFill>
              </a:rPr>
              <a:t>DEFINICIÓN DE FUNCIONES</a:t>
            </a:r>
          </a:p>
        </p:txBody>
      </p:sp>
      <p:sp>
        <p:nvSpPr>
          <p:cNvPr id="2" name="TextBox 1">
            <a:extLst>
              <a:ext uri="{FF2B5EF4-FFF2-40B4-BE49-F238E27FC236}">
                <a16:creationId xmlns:a16="http://schemas.microsoft.com/office/drawing/2014/main" id="{6C5F6129-30C3-5559-82C9-390FD67B8149}"/>
              </a:ext>
            </a:extLst>
          </p:cNvPr>
          <p:cNvSpPr txBox="1"/>
          <p:nvPr/>
        </p:nvSpPr>
        <p:spPr>
          <a:xfrm>
            <a:off x="1506070" y="2404995"/>
            <a:ext cx="10183906" cy="3139321"/>
          </a:xfrm>
          <a:prstGeom prst="rect">
            <a:avLst/>
          </a:prstGeom>
          <a:noFill/>
        </p:spPr>
        <p:txBody>
          <a:bodyPr wrap="square">
            <a:spAutoFit/>
          </a:bodyPr>
          <a:lstStyle/>
          <a:p>
            <a:r>
              <a:rPr lang="es-ES" dirty="0"/>
              <a:t>A tener en cuenta:</a:t>
            </a:r>
          </a:p>
          <a:p>
            <a:endParaRPr lang="es-ES" dirty="0"/>
          </a:p>
          <a:p>
            <a:pPr marL="285750" indent="-285750">
              <a:buFont typeface="Arial" panose="020B0604020202020204" pitchFamily="34" charset="0"/>
              <a:buChar char="•"/>
            </a:pPr>
            <a:r>
              <a:rPr lang="es-ES" dirty="0"/>
              <a:t>Antes de llamar a una función, esta debe haber sido definida previamente en el programa.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La primera sentencia útil que se ejecuta es la primera sentencia del programa principal. Programa principal es el conjunto de todas las sentencias que no están incluidas dentro del cuerpo de ninguna función.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Si la función tiene parámetros de entrada, a la hora de llamar a la función se calculan los valores de los argumentos, evaluando las expresiones correspondientes (en el ejemplo se evalúa </a:t>
            </a:r>
            <a:r>
              <a:rPr lang="es-ES" dirty="0" err="1"/>
              <a:t>diametro</a:t>
            </a:r>
            <a:r>
              <a:rPr lang="es-ES" dirty="0"/>
              <a:t>/2). El valor del argumento resulta asociado al parámetro de la función (en este caso r).</a:t>
            </a:r>
            <a:endParaRPr lang="en-US" dirty="0"/>
          </a:p>
        </p:txBody>
      </p:sp>
    </p:spTree>
    <p:extLst>
      <p:ext uri="{BB962C8B-B14F-4D97-AF65-F5344CB8AC3E}">
        <p14:creationId xmlns:p14="http://schemas.microsoft.com/office/powerpoint/2010/main" val="146499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6" name="TextBox 5">
            <a:extLst>
              <a:ext uri="{FF2B5EF4-FFF2-40B4-BE49-F238E27FC236}">
                <a16:creationId xmlns:a16="http://schemas.microsoft.com/office/drawing/2014/main" id="{ACC93227-4942-2E14-1FB5-317E695D3CC2}"/>
              </a:ext>
            </a:extLst>
          </p:cNvPr>
          <p:cNvSpPr txBox="1"/>
          <p:nvPr/>
        </p:nvSpPr>
        <p:spPr>
          <a:xfrm>
            <a:off x="491971" y="1363195"/>
            <a:ext cx="3828292" cy="369332"/>
          </a:xfrm>
          <a:prstGeom prst="rect">
            <a:avLst/>
          </a:prstGeom>
          <a:noFill/>
        </p:spPr>
        <p:txBody>
          <a:bodyPr wrap="none" rtlCol="0">
            <a:spAutoFit/>
          </a:bodyPr>
          <a:lstStyle/>
          <a:p>
            <a:r>
              <a:rPr lang="en-US" b="1" dirty="0">
                <a:solidFill>
                  <a:srgbClr val="14C214"/>
                </a:solidFill>
              </a:rPr>
              <a:t>DEFINICIÓN DE FUNCIONES</a:t>
            </a:r>
          </a:p>
        </p:txBody>
      </p:sp>
      <p:sp>
        <p:nvSpPr>
          <p:cNvPr id="2" name="TextBox 1">
            <a:extLst>
              <a:ext uri="{FF2B5EF4-FFF2-40B4-BE49-F238E27FC236}">
                <a16:creationId xmlns:a16="http://schemas.microsoft.com/office/drawing/2014/main" id="{5DA83146-EE4A-4040-8B20-2BA7F0540F3B}"/>
              </a:ext>
            </a:extLst>
          </p:cNvPr>
          <p:cNvSpPr txBox="1"/>
          <p:nvPr/>
        </p:nvSpPr>
        <p:spPr>
          <a:xfrm>
            <a:off x="757111" y="1934409"/>
            <a:ext cx="7969624" cy="3754874"/>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C8C8C8"/>
                </a:solidFill>
                <a:effectLst/>
                <a:latin typeface="Consolas" panose="020B0609020204030204" pitchFamily="49" charset="0"/>
              </a:rPr>
              <a:t>area_circulo</a:t>
            </a:r>
            <a:r>
              <a:rPr lang="en-US" sz="1400" b="0" dirty="0">
                <a:solidFill>
                  <a:srgbClr val="D4D4D4"/>
                </a:solidFill>
                <a:effectLst/>
                <a:latin typeface="Consolas" panose="020B0609020204030204" pitchFamily="49" charset="0"/>
              </a:rPr>
              <a:t>(</a:t>
            </a:r>
            <a:r>
              <a:rPr lang="en-US" sz="1400" b="0" dirty="0">
                <a:solidFill>
                  <a:srgbClr val="7F7F7F"/>
                </a:solidFill>
                <a:effectLst/>
                <a:latin typeface="Consolas" panose="020B0609020204030204" pitchFamily="49" charset="0"/>
              </a:rPr>
              <a:t>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69D85"/>
                </a:solidFill>
                <a:effectLst/>
                <a:latin typeface="Consolas" panose="020B0609020204030204" pitchFamily="49" charset="0"/>
              </a:rPr>
              <a:t>'''</a:t>
            </a:r>
            <a:r>
              <a:rPr lang="en-US" sz="1400" b="0" dirty="0" err="1">
                <a:solidFill>
                  <a:srgbClr val="D69D85"/>
                </a:solidFill>
                <a:effectLst/>
                <a:latin typeface="Consolas" panose="020B0609020204030204" pitchFamily="49" charset="0"/>
              </a:rPr>
              <a:t>Función</a:t>
            </a:r>
            <a:r>
              <a:rPr lang="en-US" sz="1400" b="0" dirty="0">
                <a:solidFill>
                  <a:srgbClr val="D69D85"/>
                </a:solidFill>
                <a:effectLst/>
                <a:latin typeface="Consolas" panose="020B0609020204030204" pitchFamily="49" charset="0"/>
              </a:rPr>
              <a:t> que </a:t>
            </a:r>
            <a:r>
              <a:rPr lang="en-US" sz="1400" b="0" dirty="0" err="1">
                <a:solidFill>
                  <a:srgbClr val="D69D85"/>
                </a:solidFill>
                <a:effectLst/>
                <a:latin typeface="Consolas" panose="020B0609020204030204" pitchFamily="49" charset="0"/>
              </a:rPr>
              <a:t>recibe</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el</a:t>
            </a:r>
            <a:r>
              <a:rPr lang="en-US" sz="1400" b="0" dirty="0">
                <a:solidFill>
                  <a:srgbClr val="D69D85"/>
                </a:solidFill>
                <a:effectLst/>
                <a:latin typeface="Consolas" panose="020B0609020204030204" pitchFamily="49" charset="0"/>
              </a:rPr>
              <a:t> radio del </a:t>
            </a:r>
            <a:r>
              <a:rPr lang="en-US" sz="1400" b="0" dirty="0" err="1">
                <a:solidFill>
                  <a:srgbClr val="D69D85"/>
                </a:solidFill>
                <a:effectLst/>
                <a:latin typeface="Consolas" panose="020B0609020204030204" pitchFamily="49" charset="0"/>
              </a:rPr>
              <a:t>círculo</a:t>
            </a:r>
            <a:r>
              <a:rPr lang="en-US" sz="1400" b="0" dirty="0">
                <a:solidFill>
                  <a:srgbClr val="D69D85"/>
                </a:solidFill>
                <a:effectLst/>
                <a:latin typeface="Consolas" panose="020B0609020204030204" pitchFamily="49" charset="0"/>
              </a:rPr>
              <a:t> y </a:t>
            </a:r>
            <a:r>
              <a:rPr lang="en-US" sz="1400" b="0" dirty="0" err="1">
                <a:solidFill>
                  <a:srgbClr val="D69D85"/>
                </a:solidFill>
                <a:effectLst/>
                <a:latin typeface="Consolas" panose="020B0609020204030204" pitchFamily="49" charset="0"/>
              </a:rPr>
              <a:t>calcula</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su</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área</a:t>
            </a:r>
            <a:r>
              <a:rPr lang="en-US" sz="1400" b="0" dirty="0">
                <a:solidFill>
                  <a:srgbClr val="D69D85"/>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area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3.1415</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r</a:t>
            </a:r>
            <a:r>
              <a:rPr lang="en-US" sz="1400" b="0" dirty="0">
                <a:solidFill>
                  <a:srgbClr val="B4B4B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area</a:t>
            </a:r>
          </a:p>
          <a:p>
            <a:br>
              <a:rPr lang="en-US" sz="14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r>
              <a:rPr lang="en-US" sz="1400" b="0" dirty="0">
                <a:solidFill>
                  <a:srgbClr val="57A64A"/>
                </a:solidFill>
                <a:effectLst/>
                <a:latin typeface="Consolas" panose="020B0609020204030204" pitchFamily="49" charset="0"/>
              </a:rPr>
              <a:t># El </a:t>
            </a:r>
            <a:r>
              <a:rPr lang="en-US" sz="1400" b="0" dirty="0" err="1">
                <a:solidFill>
                  <a:srgbClr val="57A64A"/>
                </a:solidFill>
                <a:effectLst/>
                <a:latin typeface="Consolas" panose="020B0609020204030204" pitchFamily="49" charset="0"/>
              </a:rPr>
              <a:t>estilo</a:t>
            </a:r>
            <a:r>
              <a:rPr lang="en-US" sz="1400" b="0" dirty="0">
                <a:solidFill>
                  <a:srgbClr val="57A64A"/>
                </a:solidFill>
                <a:effectLst/>
                <a:latin typeface="Consolas" panose="020B0609020204030204" pitchFamily="49" charset="0"/>
              </a:rPr>
              <a:t> PEP 8 </a:t>
            </a:r>
            <a:r>
              <a:rPr lang="en-US" sz="1400" b="0" dirty="0" err="1">
                <a:solidFill>
                  <a:srgbClr val="57A64A"/>
                </a:solidFill>
                <a:effectLst/>
                <a:latin typeface="Consolas" panose="020B0609020204030204" pitchFamily="49" charset="0"/>
              </a:rPr>
              <a:t>recomienza</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dejar</a:t>
            </a:r>
            <a:r>
              <a:rPr lang="en-US" sz="1400" b="0" dirty="0">
                <a:solidFill>
                  <a:srgbClr val="57A64A"/>
                </a:solidFill>
                <a:effectLst/>
                <a:latin typeface="Consolas" panose="020B0609020204030204" pitchFamily="49" charset="0"/>
              </a:rPr>
              <a:t> dos </a:t>
            </a:r>
            <a:r>
              <a:rPr lang="en-US" sz="1400" b="0" dirty="0" err="1">
                <a:solidFill>
                  <a:srgbClr val="57A64A"/>
                </a:solidFill>
                <a:effectLst/>
                <a:latin typeface="Consolas" panose="020B0609020204030204" pitchFamily="49" charset="0"/>
              </a:rPr>
              <a:t>líneas</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en</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blanco</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después</a:t>
            </a:r>
            <a:r>
              <a:rPr lang="en-US" sz="1400" b="0" dirty="0">
                <a:solidFill>
                  <a:srgbClr val="57A64A"/>
                </a:solidFill>
                <a:effectLst/>
                <a:latin typeface="Consolas" panose="020B0609020204030204" pitchFamily="49" charset="0"/>
              </a:rPr>
              <a:t> de </a:t>
            </a:r>
            <a:r>
              <a:rPr lang="en-US" sz="1400" b="0" dirty="0" err="1">
                <a:solidFill>
                  <a:srgbClr val="57A64A"/>
                </a:solidFill>
                <a:effectLst/>
                <a:latin typeface="Consolas" panose="020B0609020204030204" pitchFamily="49" charset="0"/>
              </a:rPr>
              <a:t>una</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función</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Programa</a:t>
            </a:r>
            <a:r>
              <a:rPr lang="en-US" sz="1400" b="0" dirty="0">
                <a:solidFill>
                  <a:srgbClr val="57A64A"/>
                </a:solidFill>
                <a:effectLst/>
                <a:latin typeface="Consolas" panose="020B0609020204030204" pitchFamily="49" charset="0"/>
              </a:rPr>
              <a:t> principal</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radio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float(input(</a:t>
            </a:r>
            <a:r>
              <a:rPr lang="en-US" sz="1400" b="0" dirty="0">
                <a:solidFill>
                  <a:srgbClr val="D69D85"/>
                </a:solidFill>
                <a:effectLst/>
                <a:latin typeface="Consolas" panose="020B0609020204030204" pitchFamily="49" charset="0"/>
              </a:rPr>
              <a:t>"</a:t>
            </a:r>
            <a:r>
              <a:rPr lang="en-US" sz="1400" b="0" dirty="0" err="1">
                <a:solidFill>
                  <a:srgbClr val="D69D85"/>
                </a:solidFill>
                <a:effectLst/>
                <a:latin typeface="Consolas" panose="020B0609020204030204" pitchFamily="49" charset="0"/>
              </a:rPr>
              <a:t>Diga</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el</a:t>
            </a:r>
            <a:r>
              <a:rPr lang="en-US" sz="1400" b="0" dirty="0">
                <a:solidFill>
                  <a:srgbClr val="D69D85"/>
                </a:solidFill>
                <a:effectLst/>
                <a:latin typeface="Consolas" panose="020B0609020204030204" pitchFamily="49" charset="0"/>
              </a:rPr>
              <a:t> radio: "</a:t>
            </a:r>
            <a:r>
              <a:rPr lang="en-US" sz="1400" b="0" dirty="0">
                <a:solidFill>
                  <a:srgbClr val="D4D4D4"/>
                </a:solidFill>
                <a:effectLst/>
                <a:latin typeface="Consolas" panose="020B0609020204030204" pitchFamily="49" charset="0"/>
              </a:rPr>
              <a:t>))</a:t>
            </a:r>
          </a:p>
          <a:p>
            <a:r>
              <a:rPr lang="en-US" sz="1400" b="0" dirty="0" err="1">
                <a:solidFill>
                  <a:srgbClr val="D4D4D4"/>
                </a:solidFill>
                <a:effectLst/>
                <a:latin typeface="Consolas" panose="020B0609020204030204" pitchFamily="49" charset="0"/>
              </a:rPr>
              <a:t>altura</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float(input(</a:t>
            </a:r>
            <a:r>
              <a:rPr lang="en-US" sz="1400" b="0" dirty="0">
                <a:solidFill>
                  <a:srgbClr val="D69D85"/>
                </a:solidFill>
                <a:effectLst/>
                <a:latin typeface="Consolas" panose="020B0609020204030204" pitchFamily="49" charset="0"/>
              </a:rPr>
              <a:t>"</a:t>
            </a:r>
            <a:r>
              <a:rPr lang="en-US" sz="1400" b="0" dirty="0" err="1">
                <a:solidFill>
                  <a:srgbClr val="D69D85"/>
                </a:solidFill>
                <a:effectLst/>
                <a:latin typeface="Consolas" panose="020B0609020204030204" pitchFamily="49" charset="0"/>
              </a:rPr>
              <a:t>Diga</a:t>
            </a:r>
            <a:r>
              <a:rPr lang="en-US" sz="1400" b="0" dirty="0">
                <a:solidFill>
                  <a:srgbClr val="D69D85"/>
                </a:solidFill>
                <a:effectLst/>
                <a:latin typeface="Consolas" panose="020B0609020204030204" pitchFamily="49" charset="0"/>
              </a:rPr>
              <a:t> la </a:t>
            </a:r>
            <a:r>
              <a:rPr lang="en-US" sz="1400" b="0" dirty="0" err="1">
                <a:solidFill>
                  <a:srgbClr val="D69D85"/>
                </a:solidFill>
                <a:effectLst/>
                <a:latin typeface="Consolas" panose="020B0609020204030204" pitchFamily="49" charset="0"/>
              </a:rPr>
              <a:t>altura</a:t>
            </a:r>
            <a:r>
              <a:rPr lang="en-US" sz="1400" b="0" dirty="0">
                <a:solidFill>
                  <a:srgbClr val="D69D85"/>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area_cilindro</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a:t>
            </a:r>
            <a:r>
              <a:rPr lang="en-US" sz="1400" b="0" dirty="0">
                <a:solidFill>
                  <a:srgbClr val="B4B4B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area_circulo</a:t>
            </a:r>
            <a:r>
              <a:rPr lang="en-US" sz="1400" b="0" dirty="0">
                <a:solidFill>
                  <a:srgbClr val="D4D4D4"/>
                </a:solidFill>
                <a:effectLst/>
                <a:latin typeface="Consolas" panose="020B0609020204030204" pitchFamily="49" charset="0"/>
              </a:rPr>
              <a:t>(radio)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a:t>
            </a:r>
            <a:r>
              <a:rPr lang="en-US" sz="1400" b="0" dirty="0">
                <a:solidFill>
                  <a:srgbClr val="B4B4B4"/>
                </a:solidFill>
                <a:effectLst/>
                <a:latin typeface="Consolas" panose="020B0609020204030204" pitchFamily="49" charset="0"/>
              </a:rPr>
              <a:t>*</a:t>
            </a:r>
            <a:r>
              <a:rPr lang="en-US" sz="1400" b="0" dirty="0">
                <a:solidFill>
                  <a:srgbClr val="B5CEA8"/>
                </a:solidFill>
                <a:effectLst/>
                <a:latin typeface="Consolas" panose="020B0609020204030204" pitchFamily="49" charset="0"/>
              </a:rPr>
              <a:t>3.1415</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radio</a:t>
            </a:r>
            <a:r>
              <a:rPr lang="en-US" sz="1400" b="0" dirty="0">
                <a:solidFill>
                  <a:srgbClr val="B4B4B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altura</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print(</a:t>
            </a:r>
            <a:r>
              <a:rPr lang="en-US" sz="1400" b="0" dirty="0">
                <a:solidFill>
                  <a:srgbClr val="D69D85"/>
                </a:solidFill>
                <a:effectLst/>
                <a:latin typeface="Consolas" panose="020B0609020204030204" pitchFamily="49" charset="0"/>
              </a:rPr>
              <a:t>'El </a:t>
            </a:r>
            <a:r>
              <a:rPr lang="en-US" sz="1400" b="0" dirty="0" err="1">
                <a:solidFill>
                  <a:srgbClr val="D69D85"/>
                </a:solidFill>
                <a:effectLst/>
                <a:latin typeface="Consolas" panose="020B0609020204030204" pitchFamily="49" charset="0"/>
              </a:rPr>
              <a:t>área</a:t>
            </a:r>
            <a:r>
              <a:rPr lang="en-US" sz="1400" b="0" dirty="0">
                <a:solidFill>
                  <a:srgbClr val="D69D85"/>
                </a:solidFill>
                <a:effectLst/>
                <a:latin typeface="Consolas" panose="020B0609020204030204" pitchFamily="49" charset="0"/>
              </a:rPr>
              <a:t> de un </a:t>
            </a:r>
            <a:r>
              <a:rPr lang="en-US" sz="1400" b="0" dirty="0" err="1">
                <a:solidFill>
                  <a:srgbClr val="D69D85"/>
                </a:solidFill>
                <a:effectLst/>
                <a:latin typeface="Consolas" panose="020B0609020204030204" pitchFamily="49" charset="0"/>
              </a:rPr>
              <a:t>cilindro</a:t>
            </a:r>
            <a:r>
              <a:rPr lang="en-US" sz="1400" b="0" dirty="0">
                <a:solidFill>
                  <a:srgbClr val="D69D85"/>
                </a:solidFill>
                <a:effectLst/>
                <a:latin typeface="Consolas" panose="020B0609020204030204" pitchFamily="49" charset="0"/>
              </a:rPr>
              <a:t> de radio {} y </a:t>
            </a:r>
            <a:r>
              <a:rPr lang="en-US" sz="1400" b="0" dirty="0" err="1">
                <a:solidFill>
                  <a:srgbClr val="D69D85"/>
                </a:solidFill>
                <a:effectLst/>
                <a:latin typeface="Consolas" panose="020B0609020204030204" pitchFamily="49" charset="0"/>
              </a:rPr>
              <a:t>altura</a:t>
            </a:r>
            <a:r>
              <a:rPr lang="en-US" sz="1400" b="0" dirty="0">
                <a:solidFill>
                  <a:srgbClr val="D69D85"/>
                </a:solidFill>
                <a:effectLst/>
                <a:latin typeface="Consolas" panose="020B0609020204030204" pitchFamily="49" charset="0"/>
              </a:rPr>
              <a:t> {} es {}.'</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format(radio, </a:t>
            </a:r>
            <a:r>
              <a:rPr lang="en-US" sz="1400" b="0" dirty="0" err="1">
                <a:solidFill>
                  <a:srgbClr val="D4D4D4"/>
                </a:solidFill>
                <a:effectLst/>
                <a:latin typeface="Consolas" panose="020B0609020204030204" pitchFamily="49" charset="0"/>
              </a:rPr>
              <a:t>altura</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area_cilindro</a:t>
            </a:r>
            <a:r>
              <a:rPr lang="en-US" sz="1400" b="0" dirty="0">
                <a:solidFill>
                  <a:srgbClr val="D4D4D4"/>
                </a:solidFill>
                <a:effectLst/>
                <a:latin typeface="Consolas" panose="020B0609020204030204" pitchFamily="49" charset="0"/>
              </a:rPr>
              <a:t>))</a:t>
            </a:r>
          </a:p>
        </p:txBody>
      </p:sp>
      <p:pic>
        <p:nvPicPr>
          <p:cNvPr id="4" name="Picture 2" descr="Las medidas de la base de un cilindro son 14 centímetros de diámetro ¿Cuál  es su área? (h = 5cm)​ - Brainly.lat">
            <a:extLst>
              <a:ext uri="{FF2B5EF4-FFF2-40B4-BE49-F238E27FC236}">
                <a16:creationId xmlns:a16="http://schemas.microsoft.com/office/drawing/2014/main" id="{635A15FC-5049-E234-F933-9CCBD44045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39" t="24576" r="5451" b="16510"/>
          <a:stretch/>
        </p:blipFill>
        <p:spPr bwMode="auto">
          <a:xfrm>
            <a:off x="9065921" y="1789620"/>
            <a:ext cx="2783948" cy="1324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74518C-2D74-DCD9-479C-35553AC46706}"/>
              </a:ext>
            </a:extLst>
          </p:cNvPr>
          <p:cNvSpPr txBox="1"/>
          <p:nvPr/>
        </p:nvSpPr>
        <p:spPr>
          <a:xfrm>
            <a:off x="9154595" y="4495876"/>
            <a:ext cx="2922494" cy="2031325"/>
          </a:xfrm>
          <a:prstGeom prst="rect">
            <a:avLst/>
          </a:prstGeom>
          <a:noFill/>
          <a:ln>
            <a:solidFill>
              <a:srgbClr val="4A00FF"/>
            </a:solidFill>
          </a:ln>
        </p:spPr>
        <p:txBody>
          <a:bodyPr wrap="square" rtlCol="0">
            <a:spAutoFit/>
          </a:bodyPr>
          <a:lstStyle/>
          <a:p>
            <a:r>
              <a:rPr lang="es-CO" b="1" dirty="0">
                <a:solidFill>
                  <a:srgbClr val="14C214"/>
                </a:solidFill>
              </a:rPr>
              <a:t>Ejercicio:</a:t>
            </a:r>
          </a:p>
          <a:p>
            <a:endParaRPr lang="es-CO" dirty="0"/>
          </a:p>
          <a:p>
            <a:r>
              <a:rPr lang="es-CO" dirty="0"/>
              <a:t>Modifique el programa para que tenga otras dos funciones:</a:t>
            </a:r>
          </a:p>
          <a:p>
            <a:pPr marL="285750" indent="-285750">
              <a:buFont typeface="Arial" panose="020B0604020202020204" pitchFamily="34" charset="0"/>
              <a:buChar char="•"/>
            </a:pPr>
            <a:r>
              <a:rPr lang="es-CO" dirty="0"/>
              <a:t>Área Superficial</a:t>
            </a:r>
          </a:p>
          <a:p>
            <a:pPr marL="285750" indent="-285750">
              <a:buFont typeface="Arial" panose="020B0604020202020204" pitchFamily="34" charset="0"/>
              <a:buChar char="•"/>
            </a:pPr>
            <a:r>
              <a:rPr lang="es-CO" dirty="0"/>
              <a:t>Volumen del cilindro</a:t>
            </a:r>
          </a:p>
        </p:txBody>
      </p:sp>
    </p:spTree>
    <p:extLst>
      <p:ext uri="{BB962C8B-B14F-4D97-AF65-F5344CB8AC3E}">
        <p14:creationId xmlns:p14="http://schemas.microsoft.com/office/powerpoint/2010/main" val="329948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10144124" cy="369332"/>
          </a:xfrm>
          <a:prstGeom prst="rect">
            <a:avLst/>
          </a:prstGeom>
          <a:noFill/>
        </p:spPr>
        <p:txBody>
          <a:bodyPr wrap="none" rtlCol="0">
            <a:spAutoFit/>
          </a:bodyPr>
          <a:lstStyle/>
          <a:p>
            <a:r>
              <a:rPr lang="en-US" b="1" dirty="0">
                <a:solidFill>
                  <a:srgbClr val="14C214"/>
                </a:solidFill>
              </a:rPr>
              <a:t>TIPOS DE FUNCIONES SEGÚN SUS PARÁMETROS Y RESULTADOS DEVUELTOS</a:t>
            </a:r>
          </a:p>
        </p:txBody>
      </p:sp>
      <p:sp>
        <p:nvSpPr>
          <p:cNvPr id="4" name="TextBox 3">
            <a:extLst>
              <a:ext uri="{FF2B5EF4-FFF2-40B4-BE49-F238E27FC236}">
                <a16:creationId xmlns:a16="http://schemas.microsoft.com/office/drawing/2014/main" id="{091217FD-1D34-C69A-9D5F-35F676E63783}"/>
              </a:ext>
            </a:extLst>
          </p:cNvPr>
          <p:cNvSpPr txBox="1"/>
          <p:nvPr/>
        </p:nvSpPr>
        <p:spPr>
          <a:xfrm>
            <a:off x="865094" y="1897396"/>
            <a:ext cx="6096000" cy="369332"/>
          </a:xfrm>
          <a:prstGeom prst="rect">
            <a:avLst/>
          </a:prstGeom>
          <a:noFill/>
        </p:spPr>
        <p:txBody>
          <a:bodyPr wrap="square">
            <a:spAutoFit/>
          </a:bodyPr>
          <a:lstStyle/>
          <a:p>
            <a:pPr algn="l"/>
            <a:r>
              <a:rPr lang="es-ES" b="0" i="0" dirty="0">
                <a:solidFill>
                  <a:srgbClr val="000000"/>
                </a:solidFill>
                <a:effectLst/>
                <a:latin typeface="-apple-system"/>
              </a:rPr>
              <a:t>Funciones sin parámetros de entrada</a:t>
            </a:r>
          </a:p>
        </p:txBody>
      </p:sp>
      <p:sp>
        <p:nvSpPr>
          <p:cNvPr id="5" name="TextBox 4">
            <a:extLst>
              <a:ext uri="{FF2B5EF4-FFF2-40B4-BE49-F238E27FC236}">
                <a16:creationId xmlns:a16="http://schemas.microsoft.com/office/drawing/2014/main" id="{05CFC4D2-B1FD-258C-06DE-0258105361FC}"/>
              </a:ext>
            </a:extLst>
          </p:cNvPr>
          <p:cNvSpPr txBox="1"/>
          <p:nvPr/>
        </p:nvSpPr>
        <p:spPr>
          <a:xfrm>
            <a:off x="1622612" y="2413339"/>
            <a:ext cx="8077200" cy="1169551"/>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a:solidFill>
                  <a:srgbClr val="C8C8C8"/>
                </a:solidFill>
                <a:effectLst/>
                <a:latin typeface="Consolas" panose="020B0609020204030204" pitchFamily="49" charset="0"/>
              </a:rPr>
              <a:t>intro</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print(</a:t>
            </a:r>
            <a:r>
              <a:rPr lang="en-US" sz="1400" b="0" dirty="0">
                <a:solidFill>
                  <a:srgbClr val="D69D85"/>
                </a:solidFill>
                <a:effectLst/>
                <a:latin typeface="Consolas" panose="020B0609020204030204" pitchFamily="49" charset="0"/>
              </a:rPr>
              <a:t>'Este </a:t>
            </a:r>
            <a:r>
              <a:rPr lang="en-US" sz="1400" b="0" dirty="0" err="1">
                <a:solidFill>
                  <a:srgbClr val="D69D85"/>
                </a:solidFill>
                <a:effectLst/>
                <a:latin typeface="Consolas" panose="020B0609020204030204" pitchFamily="49" charset="0"/>
              </a:rPr>
              <a:t>código</a:t>
            </a:r>
            <a:r>
              <a:rPr lang="en-US" sz="1400" b="0" dirty="0">
                <a:solidFill>
                  <a:srgbClr val="D69D85"/>
                </a:solidFill>
                <a:effectLst/>
                <a:latin typeface="Consolas" panose="020B0609020204030204" pitchFamily="49" charset="0"/>
              </a:rPr>
              <a:t> solo </a:t>
            </a:r>
            <a:r>
              <a:rPr lang="en-US" sz="1400" b="0" dirty="0" err="1">
                <a:solidFill>
                  <a:srgbClr val="D69D85"/>
                </a:solidFill>
                <a:effectLst/>
                <a:latin typeface="Consolas" panose="020B0609020204030204" pitchFamily="49" charset="0"/>
              </a:rPr>
              <a:t>imprime</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este</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mensaje</a:t>
            </a:r>
            <a:r>
              <a:rPr lang="en-US" sz="1400" b="0" dirty="0">
                <a:solidFill>
                  <a:srgbClr val="D69D85"/>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intro()</a:t>
            </a:r>
          </a:p>
        </p:txBody>
      </p:sp>
      <p:sp>
        <p:nvSpPr>
          <p:cNvPr id="6" name="TextBox 5">
            <a:extLst>
              <a:ext uri="{FF2B5EF4-FFF2-40B4-BE49-F238E27FC236}">
                <a16:creationId xmlns:a16="http://schemas.microsoft.com/office/drawing/2014/main" id="{2932022E-9F00-3526-1703-144D376EB04F}"/>
              </a:ext>
            </a:extLst>
          </p:cNvPr>
          <p:cNvSpPr txBox="1"/>
          <p:nvPr/>
        </p:nvSpPr>
        <p:spPr>
          <a:xfrm>
            <a:off x="1622612" y="3781429"/>
            <a:ext cx="6096000" cy="523220"/>
          </a:xfrm>
          <a:prstGeom prst="rect">
            <a:avLst/>
          </a:prstGeom>
          <a:solidFill>
            <a:schemeClr val="tx1"/>
          </a:solidFill>
        </p:spPr>
        <p:txBody>
          <a:bodyPr wrap="square">
            <a:spAutoFit/>
          </a:bodyPr>
          <a:lstStyle/>
          <a:p>
            <a:r>
              <a:rPr lang="es-ES" sz="1400" b="0" dirty="0" err="1">
                <a:solidFill>
                  <a:srgbClr val="569CD6"/>
                </a:solidFill>
                <a:effectLst/>
                <a:latin typeface="Consolas" panose="020B0609020204030204" pitchFamily="49" charset="0"/>
              </a:rPr>
              <a:t>def</a:t>
            </a:r>
            <a:r>
              <a:rPr lang="es-ES" sz="1400" b="0" dirty="0">
                <a:solidFill>
                  <a:srgbClr val="D4D4D4"/>
                </a:solidFill>
                <a:effectLst/>
                <a:latin typeface="Consolas" panose="020B0609020204030204" pitchFamily="49" charset="0"/>
              </a:rPr>
              <a:t> </a:t>
            </a:r>
            <a:r>
              <a:rPr lang="es-ES" sz="1400" b="0" dirty="0" err="1">
                <a:solidFill>
                  <a:srgbClr val="C8C8C8"/>
                </a:solidFill>
                <a:effectLst/>
                <a:latin typeface="Consolas" panose="020B0609020204030204" pitchFamily="49" charset="0"/>
              </a:rPr>
              <a:t>funcion</a:t>
            </a:r>
            <a:r>
              <a:rPr lang="es-ES" sz="1400" b="0" dirty="0">
                <a:solidFill>
                  <a:srgbClr val="D4D4D4"/>
                </a:solidFill>
                <a:effectLst/>
                <a:latin typeface="Consolas" panose="020B0609020204030204" pitchFamily="49" charset="0"/>
              </a:rPr>
              <a:t>():</a:t>
            </a:r>
          </a:p>
          <a:p>
            <a:r>
              <a:rPr lang="es-ES" sz="1400" b="0" dirty="0">
                <a:solidFill>
                  <a:srgbClr val="D4D4D4"/>
                </a:solidFill>
                <a:effectLst/>
                <a:latin typeface="Consolas" panose="020B0609020204030204" pitchFamily="49" charset="0"/>
              </a:rPr>
              <a:t>    </a:t>
            </a:r>
            <a:r>
              <a:rPr lang="es-ES" sz="1400" b="0" dirty="0" err="1">
                <a:solidFill>
                  <a:srgbClr val="569CD6"/>
                </a:solidFill>
                <a:effectLst/>
                <a:latin typeface="Consolas" panose="020B0609020204030204" pitchFamily="49" charset="0"/>
              </a:rPr>
              <a:t>pass</a:t>
            </a:r>
            <a:r>
              <a:rPr lang="es-ES" sz="1400" b="0" dirty="0">
                <a:solidFill>
                  <a:srgbClr val="D4D4D4"/>
                </a:solidFill>
                <a:effectLst/>
                <a:latin typeface="Consolas" panose="020B0609020204030204" pitchFamily="49" charset="0"/>
              </a:rPr>
              <a:t>  </a:t>
            </a:r>
            <a:r>
              <a:rPr lang="es-ES" sz="1400" b="0" dirty="0">
                <a:solidFill>
                  <a:srgbClr val="57A64A"/>
                </a:solidFill>
                <a:effectLst/>
                <a:latin typeface="Consolas" panose="020B0609020204030204" pitchFamily="49" charset="0"/>
              </a:rPr>
              <a:t># </a:t>
            </a:r>
            <a:r>
              <a:rPr lang="es-ES" sz="1400" b="0" dirty="0">
                <a:solidFill>
                  <a:srgbClr val="569CD6"/>
                </a:solidFill>
                <a:effectLst/>
                <a:latin typeface="Consolas" panose="020B0609020204030204" pitchFamily="49" charset="0"/>
              </a:rPr>
              <a:t>TODO</a:t>
            </a:r>
            <a:r>
              <a:rPr lang="es-ES" sz="1400" b="0" dirty="0">
                <a:solidFill>
                  <a:srgbClr val="57A64A"/>
                </a:solidFill>
                <a:effectLst/>
                <a:latin typeface="Consolas" panose="020B0609020204030204" pitchFamily="49" charset="0"/>
              </a:rPr>
              <a:t>: completar más tarde</a:t>
            </a:r>
            <a:endParaRPr lang="es-ES" sz="14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B171413-F37F-42BC-19D2-E7A36FBB9A67}"/>
              </a:ext>
            </a:extLst>
          </p:cNvPr>
          <p:cNvSpPr txBox="1"/>
          <p:nvPr/>
        </p:nvSpPr>
        <p:spPr>
          <a:xfrm>
            <a:off x="941294" y="4503188"/>
            <a:ext cx="6096000" cy="369332"/>
          </a:xfrm>
          <a:prstGeom prst="rect">
            <a:avLst/>
          </a:prstGeom>
          <a:noFill/>
        </p:spPr>
        <p:txBody>
          <a:bodyPr wrap="square">
            <a:spAutoFit/>
          </a:bodyPr>
          <a:lstStyle/>
          <a:p>
            <a:pPr algn="l"/>
            <a:r>
              <a:rPr lang="es-ES" b="0" i="0" dirty="0">
                <a:solidFill>
                  <a:srgbClr val="000000"/>
                </a:solidFill>
                <a:effectLst/>
                <a:latin typeface="-apple-system"/>
              </a:rPr>
              <a:t>Funciones que no devuelven valores</a:t>
            </a:r>
          </a:p>
        </p:txBody>
      </p:sp>
      <p:sp>
        <p:nvSpPr>
          <p:cNvPr id="8" name="TextBox 7">
            <a:extLst>
              <a:ext uri="{FF2B5EF4-FFF2-40B4-BE49-F238E27FC236}">
                <a16:creationId xmlns:a16="http://schemas.microsoft.com/office/drawing/2014/main" id="{27F20908-9DAD-504A-8791-5F42FF525A19}"/>
              </a:ext>
            </a:extLst>
          </p:cNvPr>
          <p:cNvSpPr txBox="1"/>
          <p:nvPr/>
        </p:nvSpPr>
        <p:spPr>
          <a:xfrm>
            <a:off x="1622612" y="4972429"/>
            <a:ext cx="6096000" cy="523220"/>
          </a:xfrm>
          <a:prstGeom prst="rect">
            <a:avLst/>
          </a:prstGeom>
          <a:solidFill>
            <a:schemeClr val="tx1"/>
          </a:solidFill>
        </p:spPr>
        <p:txBody>
          <a:bodyPr wrap="square">
            <a:spAutoFit/>
          </a:bodyPr>
          <a:lstStyle/>
          <a:p>
            <a:r>
              <a:rPr lang="en-US" sz="1400" b="0" dirty="0">
                <a:solidFill>
                  <a:srgbClr val="D4D4D4"/>
                </a:solidFill>
                <a:effectLst/>
                <a:latin typeface="Consolas" panose="020B0609020204030204" pitchFamily="49" charset="0"/>
              </a:rPr>
              <a:t>a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intro()</a:t>
            </a:r>
          </a:p>
          <a:p>
            <a:r>
              <a:rPr lang="en-US" sz="1400" b="0" dirty="0">
                <a:solidFill>
                  <a:srgbClr val="D4D4D4"/>
                </a:solidFill>
                <a:effectLst/>
                <a:latin typeface="Consolas" panose="020B0609020204030204" pitchFamily="49" charset="0"/>
              </a:rPr>
              <a:t>print(a)</a:t>
            </a:r>
          </a:p>
        </p:txBody>
      </p:sp>
    </p:spTree>
    <p:extLst>
      <p:ext uri="{BB962C8B-B14F-4D97-AF65-F5344CB8AC3E}">
        <p14:creationId xmlns:p14="http://schemas.microsoft.com/office/powerpoint/2010/main" val="67831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10144124" cy="369332"/>
          </a:xfrm>
          <a:prstGeom prst="rect">
            <a:avLst/>
          </a:prstGeom>
          <a:noFill/>
        </p:spPr>
        <p:txBody>
          <a:bodyPr wrap="none" rtlCol="0">
            <a:spAutoFit/>
          </a:bodyPr>
          <a:lstStyle/>
          <a:p>
            <a:r>
              <a:rPr lang="en-US" b="1" dirty="0">
                <a:solidFill>
                  <a:srgbClr val="14C214"/>
                </a:solidFill>
              </a:rPr>
              <a:t>TIPOS DE FUNCIONES SEGÚN SUS PARÁMETROS Y RESULTADOS DEVUELTOS</a:t>
            </a:r>
          </a:p>
        </p:txBody>
      </p:sp>
      <p:sp>
        <p:nvSpPr>
          <p:cNvPr id="9" name="TextBox 8">
            <a:extLst>
              <a:ext uri="{FF2B5EF4-FFF2-40B4-BE49-F238E27FC236}">
                <a16:creationId xmlns:a16="http://schemas.microsoft.com/office/drawing/2014/main" id="{363E514B-2EC3-3666-A02D-2F9884D4F285}"/>
              </a:ext>
            </a:extLst>
          </p:cNvPr>
          <p:cNvSpPr txBox="1"/>
          <p:nvPr/>
        </p:nvSpPr>
        <p:spPr>
          <a:xfrm>
            <a:off x="851648" y="1865991"/>
            <a:ext cx="6096000" cy="369332"/>
          </a:xfrm>
          <a:prstGeom prst="rect">
            <a:avLst/>
          </a:prstGeom>
          <a:noFill/>
        </p:spPr>
        <p:txBody>
          <a:bodyPr wrap="square">
            <a:spAutoFit/>
          </a:bodyPr>
          <a:lstStyle/>
          <a:p>
            <a:pPr algn="l"/>
            <a:r>
              <a:rPr lang="es-ES" b="0" i="0" dirty="0">
                <a:solidFill>
                  <a:srgbClr val="000000"/>
                </a:solidFill>
                <a:effectLst/>
                <a:latin typeface="-apple-system"/>
              </a:rPr>
              <a:t>Funciones con más de un parámetro</a:t>
            </a:r>
          </a:p>
        </p:txBody>
      </p:sp>
      <p:sp>
        <p:nvSpPr>
          <p:cNvPr id="10" name="TextBox 9">
            <a:extLst>
              <a:ext uri="{FF2B5EF4-FFF2-40B4-BE49-F238E27FC236}">
                <a16:creationId xmlns:a16="http://schemas.microsoft.com/office/drawing/2014/main" id="{F64FC93B-F2E8-D0A3-C569-CB4C9498FF72}"/>
              </a:ext>
            </a:extLst>
          </p:cNvPr>
          <p:cNvSpPr txBox="1"/>
          <p:nvPr/>
        </p:nvSpPr>
        <p:spPr>
          <a:xfrm>
            <a:off x="1691247" y="2548082"/>
            <a:ext cx="9045388" cy="2462213"/>
          </a:xfrm>
          <a:prstGeom prst="rect">
            <a:avLst/>
          </a:prstGeom>
          <a:solidFill>
            <a:schemeClr val="tx1"/>
          </a:solidFill>
        </p:spPr>
        <p:txBody>
          <a:bodyPr wrap="square">
            <a:spAutoFit/>
          </a:bodyPr>
          <a:lstStyle/>
          <a:p>
            <a:r>
              <a:rPr lang="es-ES" sz="1400" b="0" dirty="0">
                <a:solidFill>
                  <a:srgbClr val="57A64A"/>
                </a:solidFill>
                <a:effectLst/>
                <a:latin typeface="Consolas" panose="020B0609020204030204" pitchFamily="49" charset="0"/>
              </a:rPr>
              <a:t># Primero definimos la función, especificando su nombre y sus parámetros</a:t>
            </a:r>
            <a:endParaRPr lang="es-ES" sz="1400" b="0" dirty="0">
              <a:solidFill>
                <a:srgbClr val="D4D4D4"/>
              </a:solidFill>
              <a:effectLst/>
              <a:latin typeface="Consolas" panose="020B0609020204030204" pitchFamily="49" charset="0"/>
            </a:endParaRPr>
          </a:p>
          <a:p>
            <a:r>
              <a:rPr lang="es-ES" sz="1400" b="0" dirty="0" err="1">
                <a:solidFill>
                  <a:srgbClr val="569CD6"/>
                </a:solidFill>
                <a:effectLst/>
                <a:latin typeface="Consolas" panose="020B0609020204030204" pitchFamily="49" charset="0"/>
              </a:rPr>
              <a:t>def</a:t>
            </a:r>
            <a:r>
              <a:rPr lang="es-ES" sz="1400" b="0" dirty="0">
                <a:solidFill>
                  <a:srgbClr val="D4D4D4"/>
                </a:solidFill>
                <a:effectLst/>
                <a:latin typeface="Consolas" panose="020B0609020204030204" pitchFamily="49" charset="0"/>
              </a:rPr>
              <a:t> </a:t>
            </a:r>
            <a:r>
              <a:rPr lang="es-ES" sz="1400" b="0" dirty="0" err="1">
                <a:solidFill>
                  <a:srgbClr val="C8C8C8"/>
                </a:solidFill>
                <a:effectLst/>
                <a:latin typeface="Consolas" panose="020B0609020204030204" pitchFamily="49" charset="0"/>
              </a:rPr>
              <a:t>area_cilindro</a:t>
            </a:r>
            <a:r>
              <a:rPr lang="es-ES" sz="1400" b="0" dirty="0">
                <a:solidFill>
                  <a:srgbClr val="D4D4D4"/>
                </a:solidFill>
                <a:effectLst/>
                <a:latin typeface="Consolas" panose="020B0609020204030204" pitchFamily="49" charset="0"/>
              </a:rPr>
              <a:t>(</a:t>
            </a:r>
            <a:r>
              <a:rPr lang="es-ES" sz="1400" b="0" dirty="0">
                <a:solidFill>
                  <a:srgbClr val="7F7F7F"/>
                </a:solidFill>
                <a:effectLst/>
                <a:latin typeface="Consolas" panose="020B0609020204030204" pitchFamily="49" charset="0"/>
              </a:rPr>
              <a:t>r</a:t>
            </a:r>
            <a:r>
              <a:rPr lang="es-ES" sz="1400" b="0" dirty="0">
                <a:solidFill>
                  <a:srgbClr val="D4D4D4"/>
                </a:solidFill>
                <a:effectLst/>
                <a:latin typeface="Consolas" panose="020B0609020204030204" pitchFamily="49" charset="0"/>
              </a:rPr>
              <a:t>, </a:t>
            </a:r>
            <a:r>
              <a:rPr lang="es-ES" sz="1400" b="0" dirty="0">
                <a:solidFill>
                  <a:srgbClr val="7F7F7F"/>
                </a:solidFill>
                <a:effectLst/>
                <a:latin typeface="Consolas" panose="020B0609020204030204" pitchFamily="49" charset="0"/>
              </a:rPr>
              <a:t>h</a:t>
            </a:r>
            <a:r>
              <a:rPr lang="es-ES" sz="1400" b="0" dirty="0">
                <a:solidFill>
                  <a:srgbClr val="D4D4D4"/>
                </a:solidFill>
                <a:effectLst/>
                <a:latin typeface="Consolas" panose="020B0609020204030204" pitchFamily="49" charset="0"/>
              </a:rPr>
              <a:t>):</a:t>
            </a:r>
          </a:p>
          <a:p>
            <a:r>
              <a:rPr lang="es-ES" sz="1400" b="0" dirty="0">
                <a:solidFill>
                  <a:srgbClr val="D4D4D4"/>
                </a:solidFill>
                <a:effectLst/>
                <a:latin typeface="Consolas" panose="020B0609020204030204" pitchFamily="49" charset="0"/>
              </a:rPr>
              <a:t>    </a:t>
            </a:r>
            <a:r>
              <a:rPr lang="es-ES" sz="1400" b="0" dirty="0">
                <a:solidFill>
                  <a:srgbClr val="D69D85"/>
                </a:solidFill>
                <a:effectLst/>
                <a:latin typeface="Consolas" panose="020B0609020204030204" pitchFamily="49" charset="0"/>
              </a:rPr>
              <a:t>'''Función que recibe el radio y la altura de un cilindro y calcula su área'''</a:t>
            </a:r>
            <a:endParaRPr lang="es-ES" sz="1400" b="0" dirty="0">
              <a:solidFill>
                <a:srgbClr val="D4D4D4"/>
              </a:solidFill>
              <a:effectLst/>
              <a:latin typeface="Consolas" panose="020B0609020204030204" pitchFamily="49" charset="0"/>
            </a:endParaRPr>
          </a:p>
          <a:p>
            <a:br>
              <a:rPr lang="es-ES" sz="1400" b="0" dirty="0">
                <a:solidFill>
                  <a:srgbClr val="D4D4D4"/>
                </a:solidFill>
                <a:effectLst/>
                <a:latin typeface="Consolas" panose="020B0609020204030204" pitchFamily="49" charset="0"/>
              </a:rPr>
            </a:br>
            <a:r>
              <a:rPr lang="es-ES" sz="1400" b="0" dirty="0">
                <a:solidFill>
                  <a:srgbClr val="D4D4D4"/>
                </a:solidFill>
                <a:effectLst/>
                <a:latin typeface="Consolas" panose="020B0609020204030204" pitchFamily="49" charset="0"/>
              </a:rPr>
              <a:t>    pi </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 </a:t>
            </a:r>
            <a:r>
              <a:rPr lang="es-ES" sz="1400" b="0" dirty="0">
                <a:solidFill>
                  <a:srgbClr val="B5CEA8"/>
                </a:solidFill>
                <a:effectLst/>
                <a:latin typeface="Consolas" panose="020B0609020204030204" pitchFamily="49" charset="0"/>
              </a:rPr>
              <a:t>3.14159</a:t>
            </a:r>
            <a:endParaRPr lang="es-ES" sz="1400" b="0" dirty="0">
              <a:solidFill>
                <a:srgbClr val="D4D4D4"/>
              </a:solidFill>
              <a:effectLst/>
              <a:latin typeface="Consolas" panose="020B0609020204030204" pitchFamily="49" charset="0"/>
            </a:endParaRPr>
          </a:p>
          <a:p>
            <a:r>
              <a:rPr lang="es-ES" sz="1400" b="0" dirty="0">
                <a:solidFill>
                  <a:srgbClr val="D4D4D4"/>
                </a:solidFill>
                <a:effectLst/>
                <a:latin typeface="Consolas" panose="020B0609020204030204" pitchFamily="49" charset="0"/>
              </a:rPr>
              <a:t>    </a:t>
            </a:r>
            <a:r>
              <a:rPr lang="es-ES" sz="1400" b="0" dirty="0" err="1">
                <a:solidFill>
                  <a:srgbClr val="D4D4D4"/>
                </a:solidFill>
                <a:effectLst/>
                <a:latin typeface="Consolas" panose="020B0609020204030204" pitchFamily="49" charset="0"/>
              </a:rPr>
              <a:t>area</a:t>
            </a:r>
            <a:r>
              <a:rPr lang="es-ES" sz="1400" b="0" dirty="0">
                <a:solidFill>
                  <a:srgbClr val="D4D4D4"/>
                </a:solidFill>
                <a:effectLst/>
                <a:latin typeface="Consolas" panose="020B0609020204030204" pitchFamily="49" charset="0"/>
              </a:rPr>
              <a:t> </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 </a:t>
            </a:r>
            <a:r>
              <a:rPr lang="es-ES" sz="1400" b="0" dirty="0">
                <a:solidFill>
                  <a:srgbClr val="B5CEA8"/>
                </a:solidFill>
                <a:effectLst/>
                <a:latin typeface="Consolas" panose="020B0609020204030204" pitchFamily="49" charset="0"/>
              </a:rPr>
              <a:t>2</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pi</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r</a:t>
            </a:r>
            <a:r>
              <a:rPr lang="es-ES" sz="1400" b="0" dirty="0">
                <a:solidFill>
                  <a:srgbClr val="B4B4B4"/>
                </a:solidFill>
                <a:effectLst/>
                <a:latin typeface="Consolas" panose="020B0609020204030204" pitchFamily="49" charset="0"/>
              </a:rPr>
              <a:t>**</a:t>
            </a:r>
            <a:r>
              <a:rPr lang="es-ES" sz="1400" b="0" dirty="0">
                <a:solidFill>
                  <a:srgbClr val="B5CEA8"/>
                </a:solidFill>
                <a:effectLst/>
                <a:latin typeface="Consolas" panose="020B0609020204030204" pitchFamily="49" charset="0"/>
              </a:rPr>
              <a:t>2</a:t>
            </a:r>
            <a:r>
              <a:rPr lang="es-ES" sz="1400" b="0" dirty="0">
                <a:solidFill>
                  <a:srgbClr val="D4D4D4"/>
                </a:solidFill>
                <a:effectLst/>
                <a:latin typeface="Consolas" panose="020B0609020204030204" pitchFamily="49" charset="0"/>
              </a:rPr>
              <a:t> </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 </a:t>
            </a:r>
            <a:r>
              <a:rPr lang="es-ES" sz="1400" b="0" dirty="0">
                <a:solidFill>
                  <a:srgbClr val="B5CEA8"/>
                </a:solidFill>
                <a:effectLst/>
                <a:latin typeface="Consolas" panose="020B0609020204030204" pitchFamily="49" charset="0"/>
              </a:rPr>
              <a:t>2</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pi</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r</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h</a:t>
            </a:r>
          </a:p>
          <a:p>
            <a:r>
              <a:rPr lang="es-ES" sz="1400" b="0" dirty="0">
                <a:solidFill>
                  <a:srgbClr val="D4D4D4"/>
                </a:solidFill>
                <a:effectLst/>
                <a:latin typeface="Consolas" panose="020B0609020204030204" pitchFamily="49" charset="0"/>
              </a:rPr>
              <a:t>    </a:t>
            </a:r>
            <a:r>
              <a:rPr lang="es-ES" sz="1400" b="0" dirty="0" err="1">
                <a:solidFill>
                  <a:srgbClr val="569CD6"/>
                </a:solidFill>
                <a:effectLst/>
                <a:latin typeface="Consolas" panose="020B0609020204030204" pitchFamily="49" charset="0"/>
              </a:rPr>
              <a:t>return</a:t>
            </a:r>
            <a:r>
              <a:rPr lang="es-ES" sz="1400" b="0" dirty="0">
                <a:solidFill>
                  <a:srgbClr val="D4D4D4"/>
                </a:solidFill>
                <a:effectLst/>
                <a:latin typeface="Consolas" panose="020B0609020204030204" pitchFamily="49" charset="0"/>
              </a:rPr>
              <a:t> </a:t>
            </a:r>
            <a:r>
              <a:rPr lang="es-ES" sz="1400" b="0" dirty="0" err="1">
                <a:solidFill>
                  <a:srgbClr val="D4D4D4"/>
                </a:solidFill>
                <a:effectLst/>
                <a:latin typeface="Consolas" panose="020B0609020204030204" pitchFamily="49" charset="0"/>
              </a:rPr>
              <a:t>area</a:t>
            </a:r>
            <a:endParaRPr lang="es-ES" sz="1400" b="0" dirty="0">
              <a:solidFill>
                <a:srgbClr val="D4D4D4"/>
              </a:solidFill>
              <a:effectLst/>
              <a:latin typeface="Consolas" panose="020B0609020204030204" pitchFamily="49" charset="0"/>
            </a:endParaRPr>
          </a:p>
          <a:p>
            <a:br>
              <a:rPr lang="es-ES" sz="1400" b="0" dirty="0">
                <a:solidFill>
                  <a:srgbClr val="D4D4D4"/>
                </a:solidFill>
                <a:effectLst/>
                <a:latin typeface="Consolas" panose="020B0609020204030204" pitchFamily="49" charset="0"/>
              </a:rPr>
            </a:br>
            <a:br>
              <a:rPr lang="es-ES" sz="1400" b="0" dirty="0">
                <a:solidFill>
                  <a:srgbClr val="D4D4D4"/>
                </a:solidFill>
                <a:effectLst/>
                <a:latin typeface="Consolas" panose="020B0609020204030204" pitchFamily="49" charset="0"/>
              </a:rPr>
            </a:br>
            <a:r>
              <a:rPr lang="es-ES" sz="1400" b="0" dirty="0" err="1">
                <a:solidFill>
                  <a:srgbClr val="D4D4D4"/>
                </a:solidFill>
                <a:effectLst/>
                <a:latin typeface="Consolas" panose="020B0609020204030204" pitchFamily="49" charset="0"/>
              </a:rPr>
              <a:t>area_c</a:t>
            </a:r>
            <a:r>
              <a:rPr lang="es-ES" sz="1400" b="0" dirty="0">
                <a:solidFill>
                  <a:srgbClr val="D4D4D4"/>
                </a:solidFill>
                <a:effectLst/>
                <a:latin typeface="Consolas" panose="020B0609020204030204" pitchFamily="49" charset="0"/>
              </a:rPr>
              <a:t> </a:t>
            </a:r>
            <a:r>
              <a:rPr lang="es-ES" sz="1400" b="0" dirty="0">
                <a:solidFill>
                  <a:srgbClr val="B4B4B4"/>
                </a:solidFill>
                <a:effectLst/>
                <a:latin typeface="Consolas" panose="020B0609020204030204" pitchFamily="49" charset="0"/>
              </a:rPr>
              <a:t>=</a:t>
            </a:r>
            <a:r>
              <a:rPr lang="es-ES" sz="1400" b="0" dirty="0">
                <a:solidFill>
                  <a:srgbClr val="D4D4D4"/>
                </a:solidFill>
                <a:effectLst/>
                <a:latin typeface="Consolas" panose="020B0609020204030204" pitchFamily="49" charset="0"/>
              </a:rPr>
              <a:t> </a:t>
            </a:r>
            <a:r>
              <a:rPr lang="es-ES" sz="1400" b="0" dirty="0" err="1">
                <a:solidFill>
                  <a:srgbClr val="D4D4D4"/>
                </a:solidFill>
                <a:effectLst/>
                <a:latin typeface="Consolas" panose="020B0609020204030204" pitchFamily="49" charset="0"/>
              </a:rPr>
              <a:t>area_cilindro</a:t>
            </a:r>
            <a:r>
              <a:rPr lang="es-ES" sz="1400" b="0" dirty="0">
                <a:solidFill>
                  <a:srgbClr val="D4D4D4"/>
                </a:solidFill>
                <a:effectLst/>
                <a:latin typeface="Consolas" panose="020B0609020204030204" pitchFamily="49" charset="0"/>
              </a:rPr>
              <a:t>(</a:t>
            </a:r>
            <a:r>
              <a:rPr lang="es-ES" sz="1400" b="0" dirty="0">
                <a:solidFill>
                  <a:srgbClr val="B5CEA8"/>
                </a:solidFill>
                <a:effectLst/>
                <a:latin typeface="Consolas" panose="020B0609020204030204" pitchFamily="49" charset="0"/>
              </a:rPr>
              <a:t>1</a:t>
            </a:r>
            <a:r>
              <a:rPr lang="es-ES" sz="1400" b="0" dirty="0">
                <a:solidFill>
                  <a:srgbClr val="D4D4D4"/>
                </a:solidFill>
                <a:effectLst/>
                <a:latin typeface="Consolas" panose="020B0609020204030204" pitchFamily="49" charset="0"/>
              </a:rPr>
              <a:t>, </a:t>
            </a:r>
            <a:r>
              <a:rPr lang="es-ES" sz="1400" b="0" dirty="0">
                <a:solidFill>
                  <a:srgbClr val="B5CEA8"/>
                </a:solidFill>
                <a:effectLst/>
                <a:latin typeface="Consolas" panose="020B0609020204030204" pitchFamily="49" charset="0"/>
              </a:rPr>
              <a:t>4.5</a:t>
            </a:r>
            <a:r>
              <a:rPr lang="es-ES" sz="1400" b="0" dirty="0">
                <a:solidFill>
                  <a:srgbClr val="D4D4D4"/>
                </a:solidFill>
                <a:effectLst/>
                <a:latin typeface="Consolas" panose="020B0609020204030204" pitchFamily="49" charset="0"/>
              </a:rPr>
              <a:t>)</a:t>
            </a:r>
          </a:p>
          <a:p>
            <a:r>
              <a:rPr lang="es-ES" sz="1400" b="0" dirty="0" err="1">
                <a:solidFill>
                  <a:srgbClr val="D4D4D4"/>
                </a:solidFill>
                <a:effectLst/>
                <a:latin typeface="Consolas" panose="020B0609020204030204" pitchFamily="49" charset="0"/>
              </a:rPr>
              <a:t>print</a:t>
            </a:r>
            <a:r>
              <a:rPr lang="es-ES" sz="1400" b="0" dirty="0">
                <a:solidFill>
                  <a:srgbClr val="D4D4D4"/>
                </a:solidFill>
                <a:effectLst/>
                <a:latin typeface="Consolas" panose="020B0609020204030204" pitchFamily="49" charset="0"/>
              </a:rPr>
              <a:t>(</a:t>
            </a:r>
            <a:r>
              <a:rPr lang="es-ES" sz="1400" b="0" dirty="0">
                <a:solidFill>
                  <a:srgbClr val="D69D85"/>
                </a:solidFill>
                <a:effectLst/>
                <a:latin typeface="Consolas" panose="020B0609020204030204" pitchFamily="49" charset="0"/>
              </a:rPr>
              <a:t>'El área del cilindro es {}.'</a:t>
            </a:r>
            <a:r>
              <a:rPr lang="es-ES" sz="1400" b="0" dirty="0">
                <a:solidFill>
                  <a:srgbClr val="D4D4D4"/>
                </a:solidFill>
                <a:effectLst/>
                <a:latin typeface="Consolas" panose="020B0609020204030204" pitchFamily="49" charset="0"/>
              </a:rPr>
              <a:t>.</a:t>
            </a:r>
            <a:r>
              <a:rPr lang="es-ES" sz="1400" b="0" dirty="0" err="1">
                <a:solidFill>
                  <a:srgbClr val="D4D4D4"/>
                </a:solidFill>
                <a:effectLst/>
                <a:latin typeface="Consolas" panose="020B0609020204030204" pitchFamily="49" charset="0"/>
              </a:rPr>
              <a:t>format</a:t>
            </a:r>
            <a:r>
              <a:rPr lang="es-ES" sz="1400" b="0" dirty="0">
                <a:solidFill>
                  <a:srgbClr val="D4D4D4"/>
                </a:solidFill>
                <a:effectLst/>
                <a:latin typeface="Consolas" panose="020B0609020204030204" pitchFamily="49" charset="0"/>
              </a:rPr>
              <a:t>(</a:t>
            </a:r>
            <a:r>
              <a:rPr lang="es-ES" sz="1400" b="0" dirty="0" err="1">
                <a:solidFill>
                  <a:srgbClr val="D4D4D4"/>
                </a:solidFill>
                <a:effectLst/>
                <a:latin typeface="Consolas" panose="020B0609020204030204" pitchFamily="49" charset="0"/>
              </a:rPr>
              <a:t>area_c</a:t>
            </a:r>
            <a:r>
              <a:rPr lang="es-ES"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6711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10144124" cy="369332"/>
          </a:xfrm>
          <a:prstGeom prst="rect">
            <a:avLst/>
          </a:prstGeom>
          <a:noFill/>
        </p:spPr>
        <p:txBody>
          <a:bodyPr wrap="none" rtlCol="0">
            <a:spAutoFit/>
          </a:bodyPr>
          <a:lstStyle/>
          <a:p>
            <a:r>
              <a:rPr lang="en-US" b="1" dirty="0">
                <a:solidFill>
                  <a:srgbClr val="14C214"/>
                </a:solidFill>
              </a:rPr>
              <a:t>TIPOS DE FUNCIONES SEGÚN SUS PARÁMETROS Y RESULTADOS DEVUELTOS</a:t>
            </a:r>
          </a:p>
        </p:txBody>
      </p:sp>
      <p:sp>
        <p:nvSpPr>
          <p:cNvPr id="4" name="TextBox 3">
            <a:extLst>
              <a:ext uri="{FF2B5EF4-FFF2-40B4-BE49-F238E27FC236}">
                <a16:creationId xmlns:a16="http://schemas.microsoft.com/office/drawing/2014/main" id="{BEA13B25-38DE-57DA-9945-B03FE3EFBE79}"/>
              </a:ext>
            </a:extLst>
          </p:cNvPr>
          <p:cNvSpPr txBox="1"/>
          <p:nvPr/>
        </p:nvSpPr>
        <p:spPr>
          <a:xfrm>
            <a:off x="932329" y="1898471"/>
            <a:ext cx="6096000" cy="369332"/>
          </a:xfrm>
          <a:prstGeom prst="rect">
            <a:avLst/>
          </a:prstGeom>
          <a:noFill/>
        </p:spPr>
        <p:txBody>
          <a:bodyPr wrap="square">
            <a:spAutoFit/>
          </a:bodyPr>
          <a:lstStyle/>
          <a:p>
            <a:pPr algn="l"/>
            <a:r>
              <a:rPr lang="es-ES" b="0" i="0" dirty="0">
                <a:solidFill>
                  <a:srgbClr val="000000"/>
                </a:solidFill>
                <a:effectLst/>
                <a:latin typeface="-apple-system"/>
              </a:rPr>
              <a:t>Funciones que devuelven más de un resultado</a:t>
            </a:r>
          </a:p>
        </p:txBody>
      </p:sp>
      <p:sp>
        <p:nvSpPr>
          <p:cNvPr id="5" name="TextBox 4">
            <a:extLst>
              <a:ext uri="{FF2B5EF4-FFF2-40B4-BE49-F238E27FC236}">
                <a16:creationId xmlns:a16="http://schemas.microsoft.com/office/drawing/2014/main" id="{26FA3B84-750F-1996-EE3E-53D048F8BBEB}"/>
              </a:ext>
            </a:extLst>
          </p:cNvPr>
          <p:cNvSpPr txBox="1"/>
          <p:nvPr/>
        </p:nvSpPr>
        <p:spPr>
          <a:xfrm>
            <a:off x="1828799" y="2595112"/>
            <a:ext cx="9619130" cy="3323987"/>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C8C8C8"/>
                </a:solidFill>
                <a:effectLst/>
                <a:latin typeface="Consolas" panose="020B0609020204030204" pitchFamily="49" charset="0"/>
              </a:rPr>
              <a:t>min_max</a:t>
            </a:r>
            <a:r>
              <a:rPr lang="en-US" sz="1400" b="0" dirty="0">
                <a:solidFill>
                  <a:srgbClr val="D4D4D4"/>
                </a:solidFill>
                <a:effectLst/>
                <a:latin typeface="Consolas" panose="020B0609020204030204" pitchFamily="49" charset="0"/>
              </a:rPr>
              <a:t>(</a:t>
            </a:r>
            <a:r>
              <a:rPr lang="en-US" sz="1400" b="0" dirty="0" err="1">
                <a:solidFill>
                  <a:srgbClr val="7F7F7F"/>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69D85"/>
                </a:solidFill>
                <a:effectLst/>
                <a:latin typeface="Consolas" panose="020B0609020204030204" pitchFamily="49" charset="0"/>
              </a:rPr>
              <a:t>'''</a:t>
            </a:r>
            <a:r>
              <a:rPr lang="en-US" sz="1400" b="0" dirty="0" err="1">
                <a:solidFill>
                  <a:srgbClr val="D69D85"/>
                </a:solidFill>
                <a:effectLst/>
                <a:latin typeface="Consolas" panose="020B0609020204030204" pitchFamily="49" charset="0"/>
              </a:rPr>
              <a:t>Devuelve</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el</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mínimo</a:t>
            </a:r>
            <a:r>
              <a:rPr lang="en-US" sz="1400" b="0" dirty="0">
                <a:solidFill>
                  <a:srgbClr val="D69D85"/>
                </a:solidFill>
                <a:effectLst/>
                <a:latin typeface="Consolas" panose="020B0609020204030204" pitchFamily="49" charset="0"/>
              </a:rPr>
              <a:t> y </a:t>
            </a:r>
            <a:r>
              <a:rPr lang="en-US" sz="1400" b="0" dirty="0" err="1">
                <a:solidFill>
                  <a:srgbClr val="D69D85"/>
                </a:solidFill>
                <a:effectLst/>
                <a:latin typeface="Consolas" panose="020B0609020204030204" pitchFamily="49" charset="0"/>
              </a:rPr>
              <a:t>el</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máximo</a:t>
            </a:r>
            <a:r>
              <a:rPr lang="en-US" sz="1400" b="0" dirty="0">
                <a:solidFill>
                  <a:srgbClr val="D69D85"/>
                </a:solidFill>
                <a:effectLst/>
                <a:latin typeface="Consolas" panose="020B0609020204030204" pitchFamily="49" charset="0"/>
              </a:rPr>
              <a:t> de la </a:t>
            </a:r>
            <a:r>
              <a:rPr lang="en-US" sz="1400" b="0" dirty="0" err="1">
                <a:solidFill>
                  <a:srgbClr val="D69D85"/>
                </a:solidFill>
                <a:effectLst/>
                <a:latin typeface="Consolas" panose="020B0609020204030204" pitchFamily="49" charset="0"/>
              </a:rPr>
              <a:t>lista</a:t>
            </a:r>
            <a:r>
              <a:rPr lang="en-US" sz="1400" b="0" dirty="0">
                <a:solidFill>
                  <a:srgbClr val="D69D85"/>
                </a:solidFill>
                <a:effectLst/>
                <a:latin typeface="Consolas" panose="020B0609020204030204" pitchFamily="49" charset="0"/>
              </a:rPr>
              <a:t> que </a:t>
            </a:r>
            <a:r>
              <a:rPr lang="en-US" sz="1400" b="0" dirty="0" err="1">
                <a:solidFill>
                  <a:srgbClr val="D69D85"/>
                </a:solidFill>
                <a:effectLst/>
                <a:latin typeface="Consolas" panose="020B0609020204030204" pitchFamily="49" charset="0"/>
              </a:rPr>
              <a:t>recibe</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como</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argumento</a:t>
            </a:r>
            <a:r>
              <a:rPr lang="en-US" sz="1400" b="0" dirty="0">
                <a:solidFill>
                  <a:srgbClr val="D69D85"/>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mn</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mx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elem</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57A64A"/>
                </a:solidFill>
                <a:effectLst/>
                <a:latin typeface="Consolas" panose="020B0609020204030204" pitchFamily="49" charset="0"/>
              </a:rPr>
              <a:t># [1:] </a:t>
            </a:r>
            <a:r>
              <a:rPr lang="en-US" sz="1400" b="0" dirty="0" err="1">
                <a:solidFill>
                  <a:srgbClr val="57A64A"/>
                </a:solidFill>
                <a:effectLst/>
                <a:latin typeface="Consolas" panose="020B0609020204030204" pitchFamily="49" charset="0"/>
              </a:rPr>
              <a:t>evita</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comparar</a:t>
            </a:r>
            <a:r>
              <a:rPr lang="en-US" sz="1400" b="0" dirty="0">
                <a:solidFill>
                  <a:srgbClr val="57A64A"/>
                </a:solidFill>
                <a:effectLst/>
                <a:latin typeface="Consolas" panose="020B0609020204030204" pitchFamily="49" charset="0"/>
              </a:rPr>
              <a:t> con </a:t>
            </a:r>
            <a:r>
              <a:rPr lang="en-US" sz="1400" b="0" dirty="0" err="1">
                <a:solidFill>
                  <a:srgbClr val="57A64A"/>
                </a:solidFill>
                <a:effectLst/>
                <a:latin typeface="Consolas" panose="020B0609020204030204" pitchFamily="49" charset="0"/>
              </a:rPr>
              <a:t>el</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índice</a:t>
            </a:r>
            <a:r>
              <a:rPr lang="en-US" sz="1400" b="0" dirty="0">
                <a:solidFill>
                  <a:srgbClr val="57A64A"/>
                </a:solidFill>
                <a:effectLst/>
                <a:latin typeface="Consolas" panose="020B0609020204030204" pitchFamily="49" charset="0"/>
              </a:rPr>
              <a:t> 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mn</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elem</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mn</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elem</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mx </a:t>
            </a:r>
            <a:r>
              <a:rPr lang="en-US" sz="1400" b="0" dirty="0">
                <a:solidFill>
                  <a:srgbClr val="B4B4B4"/>
                </a:solidFill>
                <a:effectLst/>
                <a:latin typeface="Consolas" panose="020B0609020204030204" pitchFamily="49" charset="0"/>
              </a:rPr>
              <a:t>&lt;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elem</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mx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elem</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mn</a:t>
            </a:r>
            <a:r>
              <a:rPr lang="en-US" sz="1400" b="0" dirty="0">
                <a:solidFill>
                  <a:srgbClr val="D4D4D4"/>
                </a:solidFill>
                <a:effectLst/>
                <a:latin typeface="Consolas" panose="020B0609020204030204" pitchFamily="49" charset="0"/>
              </a:rPr>
              <a:t>, mx  </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Devolvemos</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una</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tupla</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lista_prueba</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6</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8</a:t>
            </a:r>
            <a:r>
              <a:rPr lang="en-US" sz="1400" b="0" dirty="0">
                <a:solidFill>
                  <a:srgbClr val="D4D4D4"/>
                </a:solidFill>
                <a:effectLst/>
                <a:latin typeface="Consolas" panose="020B0609020204030204" pitchFamily="49" charset="0"/>
              </a:rPr>
              <a:t>]</a:t>
            </a:r>
          </a:p>
          <a:p>
            <a:r>
              <a:rPr lang="en-US" sz="1400" b="0" dirty="0" err="1">
                <a:solidFill>
                  <a:srgbClr val="D4D4D4"/>
                </a:solidFill>
                <a:effectLst/>
                <a:latin typeface="Consolas" panose="020B0609020204030204" pitchFamily="49" charset="0"/>
              </a:rPr>
              <a:t>mn</a:t>
            </a:r>
            <a:r>
              <a:rPr lang="en-US" sz="1400" b="0" dirty="0">
                <a:solidFill>
                  <a:srgbClr val="D4D4D4"/>
                </a:solidFill>
                <a:effectLst/>
                <a:latin typeface="Consolas" panose="020B0609020204030204" pitchFamily="49" charset="0"/>
              </a:rPr>
              <a:t>, mx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min_max</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lista_prueba</a:t>
            </a:r>
            <a:r>
              <a:rPr lang="en-US" sz="1400" b="0" dirty="0">
                <a:solidFill>
                  <a:srgbClr val="D4D4D4"/>
                </a:solidFill>
                <a:effectLst/>
                <a:latin typeface="Consolas" panose="020B0609020204030204" pitchFamily="49" charset="0"/>
              </a:rPr>
              <a:t>)  </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Desempaquetado</a:t>
            </a:r>
            <a:r>
              <a:rPr lang="en-US" sz="1400" b="0" dirty="0">
                <a:solidFill>
                  <a:srgbClr val="57A64A"/>
                </a:solidFill>
                <a:effectLst/>
                <a:latin typeface="Consolas" panose="020B0609020204030204" pitchFamily="49" charset="0"/>
              </a:rPr>
              <a:t> de la </a:t>
            </a:r>
            <a:r>
              <a:rPr lang="en-US" sz="1400" b="0" dirty="0" err="1">
                <a:solidFill>
                  <a:srgbClr val="57A64A"/>
                </a:solidFill>
                <a:effectLst/>
                <a:latin typeface="Consolas" panose="020B0609020204030204" pitchFamily="49" charset="0"/>
              </a:rPr>
              <a:t>tupla</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print(</a:t>
            </a:r>
            <a:r>
              <a:rPr lang="en-US" sz="1400" b="0" dirty="0">
                <a:solidFill>
                  <a:srgbClr val="D69D85"/>
                </a:solidFill>
                <a:effectLst/>
                <a:latin typeface="Consolas" panose="020B0609020204030204" pitchFamily="49" charset="0"/>
              </a:rPr>
              <a:t>'Los </a:t>
            </a:r>
            <a:r>
              <a:rPr lang="en-US" sz="1400" b="0" dirty="0" err="1">
                <a:solidFill>
                  <a:srgbClr val="D69D85"/>
                </a:solidFill>
                <a:effectLst/>
                <a:latin typeface="Consolas" panose="020B0609020204030204" pitchFamily="49" charset="0"/>
              </a:rPr>
              <a:t>valores</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extremos</a:t>
            </a:r>
            <a:r>
              <a:rPr lang="en-US" sz="1400" b="0" dirty="0">
                <a:solidFill>
                  <a:srgbClr val="D69D85"/>
                </a:solidFill>
                <a:effectLst/>
                <a:latin typeface="Consolas" panose="020B0609020204030204" pitchFamily="49" charset="0"/>
              </a:rPr>
              <a:t> de la </a:t>
            </a:r>
            <a:r>
              <a:rPr lang="en-US" sz="1400" b="0" dirty="0" err="1">
                <a:solidFill>
                  <a:srgbClr val="D69D85"/>
                </a:solidFill>
                <a:effectLst/>
                <a:latin typeface="Consolas" panose="020B0609020204030204" pitchFamily="49" charset="0"/>
              </a:rPr>
              <a:t>lista</a:t>
            </a:r>
            <a:r>
              <a:rPr lang="en-US" sz="1400" b="0" dirty="0">
                <a:solidFill>
                  <a:srgbClr val="D69D85"/>
                </a:solidFill>
                <a:effectLst/>
                <a:latin typeface="Consolas" panose="020B0609020204030204" pitchFamily="49" charset="0"/>
              </a:rPr>
              <a:t> {} son:\</a:t>
            </a:r>
            <a:r>
              <a:rPr lang="en-US" sz="1400" b="0" dirty="0" err="1">
                <a:solidFill>
                  <a:srgbClr val="D69D85"/>
                </a:solidFill>
                <a:effectLst/>
                <a:latin typeface="Consolas" panose="020B0609020204030204" pitchFamily="49" charset="0"/>
              </a:rPr>
              <a:t>nMin</a:t>
            </a:r>
            <a:r>
              <a:rPr lang="en-US" sz="1400" b="0" dirty="0">
                <a:solidFill>
                  <a:srgbClr val="D69D85"/>
                </a:solidFill>
                <a:effectLst/>
                <a:latin typeface="Consolas" panose="020B0609020204030204" pitchFamily="49" charset="0"/>
              </a:rPr>
              <a:t>: {} Max: {}'</a:t>
            </a:r>
            <a:r>
              <a:rPr lang="en-US" sz="1400" b="0" dirty="0">
                <a:solidFill>
                  <a:srgbClr val="D4D4D4"/>
                </a:solidFill>
                <a:effectLst/>
                <a:latin typeface="Consolas" panose="020B0609020204030204" pitchFamily="49" charset="0"/>
              </a:rPr>
              <a:t>.format(</a:t>
            </a:r>
            <a:r>
              <a:rPr lang="en-US" sz="1400" b="0" dirty="0" err="1">
                <a:solidFill>
                  <a:srgbClr val="D4D4D4"/>
                </a:solidFill>
                <a:effectLst/>
                <a:latin typeface="Consolas" panose="020B0609020204030204" pitchFamily="49" charset="0"/>
              </a:rPr>
              <a:t>lista_prueba</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mn</a:t>
            </a:r>
            <a:r>
              <a:rPr lang="en-US" sz="1400" b="0" dirty="0">
                <a:solidFill>
                  <a:srgbClr val="D4D4D4"/>
                </a:solidFill>
                <a:effectLst/>
                <a:latin typeface="Consolas" panose="020B0609020204030204" pitchFamily="49" charset="0"/>
              </a:rPr>
              <a:t>, mx))</a:t>
            </a:r>
          </a:p>
        </p:txBody>
      </p:sp>
    </p:spTree>
    <p:extLst>
      <p:ext uri="{BB962C8B-B14F-4D97-AF65-F5344CB8AC3E}">
        <p14:creationId xmlns:p14="http://schemas.microsoft.com/office/powerpoint/2010/main" val="5517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10144124" cy="369332"/>
          </a:xfrm>
          <a:prstGeom prst="rect">
            <a:avLst/>
          </a:prstGeom>
          <a:noFill/>
        </p:spPr>
        <p:txBody>
          <a:bodyPr wrap="none" rtlCol="0">
            <a:spAutoFit/>
          </a:bodyPr>
          <a:lstStyle/>
          <a:p>
            <a:r>
              <a:rPr lang="en-US" b="1" dirty="0">
                <a:solidFill>
                  <a:srgbClr val="14C214"/>
                </a:solidFill>
              </a:rPr>
              <a:t>TIPOS DE FUNCIONES SEGÚN SUS PARÁMETROS Y RESULTADOS DEVUELTOS</a:t>
            </a:r>
          </a:p>
        </p:txBody>
      </p:sp>
      <p:sp>
        <p:nvSpPr>
          <p:cNvPr id="4" name="TextBox 3">
            <a:extLst>
              <a:ext uri="{FF2B5EF4-FFF2-40B4-BE49-F238E27FC236}">
                <a16:creationId xmlns:a16="http://schemas.microsoft.com/office/drawing/2014/main" id="{542D88A2-296E-574D-9362-B5A0A41AFE65}"/>
              </a:ext>
            </a:extLst>
          </p:cNvPr>
          <p:cNvSpPr txBox="1"/>
          <p:nvPr/>
        </p:nvSpPr>
        <p:spPr>
          <a:xfrm>
            <a:off x="806823" y="1732527"/>
            <a:ext cx="6096000" cy="369332"/>
          </a:xfrm>
          <a:prstGeom prst="rect">
            <a:avLst/>
          </a:prstGeom>
          <a:noFill/>
        </p:spPr>
        <p:txBody>
          <a:bodyPr wrap="square">
            <a:spAutoFit/>
          </a:bodyPr>
          <a:lstStyle/>
          <a:p>
            <a:r>
              <a:rPr lang="es-ES" dirty="0"/>
              <a:t>Parámetros con valores por defecto</a:t>
            </a:r>
            <a:endParaRPr lang="en-US" dirty="0"/>
          </a:p>
        </p:txBody>
      </p:sp>
      <p:sp>
        <p:nvSpPr>
          <p:cNvPr id="5" name="TextBox 4">
            <a:extLst>
              <a:ext uri="{FF2B5EF4-FFF2-40B4-BE49-F238E27FC236}">
                <a16:creationId xmlns:a16="http://schemas.microsoft.com/office/drawing/2014/main" id="{5FC1C648-B2DA-D758-87A1-5DA1E83DC6A4}"/>
              </a:ext>
            </a:extLst>
          </p:cNvPr>
          <p:cNvSpPr txBox="1"/>
          <p:nvPr/>
        </p:nvSpPr>
        <p:spPr>
          <a:xfrm>
            <a:off x="2756646" y="2229175"/>
            <a:ext cx="8292354" cy="4524315"/>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def</a:t>
            </a:r>
            <a:r>
              <a:rPr lang="en-US" sz="1200" b="0" dirty="0">
                <a:solidFill>
                  <a:srgbClr val="D4D4D4"/>
                </a:solidFill>
                <a:effectLst/>
                <a:latin typeface="Consolas" panose="020B0609020204030204" pitchFamily="49" charset="0"/>
              </a:rPr>
              <a:t> </a:t>
            </a:r>
            <a:r>
              <a:rPr lang="en-US" sz="1200" b="0" dirty="0" err="1">
                <a:solidFill>
                  <a:srgbClr val="C8C8C8"/>
                </a:solidFill>
                <a:effectLst/>
                <a:latin typeface="Consolas" panose="020B0609020204030204" pitchFamily="49" charset="0"/>
              </a:rPr>
              <a:t>limita</a:t>
            </a:r>
            <a:r>
              <a:rPr lang="en-US" sz="1200" b="0" dirty="0">
                <a:solidFill>
                  <a:srgbClr val="D4D4D4"/>
                </a:solidFill>
                <a:effectLst/>
                <a:latin typeface="Consolas" panose="020B0609020204030204" pitchFamily="49" charset="0"/>
              </a:rPr>
              <a:t>(</a:t>
            </a:r>
            <a:r>
              <a:rPr lang="en-US" sz="1200" b="0" dirty="0">
                <a:solidFill>
                  <a:srgbClr val="7F7F7F"/>
                </a:solidFill>
                <a:effectLst/>
                <a:latin typeface="Consolas" panose="020B0609020204030204" pitchFamily="49" charset="0"/>
              </a:rPr>
              <a:t>valor</a:t>
            </a:r>
            <a:r>
              <a:rPr lang="en-US" sz="1200" b="0" dirty="0">
                <a:solidFill>
                  <a:srgbClr val="D4D4D4"/>
                </a:solidFill>
                <a:effectLst/>
                <a:latin typeface="Consolas" panose="020B0609020204030204" pitchFamily="49" charset="0"/>
              </a:rPr>
              <a:t>, </a:t>
            </a:r>
            <a:r>
              <a:rPr lang="en-US" sz="1200" b="0" dirty="0">
                <a:solidFill>
                  <a:srgbClr val="7F7F7F"/>
                </a:solidFill>
                <a:effectLst/>
                <a:latin typeface="Consolas" panose="020B0609020204030204" pitchFamily="49" charset="0"/>
              </a:rPr>
              <a:t>inf</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0.0</a:t>
            </a:r>
            <a:r>
              <a:rPr lang="en-US" sz="1200" b="0" dirty="0">
                <a:solidFill>
                  <a:srgbClr val="D4D4D4"/>
                </a:solidFill>
                <a:effectLst/>
                <a:latin typeface="Consolas" panose="020B0609020204030204" pitchFamily="49" charset="0"/>
              </a:rPr>
              <a:t>, </a:t>
            </a:r>
            <a:r>
              <a:rPr lang="en-US" sz="1200" b="0" dirty="0">
                <a:solidFill>
                  <a:srgbClr val="7F7F7F"/>
                </a:solidFill>
                <a:effectLst/>
                <a:latin typeface="Consolas" panose="020B0609020204030204" pitchFamily="49" charset="0"/>
              </a:rPr>
              <a:t>sup</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69D85"/>
                </a:solidFill>
                <a:effectLst/>
                <a:latin typeface="Consolas" panose="020B0609020204030204" pitchFamily="49" charset="0"/>
              </a:rPr>
              <a:t>'''</a:t>
            </a:r>
            <a:r>
              <a:rPr lang="en-US" sz="1200" b="0" dirty="0" err="1">
                <a:solidFill>
                  <a:srgbClr val="D69D85"/>
                </a:solidFill>
                <a:effectLst/>
                <a:latin typeface="Consolas" panose="020B0609020204030204" pitchFamily="49" charset="0"/>
              </a:rPr>
              <a:t>Devuelve</a:t>
            </a:r>
            <a:r>
              <a:rPr lang="en-US" sz="1200" b="0" dirty="0">
                <a:solidFill>
                  <a:srgbClr val="D69D85"/>
                </a:solidFill>
                <a:effectLst/>
                <a:latin typeface="Consolas" panose="020B0609020204030204" pitchFamily="49" charset="0"/>
              </a:rPr>
              <a:t> valor </a:t>
            </a:r>
            <a:r>
              <a:rPr lang="en-US" sz="1200" b="0" dirty="0" err="1">
                <a:solidFill>
                  <a:srgbClr val="D69D85"/>
                </a:solidFill>
                <a:effectLst/>
                <a:latin typeface="Consolas" panose="020B0609020204030204" pitchFamily="49" charset="0"/>
              </a:rPr>
              <a:t>si</a:t>
            </a:r>
            <a:r>
              <a:rPr lang="en-US" sz="1200" b="0" dirty="0">
                <a:solidFill>
                  <a:srgbClr val="D69D85"/>
                </a:solidFill>
                <a:effectLst/>
                <a:latin typeface="Consolas" panose="020B0609020204030204" pitchFamily="49" charset="0"/>
              </a:rPr>
              <a:t> inf &lt; valor &lt; sup.</a:t>
            </a:r>
            <a:endParaRPr lang="en-US" sz="1200" b="0" dirty="0">
              <a:solidFill>
                <a:srgbClr val="D4D4D4"/>
              </a:solidFill>
              <a:effectLst/>
              <a:latin typeface="Consolas" panose="020B0609020204030204" pitchFamily="49" charset="0"/>
            </a:endParaRPr>
          </a:p>
          <a:p>
            <a:r>
              <a:rPr lang="en-US" sz="1200" b="0" dirty="0">
                <a:solidFill>
                  <a:srgbClr val="D69D85"/>
                </a:solidFill>
                <a:effectLst/>
                <a:latin typeface="Consolas" panose="020B0609020204030204" pitchFamily="49" charset="0"/>
              </a:rPr>
              <a:t>    Si valor &lt; inf </a:t>
            </a:r>
            <a:r>
              <a:rPr lang="en-US" sz="1200" b="0" dirty="0" err="1">
                <a:solidFill>
                  <a:srgbClr val="D69D85"/>
                </a:solidFill>
                <a:effectLst/>
                <a:latin typeface="Consolas" panose="020B0609020204030204" pitchFamily="49" charset="0"/>
              </a:rPr>
              <a:t>devuelve</a:t>
            </a:r>
            <a:r>
              <a:rPr lang="en-US" sz="1200" b="0" dirty="0">
                <a:solidFill>
                  <a:srgbClr val="D69D85"/>
                </a:solidFill>
                <a:effectLst/>
                <a:latin typeface="Consolas" panose="020B0609020204030204" pitchFamily="49" charset="0"/>
              </a:rPr>
              <a:t> inf.</a:t>
            </a:r>
            <a:endParaRPr lang="en-US" sz="1200" b="0" dirty="0">
              <a:solidFill>
                <a:srgbClr val="D4D4D4"/>
              </a:solidFill>
              <a:effectLst/>
              <a:latin typeface="Consolas" panose="020B0609020204030204" pitchFamily="49" charset="0"/>
            </a:endParaRPr>
          </a:p>
          <a:p>
            <a:r>
              <a:rPr lang="en-US" sz="1200" b="0" dirty="0">
                <a:solidFill>
                  <a:srgbClr val="D69D85"/>
                </a:solidFill>
                <a:effectLst/>
                <a:latin typeface="Consolas" panose="020B0609020204030204" pitchFamily="49" charset="0"/>
              </a:rPr>
              <a:t>    Si valor &gt; sup </a:t>
            </a:r>
            <a:r>
              <a:rPr lang="en-US" sz="1200" b="0" dirty="0" err="1">
                <a:solidFill>
                  <a:srgbClr val="D69D85"/>
                </a:solidFill>
                <a:effectLst/>
                <a:latin typeface="Consolas" panose="020B0609020204030204" pitchFamily="49" charset="0"/>
              </a:rPr>
              <a:t>devuelve</a:t>
            </a:r>
            <a:r>
              <a:rPr lang="en-US" sz="1200" b="0" dirty="0">
                <a:solidFill>
                  <a:srgbClr val="D69D85"/>
                </a:solidFill>
                <a:effectLst/>
                <a:latin typeface="Consolas" panose="020B0609020204030204" pitchFamily="49" charset="0"/>
              </a:rPr>
              <a:t> sup'''</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inf </a:t>
            </a:r>
            <a:r>
              <a:rPr lang="en-US" sz="1200" b="0" dirty="0">
                <a:solidFill>
                  <a:srgbClr val="B4B4B4"/>
                </a:solidFill>
                <a:effectLst/>
                <a:latin typeface="Consolas" panose="020B0609020204030204" pitchFamily="49" charset="0"/>
              </a:rPr>
              <a:t>&lt;=</a:t>
            </a:r>
            <a:r>
              <a:rPr lang="en-US" sz="1200" b="0" dirty="0">
                <a:solidFill>
                  <a:srgbClr val="D4D4D4"/>
                </a:solidFill>
                <a:effectLst/>
                <a:latin typeface="Consolas" panose="020B0609020204030204" pitchFamily="49" charset="0"/>
              </a:rPr>
              <a:t> valor </a:t>
            </a:r>
            <a:r>
              <a:rPr lang="en-US" sz="1200" b="0" dirty="0">
                <a:solidFill>
                  <a:srgbClr val="B4B4B4"/>
                </a:solidFill>
                <a:effectLst/>
                <a:latin typeface="Consolas" panose="020B0609020204030204" pitchFamily="49" charset="0"/>
              </a:rPr>
              <a:t>&lt;=</a:t>
            </a:r>
            <a:r>
              <a:rPr lang="en-US" sz="1200" b="0" dirty="0">
                <a:solidFill>
                  <a:srgbClr val="D4D4D4"/>
                </a:solidFill>
                <a:effectLst/>
                <a:latin typeface="Consolas" panose="020B0609020204030204" pitchFamily="49" charset="0"/>
              </a:rPr>
              <a:t> sup:</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valor</a:t>
            </a:r>
          </a:p>
          <a:p>
            <a:r>
              <a:rPr lang="en-US" sz="1200" b="0" dirty="0">
                <a:solidFill>
                  <a:srgbClr val="D4D4D4"/>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elif</a:t>
            </a:r>
            <a:r>
              <a:rPr lang="en-US" sz="1200" b="0" dirty="0">
                <a:solidFill>
                  <a:srgbClr val="D4D4D4"/>
                </a:solidFill>
                <a:effectLst/>
                <a:latin typeface="Consolas" panose="020B0609020204030204" pitchFamily="49" charset="0"/>
              </a:rPr>
              <a:t> valor </a:t>
            </a:r>
            <a:r>
              <a:rPr lang="en-US" sz="1200" b="0" dirty="0">
                <a:solidFill>
                  <a:srgbClr val="B4B4B4"/>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sup:</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sup</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else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inf</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valor </a:t>
            </a:r>
            <a:r>
              <a:rPr lang="en-US" sz="1200" b="0" dirty="0">
                <a:solidFill>
                  <a:srgbClr val="B4B4B4"/>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3</a:t>
            </a:r>
            <a:r>
              <a:rPr lang="en-US" sz="1200" b="0" dirty="0">
                <a:solidFill>
                  <a:srgbClr val="D4D4D4"/>
                </a:solidFill>
                <a:effectLst/>
                <a:latin typeface="Consolas" panose="020B0609020204030204" pitchFamily="49" charset="0"/>
              </a:rPr>
              <a:t>.</a:t>
            </a:r>
          </a:p>
          <a:p>
            <a:r>
              <a:rPr lang="en-US" sz="1200" b="0" dirty="0">
                <a:solidFill>
                  <a:srgbClr val="57A64A"/>
                </a:solidFill>
                <a:effectLst/>
                <a:latin typeface="Consolas" panose="020B0609020204030204" pitchFamily="49" charset="0"/>
              </a:rPr>
              <a:t># con </a:t>
            </a:r>
            <a:r>
              <a:rPr lang="en-US" sz="1200" b="0" dirty="0" err="1">
                <a:solidFill>
                  <a:srgbClr val="57A64A"/>
                </a:solidFill>
                <a:effectLst/>
                <a:latin typeface="Consolas" panose="020B0609020204030204" pitchFamily="49" charset="0"/>
              </a:rPr>
              <a:t>límites</a:t>
            </a:r>
            <a:r>
              <a:rPr lang="en-US" sz="1200" b="0" dirty="0">
                <a:solidFill>
                  <a:srgbClr val="57A64A"/>
                </a:solidFill>
                <a:effectLst/>
                <a:latin typeface="Consolas" panose="020B0609020204030204" pitchFamily="49" charset="0"/>
              </a:rPr>
              <a:t> </a:t>
            </a:r>
            <a:r>
              <a:rPr lang="en-US" sz="1200" b="0" dirty="0" err="1">
                <a:solidFill>
                  <a:srgbClr val="57A64A"/>
                </a:solidFill>
                <a:effectLst/>
                <a:latin typeface="Consolas" panose="020B0609020204030204" pitchFamily="49" charset="0"/>
              </a:rPr>
              <a:t>por</a:t>
            </a:r>
            <a:r>
              <a:rPr lang="en-US" sz="1200" b="0" dirty="0">
                <a:solidFill>
                  <a:srgbClr val="57A64A"/>
                </a:solidFill>
                <a:effectLst/>
                <a:latin typeface="Consolas" panose="020B0609020204030204" pitchFamily="49" charset="0"/>
              </a:rPr>
              <a:t> </a:t>
            </a:r>
            <a:r>
              <a:rPr lang="en-US" sz="1200" b="0" dirty="0" err="1">
                <a:solidFill>
                  <a:srgbClr val="57A64A"/>
                </a:solidFill>
                <a:effectLst/>
                <a:latin typeface="Consolas" panose="020B0609020204030204" pitchFamily="49" charset="0"/>
              </a:rPr>
              <a:t>defecto</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print(</a:t>
            </a:r>
            <a:r>
              <a:rPr lang="en-US" sz="1200" b="0" dirty="0">
                <a:solidFill>
                  <a:srgbClr val="D69D85"/>
                </a:solidFill>
                <a:effectLst/>
                <a:latin typeface="Consolas" panose="020B0609020204030204" pitchFamily="49" charset="0"/>
              </a:rPr>
              <a:t>'Valor {} </a:t>
            </a:r>
            <a:r>
              <a:rPr lang="en-US" sz="1200" b="0" dirty="0" err="1">
                <a:solidFill>
                  <a:srgbClr val="D69D85"/>
                </a:solidFill>
                <a:effectLst/>
                <a:latin typeface="Consolas" panose="020B0609020204030204" pitchFamily="49" charset="0"/>
              </a:rPr>
              <a:t>limitado</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en</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el</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rango</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por</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defecto</a:t>
            </a:r>
            <a:r>
              <a:rPr lang="en-US" sz="1200" b="0" dirty="0">
                <a:solidFill>
                  <a:srgbClr val="D69D85"/>
                </a:solidFill>
                <a:effectLst/>
                <a:latin typeface="Consolas" panose="020B0609020204030204" pitchFamily="49" charset="0"/>
              </a:rPr>
              <a:t> [0.0, 1.0]: {}'</a:t>
            </a:r>
            <a:r>
              <a:rPr lang="en-US" sz="1200" b="0" dirty="0">
                <a:solidFill>
                  <a:srgbClr val="D4D4D4"/>
                </a:solidFill>
                <a:effectLst/>
                <a:latin typeface="Consolas" panose="020B0609020204030204" pitchFamily="49" charset="0"/>
              </a:rPr>
              <a:t>.format(valor, </a:t>
            </a:r>
            <a:r>
              <a:rPr lang="en-US" sz="1200" b="0" dirty="0" err="1">
                <a:solidFill>
                  <a:srgbClr val="D4D4D4"/>
                </a:solidFill>
                <a:effectLst/>
                <a:latin typeface="Consolas" panose="020B0609020204030204" pitchFamily="49" charset="0"/>
              </a:rPr>
              <a:t>limita</a:t>
            </a:r>
            <a:r>
              <a:rPr lang="en-US" sz="1200" b="0" dirty="0">
                <a:solidFill>
                  <a:srgbClr val="D4D4D4"/>
                </a:solidFill>
                <a:effectLst/>
                <a:latin typeface="Consolas" panose="020B0609020204030204" pitchFamily="49" charset="0"/>
              </a:rPr>
              <a:t>(valor)))</a:t>
            </a:r>
          </a:p>
          <a:p>
            <a:br>
              <a:rPr lang="en-US" sz="1200" b="0" dirty="0">
                <a:solidFill>
                  <a:srgbClr val="D4D4D4"/>
                </a:solidFill>
                <a:effectLst/>
                <a:latin typeface="Consolas" panose="020B0609020204030204" pitchFamily="49" charset="0"/>
              </a:rPr>
            </a:br>
            <a:r>
              <a:rPr lang="en-US" sz="1200" b="0" dirty="0">
                <a:solidFill>
                  <a:srgbClr val="57A64A"/>
                </a:solidFill>
                <a:effectLst/>
                <a:latin typeface="Consolas" panose="020B0609020204030204" pitchFamily="49" charset="0"/>
              </a:rPr>
              <a:t># con un </a:t>
            </a:r>
            <a:r>
              <a:rPr lang="en-US" sz="1200" b="0" dirty="0" err="1">
                <a:solidFill>
                  <a:srgbClr val="57A64A"/>
                </a:solidFill>
                <a:effectLst/>
                <a:latin typeface="Consolas" panose="020B0609020204030204" pitchFamily="49" charset="0"/>
              </a:rPr>
              <a:t>límite</a:t>
            </a:r>
            <a:r>
              <a:rPr lang="en-US" sz="1200" b="0" dirty="0">
                <a:solidFill>
                  <a:srgbClr val="57A64A"/>
                </a:solidFill>
                <a:effectLst/>
                <a:latin typeface="Consolas" panose="020B0609020204030204" pitchFamily="49" charset="0"/>
              </a:rPr>
              <a:t> </a:t>
            </a:r>
            <a:r>
              <a:rPr lang="en-US" sz="1200" b="0" dirty="0" err="1">
                <a:solidFill>
                  <a:srgbClr val="57A64A"/>
                </a:solidFill>
                <a:effectLst/>
                <a:latin typeface="Consolas" panose="020B0609020204030204" pitchFamily="49" charset="0"/>
              </a:rPr>
              <a:t>cambiado</a:t>
            </a:r>
            <a:r>
              <a:rPr lang="en-US" sz="1200" b="0" dirty="0">
                <a:solidFill>
                  <a:srgbClr val="57A64A"/>
                </a:solidFill>
                <a:effectLst/>
                <a:latin typeface="Consolas" panose="020B0609020204030204" pitchFamily="49" charset="0"/>
              </a:rPr>
              <a:t>: inf -&gt; -1.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print(</a:t>
            </a:r>
            <a:r>
              <a:rPr lang="en-US" sz="1200" b="0" dirty="0">
                <a:solidFill>
                  <a:srgbClr val="D69D85"/>
                </a:solidFill>
                <a:effectLst/>
                <a:latin typeface="Consolas" panose="020B0609020204030204" pitchFamily="49" charset="0"/>
              </a:rPr>
              <a:t>'Valor {} </a:t>
            </a:r>
            <a:r>
              <a:rPr lang="en-US" sz="1200" b="0" dirty="0" err="1">
                <a:solidFill>
                  <a:srgbClr val="D69D85"/>
                </a:solidFill>
                <a:effectLst/>
                <a:latin typeface="Consolas" panose="020B0609020204030204" pitchFamily="49" charset="0"/>
              </a:rPr>
              <a:t>limitado</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en</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el</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rango</a:t>
            </a:r>
            <a:r>
              <a:rPr lang="en-US" sz="1200" b="0" dirty="0">
                <a:solidFill>
                  <a:srgbClr val="D69D85"/>
                </a:solidFill>
                <a:effectLst/>
                <a:latin typeface="Consolas" panose="020B0609020204030204" pitchFamily="49" charset="0"/>
              </a:rPr>
              <a:t> [-1.0, 1.0]: {}'</a:t>
            </a:r>
            <a:r>
              <a:rPr lang="en-US" sz="1200" b="0" dirty="0">
                <a:solidFill>
                  <a:srgbClr val="D4D4D4"/>
                </a:solidFill>
                <a:effectLst/>
                <a:latin typeface="Consolas" panose="020B0609020204030204" pitchFamily="49" charset="0"/>
              </a:rPr>
              <a:t>.format(valor, </a:t>
            </a:r>
            <a:r>
              <a:rPr lang="en-US" sz="1200" b="0" dirty="0" err="1">
                <a:solidFill>
                  <a:srgbClr val="D4D4D4"/>
                </a:solidFill>
                <a:effectLst/>
                <a:latin typeface="Consolas" panose="020B0609020204030204" pitchFamily="49" charset="0"/>
              </a:rPr>
              <a:t>limita</a:t>
            </a:r>
            <a:r>
              <a:rPr lang="en-US" sz="1200" b="0" dirty="0">
                <a:solidFill>
                  <a:srgbClr val="D4D4D4"/>
                </a:solidFill>
                <a:effectLst/>
                <a:latin typeface="Consolas" panose="020B0609020204030204" pitchFamily="49" charset="0"/>
              </a:rPr>
              <a:t>(valor,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7A64A"/>
                </a:solidFill>
                <a:effectLst/>
                <a:latin typeface="Consolas" panose="020B0609020204030204" pitchFamily="49" charset="0"/>
              </a:rPr>
              <a:t># con un </a:t>
            </a:r>
            <a:r>
              <a:rPr lang="en-US" sz="1200" b="0" dirty="0" err="1">
                <a:solidFill>
                  <a:srgbClr val="57A64A"/>
                </a:solidFill>
                <a:effectLst/>
                <a:latin typeface="Consolas" panose="020B0609020204030204" pitchFamily="49" charset="0"/>
              </a:rPr>
              <a:t>límite</a:t>
            </a:r>
            <a:r>
              <a:rPr lang="en-US" sz="1200" b="0" dirty="0">
                <a:solidFill>
                  <a:srgbClr val="57A64A"/>
                </a:solidFill>
                <a:effectLst/>
                <a:latin typeface="Consolas" panose="020B0609020204030204" pitchFamily="49" charset="0"/>
              </a:rPr>
              <a:t> </a:t>
            </a:r>
            <a:r>
              <a:rPr lang="en-US" sz="1200" b="0" dirty="0" err="1">
                <a:solidFill>
                  <a:srgbClr val="57A64A"/>
                </a:solidFill>
                <a:effectLst/>
                <a:latin typeface="Consolas" panose="020B0609020204030204" pitchFamily="49" charset="0"/>
              </a:rPr>
              <a:t>cambiado</a:t>
            </a:r>
            <a:r>
              <a:rPr lang="en-US" sz="1200" b="0" dirty="0">
                <a:solidFill>
                  <a:srgbClr val="57A64A"/>
                </a:solidFill>
                <a:effectLst/>
                <a:latin typeface="Consolas" panose="020B0609020204030204" pitchFamily="49" charset="0"/>
              </a:rPr>
              <a:t>: sup -&gt; 5.</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print(</a:t>
            </a:r>
            <a:r>
              <a:rPr lang="en-US" sz="1200" b="0" dirty="0">
                <a:solidFill>
                  <a:srgbClr val="D69D85"/>
                </a:solidFill>
                <a:effectLst/>
                <a:latin typeface="Consolas" panose="020B0609020204030204" pitchFamily="49" charset="0"/>
              </a:rPr>
              <a:t>'Valor {} </a:t>
            </a:r>
            <a:r>
              <a:rPr lang="en-US" sz="1200" b="0" dirty="0" err="1">
                <a:solidFill>
                  <a:srgbClr val="D69D85"/>
                </a:solidFill>
                <a:effectLst/>
                <a:latin typeface="Consolas" panose="020B0609020204030204" pitchFamily="49" charset="0"/>
              </a:rPr>
              <a:t>limitado</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en</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el</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rango</a:t>
            </a:r>
            <a:r>
              <a:rPr lang="en-US" sz="1200" b="0" dirty="0">
                <a:solidFill>
                  <a:srgbClr val="D69D85"/>
                </a:solidFill>
                <a:effectLst/>
                <a:latin typeface="Consolas" panose="020B0609020204030204" pitchFamily="49" charset="0"/>
              </a:rPr>
              <a:t> [0.0, 5.0]: {}'</a:t>
            </a:r>
            <a:r>
              <a:rPr lang="en-US" sz="1200" b="0" dirty="0">
                <a:solidFill>
                  <a:srgbClr val="D4D4D4"/>
                </a:solidFill>
                <a:effectLst/>
                <a:latin typeface="Consolas" panose="020B0609020204030204" pitchFamily="49" charset="0"/>
              </a:rPr>
              <a:t>.format(valor, </a:t>
            </a:r>
            <a:r>
              <a:rPr lang="en-US" sz="1200" b="0" dirty="0" err="1">
                <a:solidFill>
                  <a:srgbClr val="D4D4D4"/>
                </a:solidFill>
                <a:effectLst/>
                <a:latin typeface="Consolas" panose="020B0609020204030204" pitchFamily="49" charset="0"/>
              </a:rPr>
              <a:t>limita</a:t>
            </a:r>
            <a:r>
              <a:rPr lang="en-US" sz="1200" b="0" dirty="0">
                <a:solidFill>
                  <a:srgbClr val="D4D4D4"/>
                </a:solidFill>
                <a:effectLst/>
                <a:latin typeface="Consolas" panose="020B0609020204030204" pitchFamily="49" charset="0"/>
              </a:rPr>
              <a:t>(valor, </a:t>
            </a:r>
            <a:r>
              <a:rPr lang="en-US" sz="1200" b="0" dirty="0">
                <a:solidFill>
                  <a:srgbClr val="7F7F7F"/>
                </a:solidFill>
                <a:effectLst/>
                <a:latin typeface="Consolas" panose="020B0609020204030204" pitchFamily="49" charset="0"/>
              </a:rPr>
              <a:t>sup</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5</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7A64A"/>
                </a:solidFill>
                <a:effectLst/>
                <a:latin typeface="Consolas" panose="020B0609020204030204" pitchFamily="49" charset="0"/>
              </a:rPr>
              <a:t># con </a:t>
            </a:r>
            <a:r>
              <a:rPr lang="en-US" sz="1200" b="0" dirty="0" err="1">
                <a:solidFill>
                  <a:srgbClr val="57A64A"/>
                </a:solidFill>
                <a:effectLst/>
                <a:latin typeface="Consolas" panose="020B0609020204030204" pitchFamily="49" charset="0"/>
              </a:rPr>
              <a:t>los</a:t>
            </a:r>
            <a:r>
              <a:rPr lang="en-US" sz="1200" b="0" dirty="0">
                <a:solidFill>
                  <a:srgbClr val="57A64A"/>
                </a:solidFill>
                <a:effectLst/>
                <a:latin typeface="Consolas" panose="020B0609020204030204" pitchFamily="49" charset="0"/>
              </a:rPr>
              <a:t> dos </a:t>
            </a:r>
            <a:r>
              <a:rPr lang="en-US" sz="1200" b="0" dirty="0" err="1">
                <a:solidFill>
                  <a:srgbClr val="57A64A"/>
                </a:solidFill>
                <a:effectLst/>
                <a:latin typeface="Consolas" panose="020B0609020204030204" pitchFamily="49" charset="0"/>
              </a:rPr>
              <a:t>límites</a:t>
            </a:r>
            <a:r>
              <a:rPr lang="en-US" sz="1200" b="0" dirty="0">
                <a:solidFill>
                  <a:srgbClr val="57A64A"/>
                </a:solidFill>
                <a:effectLst/>
                <a:latin typeface="Consolas" panose="020B0609020204030204" pitchFamily="49" charset="0"/>
              </a:rPr>
              <a:t> </a:t>
            </a:r>
            <a:r>
              <a:rPr lang="en-US" sz="1200" b="0" dirty="0" err="1">
                <a:solidFill>
                  <a:srgbClr val="57A64A"/>
                </a:solidFill>
                <a:effectLst/>
                <a:latin typeface="Consolas" panose="020B0609020204030204" pitchFamily="49" charset="0"/>
              </a:rPr>
              <a:t>cambiados</a:t>
            </a:r>
            <a:r>
              <a:rPr lang="en-US" sz="1200" b="0" dirty="0">
                <a:solidFill>
                  <a:srgbClr val="57A64A"/>
                </a:solidFill>
                <a:effectLst/>
                <a:latin typeface="Consolas" panose="020B0609020204030204" pitchFamily="49" charset="0"/>
              </a:rPr>
              <a:t>: inf -&gt; -1., sup -&gt; 5.</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print(</a:t>
            </a:r>
            <a:r>
              <a:rPr lang="en-US" sz="1200" b="0" dirty="0">
                <a:solidFill>
                  <a:srgbClr val="D69D85"/>
                </a:solidFill>
                <a:effectLst/>
                <a:latin typeface="Consolas" panose="020B0609020204030204" pitchFamily="49" charset="0"/>
              </a:rPr>
              <a:t>'Valor {} </a:t>
            </a:r>
            <a:r>
              <a:rPr lang="en-US" sz="1200" b="0" dirty="0" err="1">
                <a:solidFill>
                  <a:srgbClr val="D69D85"/>
                </a:solidFill>
                <a:effectLst/>
                <a:latin typeface="Consolas" panose="020B0609020204030204" pitchFamily="49" charset="0"/>
              </a:rPr>
              <a:t>limitado</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en</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el</a:t>
            </a:r>
            <a:r>
              <a:rPr lang="en-US" sz="1200" b="0" dirty="0">
                <a:solidFill>
                  <a:srgbClr val="D69D85"/>
                </a:solidFill>
                <a:effectLst/>
                <a:latin typeface="Consolas" panose="020B0609020204030204" pitchFamily="49" charset="0"/>
              </a:rPr>
              <a:t> </a:t>
            </a:r>
            <a:r>
              <a:rPr lang="en-US" sz="1200" b="0" dirty="0" err="1">
                <a:solidFill>
                  <a:srgbClr val="D69D85"/>
                </a:solidFill>
                <a:effectLst/>
                <a:latin typeface="Consolas" panose="020B0609020204030204" pitchFamily="49" charset="0"/>
              </a:rPr>
              <a:t>rango</a:t>
            </a:r>
            <a:r>
              <a:rPr lang="en-US" sz="1200" b="0" dirty="0">
                <a:solidFill>
                  <a:srgbClr val="D69D85"/>
                </a:solidFill>
                <a:effectLst/>
                <a:latin typeface="Consolas" panose="020B0609020204030204" pitchFamily="49" charset="0"/>
              </a:rPr>
              <a:t> [-1.0, 5.0]: {}'</a:t>
            </a:r>
            <a:r>
              <a:rPr lang="en-US" sz="1200" b="0" dirty="0">
                <a:solidFill>
                  <a:srgbClr val="D4D4D4"/>
                </a:solidFill>
                <a:effectLst/>
                <a:latin typeface="Consolas" panose="020B0609020204030204" pitchFamily="49" charset="0"/>
              </a:rPr>
              <a:t>.format(valor, </a:t>
            </a:r>
            <a:r>
              <a:rPr lang="en-US" sz="1200" b="0" dirty="0" err="1">
                <a:solidFill>
                  <a:srgbClr val="D4D4D4"/>
                </a:solidFill>
                <a:effectLst/>
                <a:latin typeface="Consolas" panose="020B0609020204030204" pitchFamily="49" charset="0"/>
              </a:rPr>
              <a:t>limita</a:t>
            </a:r>
            <a:r>
              <a:rPr lang="en-US" sz="1200" b="0" dirty="0">
                <a:solidFill>
                  <a:srgbClr val="D4D4D4"/>
                </a:solidFill>
                <a:effectLst/>
                <a:latin typeface="Consolas" panose="020B0609020204030204" pitchFamily="49" charset="0"/>
              </a:rPr>
              <a:t>(valor,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5</a:t>
            </a:r>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5637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8568371" cy="369332"/>
          </a:xfrm>
          <a:prstGeom prst="rect">
            <a:avLst/>
          </a:prstGeom>
          <a:noFill/>
        </p:spPr>
        <p:txBody>
          <a:bodyPr wrap="none" rtlCol="0">
            <a:spAutoFit/>
          </a:bodyPr>
          <a:lstStyle/>
          <a:p>
            <a:r>
              <a:rPr lang="en-US" b="1" dirty="0">
                <a:solidFill>
                  <a:srgbClr val="14C214"/>
                </a:solidFill>
              </a:rPr>
              <a:t>ALCANCE DE LAS VARAIBLES: VARIABLES LOCALES Y GLOBALES</a:t>
            </a:r>
          </a:p>
        </p:txBody>
      </p:sp>
      <p:sp>
        <p:nvSpPr>
          <p:cNvPr id="6" name="TextBox 5">
            <a:extLst>
              <a:ext uri="{FF2B5EF4-FFF2-40B4-BE49-F238E27FC236}">
                <a16:creationId xmlns:a16="http://schemas.microsoft.com/office/drawing/2014/main" id="{02B29D52-C169-56A0-5AD6-267C0BDA5504}"/>
              </a:ext>
            </a:extLst>
          </p:cNvPr>
          <p:cNvSpPr txBox="1"/>
          <p:nvPr/>
        </p:nvSpPr>
        <p:spPr>
          <a:xfrm>
            <a:off x="806822" y="1821854"/>
            <a:ext cx="10300447" cy="1477328"/>
          </a:xfrm>
          <a:prstGeom prst="rect">
            <a:avLst/>
          </a:prstGeom>
          <a:noFill/>
        </p:spPr>
        <p:txBody>
          <a:bodyPr wrap="square">
            <a:spAutoFit/>
          </a:bodyPr>
          <a:lstStyle/>
          <a:p>
            <a:r>
              <a:rPr lang="es-ES" dirty="0"/>
              <a:t>Al inicio de cada llamada a una función se crea internamente un marco de memoria local de valores que contienen:</a:t>
            </a:r>
          </a:p>
          <a:p>
            <a:endParaRPr lang="es-ES" dirty="0"/>
          </a:p>
          <a:p>
            <a:pPr marL="742950" lvl="1" indent="-285750">
              <a:buFont typeface="Arial" panose="020B0604020202020204" pitchFamily="34" charset="0"/>
              <a:buChar char="•"/>
            </a:pPr>
            <a:r>
              <a:rPr lang="es-ES" dirty="0"/>
              <a:t>Los valores de entrada de los argumentos de la función</a:t>
            </a:r>
          </a:p>
          <a:p>
            <a:pPr marL="742950" lvl="1" indent="-285750">
              <a:buFont typeface="Arial" panose="020B0604020202020204" pitchFamily="34" charset="0"/>
              <a:buChar char="•"/>
            </a:pPr>
            <a:r>
              <a:rPr lang="es-ES" dirty="0"/>
              <a:t>Todas aquellas variables que la función declare localmente</a:t>
            </a:r>
            <a:endParaRPr lang="en-US" dirty="0"/>
          </a:p>
        </p:txBody>
      </p:sp>
      <p:sp>
        <p:nvSpPr>
          <p:cNvPr id="7" name="TextBox 6">
            <a:extLst>
              <a:ext uri="{FF2B5EF4-FFF2-40B4-BE49-F238E27FC236}">
                <a16:creationId xmlns:a16="http://schemas.microsoft.com/office/drawing/2014/main" id="{5D0E704A-2E52-F13A-8188-CEC34E306156}"/>
              </a:ext>
            </a:extLst>
          </p:cNvPr>
          <p:cNvSpPr txBox="1"/>
          <p:nvPr/>
        </p:nvSpPr>
        <p:spPr>
          <a:xfrm>
            <a:off x="1721221" y="3541060"/>
            <a:ext cx="6759390" cy="2462213"/>
          </a:xfrm>
          <a:prstGeom prst="rect">
            <a:avLst/>
          </a:prstGeom>
          <a:solidFill>
            <a:schemeClr val="tx1"/>
          </a:solidFill>
        </p:spPr>
        <p:txBody>
          <a:bodyPr wrap="square">
            <a:spAutoFit/>
          </a:bodyPr>
          <a:lstStyle/>
          <a:p>
            <a:r>
              <a:rPr lang="pt-BR" sz="1400" b="0" dirty="0">
                <a:solidFill>
                  <a:srgbClr val="57A64A"/>
                </a:solidFill>
                <a:effectLst/>
                <a:latin typeface="Consolas" panose="020B0609020204030204" pitchFamily="49" charset="0"/>
              </a:rPr>
              <a:t># Multiplica n*10</a:t>
            </a:r>
            <a:endParaRPr lang="pt-BR" sz="1400" b="0" dirty="0">
              <a:solidFill>
                <a:srgbClr val="D4D4D4"/>
              </a:solidFill>
              <a:effectLst/>
              <a:latin typeface="Consolas" panose="020B0609020204030204" pitchFamily="49" charset="0"/>
            </a:endParaRPr>
          </a:p>
          <a:p>
            <a:r>
              <a:rPr lang="pt-BR" sz="1400" b="0" dirty="0">
                <a:solidFill>
                  <a:srgbClr val="569CD6"/>
                </a:solidFill>
                <a:effectLst/>
                <a:latin typeface="Consolas" panose="020B0609020204030204" pitchFamily="49" charset="0"/>
              </a:rPr>
              <a:t>def</a:t>
            </a:r>
            <a:r>
              <a:rPr lang="pt-BR" sz="1400" b="0" dirty="0">
                <a:solidFill>
                  <a:srgbClr val="D4D4D4"/>
                </a:solidFill>
                <a:effectLst/>
                <a:latin typeface="Consolas" panose="020B0609020204030204" pitchFamily="49" charset="0"/>
              </a:rPr>
              <a:t> </a:t>
            </a:r>
            <a:r>
              <a:rPr lang="pt-BR" sz="1400" b="0" dirty="0">
                <a:solidFill>
                  <a:srgbClr val="C8C8C8"/>
                </a:solidFill>
                <a:effectLst/>
                <a:latin typeface="Consolas" panose="020B0609020204030204" pitchFamily="49" charset="0"/>
              </a:rPr>
              <a:t>mult_10</a:t>
            </a:r>
            <a:r>
              <a:rPr lang="pt-BR" sz="1400" b="0" dirty="0">
                <a:solidFill>
                  <a:srgbClr val="D4D4D4"/>
                </a:solidFill>
                <a:effectLst/>
                <a:latin typeface="Consolas" panose="020B0609020204030204" pitchFamily="49" charset="0"/>
              </a:rPr>
              <a:t>(</a:t>
            </a:r>
            <a:r>
              <a:rPr lang="pt-BR" sz="1400" b="0" dirty="0">
                <a:solidFill>
                  <a:srgbClr val="7F7F7F"/>
                </a:solidFill>
                <a:effectLst/>
                <a:latin typeface="Consolas" panose="020B0609020204030204" pitchFamily="49" charset="0"/>
              </a:rPr>
              <a:t>n</a:t>
            </a:r>
            <a:r>
              <a:rPr lang="pt-BR" sz="1400" b="0" dirty="0">
                <a:solidFill>
                  <a:srgbClr val="D4D4D4"/>
                </a:solidFill>
                <a:effectLst/>
                <a:latin typeface="Consolas" panose="020B0609020204030204" pitchFamily="49" charset="0"/>
              </a:rPr>
              <a:t>):</a:t>
            </a:r>
          </a:p>
          <a:p>
            <a:r>
              <a:rPr lang="pt-BR" sz="1400" b="0" dirty="0">
                <a:solidFill>
                  <a:srgbClr val="D4D4D4"/>
                </a:solidFill>
                <a:effectLst/>
                <a:latin typeface="Consolas" panose="020B0609020204030204" pitchFamily="49" charset="0"/>
              </a:rPr>
              <a:t>    a </a:t>
            </a:r>
            <a:r>
              <a:rPr lang="pt-BR" sz="1400" b="0" dirty="0">
                <a:solidFill>
                  <a:srgbClr val="B4B4B4"/>
                </a:solidFill>
                <a:effectLst/>
                <a:latin typeface="Consolas" panose="020B0609020204030204" pitchFamily="49" charset="0"/>
              </a:rPr>
              <a:t>=</a:t>
            </a:r>
            <a:r>
              <a:rPr lang="pt-BR" sz="1400" b="0" dirty="0">
                <a:solidFill>
                  <a:srgbClr val="D4D4D4"/>
                </a:solidFill>
                <a:effectLst/>
                <a:latin typeface="Consolas" panose="020B0609020204030204" pitchFamily="49" charset="0"/>
              </a:rPr>
              <a:t> </a:t>
            </a:r>
            <a:r>
              <a:rPr lang="pt-BR" sz="1400" b="0" dirty="0">
                <a:solidFill>
                  <a:srgbClr val="B5CEA8"/>
                </a:solidFill>
                <a:effectLst/>
                <a:latin typeface="Consolas" panose="020B0609020204030204" pitchFamily="49" charset="0"/>
              </a:rPr>
              <a:t>10</a:t>
            </a:r>
            <a:r>
              <a:rPr lang="pt-BR" sz="1400" b="0" dirty="0">
                <a:solidFill>
                  <a:srgbClr val="B4B4B4"/>
                </a:solidFill>
                <a:effectLst/>
                <a:latin typeface="Consolas" panose="020B0609020204030204" pitchFamily="49" charset="0"/>
              </a:rPr>
              <a:t>*</a:t>
            </a:r>
            <a:r>
              <a:rPr lang="pt-BR" sz="1400" b="0" dirty="0">
                <a:solidFill>
                  <a:srgbClr val="D4D4D4"/>
                </a:solidFill>
                <a:effectLst/>
                <a:latin typeface="Consolas" panose="020B0609020204030204" pitchFamily="49" charset="0"/>
              </a:rPr>
              <a:t>n</a:t>
            </a:r>
          </a:p>
          <a:p>
            <a:r>
              <a:rPr lang="pt-BR" sz="1400" b="0" dirty="0">
                <a:solidFill>
                  <a:srgbClr val="D4D4D4"/>
                </a:solidFill>
                <a:effectLst/>
                <a:latin typeface="Consolas" panose="020B0609020204030204" pitchFamily="49" charset="0"/>
              </a:rPr>
              <a:t>    print(</a:t>
            </a:r>
            <a:r>
              <a:rPr lang="pt-BR" sz="1400" b="0" dirty="0">
                <a:solidFill>
                  <a:srgbClr val="D69D85"/>
                </a:solidFill>
                <a:effectLst/>
                <a:latin typeface="Consolas" panose="020B0609020204030204" pitchFamily="49" charset="0"/>
              </a:rPr>
              <a:t>'a en mult_10: '</a:t>
            </a:r>
            <a:r>
              <a:rPr lang="pt-BR" sz="1400" b="0" dirty="0">
                <a:solidFill>
                  <a:srgbClr val="D4D4D4"/>
                </a:solidFill>
                <a:effectLst/>
                <a:latin typeface="Consolas" panose="020B0609020204030204" pitchFamily="49" charset="0"/>
              </a:rPr>
              <a:t>, a, </a:t>
            </a:r>
            <a:r>
              <a:rPr lang="pt-BR" sz="1400" b="0" dirty="0">
                <a:solidFill>
                  <a:srgbClr val="D69D85"/>
                </a:solidFill>
                <a:effectLst/>
                <a:latin typeface="Consolas" panose="020B0609020204030204" pitchFamily="49" charset="0"/>
              </a:rPr>
              <a:t>'\nn en mult_10: '</a:t>
            </a:r>
            <a:r>
              <a:rPr lang="pt-BR" sz="1400" b="0" dirty="0">
                <a:solidFill>
                  <a:srgbClr val="D4D4D4"/>
                </a:solidFill>
                <a:effectLst/>
                <a:latin typeface="Consolas" panose="020B0609020204030204" pitchFamily="49" charset="0"/>
              </a:rPr>
              <a:t>, n)</a:t>
            </a:r>
          </a:p>
          <a:p>
            <a:r>
              <a:rPr lang="pt-BR" sz="1400" b="0" dirty="0">
                <a:solidFill>
                  <a:srgbClr val="D4D4D4"/>
                </a:solidFill>
                <a:effectLst/>
                <a:latin typeface="Consolas" panose="020B0609020204030204" pitchFamily="49" charset="0"/>
              </a:rPr>
              <a:t>    </a:t>
            </a:r>
            <a:r>
              <a:rPr lang="pt-BR" sz="1400" b="0" dirty="0">
                <a:solidFill>
                  <a:srgbClr val="569CD6"/>
                </a:solidFill>
                <a:effectLst/>
                <a:latin typeface="Consolas" panose="020B0609020204030204" pitchFamily="49" charset="0"/>
              </a:rPr>
              <a:t>return</a:t>
            </a:r>
            <a:r>
              <a:rPr lang="pt-BR" sz="1400" b="0" dirty="0">
                <a:solidFill>
                  <a:srgbClr val="D4D4D4"/>
                </a:solidFill>
                <a:effectLst/>
                <a:latin typeface="Consolas" panose="020B0609020204030204" pitchFamily="49" charset="0"/>
              </a:rPr>
              <a:t> a</a:t>
            </a:r>
          </a:p>
          <a:p>
            <a:br>
              <a:rPr lang="pt-BR" sz="1400" b="0" dirty="0">
                <a:solidFill>
                  <a:srgbClr val="D4D4D4"/>
                </a:solidFill>
                <a:effectLst/>
                <a:latin typeface="Consolas" panose="020B0609020204030204" pitchFamily="49" charset="0"/>
              </a:rPr>
            </a:br>
            <a:br>
              <a:rPr lang="pt-BR" sz="1400" b="0" dirty="0">
                <a:solidFill>
                  <a:srgbClr val="D4D4D4"/>
                </a:solidFill>
                <a:effectLst/>
                <a:latin typeface="Consolas" panose="020B0609020204030204" pitchFamily="49" charset="0"/>
              </a:rPr>
            </a:br>
            <a:r>
              <a:rPr lang="pt-BR" sz="1400" b="0" dirty="0">
                <a:solidFill>
                  <a:srgbClr val="57A64A"/>
                </a:solidFill>
                <a:effectLst/>
                <a:latin typeface="Consolas" panose="020B0609020204030204" pitchFamily="49" charset="0"/>
              </a:rPr>
              <a:t># Programa principal</a:t>
            </a:r>
            <a:endParaRPr lang="pt-BR" sz="1400" b="0" dirty="0">
              <a:solidFill>
                <a:srgbClr val="D4D4D4"/>
              </a:solidFill>
              <a:effectLst/>
              <a:latin typeface="Consolas" panose="020B0609020204030204" pitchFamily="49" charset="0"/>
            </a:endParaRPr>
          </a:p>
          <a:p>
            <a:r>
              <a:rPr lang="pt-BR" sz="1400" b="0" dirty="0">
                <a:solidFill>
                  <a:srgbClr val="D4D4D4"/>
                </a:solidFill>
                <a:effectLst/>
                <a:latin typeface="Consolas" panose="020B0609020204030204" pitchFamily="49" charset="0"/>
              </a:rPr>
              <a:t>a </a:t>
            </a:r>
            <a:r>
              <a:rPr lang="pt-BR" sz="1400" b="0" dirty="0">
                <a:solidFill>
                  <a:srgbClr val="B4B4B4"/>
                </a:solidFill>
                <a:effectLst/>
                <a:latin typeface="Consolas" panose="020B0609020204030204" pitchFamily="49" charset="0"/>
              </a:rPr>
              <a:t>=</a:t>
            </a:r>
            <a:r>
              <a:rPr lang="pt-BR" sz="1400" b="0" dirty="0">
                <a:solidFill>
                  <a:srgbClr val="D4D4D4"/>
                </a:solidFill>
                <a:effectLst/>
                <a:latin typeface="Consolas" panose="020B0609020204030204" pitchFamily="49" charset="0"/>
              </a:rPr>
              <a:t> </a:t>
            </a:r>
            <a:r>
              <a:rPr lang="pt-BR" sz="1400" b="0" dirty="0">
                <a:solidFill>
                  <a:srgbClr val="B5CEA8"/>
                </a:solidFill>
                <a:effectLst/>
                <a:latin typeface="Consolas" panose="020B0609020204030204" pitchFamily="49" charset="0"/>
              </a:rPr>
              <a:t>5</a:t>
            </a:r>
            <a:endParaRPr lang="pt-BR" sz="1400" b="0" dirty="0">
              <a:solidFill>
                <a:srgbClr val="D4D4D4"/>
              </a:solidFill>
              <a:effectLst/>
              <a:latin typeface="Consolas" panose="020B0609020204030204" pitchFamily="49" charset="0"/>
            </a:endParaRPr>
          </a:p>
          <a:p>
            <a:r>
              <a:rPr lang="pt-BR" sz="1400" b="0" dirty="0">
                <a:solidFill>
                  <a:srgbClr val="D4D4D4"/>
                </a:solidFill>
                <a:effectLst/>
                <a:latin typeface="Consolas" panose="020B0609020204030204" pitchFamily="49" charset="0"/>
              </a:rPr>
              <a:t>n </a:t>
            </a:r>
            <a:r>
              <a:rPr lang="pt-BR" sz="1400" b="0" dirty="0">
                <a:solidFill>
                  <a:srgbClr val="B4B4B4"/>
                </a:solidFill>
                <a:effectLst/>
                <a:latin typeface="Consolas" panose="020B0609020204030204" pitchFamily="49" charset="0"/>
              </a:rPr>
              <a:t>=</a:t>
            </a:r>
            <a:r>
              <a:rPr lang="pt-BR" sz="1400" b="0" dirty="0">
                <a:solidFill>
                  <a:srgbClr val="D4D4D4"/>
                </a:solidFill>
                <a:effectLst/>
                <a:latin typeface="Consolas" panose="020B0609020204030204" pitchFamily="49" charset="0"/>
              </a:rPr>
              <a:t> mult_10(</a:t>
            </a:r>
            <a:r>
              <a:rPr lang="pt-BR" sz="1400" b="0" dirty="0">
                <a:solidFill>
                  <a:srgbClr val="B5CEA8"/>
                </a:solidFill>
                <a:effectLst/>
                <a:latin typeface="Consolas" panose="020B0609020204030204" pitchFamily="49" charset="0"/>
              </a:rPr>
              <a:t>3</a:t>
            </a:r>
            <a:r>
              <a:rPr lang="pt-BR" sz="1400" b="0" dirty="0">
                <a:solidFill>
                  <a:srgbClr val="B4B4B4"/>
                </a:solidFill>
                <a:effectLst/>
                <a:latin typeface="Consolas" panose="020B0609020204030204" pitchFamily="49" charset="0"/>
              </a:rPr>
              <a:t>*</a:t>
            </a:r>
            <a:r>
              <a:rPr lang="pt-BR" sz="1400" b="0" dirty="0">
                <a:solidFill>
                  <a:srgbClr val="D4D4D4"/>
                </a:solidFill>
                <a:effectLst/>
                <a:latin typeface="Consolas" panose="020B0609020204030204" pitchFamily="49" charset="0"/>
              </a:rPr>
              <a:t>a)</a:t>
            </a:r>
          </a:p>
          <a:p>
            <a:r>
              <a:rPr lang="pt-BR" sz="1400" b="0" dirty="0">
                <a:solidFill>
                  <a:srgbClr val="D4D4D4"/>
                </a:solidFill>
                <a:effectLst/>
                <a:latin typeface="Consolas" panose="020B0609020204030204" pitchFamily="49" charset="0"/>
              </a:rPr>
              <a:t>print(</a:t>
            </a:r>
            <a:r>
              <a:rPr lang="pt-BR" sz="1400" b="0" dirty="0">
                <a:solidFill>
                  <a:srgbClr val="D69D85"/>
                </a:solidFill>
                <a:effectLst/>
                <a:latin typeface="Consolas" panose="020B0609020204030204" pitchFamily="49" charset="0"/>
              </a:rPr>
              <a:t>'a en prog. principal: '</a:t>
            </a:r>
            <a:r>
              <a:rPr lang="pt-BR" sz="1400" b="0" dirty="0">
                <a:solidFill>
                  <a:srgbClr val="D4D4D4"/>
                </a:solidFill>
                <a:effectLst/>
                <a:latin typeface="Consolas" panose="020B0609020204030204" pitchFamily="49" charset="0"/>
              </a:rPr>
              <a:t>, a, </a:t>
            </a:r>
            <a:r>
              <a:rPr lang="pt-BR" sz="1400" b="0" dirty="0">
                <a:solidFill>
                  <a:srgbClr val="D69D85"/>
                </a:solidFill>
                <a:effectLst/>
                <a:latin typeface="Consolas" panose="020B0609020204030204" pitchFamily="49" charset="0"/>
              </a:rPr>
              <a:t>'\nn en prog. principal: '</a:t>
            </a:r>
            <a:r>
              <a:rPr lang="pt-BR" sz="1400" b="0" dirty="0">
                <a:solidFill>
                  <a:srgbClr val="D4D4D4"/>
                </a:solidFill>
                <a:effectLst/>
                <a:latin typeface="Consolas" panose="020B0609020204030204" pitchFamily="49" charset="0"/>
              </a:rPr>
              <a:t>, n)</a:t>
            </a:r>
          </a:p>
        </p:txBody>
      </p:sp>
      <p:pic>
        <p:nvPicPr>
          <p:cNvPr id="8" name="Picture 2">
            <a:extLst>
              <a:ext uri="{FF2B5EF4-FFF2-40B4-BE49-F238E27FC236}">
                <a16:creationId xmlns:a16="http://schemas.microsoft.com/office/drawing/2014/main" id="{AB48E60F-83AE-9C93-4C4A-7348974C1F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250" r="25735"/>
          <a:stretch/>
        </p:blipFill>
        <p:spPr bwMode="auto">
          <a:xfrm>
            <a:off x="8613807" y="3577665"/>
            <a:ext cx="3578193" cy="238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56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8568371" cy="369332"/>
          </a:xfrm>
          <a:prstGeom prst="rect">
            <a:avLst/>
          </a:prstGeom>
          <a:noFill/>
        </p:spPr>
        <p:txBody>
          <a:bodyPr wrap="none" rtlCol="0">
            <a:spAutoFit/>
          </a:bodyPr>
          <a:lstStyle/>
          <a:p>
            <a:r>
              <a:rPr lang="en-US" b="1" dirty="0">
                <a:solidFill>
                  <a:srgbClr val="14C214"/>
                </a:solidFill>
              </a:rPr>
              <a:t>ALCANCE DE LAS VARAIBLES: VARIABLES LOCALES Y GLOBALES</a:t>
            </a:r>
          </a:p>
        </p:txBody>
      </p:sp>
      <p:sp>
        <p:nvSpPr>
          <p:cNvPr id="4" name="TextBox 3">
            <a:extLst>
              <a:ext uri="{FF2B5EF4-FFF2-40B4-BE49-F238E27FC236}">
                <a16:creationId xmlns:a16="http://schemas.microsoft.com/office/drawing/2014/main" id="{80E486C0-E368-DE6F-1244-AFC3083AAF7A}"/>
              </a:ext>
            </a:extLst>
          </p:cNvPr>
          <p:cNvSpPr txBox="1"/>
          <p:nvPr/>
        </p:nvSpPr>
        <p:spPr>
          <a:xfrm>
            <a:off x="1488142" y="1873094"/>
            <a:ext cx="7897906" cy="1200329"/>
          </a:xfrm>
          <a:prstGeom prst="rect">
            <a:avLst/>
          </a:prstGeom>
          <a:noFill/>
        </p:spPr>
        <p:txBody>
          <a:bodyPr wrap="square">
            <a:spAutoFit/>
          </a:bodyPr>
          <a:lstStyle/>
          <a:p>
            <a:pPr algn="l"/>
            <a:r>
              <a:rPr lang="es-ES" b="1" i="0" dirty="0">
                <a:solidFill>
                  <a:srgbClr val="FF00C1"/>
                </a:solidFill>
                <a:effectLst/>
                <a:latin typeface="-apple-system"/>
              </a:rPr>
              <a:t>Variables globales</a:t>
            </a:r>
          </a:p>
          <a:p>
            <a:pPr algn="l"/>
            <a:r>
              <a:rPr lang="es-ES" b="0" i="0" dirty="0">
                <a:solidFill>
                  <a:srgbClr val="333333"/>
                </a:solidFill>
                <a:effectLst/>
                <a:latin typeface="-apple-system"/>
              </a:rPr>
              <a:t>Normalmente, no se debe </a:t>
            </a:r>
            <a:r>
              <a:rPr lang="es-ES" b="1" i="0" dirty="0">
                <a:solidFill>
                  <a:srgbClr val="333333"/>
                </a:solidFill>
                <a:effectLst/>
                <a:latin typeface="-apple-system"/>
              </a:rPr>
              <a:t>acceder</a:t>
            </a:r>
            <a:r>
              <a:rPr lang="es-ES" b="0" i="0" dirty="0">
                <a:solidFill>
                  <a:srgbClr val="333333"/>
                </a:solidFill>
                <a:effectLst/>
                <a:latin typeface="-apple-system"/>
              </a:rPr>
              <a:t> a variables globales desde dentro de las funciones: no es buena idea </a:t>
            </a:r>
            <a:r>
              <a:rPr lang="es-ES" b="1" i="0" dirty="0">
                <a:solidFill>
                  <a:srgbClr val="333333"/>
                </a:solidFill>
                <a:effectLst/>
                <a:latin typeface="-apple-system"/>
              </a:rPr>
              <a:t>leer</a:t>
            </a:r>
            <a:r>
              <a:rPr lang="es-ES" b="0" i="0" dirty="0">
                <a:solidFill>
                  <a:srgbClr val="333333"/>
                </a:solidFill>
                <a:effectLst/>
                <a:latin typeface="-apple-system"/>
              </a:rPr>
              <a:t> el valor de dichas variables, pero mucho menos </a:t>
            </a:r>
            <a:r>
              <a:rPr lang="es-ES" b="1" i="0" dirty="0">
                <a:solidFill>
                  <a:srgbClr val="333333"/>
                </a:solidFill>
                <a:effectLst/>
                <a:latin typeface="-apple-system"/>
              </a:rPr>
              <a:t>modificarlas</a:t>
            </a:r>
            <a:r>
              <a:rPr lang="es-ES" b="0" i="0" dirty="0">
                <a:solidFill>
                  <a:srgbClr val="333333"/>
                </a:solidFill>
                <a:effectLst/>
                <a:latin typeface="-apple-system"/>
              </a:rPr>
              <a:t> mediante una asignación.</a:t>
            </a:r>
          </a:p>
        </p:txBody>
      </p:sp>
      <p:sp>
        <p:nvSpPr>
          <p:cNvPr id="5" name="TextBox 4">
            <a:extLst>
              <a:ext uri="{FF2B5EF4-FFF2-40B4-BE49-F238E27FC236}">
                <a16:creationId xmlns:a16="http://schemas.microsoft.com/office/drawing/2014/main" id="{9A65ACF3-78E8-2787-31F5-B8D280F66231}"/>
              </a:ext>
            </a:extLst>
          </p:cNvPr>
          <p:cNvSpPr txBox="1"/>
          <p:nvPr/>
        </p:nvSpPr>
        <p:spPr>
          <a:xfrm>
            <a:off x="4303060" y="3376409"/>
            <a:ext cx="6311154" cy="2677656"/>
          </a:xfrm>
          <a:prstGeom prst="rect">
            <a:avLst/>
          </a:prstGeom>
          <a:solidFill>
            <a:schemeClr val="tx1"/>
          </a:solidFill>
        </p:spPr>
        <p:txBody>
          <a:bodyPr wrap="square">
            <a:spAutoFit/>
          </a:bodyPr>
          <a:lstStyle/>
          <a:p>
            <a:r>
              <a:rPr lang="en-US" sz="1400" b="0" dirty="0">
                <a:solidFill>
                  <a:srgbClr val="57A64A"/>
                </a:solidFill>
                <a:effectLst/>
                <a:latin typeface="Consolas" panose="020B0609020204030204" pitchFamily="49" charset="0"/>
              </a:rPr>
              <a:t># No </a:t>
            </a:r>
            <a:r>
              <a:rPr lang="en-US" sz="1400" b="0" dirty="0" err="1">
                <a:solidFill>
                  <a:srgbClr val="57A64A"/>
                </a:solidFill>
                <a:effectLst/>
                <a:latin typeface="Consolas" panose="020B0609020204030204" pitchFamily="49" charset="0"/>
              </a:rPr>
              <a:t>hagas</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esto</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nunca</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C8C8C8"/>
                </a:solidFill>
                <a:effectLst/>
                <a:latin typeface="Consolas" panose="020B0609020204030204" pitchFamily="49" charset="0"/>
              </a:rPr>
              <a:t>func</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global</a:t>
            </a:r>
            <a:r>
              <a:rPr lang="en-US" sz="1400" b="0" dirty="0">
                <a:solidFill>
                  <a:srgbClr val="D4D4D4"/>
                </a:solidFill>
                <a:effectLst/>
                <a:latin typeface="Consolas" panose="020B0609020204030204" pitchFamily="49" charset="0"/>
              </a:rPr>
              <a:t> a</a:t>
            </a:r>
          </a:p>
          <a:p>
            <a:r>
              <a:rPr lang="en-US" sz="1400" b="0" dirty="0">
                <a:solidFill>
                  <a:srgbClr val="D4D4D4"/>
                </a:solidFill>
                <a:effectLst/>
                <a:latin typeface="Consolas" panose="020B0609020204030204" pitchFamily="49" charset="0"/>
              </a:rPr>
              <a:t>    a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30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print(</a:t>
            </a:r>
            <a:r>
              <a:rPr lang="en-US" sz="1400" b="0" dirty="0">
                <a:solidFill>
                  <a:srgbClr val="D69D85"/>
                </a:solidFill>
                <a:effectLst/>
                <a:latin typeface="Consolas" panose="020B0609020204030204" pitchFamily="49" charset="0"/>
              </a:rPr>
              <a:t>'</a:t>
            </a:r>
            <a:r>
              <a:rPr lang="en-US" sz="1400" b="0" dirty="0" err="1">
                <a:solidFill>
                  <a:srgbClr val="D69D85"/>
                </a:solidFill>
                <a:effectLst/>
                <a:latin typeface="Consolas" panose="020B0609020204030204" pitchFamily="49" charset="0"/>
              </a:rPr>
              <a:t>func</a:t>
            </a:r>
            <a:r>
              <a:rPr lang="en-US" sz="1400" b="0" dirty="0">
                <a:solidFill>
                  <a:srgbClr val="D69D85"/>
                </a:solidFill>
                <a:effectLst/>
                <a:latin typeface="Consolas" panose="020B0609020204030204" pitchFamily="49" charset="0"/>
              </a:rPr>
              <a:t> a ='</a:t>
            </a:r>
            <a:r>
              <a:rPr lang="en-US" sz="1400" b="0" dirty="0">
                <a:solidFill>
                  <a:srgbClr val="D4D4D4"/>
                </a:solidFill>
                <a:effectLst/>
                <a:latin typeface="Consolas" panose="020B0609020204030204" pitchFamily="49" charset="0"/>
              </a:rPr>
              <a:t>, a)</a:t>
            </a:r>
          </a:p>
          <a:p>
            <a:br>
              <a:rPr lang="en-US" sz="14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Programa</a:t>
            </a:r>
            <a:r>
              <a:rPr lang="en-US" sz="1400" b="0" dirty="0">
                <a:solidFill>
                  <a:srgbClr val="57A64A"/>
                </a:solidFill>
                <a:effectLst/>
                <a:latin typeface="Consolas" panose="020B0609020204030204" pitchFamily="49" charset="0"/>
              </a:rPr>
              <a:t> principal</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a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5</a:t>
            </a:r>
            <a:endParaRPr lang="en-US" sz="1400" b="0" dirty="0">
              <a:solidFill>
                <a:srgbClr val="D4D4D4"/>
              </a:solidFill>
              <a:effectLst/>
              <a:latin typeface="Consolas" panose="020B0609020204030204" pitchFamily="49" charset="0"/>
            </a:endParaRPr>
          </a:p>
          <a:p>
            <a:r>
              <a:rPr lang="en-US" sz="1400" b="0" dirty="0" err="1">
                <a:solidFill>
                  <a:srgbClr val="D4D4D4"/>
                </a:solidFill>
                <a:effectLst/>
                <a:latin typeface="Consolas" panose="020B0609020204030204" pitchFamily="49" charset="0"/>
              </a:rPr>
              <a:t>func</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print(</a:t>
            </a:r>
            <a:r>
              <a:rPr lang="en-US" sz="1400" b="0" dirty="0">
                <a:solidFill>
                  <a:srgbClr val="D69D85"/>
                </a:solidFill>
                <a:effectLst/>
                <a:latin typeface="Consolas" panose="020B0609020204030204" pitchFamily="49" charset="0"/>
              </a:rPr>
              <a:t>'Prog. principal a ='</a:t>
            </a:r>
            <a:r>
              <a:rPr lang="en-US" sz="1400" b="0" dirty="0">
                <a:solidFill>
                  <a:srgbClr val="D4D4D4"/>
                </a:solidFill>
                <a:effectLst/>
                <a:latin typeface="Consolas" panose="020B0609020204030204" pitchFamily="49" charset="0"/>
              </a:rPr>
              <a:t>, a)</a:t>
            </a:r>
          </a:p>
        </p:txBody>
      </p:sp>
    </p:spTree>
    <p:extLst>
      <p:ext uri="{BB962C8B-B14F-4D97-AF65-F5344CB8AC3E}">
        <p14:creationId xmlns:p14="http://schemas.microsoft.com/office/powerpoint/2010/main" val="253798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6319359" cy="369332"/>
          </a:xfrm>
          <a:prstGeom prst="rect">
            <a:avLst/>
          </a:prstGeom>
          <a:noFill/>
        </p:spPr>
        <p:txBody>
          <a:bodyPr wrap="none" rtlCol="0">
            <a:spAutoFit/>
          </a:bodyPr>
          <a:lstStyle/>
          <a:p>
            <a:r>
              <a:rPr lang="en-US" b="1" dirty="0">
                <a:solidFill>
                  <a:srgbClr val="14C214"/>
                </a:solidFill>
              </a:rPr>
              <a:t>FUNCIONES Y TRATAMIENTO DE EXCEPCIONES</a:t>
            </a:r>
          </a:p>
        </p:txBody>
      </p:sp>
      <p:sp>
        <p:nvSpPr>
          <p:cNvPr id="6" name="TextBox 5">
            <a:extLst>
              <a:ext uri="{FF2B5EF4-FFF2-40B4-BE49-F238E27FC236}">
                <a16:creationId xmlns:a16="http://schemas.microsoft.com/office/drawing/2014/main" id="{3E19C922-E886-3782-4852-141546CB2A00}"/>
              </a:ext>
            </a:extLst>
          </p:cNvPr>
          <p:cNvSpPr txBox="1"/>
          <p:nvPr/>
        </p:nvSpPr>
        <p:spPr>
          <a:xfrm>
            <a:off x="2017058" y="1988054"/>
            <a:ext cx="9744636" cy="4616648"/>
          </a:xfrm>
          <a:prstGeom prst="rect">
            <a:avLst/>
          </a:prstGeom>
          <a:solidFill>
            <a:schemeClr val="tx1"/>
          </a:solidFill>
        </p:spPr>
        <p:txBody>
          <a:bodyPr wrap="square">
            <a:spAutoFit/>
          </a:bodyPr>
          <a:lstStyle/>
          <a:p>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Función</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clónica</a:t>
            </a:r>
            <a:r>
              <a:rPr lang="en-US" sz="1400" b="0" dirty="0">
                <a:solidFill>
                  <a:srgbClr val="57A64A"/>
                </a:solidFill>
                <a:effectLst/>
                <a:latin typeface="Consolas" panose="020B0609020204030204" pitchFamily="49" charset="0"/>
              </a:rPr>
              <a:t> del </a:t>
            </a:r>
            <a:r>
              <a:rPr lang="en-US" sz="1400" b="0" dirty="0" err="1">
                <a:solidFill>
                  <a:srgbClr val="57A64A"/>
                </a:solidFill>
                <a:effectLst/>
                <a:latin typeface="Consolas" panose="020B0609020204030204" pitchFamily="49" charset="0"/>
              </a:rPr>
              <a:t>método</a:t>
            </a:r>
            <a:r>
              <a:rPr lang="en-US" sz="1400" b="0" dirty="0">
                <a:solidFill>
                  <a:srgbClr val="57A64A"/>
                </a:solidFill>
                <a:effectLst/>
                <a:latin typeface="Consolas" panose="020B0609020204030204" pitchFamily="49" charset="0"/>
              </a:rPr>
              <a:t> index() de las </a:t>
            </a:r>
            <a:r>
              <a:rPr lang="en-US" sz="1400" b="0" dirty="0" err="1">
                <a:solidFill>
                  <a:srgbClr val="57A64A"/>
                </a:solidFill>
                <a:effectLst/>
                <a:latin typeface="Consolas" panose="020B0609020204030204" pitchFamily="49" charset="0"/>
              </a:rPr>
              <a:t>listas</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C8C8C8"/>
                </a:solidFill>
                <a:effectLst/>
                <a:latin typeface="Consolas" panose="020B0609020204030204" pitchFamily="49" charset="0"/>
              </a:rPr>
              <a:t>indice</a:t>
            </a:r>
            <a:r>
              <a:rPr lang="en-US" sz="1400" b="0" dirty="0">
                <a:solidFill>
                  <a:srgbClr val="D4D4D4"/>
                </a:solidFill>
                <a:effectLst/>
                <a:latin typeface="Consolas" panose="020B0609020204030204" pitchFamily="49" charset="0"/>
              </a:rPr>
              <a:t>(</a:t>
            </a:r>
            <a:r>
              <a:rPr lang="en-US" sz="1400" b="0" dirty="0" err="1">
                <a:solidFill>
                  <a:srgbClr val="7F7F7F"/>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 </a:t>
            </a:r>
            <a:r>
              <a:rPr lang="en-US" sz="1400" b="0" dirty="0">
                <a:solidFill>
                  <a:srgbClr val="7F7F7F"/>
                </a:solidFill>
                <a:effectLst/>
                <a:latin typeface="Consolas" panose="020B0609020204030204" pitchFamily="49" charset="0"/>
              </a:rPr>
              <a:t>valor</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a:t>
            </a:r>
            <a:r>
              <a:rPr lang="en-US" sz="1400" b="0" dirty="0">
                <a:solidFill>
                  <a:srgbClr val="D4D4D4"/>
                </a:solidFill>
                <a:effectLst/>
                <a:latin typeface="Consolas" panose="020B0609020204030204" pitchFamily="49" charset="0"/>
              </a:rPr>
              <a:t>, x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enumerate(</a:t>
            </a:r>
            <a:r>
              <a:rPr lang="en-US" sz="1400" b="0" dirty="0" err="1">
                <a:solidFill>
                  <a:srgbClr val="D4D4D4"/>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valor:</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raise</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ValueError</a:t>
            </a:r>
            <a:r>
              <a:rPr lang="en-US" sz="1400" b="0" dirty="0">
                <a:solidFill>
                  <a:srgbClr val="D4D4D4"/>
                </a:solidFill>
                <a:effectLst/>
                <a:latin typeface="Consolas" panose="020B0609020204030204" pitchFamily="49" charset="0"/>
              </a:rPr>
              <a:t>(</a:t>
            </a:r>
            <a:r>
              <a:rPr lang="en-US" sz="1400" b="0" dirty="0">
                <a:solidFill>
                  <a:srgbClr val="D69D85"/>
                </a:solidFill>
                <a:effectLst/>
                <a:latin typeface="Consolas" panose="020B0609020204030204" pitchFamily="49" charset="0"/>
              </a:rPr>
              <a:t>'{} is not in </a:t>
            </a:r>
            <a:r>
              <a:rPr lang="en-US" sz="1400" b="0" dirty="0" err="1">
                <a:solidFill>
                  <a:srgbClr val="D69D85"/>
                </a:solidFill>
                <a:effectLst/>
                <a:latin typeface="Consolas" panose="020B0609020204030204" pitchFamily="49" charset="0"/>
              </a:rPr>
              <a:t>list'</a:t>
            </a:r>
            <a:r>
              <a:rPr lang="en-US" sz="1400" b="0" dirty="0" err="1">
                <a:solidFill>
                  <a:srgbClr val="D4D4D4"/>
                </a:solidFill>
                <a:effectLst/>
                <a:latin typeface="Consolas" panose="020B0609020204030204" pitchFamily="49" charset="0"/>
              </a:rPr>
              <a:t>.format</a:t>
            </a:r>
            <a:r>
              <a:rPr lang="en-US" sz="1400" b="0" dirty="0">
                <a:solidFill>
                  <a:srgbClr val="D4D4D4"/>
                </a:solidFill>
                <a:effectLst/>
                <a:latin typeface="Consolas" panose="020B0609020204030204" pitchFamily="49" charset="0"/>
              </a:rPr>
              <a:t>(valor))</a:t>
            </a:r>
          </a:p>
          <a:p>
            <a:br>
              <a:rPr lang="en-US" sz="14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4B4B4"/>
                </a:solidFill>
                <a:effectLst/>
                <a:latin typeface="Consolas" panose="020B0609020204030204" pitchFamily="49" charset="0"/>
              </a:rPr>
              <a:t>-</a:t>
            </a:r>
            <a:r>
              <a:rPr lang="en-US" sz="1400" b="0" dirty="0">
                <a:solidFill>
                  <a:srgbClr val="B5CEA8"/>
                </a:solidFill>
                <a:effectLst/>
                <a:latin typeface="Consolas" panose="020B0609020204030204" pitchFamily="49" charset="0"/>
              </a:rPr>
              <a:t>5</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3</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12</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21</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23</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34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43</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123</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valor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print(</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está</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en</a:t>
            </a:r>
            <a:r>
              <a:rPr lang="en-US" sz="1400" b="0" dirty="0">
                <a:solidFill>
                  <a:srgbClr val="D69D85"/>
                </a:solidFill>
                <a:effectLst/>
                <a:latin typeface="Consolas" panose="020B0609020204030204" pitchFamily="49" charset="0"/>
              </a:rPr>
              <a:t> la </a:t>
            </a:r>
            <a:r>
              <a:rPr lang="en-US" sz="1400" b="0" dirty="0" err="1">
                <a:solidFill>
                  <a:srgbClr val="D69D85"/>
                </a:solidFill>
                <a:effectLst/>
                <a:latin typeface="Consolas" panose="020B0609020204030204" pitchFamily="49" charset="0"/>
              </a:rPr>
              <a:t>posición</a:t>
            </a:r>
            <a:r>
              <a:rPr lang="en-US" sz="1400" b="0" dirty="0">
                <a:solidFill>
                  <a:srgbClr val="D69D85"/>
                </a:solidFill>
                <a:effectLst/>
                <a:latin typeface="Consolas" panose="020B0609020204030204" pitchFamily="49" charset="0"/>
              </a:rPr>
              <a:t> {} de la </a:t>
            </a:r>
            <a:r>
              <a:rPr lang="en-US" sz="1400" b="0" dirty="0" err="1">
                <a:solidFill>
                  <a:srgbClr val="D69D85"/>
                </a:solidFill>
                <a:effectLst/>
                <a:latin typeface="Consolas" panose="020B0609020204030204" pitchFamily="49" charset="0"/>
              </a:rPr>
              <a:t>lista</a:t>
            </a:r>
            <a:r>
              <a:rPr lang="en-US" sz="1400" b="0" dirty="0">
                <a:solidFill>
                  <a:srgbClr val="D69D85"/>
                </a:solidFill>
                <a:effectLst/>
                <a:latin typeface="Consolas" panose="020B0609020204030204" pitchFamily="49" charset="0"/>
              </a:rPr>
              <a:t> {}.'</a:t>
            </a:r>
            <a:r>
              <a:rPr lang="en-US" sz="1400" b="0" dirty="0">
                <a:solidFill>
                  <a:srgbClr val="D4D4D4"/>
                </a:solidFill>
                <a:effectLst/>
                <a:latin typeface="Consolas" panose="020B0609020204030204" pitchFamily="49" charset="0"/>
              </a:rPr>
              <a:t>.format(valor, </a:t>
            </a:r>
            <a:r>
              <a:rPr lang="en-US" sz="1400" b="0" dirty="0" err="1">
                <a:solidFill>
                  <a:srgbClr val="D4D4D4"/>
                </a:solidFill>
                <a:effectLst/>
                <a:latin typeface="Consolas" panose="020B0609020204030204" pitchFamily="49" charset="0"/>
              </a:rPr>
              <a:t>indice</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 valor), </a:t>
            </a:r>
            <a:r>
              <a:rPr lang="en-US" sz="1400" b="0" dirty="0" err="1">
                <a:solidFill>
                  <a:srgbClr val="D4D4D4"/>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ValueError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error:</a:t>
            </a:r>
          </a:p>
          <a:p>
            <a:r>
              <a:rPr lang="en-US" sz="1400" b="0" dirty="0">
                <a:solidFill>
                  <a:srgbClr val="D4D4D4"/>
                </a:solidFill>
                <a:effectLst/>
                <a:latin typeface="Consolas" panose="020B0609020204030204" pitchFamily="49" charset="0"/>
              </a:rPr>
              <a:t>    print(error)</a:t>
            </a:r>
          </a:p>
          <a:p>
            <a:br>
              <a:rPr lang="en-US" sz="1400" b="0" dirty="0">
                <a:solidFill>
                  <a:srgbClr val="D4D4D4"/>
                </a:solidFill>
                <a:effectLst/>
                <a:latin typeface="Consolas" panose="020B0609020204030204" pitchFamily="49" charset="0"/>
              </a:rPr>
            </a:b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Usando</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el</a:t>
            </a:r>
            <a:r>
              <a:rPr lang="en-US" sz="1400" b="0" dirty="0">
                <a:solidFill>
                  <a:srgbClr val="57A64A"/>
                </a:solidFill>
                <a:effectLst/>
                <a:latin typeface="Consolas" panose="020B0609020204030204" pitchFamily="49" charset="0"/>
              </a:rPr>
              <a:t> </a:t>
            </a:r>
            <a:r>
              <a:rPr lang="en-US" sz="1400" b="0" dirty="0" err="1">
                <a:solidFill>
                  <a:srgbClr val="57A64A"/>
                </a:solidFill>
                <a:effectLst/>
                <a:latin typeface="Consolas" panose="020B0609020204030204" pitchFamily="49" charset="0"/>
              </a:rPr>
              <a:t>método</a:t>
            </a:r>
            <a:r>
              <a:rPr lang="en-US" sz="1400" b="0" dirty="0">
                <a:solidFill>
                  <a:srgbClr val="57A64A"/>
                </a:solidFill>
                <a:effectLst/>
                <a:latin typeface="Consolas" panose="020B0609020204030204" pitchFamily="49" charset="0"/>
              </a:rPr>
              <a:t> index()</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valor </a:t>
            </a:r>
            <a:r>
              <a:rPr lang="en-US" sz="1400" b="0" dirty="0">
                <a:solidFill>
                  <a:srgbClr val="B4B4B4"/>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print(</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está</a:t>
            </a:r>
            <a:r>
              <a:rPr lang="en-US" sz="1400" b="0" dirty="0">
                <a:solidFill>
                  <a:srgbClr val="D69D85"/>
                </a:solidFill>
                <a:effectLst/>
                <a:latin typeface="Consolas" panose="020B0609020204030204" pitchFamily="49" charset="0"/>
              </a:rPr>
              <a:t> </a:t>
            </a:r>
            <a:r>
              <a:rPr lang="en-US" sz="1400" b="0" dirty="0" err="1">
                <a:solidFill>
                  <a:srgbClr val="D69D85"/>
                </a:solidFill>
                <a:effectLst/>
                <a:latin typeface="Consolas" panose="020B0609020204030204" pitchFamily="49" charset="0"/>
              </a:rPr>
              <a:t>en</a:t>
            </a:r>
            <a:r>
              <a:rPr lang="en-US" sz="1400" b="0" dirty="0">
                <a:solidFill>
                  <a:srgbClr val="D69D85"/>
                </a:solidFill>
                <a:effectLst/>
                <a:latin typeface="Consolas" panose="020B0609020204030204" pitchFamily="49" charset="0"/>
              </a:rPr>
              <a:t> la </a:t>
            </a:r>
            <a:r>
              <a:rPr lang="en-US" sz="1400" b="0" dirty="0" err="1">
                <a:solidFill>
                  <a:srgbClr val="D69D85"/>
                </a:solidFill>
                <a:effectLst/>
                <a:latin typeface="Consolas" panose="020B0609020204030204" pitchFamily="49" charset="0"/>
              </a:rPr>
              <a:t>posición</a:t>
            </a:r>
            <a:r>
              <a:rPr lang="en-US" sz="1400" b="0" dirty="0">
                <a:solidFill>
                  <a:srgbClr val="D69D85"/>
                </a:solidFill>
                <a:effectLst/>
                <a:latin typeface="Consolas" panose="020B0609020204030204" pitchFamily="49" charset="0"/>
              </a:rPr>
              <a:t> {} de la </a:t>
            </a:r>
            <a:r>
              <a:rPr lang="en-US" sz="1400" b="0" dirty="0" err="1">
                <a:solidFill>
                  <a:srgbClr val="D69D85"/>
                </a:solidFill>
                <a:effectLst/>
                <a:latin typeface="Consolas" panose="020B0609020204030204" pitchFamily="49" charset="0"/>
              </a:rPr>
              <a:t>lista</a:t>
            </a:r>
            <a:r>
              <a:rPr lang="en-US" sz="1400" b="0" dirty="0">
                <a:solidFill>
                  <a:srgbClr val="D69D85"/>
                </a:solidFill>
                <a:effectLst/>
                <a:latin typeface="Consolas" panose="020B0609020204030204" pitchFamily="49" charset="0"/>
              </a:rPr>
              <a:t> {}.'</a:t>
            </a:r>
            <a:r>
              <a:rPr lang="en-US" sz="1400" b="0" dirty="0">
                <a:solidFill>
                  <a:srgbClr val="D4D4D4"/>
                </a:solidFill>
                <a:effectLst/>
                <a:latin typeface="Consolas" panose="020B0609020204030204" pitchFamily="49" charset="0"/>
              </a:rPr>
              <a:t>.format(valor, </a:t>
            </a:r>
            <a:r>
              <a:rPr lang="en-US" sz="1400" b="0" dirty="0" err="1">
                <a:solidFill>
                  <a:srgbClr val="D4D4D4"/>
                </a:solidFill>
                <a:effectLst/>
                <a:latin typeface="Consolas" panose="020B0609020204030204" pitchFamily="49" charset="0"/>
              </a:rPr>
              <a:t>lista.index</a:t>
            </a:r>
            <a:r>
              <a:rPr lang="en-US" sz="1400" b="0" dirty="0">
                <a:solidFill>
                  <a:srgbClr val="D4D4D4"/>
                </a:solidFill>
                <a:effectLst/>
                <a:latin typeface="Consolas" panose="020B0609020204030204" pitchFamily="49" charset="0"/>
              </a:rPr>
              <a:t>(valor), </a:t>
            </a:r>
            <a:r>
              <a:rPr lang="en-US" sz="1400" b="0" dirty="0" err="1">
                <a:solidFill>
                  <a:srgbClr val="D4D4D4"/>
                </a:solidFill>
                <a:effectLst/>
                <a:latin typeface="Consolas" panose="020B0609020204030204" pitchFamily="49" charset="0"/>
              </a:rPr>
              <a:t>lista</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ValueError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error:</a:t>
            </a:r>
          </a:p>
          <a:p>
            <a:r>
              <a:rPr lang="en-US" sz="1400" b="0" dirty="0">
                <a:solidFill>
                  <a:srgbClr val="D4D4D4"/>
                </a:solidFill>
                <a:effectLst/>
                <a:latin typeface="Consolas" panose="020B0609020204030204" pitchFamily="49" charset="0"/>
              </a:rPr>
              <a:t>    print(error)</a:t>
            </a:r>
          </a:p>
        </p:txBody>
      </p:sp>
    </p:spTree>
    <p:extLst>
      <p:ext uri="{BB962C8B-B14F-4D97-AF65-F5344CB8AC3E}">
        <p14:creationId xmlns:p14="http://schemas.microsoft.com/office/powerpoint/2010/main" val="45575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76F3-EC7A-A8A9-3FC9-5002158DBCCE}"/>
              </a:ext>
            </a:extLst>
          </p:cNvPr>
          <p:cNvSpPr>
            <a:spLocks noGrp="1"/>
          </p:cNvSpPr>
          <p:nvPr>
            <p:ph type="title"/>
          </p:nvPr>
        </p:nvSpPr>
        <p:spPr/>
        <p:txBody>
          <a:bodyPr/>
          <a:lstStyle/>
          <a:p>
            <a:r>
              <a:rPr lang="en-US" dirty="0"/>
              <a:t>FUNCIONES</a:t>
            </a:r>
          </a:p>
        </p:txBody>
      </p:sp>
      <p:sp>
        <p:nvSpPr>
          <p:cNvPr id="3" name="Text Placeholder 2">
            <a:extLst>
              <a:ext uri="{FF2B5EF4-FFF2-40B4-BE49-F238E27FC236}">
                <a16:creationId xmlns:a16="http://schemas.microsoft.com/office/drawing/2014/main" id="{993BC57A-23AE-21DF-50D2-F97802C35CE9}"/>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429256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43F95EA5-C6A2-B4FF-F9CD-1BA3EB17AE88}"/>
              </a:ext>
            </a:extLst>
          </p:cNvPr>
          <p:cNvSpPr txBox="1"/>
          <p:nvPr/>
        </p:nvSpPr>
        <p:spPr>
          <a:xfrm>
            <a:off x="491971" y="1363195"/>
            <a:ext cx="1781257" cy="369332"/>
          </a:xfrm>
          <a:prstGeom prst="rect">
            <a:avLst/>
          </a:prstGeom>
          <a:noFill/>
        </p:spPr>
        <p:txBody>
          <a:bodyPr wrap="none" rtlCol="0">
            <a:spAutoFit/>
          </a:bodyPr>
          <a:lstStyle/>
          <a:p>
            <a:r>
              <a:rPr lang="en-US" b="1" dirty="0">
                <a:solidFill>
                  <a:srgbClr val="14C214"/>
                </a:solidFill>
              </a:rPr>
              <a:t>EJERCICIOS</a:t>
            </a:r>
          </a:p>
        </p:txBody>
      </p:sp>
      <p:sp>
        <p:nvSpPr>
          <p:cNvPr id="4" name="TextBox 3">
            <a:extLst>
              <a:ext uri="{FF2B5EF4-FFF2-40B4-BE49-F238E27FC236}">
                <a16:creationId xmlns:a16="http://schemas.microsoft.com/office/drawing/2014/main" id="{1E7B304D-57E2-ED6C-7607-36D349362A22}"/>
              </a:ext>
            </a:extLst>
          </p:cNvPr>
          <p:cNvSpPr txBox="1"/>
          <p:nvPr/>
        </p:nvSpPr>
        <p:spPr>
          <a:xfrm>
            <a:off x="1382599" y="2145982"/>
            <a:ext cx="10237695" cy="2862322"/>
          </a:xfrm>
          <a:prstGeom prst="rect">
            <a:avLst/>
          </a:prstGeom>
          <a:noFill/>
        </p:spPr>
        <p:txBody>
          <a:bodyPr wrap="square">
            <a:spAutoFit/>
          </a:bodyPr>
          <a:lstStyle/>
          <a:p>
            <a:pPr marL="342900" indent="-342900">
              <a:buFont typeface="+mj-lt"/>
              <a:buAutoNum type="arabicPeriod"/>
            </a:pPr>
            <a:r>
              <a:rPr lang="es-ES" dirty="0"/>
              <a:t>Escribir una función que muestre por pantalla el saludo ¡Hola amiga! cada vez que se la invoque.</a:t>
            </a:r>
          </a:p>
          <a:p>
            <a:pPr marL="342900" indent="-342900">
              <a:buFont typeface="+mj-lt"/>
              <a:buAutoNum type="arabicPeriod"/>
            </a:pPr>
            <a:endParaRPr lang="es-ES" dirty="0"/>
          </a:p>
          <a:p>
            <a:pPr marL="342900" indent="-342900">
              <a:buFont typeface="+mj-lt"/>
              <a:buAutoNum type="arabicPeriod"/>
            </a:pPr>
            <a:r>
              <a:rPr lang="es-ES" dirty="0"/>
              <a:t>Escribir una función que reciba un número entero positivo y devuelva su factorial.</a:t>
            </a:r>
          </a:p>
          <a:p>
            <a:pPr marL="342900" indent="-342900">
              <a:buFont typeface="+mj-lt"/>
              <a:buAutoNum type="arabicPeriod"/>
            </a:pPr>
            <a:endParaRPr lang="es-ES" dirty="0"/>
          </a:p>
          <a:p>
            <a:pPr marL="342900" indent="-342900">
              <a:buFont typeface="+mj-lt"/>
              <a:buAutoNum type="arabicPeriod"/>
            </a:pPr>
            <a:r>
              <a:rPr lang="es-ES" dirty="0"/>
              <a:t>Escribir una función que calcule el total de una factura tras aplicarle el IVA. La función debe recibir la cantidad sin IVA y el porcentaje de IVA a aplicar, y devolver el total de la factura. Si se invoca la función sin pasarle el porcentaje de IVA, deberá aplicar un 21%.</a:t>
            </a:r>
          </a:p>
          <a:p>
            <a:pPr marL="342900" indent="-342900">
              <a:buFont typeface="+mj-lt"/>
              <a:buAutoNum type="arabicPeriod"/>
            </a:pPr>
            <a:endParaRPr lang="es-ES" dirty="0"/>
          </a:p>
          <a:p>
            <a:pPr marL="342900" indent="-342900">
              <a:buFont typeface="+mj-lt"/>
              <a:buAutoNum type="arabicPeriod"/>
            </a:pPr>
            <a:r>
              <a:rPr lang="es-ES" dirty="0"/>
              <a:t>Escribir una función que reciba una muestra de números en una lista y devuelva un diccionario con su media, varianza y desviación típica.</a:t>
            </a:r>
            <a:endParaRPr lang="en-US" dirty="0"/>
          </a:p>
        </p:txBody>
      </p:sp>
    </p:spTree>
    <p:extLst>
      <p:ext uri="{BB962C8B-B14F-4D97-AF65-F5344CB8AC3E}">
        <p14:creationId xmlns:p14="http://schemas.microsoft.com/office/powerpoint/2010/main" val="2724011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94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4" name="TextBox 3">
            <a:extLst>
              <a:ext uri="{FF2B5EF4-FFF2-40B4-BE49-F238E27FC236}">
                <a16:creationId xmlns:a16="http://schemas.microsoft.com/office/drawing/2014/main" id="{92C371D2-DE52-59AC-6639-43FE72CE1751}"/>
              </a:ext>
            </a:extLst>
          </p:cNvPr>
          <p:cNvSpPr txBox="1"/>
          <p:nvPr/>
        </p:nvSpPr>
        <p:spPr>
          <a:xfrm>
            <a:off x="647439" y="1599834"/>
            <a:ext cx="9654988" cy="923330"/>
          </a:xfrm>
          <a:prstGeom prst="rect">
            <a:avLst/>
          </a:prstGeom>
          <a:noFill/>
        </p:spPr>
        <p:txBody>
          <a:bodyPr wrap="square">
            <a:spAutoFit/>
          </a:bodyPr>
          <a:lstStyle/>
          <a:p>
            <a:r>
              <a:rPr lang="es-ES" dirty="0"/>
              <a:t>Una función es un conjunto de instrucciones al que se asigna un nombre, opcionalmente parámetros de entrada y resultados de salida, y que puede ser llamada desde otras partes de un programa para realizar una tarea concreta.</a:t>
            </a:r>
            <a:endParaRPr lang="en-US" dirty="0"/>
          </a:p>
        </p:txBody>
      </p:sp>
      <p:sp>
        <p:nvSpPr>
          <p:cNvPr id="5" name="TextBox 4">
            <a:extLst>
              <a:ext uri="{FF2B5EF4-FFF2-40B4-BE49-F238E27FC236}">
                <a16:creationId xmlns:a16="http://schemas.microsoft.com/office/drawing/2014/main" id="{E9A1CBDA-E93D-4C6C-648B-FAA015ED997D}"/>
              </a:ext>
            </a:extLst>
          </p:cNvPr>
          <p:cNvSpPr txBox="1"/>
          <p:nvPr/>
        </p:nvSpPr>
        <p:spPr>
          <a:xfrm>
            <a:off x="1828800" y="4478425"/>
            <a:ext cx="6096000" cy="369332"/>
          </a:xfrm>
          <a:prstGeom prst="rect">
            <a:avLst/>
          </a:prstGeom>
          <a:noFill/>
        </p:spPr>
        <p:txBody>
          <a:bodyPr wrap="square">
            <a:spAutoFit/>
          </a:bodyPr>
          <a:lstStyle/>
          <a:p>
            <a:r>
              <a:rPr lang="en-US" b="1" dirty="0">
                <a:solidFill>
                  <a:srgbClr val="FF00C1"/>
                </a:solidFill>
              </a:rPr>
              <a:t> </a:t>
            </a:r>
            <a:r>
              <a:rPr lang="en-US" b="1" dirty="0" err="1">
                <a:solidFill>
                  <a:srgbClr val="FF00C1"/>
                </a:solidFill>
              </a:rPr>
              <a:t>Funciones</a:t>
            </a:r>
            <a:r>
              <a:rPr lang="en-US" b="1" dirty="0">
                <a:solidFill>
                  <a:srgbClr val="FF00C1"/>
                </a:solidFill>
              </a:rPr>
              <a:t> de </a:t>
            </a:r>
            <a:r>
              <a:rPr lang="en-US" b="1" dirty="0" err="1">
                <a:solidFill>
                  <a:srgbClr val="FF00C1"/>
                </a:solidFill>
              </a:rPr>
              <a:t>biblioteca</a:t>
            </a:r>
            <a:endParaRPr lang="en-US" b="1" dirty="0">
              <a:solidFill>
                <a:srgbClr val="FF00C1"/>
              </a:solidFill>
            </a:endParaRPr>
          </a:p>
        </p:txBody>
      </p:sp>
      <p:sp>
        <p:nvSpPr>
          <p:cNvPr id="6" name="TextBox 5">
            <a:extLst>
              <a:ext uri="{FF2B5EF4-FFF2-40B4-BE49-F238E27FC236}">
                <a16:creationId xmlns:a16="http://schemas.microsoft.com/office/drawing/2014/main" id="{11EFF55D-DDBB-2042-A339-310BF115B5CB}"/>
              </a:ext>
            </a:extLst>
          </p:cNvPr>
          <p:cNvSpPr txBox="1"/>
          <p:nvPr/>
        </p:nvSpPr>
        <p:spPr>
          <a:xfrm>
            <a:off x="1371600" y="2743685"/>
            <a:ext cx="6096000" cy="646331"/>
          </a:xfrm>
          <a:prstGeom prst="rect">
            <a:avLst/>
          </a:prstGeom>
          <a:noFill/>
        </p:spPr>
        <p:txBody>
          <a:bodyPr wrap="square">
            <a:spAutoFit/>
          </a:bodyPr>
          <a:lstStyle/>
          <a:p>
            <a:r>
              <a:rPr lang="es-ES" dirty="0"/>
              <a:t>La función es entonces el recurso que el lenguaje de programación brinda para implementar esos subprogramas.</a:t>
            </a:r>
            <a:endParaRPr lang="en-US" dirty="0"/>
          </a:p>
        </p:txBody>
      </p:sp>
      <p:pic>
        <p:nvPicPr>
          <p:cNvPr id="7" name="Picture 6">
            <a:extLst>
              <a:ext uri="{FF2B5EF4-FFF2-40B4-BE49-F238E27FC236}">
                <a16:creationId xmlns:a16="http://schemas.microsoft.com/office/drawing/2014/main" id="{FDAFD547-A963-1493-CFAE-01D2DBC77E1B}"/>
              </a:ext>
            </a:extLst>
          </p:cNvPr>
          <p:cNvPicPr>
            <a:picLocks noChangeAspect="1"/>
          </p:cNvPicPr>
          <p:nvPr/>
        </p:nvPicPr>
        <p:blipFill>
          <a:blip r:embed="rId2"/>
          <a:stretch>
            <a:fillRect/>
          </a:stretch>
        </p:blipFill>
        <p:spPr>
          <a:xfrm>
            <a:off x="2133281" y="5065418"/>
            <a:ext cx="2286319" cy="676369"/>
          </a:xfrm>
          <a:prstGeom prst="rect">
            <a:avLst/>
          </a:prstGeom>
        </p:spPr>
      </p:pic>
      <p:sp>
        <p:nvSpPr>
          <p:cNvPr id="8" name="TextBox 7">
            <a:extLst>
              <a:ext uri="{FF2B5EF4-FFF2-40B4-BE49-F238E27FC236}">
                <a16:creationId xmlns:a16="http://schemas.microsoft.com/office/drawing/2014/main" id="{8F3775B5-FA96-E2CB-D9F1-8A6A9A912746}"/>
              </a:ext>
            </a:extLst>
          </p:cNvPr>
          <p:cNvSpPr txBox="1"/>
          <p:nvPr/>
        </p:nvSpPr>
        <p:spPr>
          <a:xfrm>
            <a:off x="5496129" y="4194671"/>
            <a:ext cx="6096000" cy="2031325"/>
          </a:xfrm>
          <a:prstGeom prst="rect">
            <a:avLst/>
          </a:prstGeom>
          <a:solidFill>
            <a:schemeClr val="tx1"/>
          </a:solidFill>
        </p:spPr>
        <p:txBody>
          <a:bodyPr wrap="square">
            <a:spAutoFit/>
          </a:bodyPr>
          <a:lstStyle/>
          <a:p>
            <a:r>
              <a:rPr lang="es-ES" b="0" dirty="0">
                <a:solidFill>
                  <a:srgbClr val="57A64A"/>
                </a:solidFill>
                <a:effectLst/>
                <a:latin typeface="Consolas" panose="020B0609020204030204" pitchFamily="49" charset="0"/>
              </a:rPr>
              <a:t># Desaconsejado usar </a:t>
            </a:r>
            <a:r>
              <a:rPr lang="es-ES" b="0" dirty="0" err="1">
                <a:solidFill>
                  <a:srgbClr val="57A64A"/>
                </a:solidFill>
                <a:effectLst/>
                <a:latin typeface="Consolas" panose="020B0609020204030204" pitchFamily="49" charset="0"/>
              </a:rPr>
              <a:t>import</a:t>
            </a:r>
            <a:r>
              <a:rPr lang="es-ES" b="0" dirty="0">
                <a:solidFill>
                  <a:srgbClr val="57A64A"/>
                </a:solidFill>
                <a:effectLst/>
                <a:latin typeface="Consolas" panose="020B0609020204030204" pitchFamily="49" charset="0"/>
              </a:rPr>
              <a:t> *, pero utilizado aquí para argumentar el uso de funciones</a:t>
            </a:r>
            <a:endParaRPr lang="es-ES" b="0" dirty="0">
              <a:solidFill>
                <a:srgbClr val="D4D4D4"/>
              </a:solidFill>
              <a:effectLst/>
              <a:latin typeface="Consolas" panose="020B0609020204030204" pitchFamily="49" charset="0"/>
            </a:endParaRPr>
          </a:p>
          <a:p>
            <a:r>
              <a:rPr lang="es-ES" b="0" dirty="0" err="1">
                <a:solidFill>
                  <a:srgbClr val="569CD6"/>
                </a:solidFill>
                <a:effectLst/>
                <a:latin typeface="Consolas" panose="020B0609020204030204" pitchFamily="49" charset="0"/>
              </a:rPr>
              <a:t>from</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math</a:t>
            </a:r>
            <a:r>
              <a:rPr lang="es-ES" b="0" dirty="0">
                <a:solidFill>
                  <a:srgbClr val="D4D4D4"/>
                </a:solidFill>
                <a:effectLst/>
                <a:latin typeface="Consolas" panose="020B0609020204030204" pitchFamily="49" charset="0"/>
              </a:rPr>
              <a:t> </a:t>
            </a:r>
            <a:r>
              <a:rPr lang="es-ES" b="0" dirty="0" err="1">
                <a:solidFill>
                  <a:srgbClr val="569CD6"/>
                </a:solidFill>
                <a:effectLst/>
                <a:latin typeface="Consolas" panose="020B0609020204030204" pitchFamily="49" charset="0"/>
              </a:rPr>
              <a:t>import</a:t>
            </a:r>
            <a:r>
              <a:rPr lang="es-ES" b="0" dirty="0">
                <a:solidFill>
                  <a:srgbClr val="D4D4D4"/>
                </a:solidFill>
                <a:effectLst/>
                <a:latin typeface="Consolas" panose="020B0609020204030204" pitchFamily="49" charset="0"/>
              </a:rPr>
              <a:t> </a:t>
            </a:r>
            <a:r>
              <a:rPr lang="es-ES" b="0" dirty="0">
                <a:solidFill>
                  <a:srgbClr val="B4B4B4"/>
                </a:solidFill>
                <a:effectLst/>
                <a:latin typeface="Consolas" panose="020B0609020204030204" pitchFamily="49" charset="0"/>
              </a:rPr>
              <a:t>*</a:t>
            </a:r>
            <a:r>
              <a:rPr lang="es-ES" b="0" dirty="0">
                <a:solidFill>
                  <a:srgbClr val="D4D4D4"/>
                </a:solidFill>
                <a:effectLst/>
                <a:latin typeface="Consolas" panose="020B0609020204030204" pitchFamily="49" charset="0"/>
              </a:rPr>
              <a:t>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x </a:t>
            </a:r>
            <a:r>
              <a:rPr lang="es-ES" b="0" dirty="0">
                <a:solidFill>
                  <a:srgbClr val="B4B4B4"/>
                </a:solidFill>
                <a:effectLst/>
                <a:latin typeface="Consolas" panose="020B0609020204030204" pitchFamily="49" charset="0"/>
              </a:rPr>
              <a:t>=</a:t>
            </a:r>
            <a:r>
              <a:rPr lang="es-ES" b="0" dirty="0">
                <a:solidFill>
                  <a:srgbClr val="D4D4D4"/>
                </a:solidFill>
                <a:effectLst/>
                <a:latin typeface="Consolas" panose="020B0609020204030204" pitchFamily="49" charset="0"/>
              </a:rPr>
              <a:t> pi</a:t>
            </a:r>
          </a:p>
          <a:p>
            <a:r>
              <a:rPr lang="es-ES" b="0" dirty="0">
                <a:solidFill>
                  <a:srgbClr val="D4D4D4"/>
                </a:solidFill>
                <a:effectLst/>
                <a:latin typeface="Consolas" panose="020B0609020204030204" pitchFamily="49" charset="0"/>
              </a:rPr>
              <a:t>y </a:t>
            </a:r>
            <a:r>
              <a:rPr lang="es-ES" b="0" dirty="0">
                <a:solidFill>
                  <a:srgbClr val="B4B4B4"/>
                </a:solidFill>
                <a:effectLst/>
                <a:latin typeface="Consolas" panose="020B0609020204030204" pitchFamily="49" charset="0"/>
              </a:rPr>
              <a:t>=</a:t>
            </a:r>
            <a:r>
              <a:rPr lang="es-ES" b="0" dirty="0">
                <a:solidFill>
                  <a:srgbClr val="D4D4D4"/>
                </a:solidFill>
                <a:effectLst/>
                <a:latin typeface="Consolas" panose="020B0609020204030204" pitchFamily="49" charset="0"/>
              </a:rPr>
              <a:t> (</a:t>
            </a:r>
            <a:r>
              <a:rPr lang="es-ES" b="0" dirty="0">
                <a:solidFill>
                  <a:srgbClr val="B5CEA8"/>
                </a:solidFill>
                <a:effectLst/>
                <a:latin typeface="Consolas" panose="020B0609020204030204" pitchFamily="49" charset="0"/>
              </a:rPr>
              <a:t>1</a:t>
            </a:r>
            <a:r>
              <a:rPr lang="es-ES" b="0" dirty="0">
                <a:solidFill>
                  <a:srgbClr val="D4D4D4"/>
                </a:solidFill>
                <a:effectLst/>
                <a:latin typeface="Consolas" panose="020B0609020204030204" pitchFamily="49" charset="0"/>
              </a:rPr>
              <a:t> </a:t>
            </a:r>
            <a:r>
              <a:rPr lang="es-ES" b="0" dirty="0">
                <a:solidFill>
                  <a:srgbClr val="B4B4B4"/>
                </a:solidFill>
                <a:effectLst/>
                <a:latin typeface="Consolas" panose="020B0609020204030204" pitchFamily="49" charset="0"/>
              </a:rPr>
              <a:t>-</a:t>
            </a:r>
            <a:r>
              <a:rPr lang="es-ES" b="0" dirty="0">
                <a:solidFill>
                  <a:srgbClr val="D4D4D4"/>
                </a:solidFill>
                <a:effectLst/>
                <a:latin typeface="Consolas" panose="020B0609020204030204" pitchFamily="49" charset="0"/>
              </a:rPr>
              <a:t> sin(x</a:t>
            </a:r>
            <a:r>
              <a:rPr lang="es-ES" b="0" dirty="0">
                <a:solidFill>
                  <a:srgbClr val="B4B4B4"/>
                </a:solidFill>
                <a:effectLst/>
                <a:latin typeface="Consolas" panose="020B0609020204030204" pitchFamily="49" charset="0"/>
              </a:rPr>
              <a:t>/</a:t>
            </a:r>
            <a:r>
              <a:rPr lang="es-ES" b="0" dirty="0">
                <a:solidFill>
                  <a:srgbClr val="B5CEA8"/>
                </a:solidFill>
                <a:effectLst/>
                <a:latin typeface="Consolas" panose="020B0609020204030204" pitchFamily="49" charset="0"/>
              </a:rPr>
              <a:t>4</a:t>
            </a:r>
            <a:r>
              <a:rPr lang="es-ES" b="0" dirty="0">
                <a:solidFill>
                  <a:srgbClr val="D4D4D4"/>
                </a:solidFill>
                <a:effectLst/>
                <a:latin typeface="Consolas" panose="020B0609020204030204" pitchFamily="49" charset="0"/>
              </a:rPr>
              <a:t>)</a:t>
            </a:r>
            <a:r>
              <a:rPr lang="es-ES" b="0" dirty="0">
                <a:solidFill>
                  <a:srgbClr val="B4B4B4"/>
                </a:solidFill>
                <a:effectLst/>
                <a:latin typeface="Consolas" panose="020B0609020204030204" pitchFamily="49" charset="0"/>
              </a:rPr>
              <a:t>*</a:t>
            </a:r>
            <a:r>
              <a:rPr lang="es-ES" b="0" dirty="0">
                <a:solidFill>
                  <a:srgbClr val="D4D4D4"/>
                </a:solidFill>
                <a:effectLst/>
                <a:latin typeface="Consolas" panose="020B0609020204030204" pitchFamily="49" charset="0"/>
              </a:rPr>
              <a:t>cos(x)</a:t>
            </a:r>
            <a:r>
              <a:rPr lang="es-ES" b="0" dirty="0">
                <a:solidFill>
                  <a:srgbClr val="B4B4B4"/>
                </a:solidFill>
                <a:effectLst/>
                <a:latin typeface="Consolas" panose="020B0609020204030204" pitchFamily="49" charset="0"/>
              </a:rPr>
              <a:t>**</a:t>
            </a:r>
            <a:r>
              <a:rPr lang="es-ES" b="0" dirty="0">
                <a:solidFill>
                  <a:srgbClr val="B5CEA8"/>
                </a:solidFill>
                <a:effectLst/>
                <a:latin typeface="Consolas" panose="020B0609020204030204" pitchFamily="49" charset="0"/>
              </a:rPr>
              <a:t>4</a:t>
            </a:r>
            <a:r>
              <a:rPr lang="es-ES" b="0" dirty="0">
                <a:solidFill>
                  <a:srgbClr val="D4D4D4"/>
                </a:solidFill>
                <a:effectLst/>
                <a:latin typeface="Consolas" panose="020B0609020204030204" pitchFamily="49" charset="0"/>
              </a:rPr>
              <a:t>)</a:t>
            </a:r>
            <a:r>
              <a:rPr lang="es-ES" b="0" dirty="0">
                <a:solidFill>
                  <a:srgbClr val="B4B4B4"/>
                </a:solidFill>
                <a:effectLst/>
                <a:latin typeface="Consolas" panose="020B0609020204030204" pitchFamily="49" charset="0"/>
              </a:rPr>
              <a:t>/</a:t>
            </a:r>
            <a:r>
              <a:rPr lang="es-ES" b="0" dirty="0">
                <a:solidFill>
                  <a:srgbClr val="D4D4D4"/>
                </a:solidFill>
                <a:effectLst/>
                <a:latin typeface="Consolas" panose="020B0609020204030204" pitchFamily="49" charset="0"/>
              </a:rPr>
              <a:t>(</a:t>
            </a:r>
            <a:r>
              <a:rPr lang="es-ES" b="0" dirty="0">
                <a:solidFill>
                  <a:srgbClr val="B5CEA8"/>
                </a:solidFill>
                <a:effectLst/>
                <a:latin typeface="Consolas" panose="020B0609020204030204" pitchFamily="49" charset="0"/>
              </a:rPr>
              <a:t>1</a:t>
            </a:r>
            <a:r>
              <a:rPr lang="es-ES" b="0" dirty="0">
                <a:solidFill>
                  <a:srgbClr val="D4D4D4"/>
                </a:solidFill>
                <a:effectLst/>
                <a:latin typeface="Consolas" panose="020B0609020204030204" pitchFamily="49" charset="0"/>
              </a:rPr>
              <a:t> </a:t>
            </a:r>
            <a:r>
              <a:rPr lang="es-ES" b="0" dirty="0">
                <a:solidFill>
                  <a:srgbClr val="B4B4B4"/>
                </a:solidFill>
                <a:effectLst/>
                <a:latin typeface="Consolas" panose="020B0609020204030204" pitchFamily="49" charset="0"/>
              </a:rPr>
              <a:t>+</a:t>
            </a:r>
            <a:r>
              <a:rPr lang="es-ES" b="0" dirty="0">
                <a:solidFill>
                  <a:srgbClr val="D4D4D4"/>
                </a:solidFill>
                <a:effectLst/>
                <a:latin typeface="Consolas" panose="020B0609020204030204" pitchFamily="49" charset="0"/>
              </a:rPr>
              <a:t> cos(x)</a:t>
            </a:r>
            <a:r>
              <a:rPr lang="es-ES" b="0" dirty="0">
                <a:solidFill>
                  <a:srgbClr val="B4B4B4"/>
                </a:solidFill>
                <a:effectLst/>
                <a:latin typeface="Consolas" panose="020B0609020204030204" pitchFamily="49" charset="0"/>
              </a:rPr>
              <a:t>**</a:t>
            </a:r>
            <a:r>
              <a:rPr lang="es-ES" b="0" dirty="0">
                <a:solidFill>
                  <a:srgbClr val="B5CEA8"/>
                </a:solidFill>
                <a:effectLst/>
                <a:latin typeface="Consolas" panose="020B0609020204030204" pitchFamily="49" charset="0"/>
              </a:rPr>
              <a:t>2</a:t>
            </a:r>
            <a:r>
              <a:rPr lang="es-ES" b="0" dirty="0">
                <a:solidFill>
                  <a:srgbClr val="D4D4D4"/>
                </a:solidFill>
                <a:effectLst/>
                <a:latin typeface="Consolas" panose="020B0609020204030204" pitchFamily="49" charset="0"/>
              </a:rPr>
              <a:t>)</a:t>
            </a:r>
          </a:p>
          <a:p>
            <a:r>
              <a:rPr lang="es-ES" b="0" dirty="0" err="1">
                <a:solidFill>
                  <a:srgbClr val="D4D4D4"/>
                </a:solidFill>
                <a:effectLst/>
                <a:latin typeface="Consolas" panose="020B0609020204030204" pitchFamily="49" charset="0"/>
              </a:rPr>
              <a:t>print</a:t>
            </a:r>
            <a:r>
              <a:rPr lang="es-ES" b="0" dirty="0">
                <a:solidFill>
                  <a:srgbClr val="D4D4D4"/>
                </a:solidFill>
                <a:effectLst/>
                <a:latin typeface="Consolas" panose="020B0609020204030204" pitchFamily="49" charset="0"/>
              </a:rPr>
              <a:t>(y)</a:t>
            </a:r>
          </a:p>
        </p:txBody>
      </p:sp>
    </p:spTree>
    <p:extLst>
      <p:ext uri="{BB962C8B-B14F-4D97-AF65-F5344CB8AC3E}">
        <p14:creationId xmlns:p14="http://schemas.microsoft.com/office/powerpoint/2010/main" val="391646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6EA3557B-BB16-0DF6-624E-0D719D3D135E}"/>
              </a:ext>
            </a:extLst>
          </p:cNvPr>
          <p:cNvSpPr txBox="1"/>
          <p:nvPr/>
        </p:nvSpPr>
        <p:spPr>
          <a:xfrm>
            <a:off x="491971" y="1363195"/>
            <a:ext cx="1545616" cy="369332"/>
          </a:xfrm>
          <a:prstGeom prst="rect">
            <a:avLst/>
          </a:prstGeom>
          <a:noFill/>
        </p:spPr>
        <p:txBody>
          <a:bodyPr wrap="none" rtlCol="0">
            <a:spAutoFit/>
          </a:bodyPr>
          <a:lstStyle/>
          <a:p>
            <a:r>
              <a:rPr lang="en-US" b="1" dirty="0">
                <a:solidFill>
                  <a:srgbClr val="14C214"/>
                </a:solidFill>
              </a:rPr>
              <a:t>VENTAJAS</a:t>
            </a:r>
          </a:p>
        </p:txBody>
      </p:sp>
      <p:sp>
        <p:nvSpPr>
          <p:cNvPr id="9" name="TextBox 8">
            <a:extLst>
              <a:ext uri="{FF2B5EF4-FFF2-40B4-BE49-F238E27FC236}">
                <a16:creationId xmlns:a16="http://schemas.microsoft.com/office/drawing/2014/main" id="{A6FF1469-78F6-DD3D-0362-FCA2D2964000}"/>
              </a:ext>
            </a:extLst>
          </p:cNvPr>
          <p:cNvSpPr txBox="1"/>
          <p:nvPr/>
        </p:nvSpPr>
        <p:spPr>
          <a:xfrm>
            <a:off x="1183340" y="2274838"/>
            <a:ext cx="9466729" cy="2308324"/>
          </a:xfrm>
          <a:prstGeom prst="rect">
            <a:avLst/>
          </a:prstGeom>
          <a:noFill/>
        </p:spPr>
        <p:txBody>
          <a:bodyPr wrap="square">
            <a:spAutoFit/>
          </a:bodyPr>
          <a:lstStyle/>
          <a:p>
            <a:pPr algn="l"/>
            <a:r>
              <a:rPr lang="es-ES" b="0" i="0" dirty="0">
                <a:solidFill>
                  <a:srgbClr val="333333"/>
                </a:solidFill>
                <a:effectLst/>
                <a:latin typeface="-apple-system"/>
              </a:rPr>
              <a:t>Las funciones brindan dos beneficios importantes de los que se pueden derivar muchos otros:</a:t>
            </a:r>
          </a:p>
          <a:p>
            <a:pPr algn="l"/>
            <a:endParaRPr lang="es-ES" b="0" i="0" dirty="0">
              <a:solidFill>
                <a:srgbClr val="333333"/>
              </a:solidFill>
              <a:effectLst/>
              <a:latin typeface="-apple-system"/>
            </a:endParaRPr>
          </a:p>
          <a:p>
            <a:pPr marL="285750" indent="-285750" algn="l">
              <a:buFont typeface="Arial" panose="020B0604020202020204" pitchFamily="34" charset="0"/>
              <a:buChar char="•"/>
            </a:pPr>
            <a:r>
              <a:rPr lang="es-ES" b="1" i="0" dirty="0">
                <a:solidFill>
                  <a:srgbClr val="FF00C1"/>
                </a:solidFill>
                <a:effectLst/>
                <a:latin typeface="-apple-system"/>
              </a:rPr>
              <a:t>Estructura</a:t>
            </a:r>
            <a:r>
              <a:rPr lang="es-ES" b="0" i="0" dirty="0">
                <a:solidFill>
                  <a:srgbClr val="333333"/>
                </a:solidFill>
                <a:effectLst/>
                <a:latin typeface="-apple-system"/>
              </a:rPr>
              <a:t>: Es un recurso que permite descomponer una tarea compleja en varias subtareas de menor entidad, que puedan ser abordables con mayores garantías de éxito.</a:t>
            </a:r>
          </a:p>
          <a:p>
            <a:pPr marL="285750" indent="-285750" algn="l">
              <a:buFont typeface="Arial" panose="020B0604020202020204" pitchFamily="34" charset="0"/>
              <a:buChar char="•"/>
            </a:pPr>
            <a:endParaRPr lang="es-ES" dirty="0">
              <a:solidFill>
                <a:srgbClr val="333333"/>
              </a:solidFill>
              <a:latin typeface="-apple-system"/>
            </a:endParaRPr>
          </a:p>
          <a:p>
            <a:pPr marL="285750" indent="-285750" algn="l">
              <a:buFont typeface="Arial" panose="020B0604020202020204" pitchFamily="34" charset="0"/>
              <a:buChar char="•"/>
            </a:pPr>
            <a:r>
              <a:rPr lang="es-ES" b="1" i="0" dirty="0">
                <a:solidFill>
                  <a:srgbClr val="FF00C1"/>
                </a:solidFill>
                <a:effectLst/>
                <a:latin typeface="-apple-system"/>
              </a:rPr>
              <a:t>Abstracción</a:t>
            </a:r>
            <a:r>
              <a:rPr lang="es-ES" b="0" i="0" dirty="0">
                <a:solidFill>
                  <a:srgbClr val="333333"/>
                </a:solidFill>
                <a:effectLst/>
                <a:latin typeface="-apple-system"/>
              </a:rPr>
              <a:t>: Las funciones ocultan detalles tras una </a:t>
            </a:r>
            <a:r>
              <a:rPr lang="es-ES" b="1" i="0" dirty="0">
                <a:solidFill>
                  <a:srgbClr val="333333"/>
                </a:solidFill>
                <a:effectLst/>
                <a:latin typeface="-apple-system"/>
              </a:rPr>
              <a:t>interfaz pública</a:t>
            </a:r>
            <a:r>
              <a:rPr lang="es-ES" b="0" i="0" dirty="0">
                <a:solidFill>
                  <a:srgbClr val="333333"/>
                </a:solidFill>
                <a:effectLst/>
                <a:latin typeface="-apple-system"/>
              </a:rPr>
              <a:t> bien definida. Se hace abstracción de los detalles de implementación y lo que interesa únicamente son los valores de entrada que se le suministran y los resultados que devuelve.</a:t>
            </a:r>
          </a:p>
        </p:txBody>
      </p:sp>
    </p:spTree>
    <p:extLst>
      <p:ext uri="{BB962C8B-B14F-4D97-AF65-F5344CB8AC3E}">
        <p14:creationId xmlns:p14="http://schemas.microsoft.com/office/powerpoint/2010/main" val="255056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7FC529A8-580B-3458-E051-CEE5A87D48C4}"/>
              </a:ext>
            </a:extLst>
          </p:cNvPr>
          <p:cNvSpPr txBox="1"/>
          <p:nvPr/>
        </p:nvSpPr>
        <p:spPr>
          <a:xfrm>
            <a:off x="491971" y="1363195"/>
            <a:ext cx="1545616" cy="369332"/>
          </a:xfrm>
          <a:prstGeom prst="rect">
            <a:avLst/>
          </a:prstGeom>
          <a:noFill/>
        </p:spPr>
        <p:txBody>
          <a:bodyPr wrap="none" rtlCol="0">
            <a:spAutoFit/>
          </a:bodyPr>
          <a:lstStyle/>
          <a:p>
            <a:r>
              <a:rPr lang="en-US" b="1" dirty="0">
                <a:solidFill>
                  <a:srgbClr val="14C214"/>
                </a:solidFill>
              </a:rPr>
              <a:t>VENTAJAS</a:t>
            </a:r>
          </a:p>
        </p:txBody>
      </p:sp>
      <p:sp>
        <p:nvSpPr>
          <p:cNvPr id="4" name="TextBox 3">
            <a:extLst>
              <a:ext uri="{FF2B5EF4-FFF2-40B4-BE49-F238E27FC236}">
                <a16:creationId xmlns:a16="http://schemas.microsoft.com/office/drawing/2014/main" id="{F246C428-701E-3DCE-E310-8CF55A5A34B7}"/>
              </a:ext>
            </a:extLst>
          </p:cNvPr>
          <p:cNvSpPr txBox="1"/>
          <p:nvPr/>
        </p:nvSpPr>
        <p:spPr>
          <a:xfrm>
            <a:off x="1228165" y="1954806"/>
            <a:ext cx="10565825" cy="3139321"/>
          </a:xfrm>
          <a:prstGeom prst="rect">
            <a:avLst/>
          </a:prstGeom>
          <a:noFill/>
        </p:spPr>
        <p:txBody>
          <a:bodyPr wrap="square">
            <a:spAutoFit/>
          </a:bodyPr>
          <a:lstStyle/>
          <a:p>
            <a:pPr algn="l"/>
            <a:r>
              <a:rPr lang="es-ES" b="0" i="0" dirty="0">
                <a:solidFill>
                  <a:srgbClr val="333333"/>
                </a:solidFill>
                <a:effectLst/>
                <a:latin typeface="-apple-system"/>
              </a:rPr>
              <a:t>A partir de estas dos características básicas, se derivan el resto de las ventajas que brinda el uso de las funciones:</a:t>
            </a:r>
          </a:p>
          <a:p>
            <a:pPr algn="l"/>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Permiten </a:t>
            </a:r>
            <a:r>
              <a:rPr lang="es-ES" b="1" i="0" dirty="0">
                <a:solidFill>
                  <a:srgbClr val="333333"/>
                </a:solidFill>
                <a:effectLst/>
                <a:latin typeface="-apple-system"/>
              </a:rPr>
              <a:t>reutilizar código</a:t>
            </a:r>
            <a:r>
              <a:rPr lang="es-ES" b="0" i="0" dirty="0">
                <a:solidFill>
                  <a:srgbClr val="333333"/>
                </a:solidFill>
                <a:effectLst/>
                <a:latin typeface="-apple-system"/>
              </a:rPr>
              <a:t> sin tener que reescribirlo cada vez.</a:t>
            </a:r>
          </a:p>
          <a:p>
            <a:pPr marL="285750" indent="-285750" algn="l">
              <a:buFont typeface="Arial" panose="020B0604020202020204" pitchFamily="34" charset="0"/>
              <a:buChar char="•"/>
            </a:pPr>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Permite el </a:t>
            </a:r>
            <a:r>
              <a:rPr lang="es-ES" b="1" i="0" dirty="0">
                <a:solidFill>
                  <a:srgbClr val="333333"/>
                </a:solidFill>
                <a:effectLst/>
                <a:latin typeface="-apple-system"/>
              </a:rPr>
              <a:t>encapsulamiento</a:t>
            </a:r>
            <a:r>
              <a:rPr lang="es-ES" b="0" i="0" dirty="0">
                <a:solidFill>
                  <a:srgbClr val="333333"/>
                </a:solidFill>
                <a:effectLst/>
                <a:latin typeface="-apple-system"/>
              </a:rPr>
              <a:t> del código de la función. Así, por ejemplo, una vez dado por válido el código interno de una función, los errores de un programa no serán imputables a la implementación interna de la función.</a:t>
            </a:r>
          </a:p>
          <a:p>
            <a:pPr marL="285750" indent="-285750" algn="l">
              <a:buFont typeface="Arial" panose="020B0604020202020204" pitchFamily="34" charset="0"/>
              <a:buChar char="•"/>
            </a:pPr>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La implementación interna puede cambiar sin que el programador que use esas funciones tenga que preocuparse de ello.</a:t>
            </a:r>
          </a:p>
        </p:txBody>
      </p:sp>
    </p:spTree>
    <p:extLst>
      <p:ext uri="{BB962C8B-B14F-4D97-AF65-F5344CB8AC3E}">
        <p14:creationId xmlns:p14="http://schemas.microsoft.com/office/powerpoint/2010/main" val="163906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B188D1B1-E1D8-5164-AA34-03DACE14F689}"/>
              </a:ext>
            </a:extLst>
          </p:cNvPr>
          <p:cNvSpPr txBox="1"/>
          <p:nvPr/>
        </p:nvSpPr>
        <p:spPr>
          <a:xfrm>
            <a:off x="1228165" y="1954806"/>
            <a:ext cx="10565825" cy="3416320"/>
          </a:xfrm>
          <a:prstGeom prst="rect">
            <a:avLst/>
          </a:prstGeom>
          <a:noFill/>
        </p:spPr>
        <p:txBody>
          <a:bodyPr wrap="square">
            <a:spAutoFit/>
          </a:bodyPr>
          <a:lstStyle/>
          <a:p>
            <a:pPr algn="l"/>
            <a:r>
              <a:rPr lang="es-ES" b="0" i="0" dirty="0">
                <a:solidFill>
                  <a:srgbClr val="333333"/>
                </a:solidFill>
                <a:effectLst/>
                <a:latin typeface="-apple-system"/>
              </a:rPr>
              <a:t>A partir de estas dos características básicas, se derivan el resto de las ventajas que brinda el uso de las funciones:</a:t>
            </a:r>
          </a:p>
          <a:p>
            <a:pPr algn="l"/>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Hace que el código resultante sea más claro y mantenible.</a:t>
            </a:r>
          </a:p>
          <a:p>
            <a:pPr marL="285750" indent="-285750" algn="l">
              <a:buFont typeface="Arial" panose="020B0604020202020204" pitchFamily="34" charset="0"/>
              <a:buChar char="•"/>
            </a:pPr>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Las funciones brindan el mecanismo para dividir un problema grande en subproblemas pequeños, acotando la interacción entre los mismos a los datos intercambiados a través de su interfaz pública.</a:t>
            </a:r>
          </a:p>
          <a:p>
            <a:pPr marL="285750" indent="-285750" algn="l">
              <a:buFont typeface="Arial" panose="020B0604020202020204" pitchFamily="34" charset="0"/>
              <a:buChar char="•"/>
            </a:pPr>
            <a:endParaRPr lang="es-ES" b="0" i="0" dirty="0">
              <a:solidFill>
                <a:srgbClr val="333333"/>
              </a:solidFill>
              <a:effectLst/>
              <a:latin typeface="-apple-system"/>
            </a:endParaRPr>
          </a:p>
          <a:p>
            <a:pPr marL="285750" indent="-285750" algn="l">
              <a:buFont typeface="Arial" panose="020B0604020202020204" pitchFamily="34" charset="0"/>
              <a:buChar char="•"/>
            </a:pPr>
            <a:r>
              <a:rPr lang="es-ES" b="1" i="0" dirty="0">
                <a:solidFill>
                  <a:srgbClr val="333333"/>
                </a:solidFill>
                <a:effectLst/>
                <a:latin typeface="-apple-system"/>
              </a:rPr>
              <a:t>Es el mecanismo ideal para permitir la colaboración entre varios programadores: una vez puestos de acuerdo en la interfaz, cada cual tiene la libertad de programar la solución a los subproblemas parciales sin temor a que le afecte lo hecho por otros programadores (siempre que el resultado brindado sea el correcto).</a:t>
            </a:r>
          </a:p>
        </p:txBody>
      </p:sp>
      <p:sp>
        <p:nvSpPr>
          <p:cNvPr id="4" name="TextBox 3">
            <a:extLst>
              <a:ext uri="{FF2B5EF4-FFF2-40B4-BE49-F238E27FC236}">
                <a16:creationId xmlns:a16="http://schemas.microsoft.com/office/drawing/2014/main" id="{433FC60C-9FB3-C268-5CA2-4CA0E8EF64E4}"/>
              </a:ext>
            </a:extLst>
          </p:cNvPr>
          <p:cNvSpPr txBox="1"/>
          <p:nvPr/>
        </p:nvSpPr>
        <p:spPr>
          <a:xfrm>
            <a:off x="491971" y="1363195"/>
            <a:ext cx="1545616" cy="369332"/>
          </a:xfrm>
          <a:prstGeom prst="rect">
            <a:avLst/>
          </a:prstGeom>
          <a:noFill/>
        </p:spPr>
        <p:txBody>
          <a:bodyPr wrap="none" rtlCol="0">
            <a:spAutoFit/>
          </a:bodyPr>
          <a:lstStyle/>
          <a:p>
            <a:r>
              <a:rPr lang="en-US" b="1" dirty="0">
                <a:solidFill>
                  <a:srgbClr val="14C214"/>
                </a:solidFill>
              </a:rPr>
              <a:t>VENTAJAS</a:t>
            </a:r>
          </a:p>
        </p:txBody>
      </p:sp>
    </p:spTree>
    <p:extLst>
      <p:ext uri="{BB962C8B-B14F-4D97-AF65-F5344CB8AC3E}">
        <p14:creationId xmlns:p14="http://schemas.microsoft.com/office/powerpoint/2010/main" val="283515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CEDE6761-8E9B-9BA7-F07F-7926BE99C3E1}"/>
              </a:ext>
            </a:extLst>
          </p:cNvPr>
          <p:cNvSpPr txBox="1"/>
          <p:nvPr/>
        </p:nvSpPr>
        <p:spPr>
          <a:xfrm>
            <a:off x="1398493" y="1994189"/>
            <a:ext cx="10067365" cy="2308324"/>
          </a:xfrm>
          <a:prstGeom prst="rect">
            <a:avLst/>
          </a:prstGeom>
          <a:noFill/>
        </p:spPr>
        <p:txBody>
          <a:bodyPr wrap="square">
            <a:spAutoFit/>
          </a:bodyPr>
          <a:lstStyle/>
          <a:p>
            <a:pPr algn="l"/>
            <a:r>
              <a:rPr lang="es-ES" b="0" i="0" dirty="0">
                <a:solidFill>
                  <a:srgbClr val="333333"/>
                </a:solidFill>
                <a:effectLst/>
                <a:latin typeface="-apple-system"/>
              </a:rPr>
              <a:t>Una función como abstracción debe centrarse en 3 propiedades:</a:t>
            </a:r>
          </a:p>
          <a:p>
            <a:pPr algn="l"/>
            <a:endParaRPr lang="es-ES" dirty="0">
              <a:solidFill>
                <a:srgbClr val="333333"/>
              </a:solidFill>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Su </a:t>
            </a:r>
            <a:r>
              <a:rPr lang="es-ES" b="1" i="0" dirty="0">
                <a:solidFill>
                  <a:srgbClr val="333333"/>
                </a:solidFill>
                <a:effectLst/>
                <a:latin typeface="-apple-system"/>
              </a:rPr>
              <a:t>dominio</a:t>
            </a:r>
            <a:r>
              <a:rPr lang="es-ES" b="0" i="0" dirty="0">
                <a:solidFill>
                  <a:srgbClr val="333333"/>
                </a:solidFill>
                <a:effectLst/>
                <a:latin typeface="-apple-system"/>
              </a:rPr>
              <a:t>, conjunto de valores que pueden tomar sus parámetros de entrada.</a:t>
            </a:r>
          </a:p>
          <a:p>
            <a:pPr marL="285750" indent="-285750" algn="l">
              <a:buFont typeface="Arial" panose="020B0604020202020204" pitchFamily="34" charset="0"/>
              <a:buChar char="•"/>
            </a:pPr>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Su </a:t>
            </a:r>
            <a:r>
              <a:rPr lang="es-ES" b="1" i="0" dirty="0">
                <a:solidFill>
                  <a:srgbClr val="333333"/>
                </a:solidFill>
                <a:effectLst/>
                <a:latin typeface="-apple-system"/>
              </a:rPr>
              <a:t>rango</a:t>
            </a:r>
            <a:r>
              <a:rPr lang="es-ES" b="0" i="0" dirty="0">
                <a:solidFill>
                  <a:srgbClr val="333333"/>
                </a:solidFill>
                <a:effectLst/>
                <a:latin typeface="-apple-system"/>
              </a:rPr>
              <a:t>, conjunto de valores que puede devolver como resultado.</a:t>
            </a:r>
          </a:p>
          <a:p>
            <a:pPr marL="285750" indent="-285750" algn="l">
              <a:buFont typeface="Arial" panose="020B0604020202020204" pitchFamily="34" charset="0"/>
              <a:buChar char="•"/>
            </a:pPr>
            <a:endParaRPr lang="es-ES" b="0" i="0" dirty="0">
              <a:solidFill>
                <a:srgbClr val="333333"/>
              </a:solidFill>
              <a:effectLst/>
              <a:latin typeface="-apple-system"/>
            </a:endParaRPr>
          </a:p>
          <a:p>
            <a:pPr marL="285750" indent="-285750" algn="l">
              <a:buFont typeface="Arial" panose="020B0604020202020204" pitchFamily="34" charset="0"/>
              <a:buChar char="•"/>
            </a:pPr>
            <a:r>
              <a:rPr lang="es-ES" b="0" i="0" dirty="0">
                <a:solidFill>
                  <a:srgbClr val="333333"/>
                </a:solidFill>
                <a:effectLst/>
                <a:latin typeface="-apple-system"/>
              </a:rPr>
              <a:t>Su </a:t>
            </a:r>
            <a:r>
              <a:rPr lang="es-ES" b="1" i="0" dirty="0">
                <a:solidFill>
                  <a:srgbClr val="333333"/>
                </a:solidFill>
                <a:effectLst/>
                <a:latin typeface="-apple-system"/>
              </a:rPr>
              <a:t>propósito</a:t>
            </a:r>
            <a:r>
              <a:rPr lang="es-ES" b="0" i="0" dirty="0">
                <a:solidFill>
                  <a:srgbClr val="333333"/>
                </a:solidFill>
                <a:effectLst/>
                <a:latin typeface="-apple-system"/>
              </a:rPr>
              <a:t>, la relación existente entre los valores de entrada y los de salida, así como los posibles </a:t>
            </a:r>
            <a:r>
              <a:rPr lang="es-ES" b="1" i="0" dirty="0">
                <a:solidFill>
                  <a:srgbClr val="333333"/>
                </a:solidFill>
                <a:effectLst/>
                <a:latin typeface="-apple-system"/>
              </a:rPr>
              <a:t>efectos colaterales</a:t>
            </a:r>
            <a:r>
              <a:rPr lang="es-ES" b="0" i="0" dirty="0">
                <a:solidFill>
                  <a:srgbClr val="333333"/>
                </a:solidFill>
                <a:effectLst/>
                <a:latin typeface="-apple-system"/>
              </a:rPr>
              <a:t> que puedan existir.</a:t>
            </a:r>
          </a:p>
        </p:txBody>
      </p:sp>
      <p:sp>
        <p:nvSpPr>
          <p:cNvPr id="4" name="TextBox 3">
            <a:extLst>
              <a:ext uri="{FF2B5EF4-FFF2-40B4-BE49-F238E27FC236}">
                <a16:creationId xmlns:a16="http://schemas.microsoft.com/office/drawing/2014/main" id="{CF898769-F80F-20B5-F2C1-B7998C5C7231}"/>
              </a:ext>
            </a:extLst>
          </p:cNvPr>
          <p:cNvSpPr txBox="1"/>
          <p:nvPr/>
        </p:nvSpPr>
        <p:spPr>
          <a:xfrm>
            <a:off x="491971" y="1363195"/>
            <a:ext cx="2728632" cy="369332"/>
          </a:xfrm>
          <a:prstGeom prst="rect">
            <a:avLst/>
          </a:prstGeom>
          <a:noFill/>
        </p:spPr>
        <p:txBody>
          <a:bodyPr wrap="none" rtlCol="0">
            <a:spAutoFit/>
          </a:bodyPr>
          <a:lstStyle/>
          <a:p>
            <a:r>
              <a:rPr lang="en-US" b="1" dirty="0">
                <a:solidFill>
                  <a:srgbClr val="14C214"/>
                </a:solidFill>
              </a:rPr>
              <a:t>PAUTAS DE DISEÑO</a:t>
            </a:r>
          </a:p>
        </p:txBody>
      </p:sp>
    </p:spTree>
    <p:extLst>
      <p:ext uri="{BB962C8B-B14F-4D97-AF65-F5344CB8AC3E}">
        <p14:creationId xmlns:p14="http://schemas.microsoft.com/office/powerpoint/2010/main" val="240836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2" name="TextBox 1">
            <a:extLst>
              <a:ext uri="{FF2B5EF4-FFF2-40B4-BE49-F238E27FC236}">
                <a16:creationId xmlns:a16="http://schemas.microsoft.com/office/drawing/2014/main" id="{E372E3BE-3140-57CF-30C9-6C09E58C403B}"/>
              </a:ext>
            </a:extLst>
          </p:cNvPr>
          <p:cNvSpPr txBox="1"/>
          <p:nvPr/>
        </p:nvSpPr>
        <p:spPr>
          <a:xfrm>
            <a:off x="1488141" y="2127996"/>
            <a:ext cx="8937812" cy="3416320"/>
          </a:xfrm>
          <a:prstGeom prst="rect">
            <a:avLst/>
          </a:prstGeom>
          <a:noFill/>
        </p:spPr>
        <p:txBody>
          <a:bodyPr wrap="square">
            <a:spAutoFit/>
          </a:bodyPr>
          <a:lstStyle/>
          <a:p>
            <a:pPr marL="342900" indent="-342900" algn="l">
              <a:buFont typeface="+mj-lt"/>
              <a:buAutoNum type="arabicPeriod"/>
            </a:pPr>
            <a:r>
              <a:rPr lang="es-ES" b="0" i="0" dirty="0">
                <a:solidFill>
                  <a:srgbClr val="333333"/>
                </a:solidFill>
                <a:effectLst/>
                <a:latin typeface="-apple-system"/>
              </a:rPr>
              <a:t>Cada función debe tener un único propósito. Es el </a:t>
            </a:r>
            <a:r>
              <a:rPr lang="es-ES" b="1" i="0" dirty="0">
                <a:solidFill>
                  <a:srgbClr val="333333"/>
                </a:solidFill>
                <a:effectLst/>
                <a:latin typeface="-apple-system"/>
              </a:rPr>
              <a:t>principio de responsabilidad única</a:t>
            </a:r>
            <a:r>
              <a:rPr lang="es-ES" b="0" i="0" dirty="0">
                <a:solidFill>
                  <a:srgbClr val="333333"/>
                </a:solidFill>
                <a:effectLst/>
                <a:latin typeface="-apple-system"/>
              </a:rPr>
              <a:t>.</a:t>
            </a:r>
          </a:p>
          <a:p>
            <a:pPr marL="800100" lvl="1" indent="-342900">
              <a:buFont typeface="Arial" panose="020B0604020202020204" pitchFamily="34" charset="0"/>
              <a:buChar char="•"/>
            </a:pPr>
            <a:r>
              <a:rPr lang="es-ES" b="0" i="0" dirty="0">
                <a:solidFill>
                  <a:srgbClr val="333333"/>
                </a:solidFill>
                <a:effectLst/>
                <a:latin typeface="-apple-system"/>
              </a:rPr>
              <a:t>El objetivo perseguido con la función debería ser fácilmente identificado con un nombre corto.</a:t>
            </a:r>
          </a:p>
          <a:p>
            <a:pPr marL="800100" lvl="1" indent="-342900">
              <a:buFont typeface="Arial" panose="020B0604020202020204" pitchFamily="34" charset="0"/>
              <a:buChar char="•"/>
            </a:pPr>
            <a:r>
              <a:rPr lang="es-ES" b="0" i="0" dirty="0">
                <a:solidFill>
                  <a:srgbClr val="333333"/>
                </a:solidFill>
                <a:effectLst/>
                <a:latin typeface="-apple-system"/>
              </a:rPr>
              <a:t>Si una función hace múltiples tareas de forma consecutiva, debería rehacerse en múltiples funciones.</a:t>
            </a:r>
          </a:p>
          <a:p>
            <a:pPr marL="342900" indent="-342900">
              <a:buFont typeface="+mj-lt"/>
              <a:buAutoNum type="arabicPeriod"/>
            </a:pPr>
            <a:r>
              <a:rPr lang="es-ES" b="1" i="0" dirty="0">
                <a:solidFill>
                  <a:srgbClr val="333333"/>
                </a:solidFill>
                <a:effectLst/>
                <a:latin typeface="-apple-system"/>
              </a:rPr>
              <a:t>No te repitas</a:t>
            </a:r>
            <a:r>
              <a:rPr lang="es-ES" b="0" i="0" dirty="0">
                <a:solidFill>
                  <a:srgbClr val="333333"/>
                </a:solidFill>
                <a:effectLst/>
                <a:latin typeface="-apple-system"/>
              </a:rPr>
              <a:t> (</a:t>
            </a:r>
            <a:r>
              <a:rPr lang="es-ES" b="1" i="0" dirty="0">
                <a:solidFill>
                  <a:srgbClr val="333333"/>
                </a:solidFill>
                <a:effectLst/>
                <a:latin typeface="-apple-system"/>
              </a:rPr>
              <a:t>DRY</a:t>
            </a:r>
            <a:r>
              <a:rPr lang="es-ES" b="0" i="0" dirty="0">
                <a:solidFill>
                  <a:srgbClr val="333333"/>
                </a:solidFill>
                <a:effectLst/>
                <a:latin typeface="-apple-system"/>
              </a:rPr>
              <a:t>, </a:t>
            </a:r>
            <a:r>
              <a:rPr lang="es-ES" b="1" i="0" dirty="0" err="1">
                <a:solidFill>
                  <a:srgbClr val="333333"/>
                </a:solidFill>
                <a:effectLst/>
                <a:latin typeface="-apple-system"/>
              </a:rPr>
              <a:t>Don’t</a:t>
            </a:r>
            <a:r>
              <a:rPr lang="es-ES" b="1" i="0" dirty="0">
                <a:solidFill>
                  <a:srgbClr val="333333"/>
                </a:solidFill>
                <a:effectLst/>
                <a:latin typeface="-apple-system"/>
              </a:rPr>
              <a:t> </a:t>
            </a:r>
            <a:r>
              <a:rPr lang="es-ES" b="1" i="0" dirty="0" err="1">
                <a:solidFill>
                  <a:srgbClr val="333333"/>
                </a:solidFill>
                <a:effectLst/>
                <a:latin typeface="-apple-system"/>
              </a:rPr>
              <a:t>repeat</a:t>
            </a:r>
            <a:r>
              <a:rPr lang="es-ES" b="1" i="0" dirty="0">
                <a:solidFill>
                  <a:srgbClr val="333333"/>
                </a:solidFill>
                <a:effectLst/>
                <a:latin typeface="-apple-system"/>
              </a:rPr>
              <a:t> </a:t>
            </a:r>
            <a:r>
              <a:rPr lang="es-ES" b="1" i="0" dirty="0" err="1">
                <a:solidFill>
                  <a:srgbClr val="333333"/>
                </a:solidFill>
                <a:effectLst/>
                <a:latin typeface="-apple-system"/>
              </a:rPr>
              <a:t>yourself</a:t>
            </a:r>
            <a:r>
              <a:rPr lang="es-ES" b="0" i="0" dirty="0">
                <a:solidFill>
                  <a:srgbClr val="333333"/>
                </a:solidFill>
                <a:effectLst/>
                <a:latin typeface="-apple-system"/>
              </a:rPr>
              <a:t>).</a:t>
            </a:r>
          </a:p>
          <a:p>
            <a:pPr marL="800100" lvl="1" indent="-342900">
              <a:buFont typeface="Arial" panose="020B0604020202020204" pitchFamily="34" charset="0"/>
              <a:buChar char="•"/>
            </a:pPr>
            <a:r>
              <a:rPr lang="es-ES" b="0" i="0" dirty="0">
                <a:solidFill>
                  <a:srgbClr val="333333"/>
                </a:solidFill>
                <a:effectLst/>
                <a:latin typeface="-apple-system"/>
              </a:rPr>
              <a:t>Si un fragmento de código aparece varias veces repetido, es una buena oportunidad para darle un nombre e invocarlo múltiples veces.</a:t>
            </a:r>
          </a:p>
          <a:p>
            <a:pPr marL="342900" indent="-342900">
              <a:buFont typeface="+mj-lt"/>
              <a:buAutoNum type="arabicPeriod"/>
            </a:pPr>
            <a:r>
              <a:rPr lang="es-ES" b="0" i="0" dirty="0">
                <a:solidFill>
                  <a:srgbClr val="333333"/>
                </a:solidFill>
                <a:effectLst/>
                <a:latin typeface="-apple-system"/>
              </a:rPr>
              <a:t>Las funciones deben ser </a:t>
            </a:r>
            <a:r>
              <a:rPr lang="es-ES" b="1" i="0" dirty="0">
                <a:solidFill>
                  <a:srgbClr val="333333"/>
                </a:solidFill>
                <a:effectLst/>
                <a:latin typeface="-apple-system"/>
              </a:rPr>
              <a:t>generales</a:t>
            </a:r>
            <a:r>
              <a:rPr lang="es-ES" b="0" i="0" dirty="0">
                <a:solidFill>
                  <a:srgbClr val="333333"/>
                </a:solidFill>
                <a:effectLst/>
                <a:latin typeface="-apple-system"/>
              </a:rPr>
              <a:t>.</a:t>
            </a:r>
          </a:p>
          <a:p>
            <a:pPr marL="800100" lvl="1" indent="-342900">
              <a:buFont typeface="Arial" panose="020B0604020202020204" pitchFamily="34" charset="0"/>
              <a:buChar char="•"/>
            </a:pPr>
            <a:r>
              <a:rPr lang="es-ES" b="0" i="0" dirty="0">
                <a:solidFill>
                  <a:srgbClr val="333333"/>
                </a:solidFill>
                <a:effectLst/>
                <a:latin typeface="-apple-system"/>
              </a:rPr>
              <a:t>No tiene sentido, por ejemplo, definir una función específica para elevar un número a la quinta potencia, cuando podemos definir con carácter general, una función que eleve un número a cualquier exponente.</a:t>
            </a:r>
          </a:p>
        </p:txBody>
      </p:sp>
      <p:sp>
        <p:nvSpPr>
          <p:cNvPr id="4" name="TextBox 3">
            <a:extLst>
              <a:ext uri="{FF2B5EF4-FFF2-40B4-BE49-F238E27FC236}">
                <a16:creationId xmlns:a16="http://schemas.microsoft.com/office/drawing/2014/main" id="{BADE1A09-7964-1776-C5A1-9248A9C1EB6D}"/>
              </a:ext>
            </a:extLst>
          </p:cNvPr>
          <p:cNvSpPr txBox="1"/>
          <p:nvPr/>
        </p:nvSpPr>
        <p:spPr>
          <a:xfrm>
            <a:off x="491971" y="1363195"/>
            <a:ext cx="2728632" cy="369332"/>
          </a:xfrm>
          <a:prstGeom prst="rect">
            <a:avLst/>
          </a:prstGeom>
          <a:noFill/>
        </p:spPr>
        <p:txBody>
          <a:bodyPr wrap="none" rtlCol="0">
            <a:spAutoFit/>
          </a:bodyPr>
          <a:lstStyle/>
          <a:p>
            <a:r>
              <a:rPr lang="en-US" b="1" dirty="0">
                <a:solidFill>
                  <a:srgbClr val="14C214"/>
                </a:solidFill>
              </a:rPr>
              <a:t>PAUTAS DE DISEÑO</a:t>
            </a:r>
          </a:p>
        </p:txBody>
      </p:sp>
    </p:spTree>
    <p:extLst>
      <p:ext uri="{BB962C8B-B14F-4D97-AF65-F5344CB8AC3E}">
        <p14:creationId xmlns:p14="http://schemas.microsoft.com/office/powerpoint/2010/main" val="186354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Funciones</a:t>
            </a:r>
            <a:endParaRPr lang="en-US" dirty="0"/>
          </a:p>
        </p:txBody>
      </p:sp>
      <p:sp>
        <p:nvSpPr>
          <p:cNvPr id="6" name="TextBox 5">
            <a:extLst>
              <a:ext uri="{FF2B5EF4-FFF2-40B4-BE49-F238E27FC236}">
                <a16:creationId xmlns:a16="http://schemas.microsoft.com/office/drawing/2014/main" id="{ACC93227-4942-2E14-1FB5-317E695D3CC2}"/>
              </a:ext>
            </a:extLst>
          </p:cNvPr>
          <p:cNvSpPr txBox="1"/>
          <p:nvPr/>
        </p:nvSpPr>
        <p:spPr>
          <a:xfrm>
            <a:off x="491971" y="1363195"/>
            <a:ext cx="3828292" cy="369332"/>
          </a:xfrm>
          <a:prstGeom prst="rect">
            <a:avLst/>
          </a:prstGeom>
          <a:noFill/>
        </p:spPr>
        <p:txBody>
          <a:bodyPr wrap="none" rtlCol="0">
            <a:spAutoFit/>
          </a:bodyPr>
          <a:lstStyle/>
          <a:p>
            <a:r>
              <a:rPr lang="en-US" b="1" dirty="0">
                <a:solidFill>
                  <a:srgbClr val="14C214"/>
                </a:solidFill>
              </a:rPr>
              <a:t>DEFINICIÓN DE FUNCIONES</a:t>
            </a:r>
          </a:p>
        </p:txBody>
      </p:sp>
      <p:sp>
        <p:nvSpPr>
          <p:cNvPr id="7" name="TextBox 6">
            <a:extLst>
              <a:ext uri="{FF2B5EF4-FFF2-40B4-BE49-F238E27FC236}">
                <a16:creationId xmlns:a16="http://schemas.microsoft.com/office/drawing/2014/main" id="{A44DD191-A231-5341-E200-3989D3477D0E}"/>
              </a:ext>
            </a:extLst>
          </p:cNvPr>
          <p:cNvSpPr txBox="1"/>
          <p:nvPr/>
        </p:nvSpPr>
        <p:spPr>
          <a:xfrm>
            <a:off x="1855693" y="2249612"/>
            <a:ext cx="9448801" cy="2862322"/>
          </a:xfrm>
          <a:prstGeom prst="rect">
            <a:avLst/>
          </a:prstGeom>
          <a:solidFill>
            <a:schemeClr val="tx1"/>
          </a:solidFill>
        </p:spPr>
        <p:txBody>
          <a:bodyPr wrap="square">
            <a:spAutoFit/>
          </a:bodyPr>
          <a:lstStyle/>
          <a:p>
            <a:r>
              <a:rPr lang="en-US" b="0" dirty="0">
                <a:solidFill>
                  <a:srgbClr val="57A64A"/>
                </a:solidFill>
                <a:effectLst/>
                <a:latin typeface="Consolas" panose="020B0609020204030204" pitchFamily="49" charset="0"/>
              </a:rPr>
              <a:t># Primero </a:t>
            </a:r>
            <a:r>
              <a:rPr lang="en-US" b="0" dirty="0" err="1">
                <a:solidFill>
                  <a:srgbClr val="57A64A"/>
                </a:solidFill>
                <a:effectLst/>
                <a:latin typeface="Consolas" panose="020B0609020204030204" pitchFamily="49" charset="0"/>
              </a:rPr>
              <a:t>definimos</a:t>
            </a:r>
            <a:r>
              <a:rPr lang="en-US" b="0" dirty="0">
                <a:solidFill>
                  <a:srgbClr val="57A64A"/>
                </a:solidFill>
                <a:effectLst/>
                <a:latin typeface="Consolas" panose="020B0609020204030204" pitchFamily="49" charset="0"/>
              </a:rPr>
              <a:t> la </a:t>
            </a:r>
            <a:r>
              <a:rPr lang="en-US" b="0" dirty="0" err="1">
                <a:solidFill>
                  <a:srgbClr val="57A64A"/>
                </a:solidFill>
                <a:effectLst/>
                <a:latin typeface="Consolas" panose="020B0609020204030204" pitchFamily="49" charset="0"/>
              </a:rPr>
              <a:t>función</a:t>
            </a:r>
            <a:r>
              <a:rPr lang="en-US" b="0" dirty="0">
                <a:solidFill>
                  <a:srgbClr val="57A64A"/>
                </a:solidFill>
                <a:effectLst/>
                <a:latin typeface="Consolas" panose="020B0609020204030204" pitchFamily="49" charset="0"/>
              </a:rPr>
              <a:t>, </a:t>
            </a:r>
            <a:r>
              <a:rPr lang="en-US" b="0" dirty="0" err="1">
                <a:solidFill>
                  <a:srgbClr val="57A64A"/>
                </a:solidFill>
                <a:effectLst/>
                <a:latin typeface="Consolas" panose="020B0609020204030204" pitchFamily="49" charset="0"/>
              </a:rPr>
              <a:t>especificando</a:t>
            </a:r>
            <a:r>
              <a:rPr lang="en-US" b="0" dirty="0">
                <a:solidFill>
                  <a:srgbClr val="57A64A"/>
                </a:solidFill>
                <a:effectLst/>
                <a:latin typeface="Consolas" panose="020B0609020204030204" pitchFamily="49" charset="0"/>
              </a:rPr>
              <a:t> </a:t>
            </a:r>
            <a:r>
              <a:rPr lang="en-US" b="0" dirty="0" err="1">
                <a:solidFill>
                  <a:srgbClr val="57A64A"/>
                </a:solidFill>
                <a:effectLst/>
                <a:latin typeface="Consolas" panose="020B0609020204030204" pitchFamily="49" charset="0"/>
              </a:rPr>
              <a:t>su</a:t>
            </a:r>
            <a:endParaRPr lang="en-US" b="0" dirty="0">
              <a:solidFill>
                <a:srgbClr val="57A64A"/>
              </a:solidFill>
              <a:effectLst/>
              <a:latin typeface="Consolas" panose="020B0609020204030204" pitchFamily="49" charset="0"/>
            </a:endParaRPr>
          </a:p>
          <a:p>
            <a:r>
              <a:rPr lang="en-US" dirty="0">
                <a:solidFill>
                  <a:srgbClr val="57A64A"/>
                </a:solidFill>
                <a:latin typeface="Consolas" panose="020B0609020204030204" pitchFamily="49" charset="0"/>
              </a:rPr>
              <a:t>#</a:t>
            </a:r>
            <a:r>
              <a:rPr lang="en-US" b="0" dirty="0">
                <a:solidFill>
                  <a:srgbClr val="57A64A"/>
                </a:solidFill>
                <a:effectLst/>
                <a:latin typeface="Consolas" panose="020B0609020204030204" pitchFamily="49" charset="0"/>
              </a:rPr>
              <a:t> </a:t>
            </a:r>
            <a:r>
              <a:rPr lang="en-US" b="0" dirty="0" err="1">
                <a:solidFill>
                  <a:srgbClr val="57A64A"/>
                </a:solidFill>
                <a:effectLst/>
                <a:latin typeface="Consolas" panose="020B0609020204030204" pitchFamily="49" charset="0"/>
              </a:rPr>
              <a:t>nombre</a:t>
            </a:r>
            <a:r>
              <a:rPr lang="en-US" b="0" dirty="0">
                <a:solidFill>
                  <a:srgbClr val="57A64A"/>
                </a:solidFill>
                <a:effectLst/>
                <a:latin typeface="Consolas" panose="020B0609020204030204" pitchFamily="49" charset="0"/>
              </a:rPr>
              <a:t> y sus </a:t>
            </a:r>
            <a:r>
              <a:rPr lang="en-US" b="0" dirty="0" err="1">
                <a:solidFill>
                  <a:srgbClr val="57A64A"/>
                </a:solidFill>
                <a:effectLst/>
                <a:latin typeface="Consolas" panose="020B0609020204030204" pitchFamily="49" charset="0"/>
              </a:rPr>
              <a:t>parámetros</a:t>
            </a:r>
            <a:endParaRPr lang="en-US" b="0" dirty="0">
              <a:solidFill>
                <a:srgbClr val="D4D4D4"/>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err="1">
                <a:solidFill>
                  <a:srgbClr val="C8C8C8"/>
                </a:solidFill>
                <a:effectLst/>
                <a:latin typeface="Consolas" panose="020B0609020204030204" pitchFamily="49" charset="0"/>
              </a:rPr>
              <a:t>area_circulo</a:t>
            </a:r>
            <a:r>
              <a:rPr lang="en-US" b="0" dirty="0">
                <a:solidFill>
                  <a:srgbClr val="D4D4D4"/>
                </a:solidFill>
                <a:effectLst/>
                <a:latin typeface="Consolas" panose="020B0609020204030204" pitchFamily="49" charset="0"/>
              </a:rPr>
              <a:t>(</a:t>
            </a:r>
            <a:r>
              <a:rPr lang="en-US" b="0" dirty="0">
                <a:solidFill>
                  <a:srgbClr val="7F7F7F"/>
                </a:solidFill>
                <a:effectLst/>
                <a:latin typeface="Consolas" panose="020B0609020204030204" pitchFamily="49" charset="0"/>
              </a:rPr>
              <a:t>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area </a:t>
            </a:r>
            <a:r>
              <a:rPr lang="en-US" b="0" dirty="0">
                <a:solidFill>
                  <a:srgbClr val="B4B4B4"/>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3.1415</a:t>
            </a:r>
            <a:r>
              <a:rPr lang="en-US" b="0" dirty="0">
                <a:solidFill>
                  <a:srgbClr val="B4B4B4"/>
                </a:solidFill>
                <a:effectLst/>
                <a:latin typeface="Consolas" panose="020B0609020204030204" pitchFamily="49" charset="0"/>
              </a:rPr>
              <a:t>*</a:t>
            </a:r>
            <a:r>
              <a:rPr lang="en-US" b="0" dirty="0">
                <a:solidFill>
                  <a:srgbClr val="D4D4D4"/>
                </a:solidFill>
                <a:effectLst/>
                <a:latin typeface="Consolas" panose="020B0609020204030204" pitchFamily="49" charset="0"/>
              </a:rPr>
              <a:t>r</a:t>
            </a:r>
            <a:r>
              <a:rPr lang="en-US" b="0" dirty="0">
                <a:solidFill>
                  <a:srgbClr val="B4B4B4"/>
                </a:solidFill>
                <a:effectLst/>
                <a:latin typeface="Consolas" panose="020B0609020204030204" pitchFamily="49" charset="0"/>
              </a:rPr>
              <a:t>**</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return</a:t>
            </a:r>
            <a:r>
              <a:rPr lang="en-US" b="0" dirty="0">
                <a:solidFill>
                  <a:srgbClr val="D4D4D4"/>
                </a:solidFill>
                <a:effectLst/>
                <a:latin typeface="Consolas" panose="020B0609020204030204" pitchFamily="49" charset="0"/>
              </a:rPr>
              <a:t> area</a:t>
            </a:r>
          </a:p>
          <a:p>
            <a:br>
              <a:rPr lang="en-US" b="0" dirty="0">
                <a:solidFill>
                  <a:srgbClr val="D4D4D4"/>
                </a:solidFill>
                <a:effectLst/>
                <a:latin typeface="Consolas" panose="020B0609020204030204" pitchFamily="49" charset="0"/>
              </a:rPr>
            </a:br>
            <a:r>
              <a:rPr lang="en-US" b="0" dirty="0" err="1">
                <a:solidFill>
                  <a:srgbClr val="D4D4D4"/>
                </a:solidFill>
                <a:effectLst/>
                <a:latin typeface="Consolas" panose="020B0609020204030204" pitchFamily="49" charset="0"/>
              </a:rPr>
              <a:t>diametro</a:t>
            </a:r>
            <a:r>
              <a:rPr lang="en-US" b="0" dirty="0">
                <a:solidFill>
                  <a:srgbClr val="D4D4D4"/>
                </a:solidFill>
                <a:effectLst/>
                <a:latin typeface="Consolas" panose="020B0609020204030204" pitchFamily="49" charset="0"/>
              </a:rPr>
              <a:t> </a:t>
            </a:r>
            <a:r>
              <a:rPr lang="en-US" b="0" dirty="0">
                <a:solidFill>
                  <a:srgbClr val="B4B4B4"/>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area </a:t>
            </a:r>
            <a:r>
              <a:rPr lang="en-US" b="0" dirty="0">
                <a:solidFill>
                  <a:srgbClr val="B4B4B4"/>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area_circulo</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diametro</a:t>
            </a:r>
            <a:r>
              <a:rPr lang="en-US" b="0" dirty="0">
                <a:solidFill>
                  <a:srgbClr val="B4B4B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a:solidFill>
                  <a:srgbClr val="D69D85"/>
                </a:solidFill>
                <a:effectLst/>
                <a:latin typeface="Consolas" panose="020B0609020204030204" pitchFamily="49" charset="0"/>
              </a:rPr>
              <a:t>"</a:t>
            </a:r>
            <a:r>
              <a:rPr lang="en-US" b="0" dirty="0" err="1">
                <a:solidFill>
                  <a:srgbClr val="D69D85"/>
                </a:solidFill>
                <a:effectLst/>
                <a:latin typeface="Consolas" panose="020B0609020204030204" pitchFamily="49" charset="0"/>
              </a:rPr>
              <a:t>Área</a:t>
            </a:r>
            <a:r>
              <a:rPr lang="en-US" b="0" dirty="0">
                <a:solidFill>
                  <a:srgbClr val="D69D85"/>
                </a:solidFill>
                <a:effectLst/>
                <a:latin typeface="Consolas" panose="020B0609020204030204" pitchFamily="49" charset="0"/>
              </a:rPr>
              <a:t> del </a:t>
            </a:r>
            <a:r>
              <a:rPr lang="en-US" b="0" dirty="0" err="1">
                <a:solidFill>
                  <a:srgbClr val="D69D85"/>
                </a:solidFill>
                <a:effectLst/>
                <a:latin typeface="Consolas" panose="020B0609020204030204" pitchFamily="49" charset="0"/>
              </a:rPr>
              <a:t>círculo</a:t>
            </a:r>
            <a:r>
              <a:rPr lang="en-US" b="0" dirty="0">
                <a:solidFill>
                  <a:srgbClr val="D69D85"/>
                </a:solidFill>
                <a:effectLst/>
                <a:latin typeface="Consolas" panose="020B0609020204030204" pitchFamily="49" charset="0"/>
              </a:rPr>
              <a:t> de </a:t>
            </a:r>
            <a:r>
              <a:rPr lang="en-US" b="0" dirty="0" err="1">
                <a:solidFill>
                  <a:srgbClr val="D69D85"/>
                </a:solidFill>
                <a:effectLst/>
                <a:latin typeface="Consolas" panose="020B0609020204030204" pitchFamily="49" charset="0"/>
              </a:rPr>
              <a:t>diámetro</a:t>
            </a:r>
            <a:r>
              <a:rPr lang="en-US" b="0" dirty="0">
                <a:solidFill>
                  <a:srgbClr val="D69D85"/>
                </a:solidFill>
                <a:effectLst/>
                <a:latin typeface="Consolas" panose="020B0609020204030204" pitchFamily="49" charset="0"/>
              </a:rPr>
              <a:t> {} es {}."</a:t>
            </a:r>
            <a:r>
              <a:rPr lang="en-US" b="0" dirty="0">
                <a:solidFill>
                  <a:srgbClr val="D4D4D4"/>
                </a:solidFill>
                <a:effectLst/>
                <a:latin typeface="Consolas" panose="020B0609020204030204" pitchFamily="49" charset="0"/>
              </a:rPr>
              <a:t>.format(</a:t>
            </a:r>
            <a:r>
              <a:rPr lang="en-US" b="0" dirty="0" err="1">
                <a:solidFill>
                  <a:srgbClr val="D4D4D4"/>
                </a:solidFill>
                <a:effectLst/>
                <a:latin typeface="Consolas" panose="020B0609020204030204" pitchFamily="49" charset="0"/>
              </a:rPr>
              <a:t>diametro</a:t>
            </a:r>
            <a:r>
              <a:rPr lang="en-US" b="0" dirty="0">
                <a:solidFill>
                  <a:srgbClr val="D4D4D4"/>
                </a:solidFill>
                <a:effectLst/>
                <a:latin typeface="Consolas" panose="020B0609020204030204" pitchFamily="49" charset="0"/>
              </a:rPr>
              <a:t>, area))</a:t>
            </a:r>
          </a:p>
        </p:txBody>
      </p:sp>
    </p:spTree>
    <p:extLst>
      <p:ext uri="{BB962C8B-B14F-4D97-AF65-F5344CB8AC3E}">
        <p14:creationId xmlns:p14="http://schemas.microsoft.com/office/powerpoint/2010/main" val="37274480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2014</Words>
  <Application>Microsoft Office PowerPoint</Application>
  <PresentationFormat>Widescreen</PresentationFormat>
  <Paragraphs>213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Bahnschrift Condensed</vt:lpstr>
      <vt:lpstr>Bahnschrift SemiBold SemiConden</vt:lpstr>
      <vt:lpstr>Century Schoolbook</vt:lpstr>
      <vt:lpstr>Consolas</vt:lpstr>
      <vt:lpstr>Humanst521 BT</vt:lpstr>
      <vt:lpstr>Univers Condensed</vt:lpstr>
      <vt:lpstr>Tema de Office</vt:lpstr>
      <vt:lpstr>DIPLOMADO EN INTRODUCCIÓN A LA CIENCIA DE DATOS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Funciones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Ardila</dc:creator>
  <cp:lastModifiedBy>Luis</cp:lastModifiedBy>
  <cp:revision>92</cp:revision>
  <dcterms:created xsi:type="dcterms:W3CDTF">2021-03-09T20:00:32Z</dcterms:created>
  <dcterms:modified xsi:type="dcterms:W3CDTF">2023-02-03T03:12:31Z</dcterms:modified>
</cp:coreProperties>
</file>