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500" r:id="rId3"/>
    <p:sldId id="330" r:id="rId4"/>
    <p:sldId id="502" r:id="rId5"/>
    <p:sldId id="504" r:id="rId6"/>
    <p:sldId id="505" r:id="rId7"/>
    <p:sldId id="506" r:id="rId8"/>
    <p:sldId id="507" r:id="rId9"/>
    <p:sldId id="508" r:id="rId10"/>
    <p:sldId id="509" r:id="rId11"/>
    <p:sldId id="510" r:id="rId12"/>
    <p:sldId id="511" r:id="rId13"/>
    <p:sldId id="512" r:id="rId14"/>
    <p:sldId id="513" r:id="rId15"/>
    <p:sldId id="514" r:id="rId16"/>
    <p:sldId id="519" r:id="rId17"/>
    <p:sldId id="515" r:id="rId18"/>
    <p:sldId id="516" r:id="rId19"/>
    <p:sldId id="517" r:id="rId20"/>
    <p:sldId id="518" r:id="rId21"/>
    <p:sldId id="520" r:id="rId22"/>
    <p:sldId id="521" r:id="rId23"/>
    <p:sldId id="522" r:id="rId24"/>
    <p:sldId id="523"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99"/>
    <a:srgbClr val="66FF33"/>
    <a:srgbClr val="14C214"/>
    <a:srgbClr val="CCFF33"/>
    <a:srgbClr val="95D7C1"/>
    <a:srgbClr val="00CC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107" d="100"/>
          <a:sy n="107" d="100"/>
        </p:scale>
        <p:origin x="63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6CCFF2DB-04F1-4BED-B5F1-D998FDF390D4}"/>
              </a:ext>
            </a:extLst>
          </p:cNvPr>
          <p:cNvSpPr/>
          <p:nvPr userDrawn="1"/>
        </p:nvSpPr>
        <p:spPr>
          <a:xfrm>
            <a:off x="0" y="0"/>
            <a:ext cx="12192000" cy="6858000"/>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fecha 2">
            <a:extLst>
              <a:ext uri="{FF2B5EF4-FFF2-40B4-BE49-F238E27FC236}">
                <a16:creationId xmlns:a16="http://schemas.microsoft.com/office/drawing/2014/main" id="{F9305F36-D908-488C-AC29-B40638460642}"/>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4" name="Marcador de pie de página 3">
            <a:extLst>
              <a:ext uri="{FF2B5EF4-FFF2-40B4-BE49-F238E27FC236}">
                <a16:creationId xmlns:a16="http://schemas.microsoft.com/office/drawing/2014/main" id="{FCD5AF78-3254-4336-8F44-778ED9F254B9}"/>
              </a:ext>
            </a:extLst>
          </p:cNvPr>
          <p:cNvSpPr>
            <a:spLocks noGrp="1"/>
          </p:cNvSpPr>
          <p:nvPr>
            <p:ph type="ftr" sz="quarter" idx="11"/>
          </p:nvPr>
        </p:nvSpPr>
        <p:spPr/>
        <p:txBody>
          <a:bodyPr/>
          <a:lstStyle/>
          <a:p>
            <a:r>
              <a:rPr lang="en-US" dirty="0" err="1"/>
              <a:t>ksdlksjdlksad</a:t>
            </a:r>
            <a:endParaRPr lang="en-US" dirty="0"/>
          </a:p>
        </p:txBody>
      </p:sp>
      <p:sp>
        <p:nvSpPr>
          <p:cNvPr id="5" name="Marcador de número de diapositiva 4">
            <a:extLst>
              <a:ext uri="{FF2B5EF4-FFF2-40B4-BE49-F238E27FC236}">
                <a16:creationId xmlns:a16="http://schemas.microsoft.com/office/drawing/2014/main" id="{95CE857F-2DFE-48E9-B3D4-DF62BE476F94}"/>
              </a:ext>
            </a:extLst>
          </p:cNvPr>
          <p:cNvSpPr>
            <a:spLocks noGrp="1"/>
          </p:cNvSpPr>
          <p:nvPr>
            <p:ph type="sldNum" sz="quarter" idx="12"/>
          </p:nvPr>
        </p:nvSpPr>
        <p:spPr/>
        <p:txBody>
          <a:bodyPr/>
          <a:lstStyle/>
          <a:p>
            <a:fld id="{DA8B4587-C7B0-40D2-8329-FBC7FEB2F5B7}" type="slidenum">
              <a:rPr lang="en-US" smtClean="0"/>
              <a:t>‹#›</a:t>
            </a:fld>
            <a:endParaRPr lang="en-US"/>
          </a:p>
        </p:txBody>
      </p:sp>
      <p:grpSp>
        <p:nvGrpSpPr>
          <p:cNvPr id="11" name="Grupo 10">
            <a:extLst>
              <a:ext uri="{FF2B5EF4-FFF2-40B4-BE49-F238E27FC236}">
                <a16:creationId xmlns:a16="http://schemas.microsoft.com/office/drawing/2014/main" id="{80C85A84-75E6-44C1-9538-46D65764FE0D}"/>
              </a:ext>
            </a:extLst>
          </p:cNvPr>
          <p:cNvGrpSpPr/>
          <p:nvPr userDrawn="1"/>
        </p:nvGrpSpPr>
        <p:grpSpPr>
          <a:xfrm>
            <a:off x="800099" y="1671271"/>
            <a:ext cx="10612953" cy="4048125"/>
            <a:chOff x="800099" y="1404937"/>
            <a:chExt cx="10612953" cy="4048125"/>
          </a:xfr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p:grpSpPr>
        <p:sp>
          <p:nvSpPr>
            <p:cNvPr id="8" name="Rectángulo: esquinas redondeadas 7">
              <a:extLst>
                <a:ext uri="{FF2B5EF4-FFF2-40B4-BE49-F238E27FC236}">
                  <a16:creationId xmlns:a16="http://schemas.microsoft.com/office/drawing/2014/main" id="{6E12E019-8E88-4F4A-9CF7-4745D2A605F7}"/>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C9214960-C9EB-4D9E-9086-6C5D92BEC627}"/>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esquinas redondeadas 9">
              <a:extLst>
                <a:ext uri="{FF2B5EF4-FFF2-40B4-BE49-F238E27FC236}">
                  <a16:creationId xmlns:a16="http://schemas.microsoft.com/office/drawing/2014/main" id="{1CD8EE93-CA22-48B2-8778-9F0BF8F942EA}"/>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ítulo 1">
            <a:extLst>
              <a:ext uri="{FF2B5EF4-FFF2-40B4-BE49-F238E27FC236}">
                <a16:creationId xmlns:a16="http://schemas.microsoft.com/office/drawing/2014/main" id="{8DAFA2A9-4466-49BF-AAE6-F89834142E20}"/>
              </a:ext>
            </a:extLst>
          </p:cNvPr>
          <p:cNvSpPr>
            <a:spLocks noGrp="1"/>
          </p:cNvSpPr>
          <p:nvPr>
            <p:ph type="title" hasCustomPrompt="1"/>
          </p:nvPr>
        </p:nvSpPr>
        <p:spPr>
          <a:xfrm>
            <a:off x="2107406" y="2465020"/>
            <a:ext cx="8095199" cy="1325563"/>
          </a:xfrm>
        </p:spPr>
        <p:txBody>
          <a:bodyPr/>
          <a:lstStyle>
            <a:lvl1pPr algn="ctr">
              <a:defRPr b="0">
                <a:solidFill>
                  <a:schemeClr val="bg1"/>
                </a:solidFill>
                <a:latin typeface="Humanst521 BT" panose="020B0602020204020204" pitchFamily="34" charset="0"/>
                <a:ea typeface="HP Simplified Hans" panose="020B0500000000000000" pitchFamily="34" charset="-122"/>
              </a:defRPr>
            </a:lvl1pPr>
          </a:lstStyle>
          <a:p>
            <a:r>
              <a:rPr lang="en-US" dirty="0"/>
              <a:t>NOMBRE DEL DIPLOMADO</a:t>
            </a:r>
          </a:p>
        </p:txBody>
      </p:sp>
      <p:grpSp>
        <p:nvGrpSpPr>
          <p:cNvPr id="12" name="Grupo 11">
            <a:extLst>
              <a:ext uri="{FF2B5EF4-FFF2-40B4-BE49-F238E27FC236}">
                <a16:creationId xmlns:a16="http://schemas.microsoft.com/office/drawing/2014/main" id="{684A9492-EC20-4835-9640-E67604180688}"/>
              </a:ext>
            </a:extLst>
          </p:cNvPr>
          <p:cNvGrpSpPr/>
          <p:nvPr userDrawn="1"/>
        </p:nvGrpSpPr>
        <p:grpSpPr>
          <a:xfrm>
            <a:off x="2327811" y="4168577"/>
            <a:ext cx="7654389" cy="898188"/>
            <a:chOff x="800099" y="1404937"/>
            <a:chExt cx="10612953" cy="4048125"/>
          </a:xfrm>
          <a:solidFill>
            <a:srgbClr val="99FF66"/>
          </a:solidFill>
        </p:grpSpPr>
        <p:sp>
          <p:nvSpPr>
            <p:cNvPr id="13" name="Rectángulo: esquinas redondeadas 12">
              <a:extLst>
                <a:ext uri="{FF2B5EF4-FFF2-40B4-BE49-F238E27FC236}">
                  <a16:creationId xmlns:a16="http://schemas.microsoft.com/office/drawing/2014/main" id="{87CBF745-1C35-4413-8186-7F1A723AA640}"/>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a:extLst>
                <a:ext uri="{FF2B5EF4-FFF2-40B4-BE49-F238E27FC236}">
                  <a16:creationId xmlns:a16="http://schemas.microsoft.com/office/drawing/2014/main" id="{AC48BE54-9708-41A7-8EF8-DF8D63F61B7C}"/>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99529D3D-E264-44B8-8B58-08F2C0CC43FB}"/>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Conector recto 18">
            <a:extLst>
              <a:ext uri="{FF2B5EF4-FFF2-40B4-BE49-F238E27FC236}">
                <a16:creationId xmlns:a16="http://schemas.microsoft.com/office/drawing/2014/main" id="{3C318A28-F2D5-4836-AD4D-32037BD95822}"/>
              </a:ext>
            </a:extLst>
          </p:cNvPr>
          <p:cNvCxnSpPr>
            <a:cxnSpLocks/>
          </p:cNvCxnSpPr>
          <p:nvPr userDrawn="1"/>
        </p:nvCxnSpPr>
        <p:spPr>
          <a:xfrm>
            <a:off x="9992497" y="279250"/>
            <a:ext cx="0" cy="78018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Marcador de texto 21">
            <a:extLst>
              <a:ext uri="{FF2B5EF4-FFF2-40B4-BE49-F238E27FC236}">
                <a16:creationId xmlns:a16="http://schemas.microsoft.com/office/drawing/2014/main" id="{E29B6011-47DA-47E0-A544-DB929DBDDEA4}"/>
              </a:ext>
            </a:extLst>
          </p:cNvPr>
          <p:cNvSpPr>
            <a:spLocks noGrp="1"/>
          </p:cNvSpPr>
          <p:nvPr>
            <p:ph type="body" sz="quarter" idx="13" hasCustomPrompt="1"/>
          </p:nvPr>
        </p:nvSpPr>
        <p:spPr>
          <a:xfrm>
            <a:off x="2697153" y="4392392"/>
            <a:ext cx="6915704" cy="450558"/>
          </a:xfrm>
        </p:spPr>
        <p:txBody>
          <a:bodyPr>
            <a:normAutofit/>
          </a:bodyPr>
          <a:lstStyle>
            <a:lvl1pPr marL="0" indent="0" algn="ctr">
              <a:buNone/>
              <a:defRPr sz="2400" b="0">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Nombre de la sesión</a:t>
            </a:r>
            <a:endParaRPr lang="en-US" dirty="0"/>
          </a:p>
        </p:txBody>
      </p:sp>
      <p:pic>
        <p:nvPicPr>
          <p:cNvPr id="7" name="Imagen 6">
            <a:extLst>
              <a:ext uri="{FF2B5EF4-FFF2-40B4-BE49-F238E27FC236}">
                <a16:creationId xmlns:a16="http://schemas.microsoft.com/office/drawing/2014/main" id="{25C18405-8DD4-DC6B-B35A-DAF5614A0848}"/>
              </a:ext>
            </a:extLst>
          </p:cNvPr>
          <p:cNvPicPr>
            <a:picLocks noChangeAspect="1"/>
          </p:cNvPicPr>
          <p:nvPr userDrawn="1"/>
        </p:nvPicPr>
        <p:blipFill>
          <a:blip r:embed="rId2"/>
          <a:stretch>
            <a:fillRect/>
          </a:stretch>
        </p:blipFill>
        <p:spPr>
          <a:xfrm>
            <a:off x="8220475" y="279250"/>
            <a:ext cx="1676400" cy="821174"/>
          </a:xfrm>
          <a:prstGeom prst="rect">
            <a:avLst/>
          </a:prstGeom>
        </p:spPr>
      </p:pic>
      <p:pic>
        <p:nvPicPr>
          <p:cNvPr id="24" name="Imagen 23">
            <a:extLst>
              <a:ext uri="{FF2B5EF4-FFF2-40B4-BE49-F238E27FC236}">
                <a16:creationId xmlns:a16="http://schemas.microsoft.com/office/drawing/2014/main" id="{F91D6A77-AD6D-2E90-D18D-ACAE3F7C6E44}"/>
              </a:ext>
            </a:extLst>
          </p:cNvPr>
          <p:cNvPicPr>
            <a:picLocks noChangeAspect="1"/>
          </p:cNvPicPr>
          <p:nvPr userDrawn="1"/>
        </p:nvPicPr>
        <p:blipFill>
          <a:blip r:embed="rId3"/>
          <a:stretch>
            <a:fillRect/>
          </a:stretch>
        </p:blipFill>
        <p:spPr>
          <a:xfrm>
            <a:off x="10129709" y="279250"/>
            <a:ext cx="1829457" cy="826206"/>
          </a:xfrm>
          <a:prstGeom prst="rect">
            <a:avLst/>
          </a:prstGeom>
        </p:spPr>
      </p:pic>
      <p:sp>
        <p:nvSpPr>
          <p:cNvPr id="21" name="Marcador de texto 20">
            <a:extLst>
              <a:ext uri="{FF2B5EF4-FFF2-40B4-BE49-F238E27FC236}">
                <a16:creationId xmlns:a16="http://schemas.microsoft.com/office/drawing/2014/main" id="{4FCB6EE2-FD17-D0CE-13DC-19D3E845FFCD}"/>
              </a:ext>
            </a:extLst>
          </p:cNvPr>
          <p:cNvSpPr>
            <a:spLocks noGrp="1"/>
          </p:cNvSpPr>
          <p:nvPr>
            <p:ph type="body" sz="quarter" idx="14" hasCustomPrompt="1"/>
          </p:nvPr>
        </p:nvSpPr>
        <p:spPr>
          <a:xfrm>
            <a:off x="3592142" y="5186493"/>
            <a:ext cx="5135356" cy="446087"/>
          </a:xfrm>
        </p:spPr>
        <p:txBody>
          <a:bodyPr>
            <a:normAutofit/>
          </a:bodyPr>
          <a:lstStyle>
            <a:lvl1pPr marL="0" indent="0" algn="ctr">
              <a:buNone/>
              <a:defRPr sz="1800">
                <a:solidFill>
                  <a:schemeClr val="bg1"/>
                </a:solidFill>
                <a:latin typeface="Bahnschrift Condensed" panose="020B0502040204020203" pitchFamily="34" charset="0"/>
              </a:defRPr>
            </a:lvl1pPr>
            <a:lvl2pPr marL="457200" indent="0" algn="ctr">
              <a:buNone/>
              <a:defRPr sz="1800">
                <a:solidFill>
                  <a:schemeClr val="bg1"/>
                </a:solidFill>
                <a:latin typeface="Bahnschrift Condensed" panose="020B0502040204020203" pitchFamily="34" charset="0"/>
              </a:defRPr>
            </a:lvl2pPr>
          </a:lstStyle>
          <a:p>
            <a:pPr lvl="0"/>
            <a:r>
              <a:rPr lang="es-CO" dirty="0"/>
              <a:t>Docente a cargo de la sesión</a:t>
            </a:r>
          </a:p>
        </p:txBody>
      </p:sp>
    </p:spTree>
    <p:extLst>
      <p:ext uri="{BB962C8B-B14F-4D97-AF65-F5344CB8AC3E}">
        <p14:creationId xmlns:p14="http://schemas.microsoft.com/office/powerpoint/2010/main" val="192758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Diagrama de flujo: proceso 6">
            <a:extLst>
              <a:ext uri="{FF2B5EF4-FFF2-40B4-BE49-F238E27FC236}">
                <a16:creationId xmlns:a16="http://schemas.microsoft.com/office/drawing/2014/main" id="{BB18066D-26E4-67A7-D178-CE8C373B8C0F}"/>
              </a:ext>
            </a:extLst>
          </p:cNvPr>
          <p:cNvSpPr/>
          <p:nvPr userDrawn="1"/>
        </p:nvSpPr>
        <p:spPr>
          <a:xfrm>
            <a:off x="8991600" y="0"/>
            <a:ext cx="3200400" cy="6858000"/>
          </a:xfrm>
          <a:prstGeom prst="flowChartProcess">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4CDA7FD-699B-0878-B90F-3D571A4093AB}"/>
              </a:ext>
            </a:extLst>
          </p:cNvPr>
          <p:cNvSpPr/>
          <p:nvPr userDrawn="1"/>
        </p:nvSpPr>
        <p:spPr>
          <a:xfrm>
            <a:off x="8991600" y="1"/>
            <a:ext cx="2819400"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vertical 1">
            <a:extLst>
              <a:ext uri="{FF2B5EF4-FFF2-40B4-BE49-F238E27FC236}">
                <a16:creationId xmlns:a16="http://schemas.microsoft.com/office/drawing/2014/main" id="{FB19867C-82E5-44A6-9828-F4A379948D81}"/>
              </a:ext>
            </a:extLst>
          </p:cNvPr>
          <p:cNvSpPr>
            <a:spLocks noGrp="1"/>
          </p:cNvSpPr>
          <p:nvPr>
            <p:ph type="title" orient="vert"/>
          </p:nvPr>
        </p:nvSpPr>
        <p:spPr>
          <a:xfrm>
            <a:off x="9010650" y="365125"/>
            <a:ext cx="2628900" cy="5811838"/>
          </a:xfrm>
        </p:spPr>
        <p:txBody>
          <a:bodyPr vert="eaVert"/>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EDD69CBB-BDE4-4C8B-A64F-5CF7D4996BC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3C2D8DD-800B-483A-A0DF-B3CEA411CF96}"/>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FDF7A0D0-3499-4E0A-A253-3270F29121E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24FBB50-86F5-456C-910D-B36066E408BB}"/>
              </a:ext>
            </a:extLst>
          </p:cNvPr>
          <p:cNvSpPr>
            <a:spLocks noGrp="1"/>
          </p:cNvSpPr>
          <p:nvPr>
            <p:ph type="sldNum" sz="quarter" idx="12"/>
          </p:nvPr>
        </p:nvSpPr>
        <p:spPr/>
        <p:txBody>
          <a:bodyPr/>
          <a:lstStyle/>
          <a:p>
            <a:fld id="{DA8B4587-C7B0-40D2-8329-FBC7FEB2F5B7}" type="slidenum">
              <a:rPr lang="en-US" smtClean="0"/>
              <a:t>‹#›</a:t>
            </a:fld>
            <a:endParaRPr lang="en-US"/>
          </a:p>
        </p:txBody>
      </p:sp>
    </p:spTree>
    <p:extLst>
      <p:ext uri="{BB962C8B-B14F-4D97-AF65-F5344CB8AC3E}">
        <p14:creationId xmlns:p14="http://schemas.microsoft.com/office/powerpoint/2010/main" val="156127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228D8CD5-EA09-4ACF-B378-EE01591A436D}"/>
              </a:ext>
            </a:extLst>
          </p:cNvPr>
          <p:cNvSpPr/>
          <p:nvPr userDrawn="1"/>
        </p:nvSpPr>
        <p:spPr>
          <a:xfrm>
            <a:off x="-47331" y="-38390"/>
            <a:ext cx="12251164"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ángulo 6">
            <a:extLst>
              <a:ext uri="{FF2B5EF4-FFF2-40B4-BE49-F238E27FC236}">
                <a16:creationId xmlns:a16="http://schemas.microsoft.com/office/drawing/2014/main" id="{87B40248-904B-CD7B-0375-3DD8A016D781}"/>
              </a:ext>
            </a:extLst>
          </p:cNvPr>
          <p:cNvSpPr/>
          <p:nvPr userDrawn="1"/>
        </p:nvSpPr>
        <p:spPr>
          <a:xfrm>
            <a:off x="-47331" y="2006364"/>
            <a:ext cx="12227498" cy="2244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1" name="Conector recto 20">
            <a:extLst>
              <a:ext uri="{FF2B5EF4-FFF2-40B4-BE49-F238E27FC236}">
                <a16:creationId xmlns:a16="http://schemas.microsoft.com/office/drawing/2014/main" id="{309A84C5-5A96-4EE1-8476-6B1B10F19925}"/>
              </a:ext>
            </a:extLst>
          </p:cNvPr>
          <p:cNvCxnSpPr/>
          <p:nvPr userDrawn="1"/>
        </p:nvCxnSpPr>
        <p:spPr>
          <a:xfrm>
            <a:off x="10518163" y="120182"/>
            <a:ext cx="0" cy="691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1E612AB2-0340-4510-911C-90F009C90F93}"/>
              </a:ext>
            </a:extLst>
          </p:cNvPr>
          <p:cNvSpPr/>
          <p:nvPr userDrawn="1"/>
        </p:nvSpPr>
        <p:spPr>
          <a:xfrm>
            <a:off x="-47331" y="6305601"/>
            <a:ext cx="12251164" cy="558660"/>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ítulo 24">
            <a:extLst>
              <a:ext uri="{FF2B5EF4-FFF2-40B4-BE49-F238E27FC236}">
                <a16:creationId xmlns:a16="http://schemas.microsoft.com/office/drawing/2014/main" id="{8E4BD164-3EBA-4C03-B66A-938AFE4ADDA7}"/>
              </a:ext>
            </a:extLst>
          </p:cNvPr>
          <p:cNvSpPr>
            <a:spLocks noGrp="1"/>
          </p:cNvSpPr>
          <p:nvPr>
            <p:ph type="title"/>
          </p:nvPr>
        </p:nvSpPr>
        <p:spPr>
          <a:xfrm>
            <a:off x="1523999" y="2168281"/>
            <a:ext cx="9144001" cy="1923177"/>
          </a:xfrm>
        </p:spPr>
        <p:txBody>
          <a:bodyPr/>
          <a:lstStyle>
            <a:lvl1pPr algn="ctr">
              <a:defRPr>
                <a:solidFill>
                  <a:schemeClr val="tx1"/>
                </a:solidFill>
                <a:latin typeface="Bahnschrift SemiBold SemiConden" panose="020B0502040204020203" pitchFamily="34" charset="0"/>
              </a:defRPr>
            </a:lvl1pPr>
          </a:lstStyle>
          <a:p>
            <a:endParaRPr lang="en-US" dirty="0"/>
          </a:p>
        </p:txBody>
      </p:sp>
      <p:sp>
        <p:nvSpPr>
          <p:cNvPr id="28" name="Marcador de texto 27">
            <a:extLst>
              <a:ext uri="{FF2B5EF4-FFF2-40B4-BE49-F238E27FC236}">
                <a16:creationId xmlns:a16="http://schemas.microsoft.com/office/drawing/2014/main" id="{2865E1CF-2834-43BF-99EC-14D0776C7714}"/>
              </a:ext>
            </a:extLst>
          </p:cNvPr>
          <p:cNvSpPr>
            <a:spLocks noGrp="1"/>
          </p:cNvSpPr>
          <p:nvPr>
            <p:ph type="body" sz="quarter" idx="10"/>
          </p:nvPr>
        </p:nvSpPr>
        <p:spPr>
          <a:xfrm>
            <a:off x="1523999" y="4409441"/>
            <a:ext cx="9144001" cy="365125"/>
          </a:xfrm>
        </p:spPr>
        <p:txBody>
          <a:bodyPr/>
          <a:lstStyle>
            <a:lvl1pPr marL="0" indent="0" algn="ctr">
              <a:buNone/>
              <a:defRPr>
                <a:solidFill>
                  <a:schemeClr val="bg2"/>
                </a:solidFill>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Haga clic para modificar los estilos de texto del patrón</a:t>
            </a:r>
            <a:endParaRPr lang="en-US" dirty="0"/>
          </a:p>
        </p:txBody>
      </p:sp>
      <p:pic>
        <p:nvPicPr>
          <p:cNvPr id="2" name="Imagen 1">
            <a:extLst>
              <a:ext uri="{FF2B5EF4-FFF2-40B4-BE49-F238E27FC236}">
                <a16:creationId xmlns:a16="http://schemas.microsoft.com/office/drawing/2014/main" id="{CBC60DE7-D097-BB60-EAF1-E2686442A96D}"/>
              </a:ext>
            </a:extLst>
          </p:cNvPr>
          <p:cNvPicPr>
            <a:picLocks noChangeAspect="1"/>
          </p:cNvPicPr>
          <p:nvPr userDrawn="1"/>
        </p:nvPicPr>
        <p:blipFill>
          <a:blip r:embed="rId2"/>
          <a:stretch>
            <a:fillRect/>
          </a:stretch>
        </p:blipFill>
        <p:spPr>
          <a:xfrm>
            <a:off x="9074622" y="128148"/>
            <a:ext cx="1375496" cy="675243"/>
          </a:xfrm>
          <a:prstGeom prst="rect">
            <a:avLst/>
          </a:prstGeom>
        </p:spPr>
      </p:pic>
      <p:pic>
        <p:nvPicPr>
          <p:cNvPr id="3" name="Imagen 2">
            <a:extLst>
              <a:ext uri="{FF2B5EF4-FFF2-40B4-BE49-F238E27FC236}">
                <a16:creationId xmlns:a16="http://schemas.microsoft.com/office/drawing/2014/main" id="{6D7C2B95-DD1B-E41F-0B46-AF1D88C4FC01}"/>
              </a:ext>
            </a:extLst>
          </p:cNvPr>
          <p:cNvPicPr>
            <a:picLocks noChangeAspect="1"/>
          </p:cNvPicPr>
          <p:nvPr userDrawn="1"/>
        </p:nvPicPr>
        <p:blipFill>
          <a:blip r:embed="rId3"/>
          <a:stretch>
            <a:fillRect/>
          </a:stretch>
        </p:blipFill>
        <p:spPr>
          <a:xfrm>
            <a:off x="10586209" y="120182"/>
            <a:ext cx="1416812" cy="711687"/>
          </a:xfrm>
          <a:prstGeom prst="rect">
            <a:avLst/>
          </a:prstGeom>
        </p:spPr>
      </p:pic>
    </p:spTree>
    <p:extLst>
      <p:ext uri="{BB962C8B-B14F-4D97-AF65-F5344CB8AC3E}">
        <p14:creationId xmlns:p14="http://schemas.microsoft.com/office/powerpoint/2010/main" val="406541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4154B8-7896-4C3D-A0DC-BCC4A193A8B6}"/>
              </a:ext>
            </a:extLst>
          </p:cNvPr>
          <p:cNvSpPr>
            <a:spLocks noGrp="1"/>
          </p:cNvSpPr>
          <p:nvPr>
            <p:ph idx="1"/>
          </p:nvPr>
        </p:nvSpPr>
        <p:spPr>
          <a:xfrm>
            <a:off x="838200" y="1430770"/>
            <a:ext cx="10515600" cy="4351338"/>
          </a:xfrm>
        </p:spPr>
        <p:txBody>
          <a:bodyPr/>
          <a:lstStyle>
            <a:lvl1pPr algn="just">
              <a:defRPr>
                <a:latin typeface="+mn-lt"/>
              </a:defRPr>
            </a:lvl1pPr>
            <a:lvl2pPr algn="just">
              <a:defRPr>
                <a:latin typeface="+mn-lt"/>
              </a:defRPr>
            </a:lvl2pPr>
            <a:lvl3pPr algn="just">
              <a:defRPr>
                <a:latin typeface="+mn-lt"/>
              </a:defRPr>
            </a:lvl3pPr>
            <a:lvl4pPr algn="just">
              <a:defRPr>
                <a:latin typeface="+mn-lt"/>
              </a:defRPr>
            </a:lvl4pPr>
            <a:lvl5pPr algn="just">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pie de página 4">
            <a:extLst>
              <a:ext uri="{FF2B5EF4-FFF2-40B4-BE49-F238E27FC236}">
                <a16:creationId xmlns:a16="http://schemas.microsoft.com/office/drawing/2014/main" id="{7AE31416-3EA1-44B9-B919-CB19D41A569F}"/>
              </a:ext>
            </a:extLst>
          </p:cNvPr>
          <p:cNvSpPr>
            <a:spLocks noGrp="1"/>
          </p:cNvSpPr>
          <p:nvPr>
            <p:ph type="ftr" sz="quarter" idx="11"/>
          </p:nvPr>
        </p:nvSpPr>
        <p:spPr>
          <a:xfrm>
            <a:off x="4038600" y="6105662"/>
            <a:ext cx="4114800" cy="365125"/>
          </a:xfrm>
        </p:spPr>
        <p:txBody>
          <a:bodyPr/>
          <a:lstStyle/>
          <a:p>
            <a:endParaRPr lang="en-US"/>
          </a:p>
        </p:txBody>
      </p:sp>
      <p:sp>
        <p:nvSpPr>
          <p:cNvPr id="6" name="Marcador de número de diapositiva 5">
            <a:extLst>
              <a:ext uri="{FF2B5EF4-FFF2-40B4-BE49-F238E27FC236}">
                <a16:creationId xmlns:a16="http://schemas.microsoft.com/office/drawing/2014/main" id="{66EBE26D-B452-4A0B-8272-FF9C2492FB19}"/>
              </a:ext>
            </a:extLst>
          </p:cNvPr>
          <p:cNvSpPr>
            <a:spLocks noGrp="1"/>
          </p:cNvSpPr>
          <p:nvPr>
            <p:ph type="sldNum" sz="quarter" idx="12"/>
          </p:nvPr>
        </p:nvSpPr>
        <p:spPr>
          <a:xfrm>
            <a:off x="8610600" y="6105662"/>
            <a:ext cx="2743200" cy="365125"/>
          </a:xfrm>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AD306E92-FEFF-47CA-B2DB-D278F491AE2B}"/>
              </a:ext>
            </a:extLst>
          </p:cNvPr>
          <p:cNvSpPr/>
          <p:nvPr userDrawn="1"/>
        </p:nvSpPr>
        <p:spPr>
          <a:xfrm>
            <a:off x="0" y="0"/>
            <a:ext cx="12192000" cy="994299"/>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38C53A48-CE74-4CC1-87DB-FB15F7DEA2AB}"/>
              </a:ext>
            </a:extLst>
          </p:cNvPr>
          <p:cNvSpPr/>
          <p:nvPr userDrawn="1"/>
        </p:nvSpPr>
        <p:spPr>
          <a:xfrm>
            <a:off x="0" y="994299"/>
            <a:ext cx="12192000" cy="1349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82F77D-4F31-4A42-A6B7-33EF31581347}"/>
              </a:ext>
            </a:extLst>
          </p:cNvPr>
          <p:cNvSpPr>
            <a:spLocks noGrp="1"/>
          </p:cNvSpPr>
          <p:nvPr>
            <p:ph type="title"/>
          </p:nvPr>
        </p:nvSpPr>
        <p:spPr>
          <a:xfrm>
            <a:off x="491971" y="246672"/>
            <a:ext cx="9965924" cy="500956"/>
          </a:xfrm>
        </p:spPr>
        <p:txBody>
          <a:bodyPr>
            <a:noAutofit/>
          </a:bodyPr>
          <a:lstStyle>
            <a:lvl1pPr>
              <a:defRPr sz="3600">
                <a:solidFill>
                  <a:schemeClr val="bg1"/>
                </a:solidFill>
                <a:latin typeface="+mj-lt"/>
              </a:defRPr>
            </a:lvl1pPr>
          </a:lstStyle>
          <a:p>
            <a:r>
              <a:rPr lang="es-ES" dirty="0"/>
              <a:t>Haga clic para modificar el estilo de título del patrón</a:t>
            </a:r>
            <a:endParaRPr lang="en-US" dirty="0"/>
          </a:p>
        </p:txBody>
      </p:sp>
      <p:sp>
        <p:nvSpPr>
          <p:cNvPr id="14" name="Rectángulo 13">
            <a:extLst>
              <a:ext uri="{FF2B5EF4-FFF2-40B4-BE49-F238E27FC236}">
                <a16:creationId xmlns:a16="http://schemas.microsoft.com/office/drawing/2014/main" id="{DA586D6F-274A-4967-8E47-9B5F21E832DE}"/>
              </a:ext>
            </a:extLst>
          </p:cNvPr>
          <p:cNvSpPr/>
          <p:nvPr userDrawn="1"/>
        </p:nvSpPr>
        <p:spPr>
          <a:xfrm>
            <a:off x="0" y="984015"/>
            <a:ext cx="12192000" cy="134937"/>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1D8B08B5-C6E0-D8FC-CD0B-77D5B599958D}"/>
              </a:ext>
            </a:extLst>
          </p:cNvPr>
          <p:cNvPicPr>
            <a:picLocks noChangeAspect="1"/>
          </p:cNvPicPr>
          <p:nvPr userDrawn="1"/>
        </p:nvPicPr>
        <p:blipFill>
          <a:blip r:embed="rId2"/>
          <a:stretch>
            <a:fillRect/>
          </a:stretch>
        </p:blipFill>
        <p:spPr>
          <a:xfrm>
            <a:off x="10732733" y="187120"/>
            <a:ext cx="1242134" cy="609775"/>
          </a:xfrm>
          <a:prstGeom prst="rect">
            <a:avLst/>
          </a:prstGeom>
        </p:spPr>
      </p:pic>
      <p:pic>
        <p:nvPicPr>
          <p:cNvPr id="12" name="Imagen 11">
            <a:extLst>
              <a:ext uri="{FF2B5EF4-FFF2-40B4-BE49-F238E27FC236}">
                <a16:creationId xmlns:a16="http://schemas.microsoft.com/office/drawing/2014/main" id="{78350AC7-5CD2-CD16-0DEA-4551C38AA923}"/>
              </a:ext>
            </a:extLst>
          </p:cNvPr>
          <p:cNvPicPr>
            <a:picLocks noChangeAspect="1"/>
          </p:cNvPicPr>
          <p:nvPr userDrawn="1"/>
        </p:nvPicPr>
        <p:blipFill>
          <a:blip r:embed="rId3"/>
          <a:stretch>
            <a:fillRect/>
          </a:stretch>
        </p:blipFill>
        <p:spPr>
          <a:xfrm>
            <a:off x="150921" y="5873985"/>
            <a:ext cx="1828959" cy="823031"/>
          </a:xfrm>
          <a:prstGeom prst="rect">
            <a:avLst/>
          </a:prstGeom>
        </p:spPr>
      </p:pic>
    </p:spTree>
    <p:extLst>
      <p:ext uri="{BB962C8B-B14F-4D97-AF65-F5344CB8AC3E}">
        <p14:creationId xmlns:p14="http://schemas.microsoft.com/office/powerpoint/2010/main" val="205647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1386907E-BABD-4DDB-8FF0-FD1FD51AD9D6}"/>
              </a:ext>
            </a:extLst>
          </p:cNvPr>
          <p:cNvSpPr/>
          <p:nvPr userDrawn="1"/>
        </p:nvSpPr>
        <p:spPr>
          <a:xfrm>
            <a:off x="0" y="0"/>
            <a:ext cx="6178858"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7554CC70-E98A-5379-7F26-2EA7E824586B}"/>
              </a:ext>
            </a:extLst>
          </p:cNvPr>
          <p:cNvSpPr/>
          <p:nvPr userDrawn="1"/>
        </p:nvSpPr>
        <p:spPr>
          <a:xfrm>
            <a:off x="492376" y="464234"/>
            <a:ext cx="4965889" cy="5544264"/>
          </a:xfrm>
          <a:prstGeom prst="rect">
            <a:avLst/>
          </a:prstGeom>
          <a:no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6" name="Rectángulo 5">
            <a:extLst>
              <a:ext uri="{FF2B5EF4-FFF2-40B4-BE49-F238E27FC236}">
                <a16:creationId xmlns:a16="http://schemas.microsoft.com/office/drawing/2014/main" id="{06CFA5A4-2356-F3EF-602A-88F06CBC75E9}"/>
              </a:ext>
            </a:extLst>
          </p:cNvPr>
          <p:cNvSpPr/>
          <p:nvPr userDrawn="1"/>
        </p:nvSpPr>
        <p:spPr>
          <a:xfrm>
            <a:off x="604918" y="618978"/>
            <a:ext cx="4740794" cy="5274795"/>
          </a:xfrm>
          <a:prstGeom prst="rect">
            <a:avLst/>
          </a:prstGeom>
          <a:noFill/>
          <a:ln w="9525" cap="flat" cmpd="sng" algn="ctr">
            <a:solidFill>
              <a:schemeClr val="accent6">
                <a:lumMod val="20000"/>
                <a:lumOff val="8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
        <p:nvSpPr>
          <p:cNvPr id="4" name="Marcador de contenido 3">
            <a:extLst>
              <a:ext uri="{FF2B5EF4-FFF2-40B4-BE49-F238E27FC236}">
                <a16:creationId xmlns:a16="http://schemas.microsoft.com/office/drawing/2014/main" id="{110066EC-A8DC-4AE3-B2CD-A30D51563821}"/>
              </a:ext>
            </a:extLst>
          </p:cNvPr>
          <p:cNvSpPr>
            <a:spLocks noGrp="1"/>
          </p:cNvSpPr>
          <p:nvPr>
            <p:ph sz="half" idx="2"/>
          </p:nvPr>
        </p:nvSpPr>
        <p:spPr>
          <a:xfrm>
            <a:off x="6624372" y="1118797"/>
            <a:ext cx="4790983" cy="488970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Marcador de número de diapositiva 6">
            <a:extLst>
              <a:ext uri="{FF2B5EF4-FFF2-40B4-BE49-F238E27FC236}">
                <a16:creationId xmlns:a16="http://schemas.microsoft.com/office/drawing/2014/main" id="{361D4DB0-94F0-4938-B13C-C70BC1786350}"/>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25" name="Título 24">
            <a:extLst>
              <a:ext uri="{FF2B5EF4-FFF2-40B4-BE49-F238E27FC236}">
                <a16:creationId xmlns:a16="http://schemas.microsoft.com/office/drawing/2014/main" id="{98EF639E-4302-4695-91D3-51CC51B07ACB}"/>
              </a:ext>
            </a:extLst>
          </p:cNvPr>
          <p:cNvSpPr>
            <a:spLocks noGrp="1"/>
          </p:cNvSpPr>
          <p:nvPr>
            <p:ph type="title"/>
          </p:nvPr>
        </p:nvSpPr>
        <p:spPr>
          <a:xfrm>
            <a:off x="851240" y="2346457"/>
            <a:ext cx="4248150" cy="1325563"/>
          </a:xfrm>
        </p:spPr>
        <p:txBody>
          <a:bodyPr/>
          <a:lstStyle>
            <a:lvl1pPr>
              <a:defRPr lang="es-ES" sz="3600" kern="1200" dirty="0" smtClean="0">
                <a:solidFill>
                  <a:schemeClr val="bg1"/>
                </a:solidFill>
                <a:latin typeface="+mj-lt"/>
                <a:ea typeface="+mj-ea"/>
                <a:cs typeface="+mj-cs"/>
              </a:defRPr>
            </a:lvl1pPr>
          </a:lstStyle>
          <a:p>
            <a:r>
              <a:rPr lang="es-ES" dirty="0"/>
              <a:t>Haga clic para modificar el estilo de título del patrón</a:t>
            </a:r>
            <a:endParaRPr lang="en-US" dirty="0"/>
          </a:p>
        </p:txBody>
      </p:sp>
      <p:pic>
        <p:nvPicPr>
          <p:cNvPr id="2" name="Imagen 1">
            <a:extLst>
              <a:ext uri="{FF2B5EF4-FFF2-40B4-BE49-F238E27FC236}">
                <a16:creationId xmlns:a16="http://schemas.microsoft.com/office/drawing/2014/main" id="{B295AD97-A35E-B2C9-5D4D-823663BEA819}"/>
              </a:ext>
            </a:extLst>
          </p:cNvPr>
          <p:cNvPicPr>
            <a:picLocks noChangeAspect="1"/>
          </p:cNvPicPr>
          <p:nvPr userDrawn="1"/>
        </p:nvPicPr>
        <p:blipFill>
          <a:blip r:embed="rId2"/>
          <a:stretch>
            <a:fillRect/>
          </a:stretch>
        </p:blipFill>
        <p:spPr>
          <a:xfrm>
            <a:off x="492376" y="6163242"/>
            <a:ext cx="1221165" cy="599481"/>
          </a:xfrm>
          <a:prstGeom prst="rect">
            <a:avLst/>
          </a:prstGeom>
        </p:spPr>
      </p:pic>
      <p:pic>
        <p:nvPicPr>
          <p:cNvPr id="3" name="Imagen 2">
            <a:extLst>
              <a:ext uri="{FF2B5EF4-FFF2-40B4-BE49-F238E27FC236}">
                <a16:creationId xmlns:a16="http://schemas.microsoft.com/office/drawing/2014/main" id="{DBA393D4-FDC0-9CAA-67FE-C69722913D3B}"/>
              </a:ext>
            </a:extLst>
          </p:cNvPr>
          <p:cNvPicPr>
            <a:picLocks noChangeAspect="1"/>
          </p:cNvPicPr>
          <p:nvPr userDrawn="1"/>
        </p:nvPicPr>
        <p:blipFill>
          <a:blip r:embed="rId3"/>
          <a:stretch>
            <a:fillRect/>
          </a:stretch>
        </p:blipFill>
        <p:spPr>
          <a:xfrm>
            <a:off x="10621633" y="161348"/>
            <a:ext cx="1464333" cy="658949"/>
          </a:xfrm>
          <a:prstGeom prst="rect">
            <a:avLst/>
          </a:prstGeom>
        </p:spPr>
      </p:pic>
    </p:spTree>
    <p:extLst>
      <p:ext uri="{BB962C8B-B14F-4D97-AF65-F5344CB8AC3E}">
        <p14:creationId xmlns:p14="http://schemas.microsoft.com/office/powerpoint/2010/main" val="95464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84AB66-CB4C-44F8-81F4-A496591B06E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3" name="Marcador de pie de página 2">
            <a:extLst>
              <a:ext uri="{FF2B5EF4-FFF2-40B4-BE49-F238E27FC236}">
                <a16:creationId xmlns:a16="http://schemas.microsoft.com/office/drawing/2014/main" id="{3FD60446-80A4-418F-A003-24D44F735FA2}"/>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14816297-FD1D-4D37-BA94-C8151762EFE5}"/>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5" name="Rectángulo 4">
            <a:extLst>
              <a:ext uri="{FF2B5EF4-FFF2-40B4-BE49-F238E27FC236}">
                <a16:creationId xmlns:a16="http://schemas.microsoft.com/office/drawing/2014/main" id="{CDE013B8-A29B-482B-A558-8A44E55317A6}"/>
              </a:ext>
            </a:extLst>
          </p:cNvPr>
          <p:cNvSpPr/>
          <p:nvPr userDrawn="1"/>
        </p:nvSpPr>
        <p:spPr>
          <a:xfrm>
            <a:off x="0" y="0"/>
            <a:ext cx="12192000"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ector recto 7">
            <a:extLst>
              <a:ext uri="{FF2B5EF4-FFF2-40B4-BE49-F238E27FC236}">
                <a16:creationId xmlns:a16="http://schemas.microsoft.com/office/drawing/2014/main" id="{71CCB9EE-3807-47D7-8BB0-FD000A3DEFBE}"/>
              </a:ext>
            </a:extLst>
          </p:cNvPr>
          <p:cNvCxnSpPr>
            <a:cxnSpLocks/>
          </p:cNvCxnSpPr>
          <p:nvPr userDrawn="1"/>
        </p:nvCxnSpPr>
        <p:spPr>
          <a:xfrm>
            <a:off x="5914840" y="2452412"/>
            <a:ext cx="0" cy="167379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ítulo 1">
            <a:extLst>
              <a:ext uri="{FF2B5EF4-FFF2-40B4-BE49-F238E27FC236}">
                <a16:creationId xmlns:a16="http://schemas.microsoft.com/office/drawing/2014/main" id="{8D4CA398-8161-4909-B6B0-36E0B45FB841}"/>
              </a:ext>
            </a:extLst>
          </p:cNvPr>
          <p:cNvSpPr txBox="1">
            <a:spLocks/>
          </p:cNvSpPr>
          <p:nvPr userDrawn="1"/>
        </p:nvSpPr>
        <p:spPr>
          <a:xfrm>
            <a:off x="4038600" y="6288434"/>
            <a:ext cx="3849986" cy="500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Univers Condensed" panose="020B0506020202050204" pitchFamily="34" charset="0"/>
                <a:ea typeface="+mj-ea"/>
                <a:cs typeface="+mj-cs"/>
              </a:defRPr>
            </a:lvl1pPr>
          </a:lstStyle>
          <a:p>
            <a:pPr algn="r"/>
            <a:r>
              <a:rPr lang="es-ES" sz="1400" dirty="0">
                <a:solidFill>
                  <a:schemeClr val="bg1">
                    <a:lumMod val="85000"/>
                  </a:schemeClr>
                </a:solidFill>
              </a:rPr>
              <a:t>Diplomado en introducción a la ciencia de datos</a:t>
            </a:r>
            <a:endParaRPr lang="en-US" sz="1400" dirty="0">
              <a:solidFill>
                <a:schemeClr val="bg1">
                  <a:lumMod val="85000"/>
                </a:schemeClr>
              </a:solidFill>
            </a:endParaRPr>
          </a:p>
        </p:txBody>
      </p:sp>
      <p:pic>
        <p:nvPicPr>
          <p:cNvPr id="9" name="Imagen 8">
            <a:extLst>
              <a:ext uri="{FF2B5EF4-FFF2-40B4-BE49-F238E27FC236}">
                <a16:creationId xmlns:a16="http://schemas.microsoft.com/office/drawing/2014/main" id="{E0B735BD-E671-0199-CD1C-5AE7BE7D20A2}"/>
              </a:ext>
            </a:extLst>
          </p:cNvPr>
          <p:cNvPicPr>
            <a:picLocks noChangeAspect="1"/>
          </p:cNvPicPr>
          <p:nvPr userDrawn="1"/>
        </p:nvPicPr>
        <p:blipFill>
          <a:blip r:embed="rId2"/>
          <a:stretch>
            <a:fillRect/>
          </a:stretch>
        </p:blipFill>
        <p:spPr>
          <a:xfrm>
            <a:off x="2747563" y="2542651"/>
            <a:ext cx="3026936" cy="1485950"/>
          </a:xfrm>
          <a:prstGeom prst="rect">
            <a:avLst/>
          </a:prstGeom>
        </p:spPr>
      </p:pic>
      <p:pic>
        <p:nvPicPr>
          <p:cNvPr id="10" name="Imagen 9">
            <a:extLst>
              <a:ext uri="{FF2B5EF4-FFF2-40B4-BE49-F238E27FC236}">
                <a16:creationId xmlns:a16="http://schemas.microsoft.com/office/drawing/2014/main" id="{629F0A72-E6A3-6167-168E-D1017F08B704}"/>
              </a:ext>
            </a:extLst>
          </p:cNvPr>
          <p:cNvPicPr>
            <a:picLocks noChangeAspect="1"/>
          </p:cNvPicPr>
          <p:nvPr userDrawn="1"/>
        </p:nvPicPr>
        <p:blipFill>
          <a:blip r:embed="rId3"/>
          <a:stretch>
            <a:fillRect/>
          </a:stretch>
        </p:blipFill>
        <p:spPr>
          <a:xfrm>
            <a:off x="6079979" y="2549139"/>
            <a:ext cx="3287696" cy="1479462"/>
          </a:xfrm>
          <a:prstGeom prst="rect">
            <a:avLst/>
          </a:prstGeom>
        </p:spPr>
      </p:pic>
    </p:spTree>
    <p:extLst>
      <p:ext uri="{BB962C8B-B14F-4D97-AF65-F5344CB8AC3E}">
        <p14:creationId xmlns:p14="http://schemas.microsoft.com/office/powerpoint/2010/main" val="242072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7B6E0C17-EDB0-FF69-1570-22863CE41EF9}"/>
              </a:ext>
            </a:extLst>
          </p:cNvPr>
          <p:cNvSpPr/>
          <p:nvPr userDrawn="1"/>
        </p:nvSpPr>
        <p:spPr>
          <a:xfrm>
            <a:off x="0" y="0"/>
            <a:ext cx="12192000" cy="68579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916D118D-8D06-8A65-2BAF-ED5DF7B7F3BD}"/>
              </a:ext>
            </a:extLst>
          </p:cNvPr>
          <p:cNvSpPr/>
          <p:nvPr userDrawn="1"/>
        </p:nvSpPr>
        <p:spPr>
          <a:xfrm>
            <a:off x="138545" y="136525"/>
            <a:ext cx="11914910" cy="6584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EB5684D2-FBF9-44B8-96B9-655506C536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3AF4593-3817-44A5-987A-62C7FA6FE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78F79DA-D8AC-474A-BFC1-7A84E75CA88C}"/>
              </a:ext>
            </a:extLst>
          </p:cNvPr>
          <p:cNvSpPr>
            <a:spLocks noGrp="1"/>
          </p:cNvSpPr>
          <p:nvPr>
            <p:ph sz="half" idx="2"/>
          </p:nvPr>
        </p:nvSpPr>
        <p:spPr>
          <a:xfrm>
            <a:off x="839788" y="2505075"/>
            <a:ext cx="5157787"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texto 4">
            <a:extLst>
              <a:ext uri="{FF2B5EF4-FFF2-40B4-BE49-F238E27FC236}">
                <a16:creationId xmlns:a16="http://schemas.microsoft.com/office/drawing/2014/main" id="{084909E2-087F-4B03-A693-B00E46C93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DD61A6D-00AE-4AF8-AF7C-2DC25DE8B3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807C9FD1-214C-4663-911B-70FA89D5CD4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8" name="Marcador de pie de página 7">
            <a:extLst>
              <a:ext uri="{FF2B5EF4-FFF2-40B4-BE49-F238E27FC236}">
                <a16:creationId xmlns:a16="http://schemas.microsoft.com/office/drawing/2014/main" id="{737723EE-F674-4E48-861E-4F53D73D064E}"/>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9AF6BA0-2F28-430C-88E4-B1FBF8962B0F}"/>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11" name="Diagrama de flujo: proceso 10">
            <a:extLst>
              <a:ext uri="{FF2B5EF4-FFF2-40B4-BE49-F238E27FC236}">
                <a16:creationId xmlns:a16="http://schemas.microsoft.com/office/drawing/2014/main" id="{31F4793E-6B24-E052-2C29-F09E5E9C7852}"/>
              </a:ext>
            </a:extLst>
          </p:cNvPr>
          <p:cNvSpPr/>
          <p:nvPr userDrawn="1"/>
        </p:nvSpPr>
        <p:spPr>
          <a:xfrm>
            <a:off x="138545" y="136525"/>
            <a:ext cx="11914910" cy="6600826"/>
          </a:xfrm>
          <a:prstGeom prst="flowChartProcess">
            <a:avLst/>
          </a:prstGeom>
          <a:noFill/>
          <a:ln w="3810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Tree>
    <p:extLst>
      <p:ext uri="{BB962C8B-B14F-4D97-AF65-F5344CB8AC3E}">
        <p14:creationId xmlns:p14="http://schemas.microsoft.com/office/powerpoint/2010/main" val="337766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E6F87-3D47-4560-BA58-67804758C5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5401F10-4A27-4A5D-8BE0-4BF9DED86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A412BF1-3A33-4EC6-8CCB-EB184A0E3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CB539A-155D-4935-9C9A-BBFF2618175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D1657A68-CBBC-44DC-A107-3EAA00E749D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6ABC1B4-C2EF-432A-8C03-EDB9767DB2E4}"/>
              </a:ext>
            </a:extLst>
          </p:cNvPr>
          <p:cNvSpPr>
            <a:spLocks noGrp="1"/>
          </p:cNvSpPr>
          <p:nvPr>
            <p:ph type="sldNum" sz="quarter" idx="12"/>
          </p:nvPr>
        </p:nvSpPr>
        <p:spPr/>
        <p:txBody>
          <a:bodyPr/>
          <a:lstStyle/>
          <a:p>
            <a:fld id="{DA8B4587-C7B0-40D2-8329-FBC7FEB2F5B7}" type="slidenum">
              <a:rPr lang="en-US" smtClean="0"/>
              <a:t>‹#›</a:t>
            </a:fld>
            <a:endParaRPr lang="en-US"/>
          </a:p>
        </p:txBody>
      </p:sp>
      <p:pic>
        <p:nvPicPr>
          <p:cNvPr id="9" name="Imagen 8">
            <a:extLst>
              <a:ext uri="{FF2B5EF4-FFF2-40B4-BE49-F238E27FC236}">
                <a16:creationId xmlns:a16="http://schemas.microsoft.com/office/drawing/2014/main" id="{76DB7D6F-3392-D404-014C-E12873D22A6D}"/>
              </a:ext>
            </a:extLst>
          </p:cNvPr>
          <p:cNvPicPr>
            <a:picLocks noChangeAspect="1"/>
          </p:cNvPicPr>
          <p:nvPr userDrawn="1"/>
        </p:nvPicPr>
        <p:blipFill>
          <a:blip r:embed="rId2"/>
          <a:stretch>
            <a:fillRect/>
          </a:stretch>
        </p:blipFill>
        <p:spPr>
          <a:xfrm>
            <a:off x="0" y="6109126"/>
            <a:ext cx="12192000" cy="788497"/>
          </a:xfrm>
          <a:prstGeom prst="rect">
            <a:avLst/>
          </a:prstGeom>
        </p:spPr>
      </p:pic>
      <p:sp>
        <p:nvSpPr>
          <p:cNvPr id="10" name="Rectángulo 9">
            <a:extLst>
              <a:ext uri="{FF2B5EF4-FFF2-40B4-BE49-F238E27FC236}">
                <a16:creationId xmlns:a16="http://schemas.microsoft.com/office/drawing/2014/main" id="{0531ED34-5679-A32D-DF91-D6CDBFEEC744}"/>
              </a:ext>
            </a:extLst>
          </p:cNvPr>
          <p:cNvSpPr/>
          <p:nvPr userDrawn="1"/>
        </p:nvSpPr>
        <p:spPr>
          <a:xfrm>
            <a:off x="0" y="6355715"/>
            <a:ext cx="12192000" cy="54127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1313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2D8697BB-383A-96F4-8B39-DEF19B27EE9A}"/>
              </a:ext>
            </a:extLst>
          </p:cNvPr>
          <p:cNvSpPr/>
          <p:nvPr userDrawn="1"/>
        </p:nvSpPr>
        <p:spPr>
          <a:xfrm>
            <a:off x="-19342" y="0"/>
            <a:ext cx="4937760" cy="6858000"/>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AB51F52-65BA-428B-B493-B342658F6387}"/>
              </a:ext>
            </a:extLst>
          </p:cNvPr>
          <p:cNvSpPr>
            <a:spLocks noGrp="1"/>
          </p:cNvSpPr>
          <p:nvPr>
            <p:ph type="title"/>
          </p:nvPr>
        </p:nvSpPr>
        <p:spPr>
          <a:xfrm>
            <a:off x="502761"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332201FA-E996-4580-B8DD-84EDBE29FB72}"/>
              </a:ext>
            </a:extLst>
          </p:cNvPr>
          <p:cNvSpPr>
            <a:spLocks noGrp="1"/>
          </p:cNvSpPr>
          <p:nvPr>
            <p:ph type="pic" idx="1"/>
          </p:nvPr>
        </p:nvSpPr>
        <p:spPr>
          <a:xfrm>
            <a:off x="5272590" y="99536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72491448-6507-420F-9CE7-489D1355E3B6}"/>
              </a:ext>
            </a:extLst>
          </p:cNvPr>
          <p:cNvSpPr>
            <a:spLocks noGrp="1"/>
          </p:cNvSpPr>
          <p:nvPr>
            <p:ph type="body" sz="half" idx="2"/>
          </p:nvPr>
        </p:nvSpPr>
        <p:spPr>
          <a:xfrm>
            <a:off x="50276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61E708-C443-4A57-BF84-FFFA1C1085F3}"/>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4F259D06-DBD2-4274-88F5-5529A35DD34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F9978B1-65E4-4E7B-B7DB-F82D34B5D06C}"/>
              </a:ext>
            </a:extLst>
          </p:cNvPr>
          <p:cNvSpPr>
            <a:spLocks noGrp="1"/>
          </p:cNvSpPr>
          <p:nvPr>
            <p:ph type="sldNum" sz="quarter" idx="12"/>
          </p:nvPr>
        </p:nvSpPr>
        <p:spPr/>
        <p:txBody>
          <a:bodyPr/>
          <a:lstStyle/>
          <a:p>
            <a:fld id="{DA8B4587-C7B0-40D2-8329-FBC7FEB2F5B7}" type="slidenum">
              <a:rPr lang="en-US" smtClean="0"/>
              <a:t>‹#›</a:t>
            </a:fld>
            <a:endParaRPr lang="en-US"/>
          </a:p>
        </p:txBody>
      </p:sp>
      <p:cxnSp>
        <p:nvCxnSpPr>
          <p:cNvPr id="10" name="Conector recto 9">
            <a:extLst>
              <a:ext uri="{FF2B5EF4-FFF2-40B4-BE49-F238E27FC236}">
                <a16:creationId xmlns:a16="http://schemas.microsoft.com/office/drawing/2014/main" id="{71CA1D3F-8486-BD47-85E6-09A59E205898}"/>
              </a:ext>
            </a:extLst>
          </p:cNvPr>
          <p:cNvCxnSpPr/>
          <p:nvPr userDrawn="1"/>
        </p:nvCxnSpPr>
        <p:spPr>
          <a:xfrm>
            <a:off x="0" y="-10551"/>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F230FEE-312C-C310-F68B-C2C0D5C388CB}"/>
              </a:ext>
            </a:extLst>
          </p:cNvPr>
          <p:cNvCxnSpPr/>
          <p:nvPr userDrawn="1"/>
        </p:nvCxnSpPr>
        <p:spPr>
          <a:xfrm>
            <a:off x="4924425" y="0"/>
            <a:ext cx="0" cy="6858000"/>
          </a:xfrm>
          <a:prstGeom prst="line">
            <a:avLst/>
          </a:prstGeom>
          <a:ln w="76200">
            <a:solidFill>
              <a:schemeClr val="accent6">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8DF1E382-4458-8198-CF86-5AC2E0B292EF}"/>
              </a:ext>
            </a:extLst>
          </p:cNvPr>
          <p:cNvCxnSpPr>
            <a:cxnSpLocks/>
          </p:cNvCxnSpPr>
          <p:nvPr userDrawn="1"/>
        </p:nvCxnSpPr>
        <p:spPr>
          <a:xfrm>
            <a:off x="24579" y="-10551"/>
            <a:ext cx="0" cy="686855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Diagrama de flujo: proceso 16">
            <a:extLst>
              <a:ext uri="{FF2B5EF4-FFF2-40B4-BE49-F238E27FC236}">
                <a16:creationId xmlns:a16="http://schemas.microsoft.com/office/drawing/2014/main" id="{76AB789D-86B5-D57A-601A-DDFC98DB259C}"/>
              </a:ext>
            </a:extLst>
          </p:cNvPr>
          <p:cNvSpPr/>
          <p:nvPr userDrawn="1"/>
        </p:nvSpPr>
        <p:spPr>
          <a:xfrm>
            <a:off x="11909329" y="-10551"/>
            <a:ext cx="282668" cy="6858000"/>
          </a:xfrm>
          <a:prstGeom prst="flowChartProcess">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058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89676EE-A393-C618-BCEA-C4B503D5827A}"/>
              </a:ext>
            </a:extLst>
          </p:cNvPr>
          <p:cNvSpPr/>
          <p:nvPr userDrawn="1"/>
        </p:nvSpPr>
        <p:spPr>
          <a:xfrm>
            <a:off x="0" y="457200"/>
            <a:ext cx="214313" cy="6264275"/>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8A6525B3-000F-4C22-A8DB-1B4779BF3F06}"/>
              </a:ext>
            </a:extLst>
          </p:cNvPr>
          <p:cNvSpPr>
            <a:spLocks noGrp="1"/>
          </p:cNvSpPr>
          <p:nvPr>
            <p:ph type="title"/>
          </p:nvPr>
        </p:nvSpPr>
        <p:spPr/>
        <p:txBody>
          <a:bodyPr/>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AC1906B7-6DC6-4D52-8408-3F00C0D099AB}"/>
              </a:ext>
            </a:extLst>
          </p:cNvPr>
          <p:cNvSpPr>
            <a:spLocks noGrp="1"/>
          </p:cNvSpPr>
          <p:nvPr>
            <p:ph type="body" orient="vert" idx="1"/>
          </p:nvPr>
        </p:nvSpPr>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Marcador de fecha 3">
            <a:extLst>
              <a:ext uri="{FF2B5EF4-FFF2-40B4-BE49-F238E27FC236}">
                <a16:creationId xmlns:a16="http://schemas.microsoft.com/office/drawing/2014/main" id="{3BFB04AD-FC78-4D41-A2B4-0221CC51C2B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EB64412-838D-45A7-A605-EEDBC8A7010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0F45E2F-5BFF-43E0-AC68-EA41691F0E68}"/>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6062B0B0-8E50-8246-471E-96A08CE2F529}"/>
              </a:ext>
            </a:extLst>
          </p:cNvPr>
          <p:cNvSpPr/>
          <p:nvPr userDrawn="1"/>
        </p:nvSpPr>
        <p:spPr>
          <a:xfrm rot="5400000">
            <a:off x="5988843" y="-4942824"/>
            <a:ext cx="214314" cy="100999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DD904A0-89D7-177F-DE67-D160F257AAB5}"/>
              </a:ext>
            </a:extLst>
          </p:cNvPr>
          <p:cNvSpPr/>
          <p:nvPr userDrawn="1"/>
        </p:nvSpPr>
        <p:spPr>
          <a:xfrm>
            <a:off x="11977687" y="562708"/>
            <a:ext cx="214313" cy="6158767"/>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6694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1E2214-DE73-45AD-B155-10AA4F927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1756222-C9A0-4600-99F9-698164A58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4CE7E6B-CFAA-4CCB-B163-C40D711E8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DE97CE8-FDDE-4A1C-AF08-72039C36C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8C1CBD8A-1E84-41F8-8780-DFC09008A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4587-C7B0-40D2-8329-FBC7FEB2F5B7}" type="slidenum">
              <a:rPr lang="en-US" smtClean="0"/>
              <a:t>‹#›</a:t>
            </a:fld>
            <a:endParaRPr lang="en-US"/>
          </a:p>
        </p:txBody>
      </p:sp>
    </p:spTree>
    <p:extLst>
      <p:ext uri="{BB962C8B-B14F-4D97-AF65-F5344CB8AC3E}">
        <p14:creationId xmlns:p14="http://schemas.microsoft.com/office/powerpoint/2010/main" val="4014003853"/>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2" r:id="rId4"/>
    <p:sldLayoutId id="2147483655" r:id="rId5"/>
    <p:sldLayoutId id="2147483653"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josedom24/recursos_intef/tree/main/recurso3"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F8221-F3D2-DE8F-6B4A-1E8C46397BFC}"/>
              </a:ext>
            </a:extLst>
          </p:cNvPr>
          <p:cNvSpPr>
            <a:spLocks noGrp="1"/>
          </p:cNvSpPr>
          <p:nvPr>
            <p:ph type="title"/>
          </p:nvPr>
        </p:nvSpPr>
        <p:spPr/>
        <p:txBody>
          <a:bodyPr>
            <a:normAutofit/>
          </a:bodyPr>
          <a:lstStyle/>
          <a:p>
            <a:r>
              <a:rPr lang="es-CO" dirty="0">
                <a:latin typeface="Humanst521 BT" panose="020B0602020204020204" pitchFamily="34" charset="0"/>
              </a:rPr>
              <a:t>DIPLOMADO EN INTRODUCCIÓN A LA CIENCIA DE DATOS</a:t>
            </a:r>
          </a:p>
        </p:txBody>
      </p:sp>
      <p:sp>
        <p:nvSpPr>
          <p:cNvPr id="3" name="Marcador de texto 2">
            <a:extLst>
              <a:ext uri="{FF2B5EF4-FFF2-40B4-BE49-F238E27FC236}">
                <a16:creationId xmlns:a16="http://schemas.microsoft.com/office/drawing/2014/main" id="{71929AF5-74FB-57DD-2033-C53415C46432}"/>
              </a:ext>
            </a:extLst>
          </p:cNvPr>
          <p:cNvSpPr>
            <a:spLocks noGrp="1"/>
          </p:cNvSpPr>
          <p:nvPr>
            <p:ph type="body" sz="quarter" idx="13"/>
          </p:nvPr>
        </p:nvSpPr>
        <p:spPr/>
        <p:txBody>
          <a:bodyPr/>
          <a:lstStyle/>
          <a:p>
            <a:r>
              <a:rPr lang="es-CO" dirty="0"/>
              <a:t>Sesión 9</a:t>
            </a:r>
          </a:p>
        </p:txBody>
      </p:sp>
      <p:sp>
        <p:nvSpPr>
          <p:cNvPr id="4" name="CuadroTexto 3">
            <a:extLst>
              <a:ext uri="{FF2B5EF4-FFF2-40B4-BE49-F238E27FC236}">
                <a16:creationId xmlns:a16="http://schemas.microsoft.com/office/drawing/2014/main" id="{D256CA55-EC7E-1669-7616-80AF6052F27A}"/>
              </a:ext>
            </a:extLst>
          </p:cNvPr>
          <p:cNvSpPr txBox="1"/>
          <p:nvPr/>
        </p:nvSpPr>
        <p:spPr>
          <a:xfrm>
            <a:off x="4236150" y="5153891"/>
            <a:ext cx="3837709" cy="369332"/>
          </a:xfrm>
          <a:prstGeom prst="rect">
            <a:avLst/>
          </a:prstGeom>
          <a:noFill/>
        </p:spPr>
        <p:txBody>
          <a:bodyPr wrap="square" rtlCol="0">
            <a:spAutoFit/>
          </a:bodyPr>
          <a:lstStyle/>
          <a:p>
            <a:pPr algn="ctr"/>
            <a:r>
              <a:rPr lang="es-CO" dirty="0">
                <a:solidFill>
                  <a:schemeClr val="bg1"/>
                </a:solidFill>
                <a:latin typeface="Bahnschrift Condensed" panose="020B0502040204020203" pitchFamily="34" charset="0"/>
              </a:rPr>
              <a:t>Luis Alejandro Torres Niño</a:t>
            </a:r>
          </a:p>
        </p:txBody>
      </p:sp>
    </p:spTree>
    <p:extLst>
      <p:ext uri="{BB962C8B-B14F-4D97-AF65-F5344CB8AC3E}">
        <p14:creationId xmlns:p14="http://schemas.microsoft.com/office/powerpoint/2010/main" val="3875896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E05E33DB-7CE9-8219-1AD8-7D61841DF67F}"/>
              </a:ext>
            </a:extLst>
          </p:cNvPr>
          <p:cNvSpPr txBox="1"/>
          <p:nvPr/>
        </p:nvSpPr>
        <p:spPr>
          <a:xfrm>
            <a:off x="491971" y="1363195"/>
            <a:ext cx="3486852" cy="369332"/>
          </a:xfrm>
          <a:prstGeom prst="rect">
            <a:avLst/>
          </a:prstGeom>
          <a:noFill/>
        </p:spPr>
        <p:txBody>
          <a:bodyPr wrap="none" rtlCol="0">
            <a:spAutoFit/>
          </a:bodyPr>
          <a:lstStyle/>
          <a:p>
            <a:r>
              <a:rPr lang="en-US" b="1" dirty="0">
                <a:solidFill>
                  <a:srgbClr val="14C214"/>
                </a:solidFill>
              </a:rPr>
              <a:t>LECTURA LÍNEA A LÍNEA</a:t>
            </a:r>
          </a:p>
        </p:txBody>
      </p:sp>
      <p:sp>
        <p:nvSpPr>
          <p:cNvPr id="4" name="TextBox 3">
            <a:extLst>
              <a:ext uri="{FF2B5EF4-FFF2-40B4-BE49-F238E27FC236}">
                <a16:creationId xmlns:a16="http://schemas.microsoft.com/office/drawing/2014/main" id="{C56A4C01-8C76-3A69-C9D5-15C93B73B910}"/>
              </a:ext>
            </a:extLst>
          </p:cNvPr>
          <p:cNvSpPr txBox="1"/>
          <p:nvPr/>
        </p:nvSpPr>
        <p:spPr>
          <a:xfrm>
            <a:off x="1503153" y="2078359"/>
            <a:ext cx="7873760" cy="646331"/>
          </a:xfrm>
          <a:prstGeom prst="rect">
            <a:avLst/>
          </a:prstGeom>
          <a:noFill/>
        </p:spPr>
        <p:txBody>
          <a:bodyPr wrap="square">
            <a:spAutoFit/>
          </a:bodyPr>
          <a:lstStyle/>
          <a:p>
            <a:r>
              <a:rPr lang="es-ES" dirty="0"/>
              <a:t>Al igual que con la función de lectura estándar input(), se están leyendo cadenas de caracteres, es decir, línea es un dato tipo </a:t>
            </a:r>
            <a:r>
              <a:rPr lang="es-ES" b="1" dirty="0" err="1"/>
              <a:t>str</a:t>
            </a:r>
            <a:r>
              <a:rPr lang="es-ES" dirty="0"/>
              <a:t>.</a:t>
            </a:r>
            <a:endParaRPr lang="en-US" dirty="0"/>
          </a:p>
        </p:txBody>
      </p:sp>
      <p:sp>
        <p:nvSpPr>
          <p:cNvPr id="5" name="TextBox 4">
            <a:extLst>
              <a:ext uri="{FF2B5EF4-FFF2-40B4-BE49-F238E27FC236}">
                <a16:creationId xmlns:a16="http://schemas.microsoft.com/office/drawing/2014/main" id="{A578CA7D-C5B2-26F8-2D72-4A2060E19A9F}"/>
              </a:ext>
            </a:extLst>
          </p:cNvPr>
          <p:cNvSpPr txBox="1"/>
          <p:nvPr/>
        </p:nvSpPr>
        <p:spPr>
          <a:xfrm>
            <a:off x="3040093" y="3087713"/>
            <a:ext cx="6111814" cy="2585323"/>
          </a:xfrm>
          <a:prstGeom prst="rect">
            <a:avLst/>
          </a:prstGeom>
          <a:solidFill>
            <a:schemeClr val="tx1"/>
          </a:solidFill>
        </p:spPr>
        <p:txBody>
          <a:bodyPr wrap="square">
            <a:spAutoFit/>
          </a:bodyPr>
          <a:lstStyle/>
          <a:p>
            <a:r>
              <a:rPr lang="en-US" b="0" dirty="0" err="1">
                <a:solidFill>
                  <a:srgbClr val="9CDCFE"/>
                </a:solidFill>
                <a:effectLst/>
                <a:latin typeface="Consolas" panose="020B0609020204030204" pitchFamily="49" charset="0"/>
              </a:rPr>
              <a:t>lista_enteros</a:t>
            </a:r>
            <a:r>
              <a:rPr lang="en-US" b="0" dirty="0">
                <a:solidFill>
                  <a:srgbClr val="D4D4D4"/>
                </a:solidFill>
                <a:effectLst/>
                <a:latin typeface="Consolas" panose="020B0609020204030204" pitchFamily="49" charset="0"/>
              </a:rPr>
              <a:t> = []</a:t>
            </a:r>
          </a:p>
          <a:p>
            <a:br>
              <a:rPr lang="en-US" b="0" dirty="0">
                <a:solidFill>
                  <a:srgbClr val="D4D4D4"/>
                </a:solidFill>
                <a:effectLst/>
                <a:latin typeface="Consolas" panose="020B0609020204030204" pitchFamily="49" charset="0"/>
              </a:rPr>
            </a:br>
            <a:r>
              <a:rPr lang="en-US" b="0" dirty="0" err="1">
                <a:solidFill>
                  <a:srgbClr val="9CDCFE"/>
                </a:solidFill>
                <a:effectLst/>
                <a:latin typeface="Consolas" panose="020B0609020204030204" pitchFamily="49" charset="0"/>
              </a:rPr>
              <a:t>datos</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open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datos</a:t>
            </a:r>
            <a:r>
              <a:rPr lang="en-US" b="0" dirty="0">
                <a:solidFill>
                  <a:srgbClr val="CE9178"/>
                </a:solidFill>
                <a:effectLst/>
                <a:latin typeface="Consolas" panose="020B0609020204030204" pitchFamily="49" charset="0"/>
              </a:rPr>
              <a:t>/dataset.</a:t>
            </a:r>
            <a:r>
              <a:rPr lang="en-US" b="0" dirty="0" err="1">
                <a:solidFill>
                  <a:srgbClr val="CE9178"/>
                </a:solidFill>
                <a:effectLst/>
                <a:latin typeface="Consolas" panose="020B0609020204030204" pitchFamily="49" charset="0"/>
              </a:rPr>
              <a:t>dat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linea</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datos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lista_enteros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append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linea</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lista_enteros</a:t>
            </a:r>
            <a:r>
              <a:rPr lang="en-US" b="0" dirty="0">
                <a:solidFill>
                  <a:srgbClr val="D4D4D4"/>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datos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close</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Cerramos</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el</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archivo</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858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5719836" cy="369332"/>
          </a:xfrm>
          <a:prstGeom prst="rect">
            <a:avLst/>
          </a:prstGeom>
          <a:noFill/>
        </p:spPr>
        <p:txBody>
          <a:bodyPr wrap="none" rtlCol="0">
            <a:spAutoFit/>
          </a:bodyPr>
          <a:lstStyle/>
          <a:p>
            <a:r>
              <a:rPr lang="en-US" b="1" dirty="0">
                <a:solidFill>
                  <a:srgbClr val="14C214"/>
                </a:solidFill>
              </a:rPr>
              <a:t>MANEJO DE EXCEPCIONES CON ARCHIVOS</a:t>
            </a:r>
          </a:p>
        </p:txBody>
      </p:sp>
      <p:sp>
        <p:nvSpPr>
          <p:cNvPr id="4" name="TextBox 3">
            <a:extLst>
              <a:ext uri="{FF2B5EF4-FFF2-40B4-BE49-F238E27FC236}">
                <a16:creationId xmlns:a16="http://schemas.microsoft.com/office/drawing/2014/main" id="{5DDBA4FF-92BA-FCE1-9F0B-CB774C9FDFEA}"/>
              </a:ext>
            </a:extLst>
          </p:cNvPr>
          <p:cNvSpPr txBox="1"/>
          <p:nvPr/>
        </p:nvSpPr>
        <p:spPr>
          <a:xfrm>
            <a:off x="1167510" y="1896645"/>
            <a:ext cx="5044297" cy="4247317"/>
          </a:xfrm>
          <a:prstGeom prst="rect">
            <a:avLst/>
          </a:prstGeom>
          <a:noFill/>
        </p:spPr>
        <p:txBody>
          <a:bodyPr wrap="square">
            <a:spAutoFit/>
          </a:bodyPr>
          <a:lstStyle/>
          <a:p>
            <a:r>
              <a:rPr lang="es-ES" b="0" i="0" dirty="0">
                <a:solidFill>
                  <a:srgbClr val="333333"/>
                </a:solidFill>
                <a:effectLst/>
                <a:latin typeface="-apple-system"/>
              </a:rPr>
              <a:t>Existen una serie de elementos </a:t>
            </a:r>
            <a:r>
              <a:rPr lang="es-ES" b="0" i="1" dirty="0">
                <a:solidFill>
                  <a:srgbClr val="333333"/>
                </a:solidFill>
                <a:effectLst/>
                <a:latin typeface="-apple-system"/>
              </a:rPr>
              <a:t>externos</a:t>
            </a:r>
            <a:r>
              <a:rPr lang="es-ES" b="0" i="0" dirty="0">
                <a:solidFill>
                  <a:srgbClr val="333333"/>
                </a:solidFill>
                <a:effectLst/>
                <a:latin typeface="-apple-system"/>
              </a:rPr>
              <a:t> que dependen del </a:t>
            </a:r>
            <a:r>
              <a:rPr lang="es-ES" b="0" i="1" dirty="0">
                <a:solidFill>
                  <a:srgbClr val="333333"/>
                </a:solidFill>
                <a:effectLst/>
                <a:latin typeface="-apple-system"/>
              </a:rPr>
              <a:t>hardware</a:t>
            </a:r>
            <a:r>
              <a:rPr lang="es-ES" b="0" i="0" dirty="0">
                <a:solidFill>
                  <a:srgbClr val="333333"/>
                </a:solidFill>
                <a:effectLst/>
                <a:latin typeface="-apple-system"/>
              </a:rPr>
              <a:t> y del </a:t>
            </a:r>
            <a:r>
              <a:rPr lang="es-ES" b="1" i="0" dirty="0">
                <a:solidFill>
                  <a:srgbClr val="333333"/>
                </a:solidFill>
                <a:effectLst/>
                <a:latin typeface="-apple-system"/>
              </a:rPr>
              <a:t>Sistema Operativo</a:t>
            </a:r>
            <a:r>
              <a:rPr lang="es-ES" b="0" i="0" dirty="0">
                <a:solidFill>
                  <a:srgbClr val="333333"/>
                </a:solidFill>
                <a:effectLst/>
                <a:latin typeface="-apple-system"/>
              </a:rPr>
              <a:t> que pueden fallar y que están fuera del control del programador.</a:t>
            </a:r>
          </a:p>
          <a:p>
            <a:endParaRPr lang="es-ES" b="0" i="0" dirty="0">
              <a:solidFill>
                <a:srgbClr val="333333"/>
              </a:solidFill>
              <a:effectLst/>
              <a:latin typeface="-apple-system"/>
            </a:endParaRPr>
          </a:p>
          <a:p>
            <a:pPr marL="285750" indent="-285750" algn="l">
              <a:buFont typeface="Arial" panose="020B0604020202020204" pitchFamily="34" charset="0"/>
              <a:buChar char="•"/>
            </a:pPr>
            <a:r>
              <a:rPr lang="en-US" b="0" i="0" dirty="0">
                <a:solidFill>
                  <a:srgbClr val="333333"/>
                </a:solidFill>
                <a:effectLst/>
                <a:latin typeface="-apple-system"/>
              </a:rPr>
              <a:t>El </a:t>
            </a:r>
            <a:r>
              <a:rPr lang="en-US" b="0" i="0" dirty="0" err="1">
                <a:solidFill>
                  <a:srgbClr val="333333"/>
                </a:solidFill>
                <a:effectLst/>
                <a:latin typeface="-apple-system"/>
              </a:rPr>
              <a:t>archivo</a:t>
            </a:r>
            <a:r>
              <a:rPr lang="en-US" b="0" i="0" dirty="0">
                <a:solidFill>
                  <a:srgbClr val="333333"/>
                </a:solidFill>
                <a:effectLst/>
                <a:latin typeface="-apple-system"/>
              </a:rPr>
              <a:t> que se </a:t>
            </a:r>
            <a:r>
              <a:rPr lang="en-US" b="0" i="0" dirty="0" err="1">
                <a:solidFill>
                  <a:srgbClr val="333333"/>
                </a:solidFill>
                <a:effectLst/>
                <a:latin typeface="-apple-system"/>
              </a:rPr>
              <a:t>pretende</a:t>
            </a:r>
            <a:r>
              <a:rPr lang="en-US" b="0" i="0" dirty="0">
                <a:solidFill>
                  <a:srgbClr val="333333"/>
                </a:solidFill>
                <a:effectLst/>
                <a:latin typeface="-apple-system"/>
              </a:rPr>
              <a:t> </a:t>
            </a:r>
            <a:r>
              <a:rPr lang="en-US" b="0" i="1" dirty="0" err="1">
                <a:solidFill>
                  <a:srgbClr val="333333"/>
                </a:solidFill>
                <a:effectLst/>
                <a:latin typeface="-apple-system"/>
              </a:rPr>
              <a:t>abrir</a:t>
            </a:r>
            <a:r>
              <a:rPr lang="en-US" b="0" i="0" dirty="0">
                <a:solidFill>
                  <a:srgbClr val="333333"/>
                </a:solidFill>
                <a:effectLst/>
                <a:latin typeface="-apple-system"/>
              </a:rPr>
              <a:t> para </a:t>
            </a:r>
            <a:r>
              <a:rPr lang="en-US" b="0" i="1" dirty="0" err="1">
                <a:solidFill>
                  <a:srgbClr val="333333"/>
                </a:solidFill>
                <a:effectLst/>
                <a:latin typeface="-apple-system"/>
              </a:rPr>
              <a:t>lectura</a:t>
            </a:r>
            <a:r>
              <a:rPr lang="en-US" b="0" i="0" dirty="0">
                <a:solidFill>
                  <a:srgbClr val="333333"/>
                </a:solidFill>
                <a:effectLst/>
                <a:latin typeface="-apple-system"/>
              </a:rPr>
              <a:t> no </a:t>
            </a:r>
            <a:r>
              <a:rPr lang="en-US" b="0" i="0" dirty="0" err="1">
                <a:solidFill>
                  <a:srgbClr val="333333"/>
                </a:solidFill>
                <a:effectLst/>
                <a:latin typeface="-apple-system"/>
              </a:rPr>
              <a:t>existe</a:t>
            </a:r>
            <a:r>
              <a:rPr lang="en-US" b="0" i="0" dirty="0">
                <a:solidFill>
                  <a:srgbClr val="333333"/>
                </a:solidFill>
                <a:effectLst/>
                <a:latin typeface="-apple-system"/>
              </a:rPr>
              <a:t>.</a:t>
            </a:r>
          </a:p>
          <a:p>
            <a:pPr marL="285750" indent="-285750" algn="l">
              <a:buFont typeface="Arial" panose="020B0604020202020204" pitchFamily="34" charset="0"/>
              <a:buChar char="•"/>
            </a:pPr>
            <a:r>
              <a:rPr lang="en-US" b="0" i="0" dirty="0">
                <a:solidFill>
                  <a:srgbClr val="333333"/>
                </a:solidFill>
                <a:effectLst/>
                <a:latin typeface="-apple-system"/>
              </a:rPr>
              <a:t>Se </a:t>
            </a:r>
            <a:r>
              <a:rPr lang="en-US" b="0" i="0" dirty="0" err="1">
                <a:solidFill>
                  <a:srgbClr val="333333"/>
                </a:solidFill>
                <a:effectLst/>
                <a:latin typeface="-apple-system"/>
              </a:rPr>
              <a:t>pretende</a:t>
            </a:r>
            <a:r>
              <a:rPr lang="en-US" b="0" i="0" dirty="0">
                <a:solidFill>
                  <a:srgbClr val="333333"/>
                </a:solidFill>
                <a:effectLst/>
                <a:latin typeface="-apple-system"/>
              </a:rPr>
              <a:t> </a:t>
            </a:r>
            <a:r>
              <a:rPr lang="en-US" b="0" i="1" dirty="0" err="1">
                <a:solidFill>
                  <a:srgbClr val="333333"/>
                </a:solidFill>
                <a:effectLst/>
                <a:latin typeface="-apple-system"/>
              </a:rPr>
              <a:t>abrir</a:t>
            </a:r>
            <a:r>
              <a:rPr lang="en-US" b="0" i="0" dirty="0">
                <a:solidFill>
                  <a:srgbClr val="333333"/>
                </a:solidFill>
                <a:effectLst/>
                <a:latin typeface="-apple-system"/>
              </a:rPr>
              <a:t> para </a:t>
            </a:r>
            <a:r>
              <a:rPr lang="en-US" b="0" i="1" dirty="0" err="1">
                <a:solidFill>
                  <a:srgbClr val="333333"/>
                </a:solidFill>
                <a:effectLst/>
                <a:latin typeface="-apple-system"/>
              </a:rPr>
              <a:t>escritura</a:t>
            </a:r>
            <a:r>
              <a:rPr lang="en-US" b="0" i="0" dirty="0">
                <a:solidFill>
                  <a:srgbClr val="333333"/>
                </a:solidFill>
                <a:effectLst/>
                <a:latin typeface="-apple-system"/>
              </a:rPr>
              <a:t> un </a:t>
            </a:r>
            <a:r>
              <a:rPr lang="en-US" b="0" i="0" dirty="0" err="1">
                <a:solidFill>
                  <a:srgbClr val="333333"/>
                </a:solidFill>
                <a:effectLst/>
                <a:latin typeface="-apple-system"/>
              </a:rPr>
              <a:t>archivo</a:t>
            </a:r>
            <a:r>
              <a:rPr lang="en-US" b="0" i="0" dirty="0">
                <a:solidFill>
                  <a:srgbClr val="333333"/>
                </a:solidFill>
                <a:effectLst/>
                <a:latin typeface="-apple-system"/>
              </a:rPr>
              <a:t> </a:t>
            </a:r>
            <a:r>
              <a:rPr lang="en-US" b="0" i="0" dirty="0" err="1">
                <a:solidFill>
                  <a:srgbClr val="333333"/>
                </a:solidFill>
                <a:effectLst/>
                <a:latin typeface="-apple-system"/>
              </a:rPr>
              <a:t>en</a:t>
            </a:r>
            <a:r>
              <a:rPr lang="en-US" b="0" i="0" dirty="0">
                <a:solidFill>
                  <a:srgbClr val="333333"/>
                </a:solidFill>
                <a:effectLst/>
                <a:latin typeface="-apple-system"/>
              </a:rPr>
              <a:t> un medio </a:t>
            </a:r>
            <a:r>
              <a:rPr lang="en-US" b="0" i="0" dirty="0" err="1">
                <a:solidFill>
                  <a:srgbClr val="333333"/>
                </a:solidFill>
                <a:effectLst/>
                <a:latin typeface="-apple-system"/>
              </a:rPr>
              <a:t>físico</a:t>
            </a:r>
            <a:r>
              <a:rPr lang="en-US" b="0" i="0" dirty="0">
                <a:solidFill>
                  <a:srgbClr val="333333"/>
                </a:solidFill>
                <a:effectLst/>
                <a:latin typeface="-apple-system"/>
              </a:rPr>
              <a:t> (</a:t>
            </a:r>
            <a:r>
              <a:rPr lang="en-US" b="0" i="0" dirty="0" err="1">
                <a:solidFill>
                  <a:srgbClr val="333333"/>
                </a:solidFill>
                <a:effectLst/>
                <a:latin typeface="-apple-system"/>
              </a:rPr>
              <a:t>dispositivo</a:t>
            </a:r>
            <a:r>
              <a:rPr lang="en-US" b="0" i="0" dirty="0">
                <a:solidFill>
                  <a:srgbClr val="333333"/>
                </a:solidFill>
                <a:effectLst/>
                <a:latin typeface="-apple-system"/>
              </a:rPr>
              <a:t>) o </a:t>
            </a:r>
            <a:r>
              <a:rPr lang="en-US" b="0" i="0" dirty="0" err="1">
                <a:solidFill>
                  <a:srgbClr val="333333"/>
                </a:solidFill>
                <a:effectLst/>
                <a:latin typeface="-apple-system"/>
              </a:rPr>
              <a:t>lógico</a:t>
            </a:r>
            <a:r>
              <a:rPr lang="en-US" b="0" i="0" dirty="0">
                <a:solidFill>
                  <a:srgbClr val="333333"/>
                </a:solidFill>
                <a:effectLst/>
                <a:latin typeface="-apple-system"/>
              </a:rPr>
              <a:t> (</a:t>
            </a:r>
            <a:r>
              <a:rPr lang="en-US" b="0" i="0" dirty="0" err="1">
                <a:solidFill>
                  <a:srgbClr val="333333"/>
                </a:solidFill>
                <a:effectLst/>
                <a:latin typeface="-apple-system"/>
              </a:rPr>
              <a:t>carpeta</a:t>
            </a:r>
            <a:r>
              <a:rPr lang="en-US" b="0" i="0" dirty="0">
                <a:solidFill>
                  <a:srgbClr val="333333"/>
                </a:solidFill>
                <a:effectLst/>
                <a:latin typeface="-apple-system"/>
              </a:rPr>
              <a:t>) </a:t>
            </a:r>
            <a:r>
              <a:rPr lang="en-US" b="0" i="1" dirty="0" err="1">
                <a:solidFill>
                  <a:srgbClr val="333333"/>
                </a:solidFill>
                <a:effectLst/>
                <a:latin typeface="-apple-system"/>
              </a:rPr>
              <a:t>protegido</a:t>
            </a:r>
            <a:r>
              <a:rPr lang="en-US" b="0" i="0" dirty="0">
                <a:solidFill>
                  <a:srgbClr val="333333"/>
                </a:solidFill>
                <a:effectLst/>
                <a:latin typeface="-apple-system"/>
              </a:rPr>
              <a:t> contra </a:t>
            </a:r>
            <a:r>
              <a:rPr lang="en-US" b="0" i="0" dirty="0" err="1">
                <a:solidFill>
                  <a:srgbClr val="333333"/>
                </a:solidFill>
                <a:effectLst/>
                <a:latin typeface="-apple-system"/>
              </a:rPr>
              <a:t>escritura</a:t>
            </a:r>
            <a:r>
              <a:rPr lang="en-US" b="0" i="0" dirty="0">
                <a:solidFill>
                  <a:srgbClr val="333333"/>
                </a:solidFill>
                <a:effectLst/>
                <a:latin typeface="-apple-system"/>
              </a:rPr>
              <a:t>.</a:t>
            </a:r>
          </a:p>
          <a:p>
            <a:pPr marL="285750" indent="-285750" algn="l">
              <a:buFont typeface="Arial" panose="020B0604020202020204" pitchFamily="34" charset="0"/>
              <a:buChar char="•"/>
            </a:pPr>
            <a:r>
              <a:rPr lang="es-ES" b="0" i="0" dirty="0">
                <a:solidFill>
                  <a:srgbClr val="333333"/>
                </a:solidFill>
                <a:effectLst/>
                <a:latin typeface="-apple-system"/>
              </a:rPr>
              <a:t>La estructura o formato que se espera del </a:t>
            </a:r>
            <a:r>
              <a:rPr lang="es-ES" dirty="0">
                <a:solidFill>
                  <a:srgbClr val="333333"/>
                </a:solidFill>
                <a:latin typeface="-apple-system"/>
              </a:rPr>
              <a:t>archivo </a:t>
            </a:r>
            <a:r>
              <a:rPr lang="es-ES" b="0" i="0" dirty="0">
                <a:solidFill>
                  <a:srgbClr val="333333"/>
                </a:solidFill>
                <a:effectLst/>
                <a:latin typeface="-apple-system"/>
              </a:rPr>
              <a:t>no es la realmente existente.</a:t>
            </a:r>
          </a:p>
          <a:p>
            <a:pPr marL="285750" indent="-285750" algn="l">
              <a:buFont typeface="Arial" panose="020B0604020202020204" pitchFamily="34" charset="0"/>
              <a:buChar char="•"/>
            </a:pPr>
            <a:r>
              <a:rPr lang="es-ES" b="0" i="0" dirty="0">
                <a:solidFill>
                  <a:srgbClr val="333333"/>
                </a:solidFill>
                <a:effectLst/>
                <a:latin typeface="-apple-system"/>
              </a:rPr>
              <a:t>Durante la lectura del archivo, se produce otro tipo de excepción, como una división por 0, etc.</a:t>
            </a:r>
            <a:endParaRPr lang="en-US" b="0" i="0" dirty="0">
              <a:solidFill>
                <a:srgbClr val="333333"/>
              </a:solidFill>
              <a:effectLst/>
              <a:latin typeface="-apple-system"/>
            </a:endParaRP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F3052951-C252-8280-FD6B-F009D76B11DF}"/>
              </a:ext>
            </a:extLst>
          </p:cNvPr>
          <p:cNvSpPr txBox="1"/>
          <p:nvPr/>
        </p:nvSpPr>
        <p:spPr>
          <a:xfrm>
            <a:off x="6765774" y="2164497"/>
            <a:ext cx="4811382" cy="2893100"/>
          </a:xfrm>
          <a:prstGeom prst="rect">
            <a:avLst/>
          </a:prstGeom>
          <a:solidFill>
            <a:schemeClr val="tx1"/>
          </a:solidFill>
        </p:spPr>
        <p:txBody>
          <a:bodyPr wrap="square">
            <a:spAutoFit/>
          </a:bodyPr>
          <a:lstStyle/>
          <a:p>
            <a:r>
              <a:rPr lang="en-US" sz="1400" b="0" dirty="0" err="1">
                <a:solidFill>
                  <a:srgbClr val="9CDCFE"/>
                </a:solidFill>
                <a:effectLst/>
                <a:latin typeface="Consolas" panose="020B0609020204030204" pitchFamily="49" charset="0"/>
              </a:rPr>
              <a:t>lista_enteros</a:t>
            </a:r>
            <a:r>
              <a:rPr lang="en-US" sz="1400" b="0" dirty="0">
                <a:solidFill>
                  <a:srgbClr val="D4D4D4"/>
                </a:solidFill>
                <a:effectLst/>
                <a:latin typeface="Consolas" panose="020B0609020204030204" pitchFamily="49" charset="0"/>
              </a:rPr>
              <a:t> = []</a:t>
            </a:r>
          </a:p>
          <a:p>
            <a:br>
              <a:rPr lang="en-US" sz="1400" b="0" dirty="0">
                <a:solidFill>
                  <a:srgbClr val="D4D4D4"/>
                </a:solidFill>
                <a:effectLst/>
                <a:latin typeface="Consolas" panose="020B0609020204030204" pitchFamily="49" charset="0"/>
              </a:rPr>
            </a:br>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datos</a:t>
            </a:r>
            <a:r>
              <a:rPr lang="en-US" sz="1400" b="0" dirty="0">
                <a:solidFill>
                  <a:srgbClr val="D4D4D4"/>
                </a:solidFill>
                <a:effectLst/>
                <a:latin typeface="Consolas" panose="020B0609020204030204" pitchFamily="49" charset="0"/>
              </a:rPr>
              <a:t> = </a:t>
            </a:r>
            <a:r>
              <a:rPr lang="en-US" sz="1400" b="0" dirty="0">
                <a:solidFill>
                  <a:srgbClr val="DCDCAA"/>
                </a:solidFill>
                <a:effectLst/>
                <a:latin typeface="Consolas" panose="020B0609020204030204" pitchFamily="49" charset="0"/>
              </a:rPr>
              <a:t>open</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datos</a:t>
            </a:r>
            <a:r>
              <a:rPr lang="en-US" sz="1400" b="0" dirty="0">
                <a:solidFill>
                  <a:srgbClr val="CE9178"/>
                </a:solidFill>
                <a:effectLst/>
                <a:latin typeface="Consolas" panose="020B0609020204030204" pitchFamily="49" charset="0"/>
              </a:rPr>
              <a:t>/dataset.</a:t>
            </a:r>
            <a:r>
              <a:rPr lang="en-US" sz="1400" b="0" dirty="0" err="1">
                <a:solidFill>
                  <a:srgbClr val="CE9178"/>
                </a:solidFill>
                <a:effectLst/>
                <a:latin typeface="Consolas" panose="020B0609020204030204" pitchFamily="49" charset="0"/>
              </a:rPr>
              <a:t>dat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linea</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datos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lista_enteros</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append</a:t>
            </a:r>
            <a:r>
              <a:rPr lang="en-US" sz="1400" b="0" dirty="0">
                <a:solidFill>
                  <a:srgbClr val="D4D4D4"/>
                </a:solidFill>
                <a:effectLst/>
                <a:latin typeface="Consolas" panose="020B0609020204030204" pitchFamily="49" charset="0"/>
              </a:rPr>
              <a:t>(</a:t>
            </a:r>
            <a:r>
              <a:rPr lang="en-US" sz="1400" b="0" dirty="0">
                <a:solidFill>
                  <a:srgbClr val="4EC9B0"/>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linea</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dirty="0" err="1">
                <a:solidFill>
                  <a:srgbClr val="4EC9B0"/>
                </a:solidFill>
                <a:latin typeface="Consolas" panose="020B0609020204030204" pitchFamily="49" charset="0"/>
              </a:rPr>
              <a:t>ValueError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lista_enteros</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finally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Cerramos</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el</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archivo</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datos</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close</a:t>
            </a:r>
            <a:r>
              <a:rPr lang="en-US" sz="14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2BF8020-D2EB-697B-A92B-015344E5A387}"/>
              </a:ext>
            </a:extLst>
          </p:cNvPr>
          <p:cNvSpPr txBox="1"/>
          <p:nvPr/>
        </p:nvSpPr>
        <p:spPr>
          <a:xfrm>
            <a:off x="7863697" y="5682297"/>
            <a:ext cx="4328303" cy="923330"/>
          </a:xfrm>
          <a:prstGeom prst="rect">
            <a:avLst/>
          </a:prstGeom>
          <a:noFill/>
        </p:spPr>
        <p:txBody>
          <a:bodyPr wrap="square">
            <a:spAutoFit/>
          </a:bodyPr>
          <a:lstStyle/>
          <a:p>
            <a:pPr marL="285750" indent="-285750">
              <a:buFont typeface="Arial" panose="020B0604020202020204" pitchFamily="34" charset="0"/>
              <a:buChar char="•"/>
            </a:pPr>
            <a:r>
              <a:rPr lang="en-US" dirty="0" err="1">
                <a:solidFill>
                  <a:srgbClr val="FF00C1"/>
                </a:solidFill>
              </a:rPr>
              <a:t>FileNotFoundError</a:t>
            </a:r>
            <a:endParaRPr lang="en-US" dirty="0">
              <a:solidFill>
                <a:srgbClr val="FF00C1"/>
              </a:solidFill>
            </a:endParaRPr>
          </a:p>
          <a:p>
            <a:pPr marL="285750" indent="-285750">
              <a:buFont typeface="Arial" panose="020B0604020202020204" pitchFamily="34" charset="0"/>
              <a:buChar char="•"/>
            </a:pPr>
            <a:r>
              <a:rPr lang="en-US" dirty="0" err="1">
                <a:solidFill>
                  <a:srgbClr val="FF00C1"/>
                </a:solidFill>
              </a:rPr>
              <a:t>NameError</a:t>
            </a:r>
            <a:endParaRPr lang="en-US" dirty="0">
              <a:solidFill>
                <a:srgbClr val="FF00C1"/>
              </a:solidFill>
            </a:endParaRPr>
          </a:p>
          <a:p>
            <a:pPr marL="285750" indent="-285750">
              <a:buFont typeface="Arial" panose="020B0604020202020204" pitchFamily="34" charset="0"/>
              <a:buChar char="•"/>
            </a:pPr>
            <a:r>
              <a:rPr lang="en-US" dirty="0" err="1">
                <a:solidFill>
                  <a:srgbClr val="FF00C1"/>
                </a:solidFill>
              </a:rPr>
              <a:t>IndexError</a:t>
            </a:r>
            <a:r>
              <a:rPr lang="en-US" dirty="0">
                <a:solidFill>
                  <a:srgbClr val="FF00C1"/>
                </a:solidFill>
              </a:rPr>
              <a:t> </a:t>
            </a:r>
          </a:p>
        </p:txBody>
      </p:sp>
    </p:spTree>
    <p:extLst>
      <p:ext uri="{BB962C8B-B14F-4D97-AF65-F5344CB8AC3E}">
        <p14:creationId xmlns:p14="http://schemas.microsoft.com/office/powerpoint/2010/main" val="185906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4033476" cy="369332"/>
          </a:xfrm>
          <a:prstGeom prst="rect">
            <a:avLst/>
          </a:prstGeom>
          <a:noFill/>
        </p:spPr>
        <p:txBody>
          <a:bodyPr wrap="none" rtlCol="0">
            <a:spAutoFit/>
          </a:bodyPr>
          <a:lstStyle/>
          <a:p>
            <a:r>
              <a:rPr lang="en-US" b="1" dirty="0">
                <a:solidFill>
                  <a:srgbClr val="14C214"/>
                </a:solidFill>
              </a:rPr>
              <a:t>OTRAS FORMAS DE LECTURA</a:t>
            </a:r>
          </a:p>
        </p:txBody>
      </p:sp>
      <p:sp>
        <p:nvSpPr>
          <p:cNvPr id="4" name="TextBox 3">
            <a:extLst>
              <a:ext uri="{FF2B5EF4-FFF2-40B4-BE49-F238E27FC236}">
                <a16:creationId xmlns:a16="http://schemas.microsoft.com/office/drawing/2014/main" id="{D69083FA-16FC-148F-677D-C2F8E9DC9E95}"/>
              </a:ext>
            </a:extLst>
          </p:cNvPr>
          <p:cNvSpPr txBox="1"/>
          <p:nvPr/>
        </p:nvSpPr>
        <p:spPr>
          <a:xfrm>
            <a:off x="1114406" y="1977270"/>
            <a:ext cx="9747436" cy="1200329"/>
          </a:xfrm>
          <a:prstGeom prst="rect">
            <a:avLst/>
          </a:prstGeom>
          <a:noFill/>
        </p:spPr>
        <p:txBody>
          <a:bodyPr wrap="square">
            <a:spAutoFit/>
          </a:bodyPr>
          <a:lstStyle/>
          <a:p>
            <a:pPr algn="l"/>
            <a:r>
              <a:rPr lang="es-ES" b="0" i="0" dirty="0">
                <a:solidFill>
                  <a:srgbClr val="333333"/>
                </a:solidFill>
                <a:effectLst/>
                <a:latin typeface="-apple-system"/>
              </a:rPr>
              <a:t>Una alternativa a leer línea por línea es hacerlo en </a:t>
            </a:r>
            <a:r>
              <a:rPr lang="es-ES" b="1" i="0" dirty="0">
                <a:solidFill>
                  <a:srgbClr val="333333"/>
                </a:solidFill>
                <a:effectLst/>
                <a:latin typeface="-apple-system"/>
              </a:rPr>
              <a:t>un único paso</a:t>
            </a:r>
            <a:r>
              <a:rPr lang="es-ES" b="0" i="0" dirty="0">
                <a:solidFill>
                  <a:srgbClr val="333333"/>
                </a:solidFill>
                <a:effectLst/>
                <a:latin typeface="-apple-system"/>
              </a:rPr>
              <a:t>:</a:t>
            </a:r>
          </a:p>
          <a:p>
            <a:pPr marL="285750" indent="-285750" algn="l">
              <a:buFont typeface="Arial" panose="020B0604020202020204" pitchFamily="34" charset="0"/>
              <a:buChar char="•"/>
            </a:pPr>
            <a:endParaRPr lang="es-ES" dirty="0">
              <a:solidFill>
                <a:srgbClr val="333333"/>
              </a:solidFill>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Usando el método </a:t>
            </a:r>
            <a:r>
              <a:rPr lang="es-ES" b="1" i="0" dirty="0" err="1">
                <a:solidFill>
                  <a:srgbClr val="FF00C1"/>
                </a:solidFill>
                <a:effectLst/>
                <a:latin typeface="-apple-system"/>
              </a:rPr>
              <a:t>readlines</a:t>
            </a:r>
            <a:r>
              <a:rPr lang="es-ES" b="1" i="0" dirty="0">
                <a:solidFill>
                  <a:srgbClr val="FF00C1"/>
                </a:solidFill>
                <a:effectLst/>
                <a:latin typeface="-apple-system"/>
              </a:rPr>
              <a:t>()</a:t>
            </a:r>
            <a:r>
              <a:rPr lang="es-ES" b="0" i="0" dirty="0">
                <a:solidFill>
                  <a:srgbClr val="333333"/>
                </a:solidFill>
                <a:effectLst/>
                <a:latin typeface="-apple-system"/>
              </a:rPr>
              <a:t>. Se crea una lista con las cadenas de caracteres de cada una de las líneas.</a:t>
            </a:r>
          </a:p>
        </p:txBody>
      </p:sp>
      <p:sp>
        <p:nvSpPr>
          <p:cNvPr id="5" name="TextBox 4">
            <a:extLst>
              <a:ext uri="{FF2B5EF4-FFF2-40B4-BE49-F238E27FC236}">
                <a16:creationId xmlns:a16="http://schemas.microsoft.com/office/drawing/2014/main" id="{1315C417-2FDB-9354-415A-D659A798156B}"/>
              </a:ext>
            </a:extLst>
          </p:cNvPr>
          <p:cNvSpPr txBox="1"/>
          <p:nvPr/>
        </p:nvSpPr>
        <p:spPr>
          <a:xfrm>
            <a:off x="2289342" y="3422342"/>
            <a:ext cx="8572500" cy="2677656"/>
          </a:xfrm>
          <a:prstGeom prst="rect">
            <a:avLst/>
          </a:prstGeom>
          <a:solidFill>
            <a:schemeClr val="tx1"/>
          </a:solidFill>
        </p:spPr>
        <p:txBody>
          <a:bodyPr wrap="square">
            <a:spAutoFit/>
          </a:bodyPr>
          <a:lstStyle/>
          <a:p>
            <a:r>
              <a:rPr lang="en-US" sz="1400" b="0" dirty="0" err="1">
                <a:solidFill>
                  <a:srgbClr val="9CDCFE"/>
                </a:solidFill>
                <a:effectLst/>
                <a:latin typeface="Consolas" panose="020B0609020204030204" pitchFamily="49" charset="0"/>
              </a:rPr>
              <a:t>lista_enteros</a:t>
            </a:r>
            <a:r>
              <a:rPr lang="en-US" sz="1400" b="0" dirty="0">
                <a:solidFill>
                  <a:srgbClr val="D4D4D4"/>
                </a:solidFill>
                <a:effectLst/>
                <a:latin typeface="Consolas" panose="020B0609020204030204" pitchFamily="49" charset="0"/>
              </a:rPr>
              <a:t> = []</a:t>
            </a:r>
          </a:p>
          <a:p>
            <a:br>
              <a:rPr lang="en-US" sz="1400" b="0" dirty="0">
                <a:solidFill>
                  <a:srgbClr val="D4D4D4"/>
                </a:solidFill>
                <a:effectLst/>
                <a:latin typeface="Consolas" panose="020B0609020204030204" pitchFamily="49" charset="0"/>
              </a:rPr>
            </a:br>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datos</a:t>
            </a:r>
            <a:r>
              <a:rPr lang="en-US" sz="1400" b="0" dirty="0">
                <a:solidFill>
                  <a:srgbClr val="D4D4D4"/>
                </a:solidFill>
                <a:effectLst/>
                <a:latin typeface="Consolas" panose="020B0609020204030204" pitchFamily="49" charset="0"/>
              </a:rPr>
              <a:t> = </a:t>
            </a:r>
            <a:r>
              <a:rPr lang="en-US" sz="1400" b="0" dirty="0">
                <a:solidFill>
                  <a:srgbClr val="DCDCAA"/>
                </a:solidFill>
                <a:effectLst/>
                <a:latin typeface="Consolas" panose="020B0609020204030204" pitchFamily="49" charset="0"/>
              </a:rPr>
              <a:t>open</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datos</a:t>
            </a:r>
            <a:r>
              <a:rPr lang="en-US" sz="1400" b="0" dirty="0">
                <a:solidFill>
                  <a:srgbClr val="CE9178"/>
                </a:solidFill>
                <a:effectLst/>
                <a:latin typeface="Consolas" panose="020B0609020204030204" pitchFamily="49" charset="0"/>
              </a:rPr>
              <a:t>/dataset.dat'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lista_lineas</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datos</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readlines</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"Lista con las </a:t>
            </a:r>
            <a:r>
              <a:rPr lang="en-US" sz="1400" b="0" dirty="0" err="1">
                <a:solidFill>
                  <a:srgbClr val="CE9178"/>
                </a:solidFill>
                <a:effectLst/>
                <a:latin typeface="Consolas" panose="020B0609020204030204" pitchFamily="49" charset="0"/>
              </a:rPr>
              <a:t>líneas</a:t>
            </a:r>
            <a:r>
              <a:rPr lang="en-US" sz="1400" b="0" dirty="0">
                <a:solidFill>
                  <a:srgbClr val="CE9178"/>
                </a:solidFill>
                <a:effectLst/>
                <a:latin typeface="Consolas" panose="020B0609020204030204" pitchFamily="49" charset="0"/>
              </a:rPr>
              <a:t> del </a:t>
            </a:r>
            <a:r>
              <a:rPr lang="en-US" sz="1400" b="0" dirty="0" err="1">
                <a:solidFill>
                  <a:srgbClr val="CE9178"/>
                </a:solidFill>
                <a:effectLst/>
                <a:latin typeface="Consolas" panose="020B0609020204030204" pitchFamily="49" charset="0"/>
              </a:rPr>
              <a:t>archivo</a:t>
            </a:r>
            <a:r>
              <a:rPr lang="en-US" sz="1400" b="0" dirty="0">
                <a:solidFill>
                  <a:srgbClr val="D7BA7D"/>
                </a:solidFill>
                <a:effectLst/>
                <a:latin typeface="Consolas" panose="020B0609020204030204" pitchFamily="49" charset="0"/>
              </a:rPr>
              <a:t>\n</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DCDCAA"/>
                </a:solidFill>
                <a:effectLst/>
                <a:latin typeface="Consolas" panose="020B0609020204030204" pitchFamily="49" charset="0"/>
              </a:rPr>
              <a:t>format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lista_lineas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Transformamos</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cada</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una</a:t>
            </a:r>
            <a:r>
              <a:rPr lang="en-US" sz="1400" b="0" dirty="0">
                <a:solidFill>
                  <a:srgbClr val="6A9955"/>
                </a:solidFill>
                <a:effectLst/>
                <a:latin typeface="Consolas" panose="020B0609020204030204" pitchFamily="49" charset="0"/>
              </a:rPr>
              <a:t> de las </a:t>
            </a:r>
            <a:r>
              <a:rPr lang="en-US" sz="1400" b="0" dirty="0" err="1">
                <a:solidFill>
                  <a:srgbClr val="6A9955"/>
                </a:solidFill>
                <a:effectLst/>
                <a:latin typeface="Consolas" panose="020B0609020204030204" pitchFamily="49" charset="0"/>
              </a:rPr>
              <a:t>líneas</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en</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el</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entero</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correspondiente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lista_enteros</a:t>
            </a:r>
            <a:r>
              <a:rPr lang="en-US" sz="1400" b="0" dirty="0">
                <a:solidFill>
                  <a:srgbClr val="D4D4D4"/>
                </a:solidFill>
                <a:effectLst/>
                <a:latin typeface="Consolas" panose="020B0609020204030204" pitchFamily="49" charset="0"/>
              </a:rPr>
              <a:t> = [</a:t>
            </a:r>
            <a:r>
              <a:rPr lang="en-US" sz="1400" b="0" dirty="0">
                <a:solidFill>
                  <a:srgbClr val="4EC9B0"/>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linea</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linea</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lista_lineas</a:t>
            </a: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Lista </a:t>
            </a:r>
            <a:r>
              <a:rPr lang="en-US" sz="1400" b="0" dirty="0" err="1">
                <a:solidFill>
                  <a:srgbClr val="6A9955"/>
                </a:solidFill>
                <a:effectLst/>
                <a:latin typeface="Consolas" panose="020B0609020204030204" pitchFamily="49" charset="0"/>
              </a:rPr>
              <a:t>por</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comprensión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"Lista con </a:t>
            </a:r>
            <a:r>
              <a:rPr lang="en-US" sz="1400" b="0" dirty="0" err="1">
                <a:solidFill>
                  <a:srgbClr val="CE9178"/>
                </a:solidFill>
                <a:effectLst/>
                <a:latin typeface="Consolas" panose="020B0609020204030204" pitchFamily="49" charset="0"/>
              </a:rPr>
              <a:t>los</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enteros</a:t>
            </a:r>
            <a:r>
              <a:rPr lang="en-US" sz="1400" b="0" dirty="0">
                <a:solidFill>
                  <a:srgbClr val="CE9178"/>
                </a:solidFill>
                <a:effectLst/>
                <a:latin typeface="Consolas" panose="020B0609020204030204" pitchFamily="49" charset="0"/>
              </a:rPr>
              <a:t> del </a:t>
            </a:r>
            <a:r>
              <a:rPr lang="en-US" sz="1400" b="0" dirty="0" err="1">
                <a:solidFill>
                  <a:srgbClr val="CE9178"/>
                </a:solidFill>
                <a:effectLst/>
                <a:latin typeface="Consolas" panose="020B0609020204030204" pitchFamily="49" charset="0"/>
              </a:rPr>
              <a:t>archivo</a:t>
            </a:r>
            <a:r>
              <a:rPr lang="en-US" sz="1400" b="0" dirty="0">
                <a:solidFill>
                  <a:srgbClr val="D7BA7D"/>
                </a:solidFill>
                <a:effectLst/>
                <a:latin typeface="Consolas" panose="020B0609020204030204" pitchFamily="49" charset="0"/>
              </a:rPr>
              <a:t>\n</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DCDCAA"/>
                </a:solidFill>
                <a:effectLst/>
                <a:latin typeface="Consolas" panose="020B0609020204030204" pitchFamily="49" charset="0"/>
              </a:rPr>
              <a:t>format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lista_enteros</a:t>
            </a:r>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6650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4033476" cy="369332"/>
          </a:xfrm>
          <a:prstGeom prst="rect">
            <a:avLst/>
          </a:prstGeom>
          <a:noFill/>
        </p:spPr>
        <p:txBody>
          <a:bodyPr wrap="none" rtlCol="0">
            <a:spAutoFit/>
          </a:bodyPr>
          <a:lstStyle/>
          <a:p>
            <a:r>
              <a:rPr lang="en-US" b="1" dirty="0">
                <a:solidFill>
                  <a:srgbClr val="14C214"/>
                </a:solidFill>
              </a:rPr>
              <a:t>OTRAS FORMAS DE LECTURA</a:t>
            </a:r>
          </a:p>
        </p:txBody>
      </p:sp>
      <p:sp>
        <p:nvSpPr>
          <p:cNvPr id="4" name="TextBox 3">
            <a:extLst>
              <a:ext uri="{FF2B5EF4-FFF2-40B4-BE49-F238E27FC236}">
                <a16:creationId xmlns:a16="http://schemas.microsoft.com/office/drawing/2014/main" id="{75EAA667-CAE8-0CEC-BC56-B7D0F5E70777}"/>
              </a:ext>
            </a:extLst>
          </p:cNvPr>
          <p:cNvSpPr txBox="1"/>
          <p:nvPr/>
        </p:nvSpPr>
        <p:spPr>
          <a:xfrm>
            <a:off x="710459" y="1798467"/>
            <a:ext cx="9747436" cy="1200329"/>
          </a:xfrm>
          <a:prstGeom prst="rect">
            <a:avLst/>
          </a:prstGeom>
          <a:noFill/>
        </p:spPr>
        <p:txBody>
          <a:bodyPr wrap="square">
            <a:spAutoFit/>
          </a:bodyPr>
          <a:lstStyle/>
          <a:p>
            <a:pPr algn="l"/>
            <a:r>
              <a:rPr lang="es-ES" b="0" i="0" dirty="0">
                <a:solidFill>
                  <a:srgbClr val="333333"/>
                </a:solidFill>
                <a:effectLst/>
                <a:latin typeface="-apple-system"/>
              </a:rPr>
              <a:t>Una alternativa a leer línea por línea es hacerlo en </a:t>
            </a:r>
            <a:r>
              <a:rPr lang="es-ES" b="1" i="0" dirty="0">
                <a:solidFill>
                  <a:srgbClr val="333333"/>
                </a:solidFill>
                <a:effectLst/>
                <a:latin typeface="-apple-system"/>
              </a:rPr>
              <a:t>un único paso</a:t>
            </a:r>
            <a:r>
              <a:rPr lang="es-ES" b="0" i="0" dirty="0">
                <a:solidFill>
                  <a:srgbClr val="333333"/>
                </a:solidFill>
                <a:effectLst/>
                <a:latin typeface="-apple-system"/>
              </a:rPr>
              <a:t>:</a:t>
            </a:r>
          </a:p>
          <a:p>
            <a:pPr marL="285750" indent="-285750" algn="l">
              <a:buFont typeface="Arial" panose="020B0604020202020204" pitchFamily="34" charset="0"/>
              <a:buChar char="•"/>
            </a:pPr>
            <a:endParaRPr lang="es-ES" dirty="0">
              <a:solidFill>
                <a:srgbClr val="333333"/>
              </a:solidFill>
              <a:latin typeface="-apple-system"/>
            </a:endParaRPr>
          </a:p>
          <a:p>
            <a:pPr marL="285750" indent="-285750" algn="l">
              <a:buFont typeface="Arial" panose="020B0604020202020204" pitchFamily="34" charset="0"/>
              <a:buChar char="•"/>
            </a:pPr>
            <a:r>
              <a:rPr lang="es-ES" dirty="0">
                <a:solidFill>
                  <a:srgbClr val="333333"/>
                </a:solidFill>
                <a:latin typeface="-apple-system"/>
              </a:rPr>
              <a:t>U</a:t>
            </a:r>
            <a:r>
              <a:rPr lang="es-ES" b="0" i="0" dirty="0">
                <a:solidFill>
                  <a:srgbClr val="333333"/>
                </a:solidFill>
                <a:effectLst/>
                <a:latin typeface="-apple-system"/>
              </a:rPr>
              <a:t>sando el método </a:t>
            </a:r>
            <a:r>
              <a:rPr lang="es-ES" b="1" i="0" dirty="0" err="1">
                <a:solidFill>
                  <a:srgbClr val="FF00C1"/>
                </a:solidFill>
                <a:effectLst/>
                <a:latin typeface="-apple-system"/>
              </a:rPr>
              <a:t>read</a:t>
            </a:r>
            <a:r>
              <a:rPr lang="es-ES" b="1" i="0" dirty="0">
                <a:solidFill>
                  <a:srgbClr val="FF00C1"/>
                </a:solidFill>
                <a:effectLst/>
                <a:latin typeface="-apple-system"/>
              </a:rPr>
              <a:t>()</a:t>
            </a:r>
            <a:r>
              <a:rPr lang="es-ES" b="0" i="0" dirty="0">
                <a:solidFill>
                  <a:srgbClr val="333333"/>
                </a:solidFill>
                <a:effectLst/>
                <a:latin typeface="-apple-system"/>
              </a:rPr>
              <a:t>. Se obtendrá una única cadena de caracteres unión de todas las líneas, incluidos los caracteres nueva línea.</a:t>
            </a:r>
          </a:p>
        </p:txBody>
      </p:sp>
      <p:sp>
        <p:nvSpPr>
          <p:cNvPr id="5" name="TextBox 4">
            <a:extLst>
              <a:ext uri="{FF2B5EF4-FFF2-40B4-BE49-F238E27FC236}">
                <a16:creationId xmlns:a16="http://schemas.microsoft.com/office/drawing/2014/main" id="{876F043F-FA1D-28A3-6BB2-1AF2EB3E8EC2}"/>
              </a:ext>
            </a:extLst>
          </p:cNvPr>
          <p:cNvSpPr txBox="1"/>
          <p:nvPr/>
        </p:nvSpPr>
        <p:spPr>
          <a:xfrm>
            <a:off x="230292" y="3341735"/>
            <a:ext cx="5760922" cy="1815882"/>
          </a:xfrm>
          <a:prstGeom prst="rect">
            <a:avLst/>
          </a:prstGeom>
          <a:solidFill>
            <a:schemeClr val="tx1"/>
          </a:solidFill>
        </p:spPr>
        <p:txBody>
          <a:bodyPr wrap="square">
            <a:spAutoFit/>
          </a:bodyPr>
          <a:lstStyle/>
          <a:p>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datos</a:t>
            </a:r>
            <a:r>
              <a:rPr lang="en-US" sz="1400" b="0" dirty="0">
                <a:solidFill>
                  <a:srgbClr val="D4D4D4"/>
                </a:solidFill>
                <a:effectLst/>
                <a:latin typeface="Consolas" panose="020B0609020204030204" pitchFamily="49" charset="0"/>
              </a:rPr>
              <a:t> = </a:t>
            </a:r>
            <a:r>
              <a:rPr lang="en-US" sz="1400" b="0" dirty="0">
                <a:solidFill>
                  <a:srgbClr val="DCDCAA"/>
                </a:solidFill>
                <a:effectLst/>
                <a:latin typeface="Consolas" panose="020B0609020204030204" pitchFamily="49" charset="0"/>
              </a:rPr>
              <a:t>open</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datos</a:t>
            </a:r>
            <a:r>
              <a:rPr lang="en-US" sz="1400" b="0" dirty="0">
                <a:solidFill>
                  <a:srgbClr val="CE9178"/>
                </a:solidFill>
                <a:effectLst/>
                <a:latin typeface="Consolas" panose="020B0609020204030204" pitchFamily="49" charset="0"/>
              </a:rPr>
              <a:t>/dataset.dat'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lineas_unidas</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datos</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read</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"Una </a:t>
            </a:r>
            <a:r>
              <a:rPr lang="en-US" sz="1400" b="0" dirty="0" err="1">
                <a:solidFill>
                  <a:srgbClr val="CE9178"/>
                </a:solidFill>
                <a:effectLst/>
                <a:latin typeface="Consolas" panose="020B0609020204030204" pitchFamily="49" charset="0"/>
              </a:rPr>
              <a:t>única</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cadena</a:t>
            </a:r>
            <a:r>
              <a:rPr lang="en-US" sz="1400" b="0" dirty="0">
                <a:solidFill>
                  <a:srgbClr val="CE9178"/>
                </a:solidFill>
                <a:effectLst/>
                <a:latin typeface="Consolas" panose="020B0609020204030204" pitchFamily="49" charset="0"/>
              </a:rPr>
              <a:t> de </a:t>
            </a:r>
            <a:r>
              <a:rPr lang="en-US" sz="1400" b="0" dirty="0" err="1">
                <a:solidFill>
                  <a:srgbClr val="CE9178"/>
                </a:solidFill>
                <a:effectLst/>
                <a:latin typeface="Consolas" panose="020B0609020204030204" pitchFamily="49" charset="0"/>
              </a:rPr>
              <a:t>caracteres</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correspondiente</a:t>
            </a:r>
            <a:r>
              <a:rPr lang="en-US" sz="1400" b="0" dirty="0">
                <a:solidFill>
                  <a:srgbClr val="CE9178"/>
                </a:solidFill>
                <a:effectLst/>
                <a:latin typeface="Consolas" panose="020B0609020204030204" pitchFamily="49" charset="0"/>
              </a:rPr>
              <a:t> a </a:t>
            </a:r>
            <a:r>
              <a:rPr lang="en-US" sz="1400" b="0" dirty="0" err="1">
                <a:solidFill>
                  <a:srgbClr val="CE9178"/>
                </a:solidFill>
                <a:effectLst/>
                <a:latin typeface="Consolas" panose="020B0609020204030204" pitchFamily="49" charset="0"/>
              </a:rPr>
              <a:t>todo</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el</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fichero</a:t>
            </a:r>
            <a:r>
              <a:rPr lang="en-US" sz="1400" b="0" dirty="0">
                <a:solidFill>
                  <a:srgbClr val="D7BA7D"/>
                </a:solidFill>
                <a:effectLst/>
                <a:latin typeface="Consolas" panose="020B0609020204030204" pitchFamily="49" charset="0"/>
              </a:rPr>
              <a:t>\n</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DCDCAA"/>
                </a:solidFill>
                <a:effectLst/>
                <a:latin typeface="Consolas" panose="020B0609020204030204" pitchFamily="49" charset="0"/>
              </a:rPr>
              <a:t>format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lineas_unidas</a:t>
            </a:r>
            <a:r>
              <a:rPr lang="en-US" sz="14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98147C2-55B9-7122-6614-DBD9952319E2}"/>
              </a:ext>
            </a:extLst>
          </p:cNvPr>
          <p:cNvSpPr txBox="1"/>
          <p:nvPr/>
        </p:nvSpPr>
        <p:spPr>
          <a:xfrm>
            <a:off x="3331954" y="5843495"/>
            <a:ext cx="6881722" cy="923330"/>
          </a:xfrm>
          <a:prstGeom prst="rect">
            <a:avLst/>
          </a:prstGeom>
          <a:noFill/>
        </p:spPr>
        <p:txBody>
          <a:bodyPr wrap="square">
            <a:spAutoFit/>
          </a:bodyPr>
          <a:lstStyle/>
          <a:p>
            <a:r>
              <a:rPr lang="en-US" dirty="0">
                <a:solidFill>
                  <a:srgbClr val="FF00C1"/>
                </a:solidFill>
              </a:rPr>
              <a:t>Lo que se </a:t>
            </a:r>
            <a:r>
              <a:rPr lang="en-US" dirty="0" err="1">
                <a:solidFill>
                  <a:srgbClr val="FF00C1"/>
                </a:solidFill>
              </a:rPr>
              <a:t>saca</a:t>
            </a:r>
            <a:r>
              <a:rPr lang="en-US" dirty="0">
                <a:solidFill>
                  <a:srgbClr val="FF00C1"/>
                </a:solidFill>
              </a:rPr>
              <a:t> </a:t>
            </a:r>
            <a:r>
              <a:rPr lang="en-US" dirty="0" err="1">
                <a:solidFill>
                  <a:srgbClr val="FF00C1"/>
                </a:solidFill>
              </a:rPr>
              <a:t>por</a:t>
            </a:r>
            <a:r>
              <a:rPr lang="en-US" dirty="0">
                <a:solidFill>
                  <a:srgbClr val="FF00C1"/>
                </a:solidFill>
              </a:rPr>
              <a:t> </a:t>
            </a:r>
            <a:r>
              <a:rPr lang="en-US" dirty="0" err="1">
                <a:solidFill>
                  <a:srgbClr val="FF00C1"/>
                </a:solidFill>
              </a:rPr>
              <a:t>pantalla</a:t>
            </a:r>
            <a:r>
              <a:rPr lang="en-US" dirty="0">
                <a:solidFill>
                  <a:srgbClr val="FF00C1"/>
                </a:solidFill>
              </a:rPr>
              <a:t> es </a:t>
            </a:r>
            <a:r>
              <a:rPr lang="en-US" dirty="0" err="1">
                <a:solidFill>
                  <a:srgbClr val="FF00C1"/>
                </a:solidFill>
              </a:rPr>
              <a:t>una</a:t>
            </a:r>
            <a:r>
              <a:rPr lang="en-US" dirty="0">
                <a:solidFill>
                  <a:srgbClr val="FF00C1"/>
                </a:solidFill>
              </a:rPr>
              <a:t> </a:t>
            </a:r>
            <a:r>
              <a:rPr lang="en-US" dirty="0" err="1">
                <a:solidFill>
                  <a:srgbClr val="FF00C1"/>
                </a:solidFill>
              </a:rPr>
              <a:t>única</a:t>
            </a:r>
            <a:r>
              <a:rPr lang="en-US" dirty="0">
                <a:solidFill>
                  <a:srgbClr val="FF00C1"/>
                </a:solidFill>
              </a:rPr>
              <a:t> </a:t>
            </a:r>
            <a:r>
              <a:rPr lang="en-US" dirty="0" err="1">
                <a:solidFill>
                  <a:srgbClr val="FF00C1"/>
                </a:solidFill>
              </a:rPr>
              <a:t>cadena</a:t>
            </a:r>
            <a:r>
              <a:rPr lang="en-US" dirty="0">
                <a:solidFill>
                  <a:srgbClr val="FF00C1"/>
                </a:solidFill>
              </a:rPr>
              <a:t> de </a:t>
            </a:r>
            <a:r>
              <a:rPr lang="en-US" dirty="0" err="1">
                <a:solidFill>
                  <a:srgbClr val="FF00C1"/>
                </a:solidFill>
              </a:rPr>
              <a:t>caracteres</a:t>
            </a:r>
            <a:r>
              <a:rPr lang="en-US" dirty="0">
                <a:solidFill>
                  <a:srgbClr val="FF00C1"/>
                </a:solidFill>
              </a:rPr>
              <a:t>, la </a:t>
            </a:r>
            <a:r>
              <a:rPr lang="en-US" dirty="0" err="1">
                <a:solidFill>
                  <a:srgbClr val="FF00C1"/>
                </a:solidFill>
              </a:rPr>
              <a:t>cadena</a:t>
            </a:r>
            <a:r>
              <a:rPr lang="en-US" dirty="0">
                <a:solidFill>
                  <a:srgbClr val="FF00C1"/>
                </a:solidFill>
              </a:rPr>
              <a:t> '1\n2\n3\n4\n5\n6\n7\n8\n9\n10\n', </a:t>
            </a:r>
            <a:r>
              <a:rPr lang="en-US" dirty="0" err="1">
                <a:solidFill>
                  <a:srgbClr val="FF00C1"/>
                </a:solidFill>
              </a:rPr>
              <a:t>en</a:t>
            </a:r>
            <a:r>
              <a:rPr lang="en-US" dirty="0">
                <a:solidFill>
                  <a:srgbClr val="FF00C1"/>
                </a:solidFill>
              </a:rPr>
              <a:t> </a:t>
            </a:r>
            <a:r>
              <a:rPr lang="en-US" dirty="0" err="1">
                <a:solidFill>
                  <a:srgbClr val="FF00C1"/>
                </a:solidFill>
              </a:rPr>
              <a:t>cuyo</a:t>
            </a:r>
            <a:r>
              <a:rPr lang="en-US" dirty="0">
                <a:solidFill>
                  <a:srgbClr val="FF00C1"/>
                </a:solidFill>
              </a:rPr>
              <a:t> interior hay </a:t>
            </a:r>
            <a:r>
              <a:rPr lang="en-US" dirty="0" err="1">
                <a:solidFill>
                  <a:srgbClr val="FF00C1"/>
                </a:solidFill>
              </a:rPr>
              <a:t>caracteres</a:t>
            </a:r>
            <a:r>
              <a:rPr lang="en-US" dirty="0">
                <a:solidFill>
                  <a:srgbClr val="FF00C1"/>
                </a:solidFill>
              </a:rPr>
              <a:t> </a:t>
            </a:r>
            <a:r>
              <a:rPr lang="en-US" dirty="0" err="1">
                <a:solidFill>
                  <a:srgbClr val="FF00C1"/>
                </a:solidFill>
              </a:rPr>
              <a:t>nueva</a:t>
            </a:r>
            <a:r>
              <a:rPr lang="en-US" dirty="0">
                <a:solidFill>
                  <a:srgbClr val="FF00C1"/>
                </a:solidFill>
              </a:rPr>
              <a:t> </a:t>
            </a:r>
            <a:r>
              <a:rPr lang="en-US" dirty="0" err="1">
                <a:solidFill>
                  <a:srgbClr val="FF00C1"/>
                </a:solidFill>
              </a:rPr>
              <a:t>línea</a:t>
            </a:r>
            <a:r>
              <a:rPr lang="en-US" dirty="0">
                <a:solidFill>
                  <a:srgbClr val="FF00C1"/>
                </a:solidFill>
              </a:rPr>
              <a:t> \n.</a:t>
            </a:r>
          </a:p>
        </p:txBody>
      </p:sp>
      <p:sp>
        <p:nvSpPr>
          <p:cNvPr id="10" name="TextBox 9">
            <a:extLst>
              <a:ext uri="{FF2B5EF4-FFF2-40B4-BE49-F238E27FC236}">
                <a16:creationId xmlns:a16="http://schemas.microsoft.com/office/drawing/2014/main" id="{2299090E-DBF4-3E30-3DD4-A2D1961F936B}"/>
              </a:ext>
            </a:extLst>
          </p:cNvPr>
          <p:cNvSpPr txBox="1"/>
          <p:nvPr/>
        </p:nvSpPr>
        <p:spPr>
          <a:xfrm>
            <a:off x="6200787" y="3133095"/>
            <a:ext cx="6173384" cy="2246769"/>
          </a:xfrm>
          <a:prstGeom prst="rect">
            <a:avLst/>
          </a:prstGeom>
          <a:solidFill>
            <a:schemeClr val="tx1"/>
          </a:solidFill>
        </p:spPr>
        <p:txBody>
          <a:bodyPr wrap="square">
            <a:spAutoFit/>
          </a:bodyPr>
          <a:lstStyle/>
          <a:p>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datos</a:t>
            </a:r>
            <a:r>
              <a:rPr lang="en-US" sz="1400" b="0" dirty="0">
                <a:solidFill>
                  <a:srgbClr val="D4D4D4"/>
                </a:solidFill>
                <a:effectLst/>
                <a:latin typeface="Consolas" panose="020B0609020204030204" pitchFamily="49" charset="0"/>
              </a:rPr>
              <a:t> = </a:t>
            </a:r>
            <a:r>
              <a:rPr lang="en-US" sz="1400" b="0" dirty="0">
                <a:solidFill>
                  <a:srgbClr val="DCDCAA"/>
                </a:solidFill>
                <a:effectLst/>
                <a:latin typeface="Consolas" panose="020B0609020204030204" pitchFamily="49" charset="0"/>
              </a:rPr>
              <a:t>open</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datos</a:t>
            </a:r>
            <a:r>
              <a:rPr lang="en-US" sz="1400" b="0" dirty="0">
                <a:solidFill>
                  <a:srgbClr val="CE9178"/>
                </a:solidFill>
                <a:effectLst/>
                <a:latin typeface="Consolas" panose="020B0609020204030204" pitchFamily="49" charset="0"/>
              </a:rPr>
              <a:t>/dataset.dat'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lineas_unidas</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datos</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read</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lista_enteros</a:t>
            </a:r>
            <a:r>
              <a:rPr lang="en-US" sz="1400" b="0" dirty="0">
                <a:solidFill>
                  <a:srgbClr val="D4D4D4"/>
                </a:solidFill>
                <a:effectLst/>
                <a:latin typeface="Consolas" panose="020B0609020204030204" pitchFamily="49" charset="0"/>
              </a:rPr>
              <a:t> = [</a:t>
            </a:r>
            <a:r>
              <a:rPr lang="en-US" sz="1400" b="0" dirty="0">
                <a:solidFill>
                  <a:srgbClr val="4EC9B0"/>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palabra</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palabra</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lineas_unidas</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split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"Lista con </a:t>
            </a:r>
            <a:r>
              <a:rPr lang="en-US" sz="1400" b="0" dirty="0" err="1">
                <a:solidFill>
                  <a:srgbClr val="CE9178"/>
                </a:solidFill>
                <a:effectLst/>
                <a:latin typeface="Consolas" panose="020B0609020204030204" pitchFamily="49" charset="0"/>
              </a:rPr>
              <a:t>los</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enteros</a:t>
            </a:r>
            <a:r>
              <a:rPr lang="en-US" sz="1400" b="0" dirty="0">
                <a:solidFill>
                  <a:srgbClr val="CE9178"/>
                </a:solidFill>
                <a:effectLst/>
                <a:latin typeface="Consolas" panose="020B0609020204030204" pitchFamily="49" charset="0"/>
              </a:rPr>
              <a:t> del </a:t>
            </a:r>
            <a:r>
              <a:rPr lang="en-US" sz="1400" b="0" dirty="0" err="1">
                <a:solidFill>
                  <a:srgbClr val="CE9178"/>
                </a:solidFill>
                <a:effectLst/>
                <a:latin typeface="Consolas" panose="020B0609020204030204" pitchFamily="49" charset="0"/>
              </a:rPr>
              <a:t>fichero</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en</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columna</a:t>
            </a:r>
            <a:r>
              <a:rPr lang="en-US" sz="1400" b="0" dirty="0">
                <a:solidFill>
                  <a:srgbClr val="D7BA7D"/>
                </a:solidFill>
                <a:effectLst/>
                <a:latin typeface="Consolas" panose="020B0609020204030204" pitchFamily="49" charset="0"/>
              </a:rPr>
              <a:t>\n</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DCDCAA"/>
                </a:solidFill>
                <a:effectLst/>
                <a:latin typeface="Consolas" panose="020B0609020204030204" pitchFamily="49" charset="0"/>
              </a:rPr>
              <a:t>format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lista_enteros</a:t>
            </a:r>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9017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6696064" cy="369332"/>
          </a:xfrm>
          <a:prstGeom prst="rect">
            <a:avLst/>
          </a:prstGeom>
          <a:noFill/>
        </p:spPr>
        <p:txBody>
          <a:bodyPr wrap="none" rtlCol="0">
            <a:spAutoFit/>
          </a:bodyPr>
          <a:lstStyle/>
          <a:p>
            <a:r>
              <a:rPr lang="en-US" b="1" dirty="0">
                <a:solidFill>
                  <a:srgbClr val="14C214"/>
                </a:solidFill>
              </a:rPr>
              <a:t>LEYENDO UN ARCHIVO CON FORMATO COMPLEJO</a:t>
            </a:r>
          </a:p>
        </p:txBody>
      </p:sp>
      <p:sp>
        <p:nvSpPr>
          <p:cNvPr id="4" name="TextBox 3">
            <a:extLst>
              <a:ext uri="{FF2B5EF4-FFF2-40B4-BE49-F238E27FC236}">
                <a16:creationId xmlns:a16="http://schemas.microsoft.com/office/drawing/2014/main" id="{771BDE92-B755-E0EC-9D55-80A2330F1718}"/>
              </a:ext>
            </a:extLst>
          </p:cNvPr>
          <p:cNvSpPr txBox="1"/>
          <p:nvPr/>
        </p:nvSpPr>
        <p:spPr>
          <a:xfrm>
            <a:off x="738445" y="1830191"/>
            <a:ext cx="9918221" cy="1200329"/>
          </a:xfrm>
          <a:prstGeom prst="rect">
            <a:avLst/>
          </a:prstGeom>
          <a:noFill/>
        </p:spPr>
        <p:txBody>
          <a:bodyPr wrap="square">
            <a:spAutoFit/>
          </a:bodyPr>
          <a:lstStyle/>
          <a:p>
            <a:r>
              <a:rPr lang="es-ES" dirty="0"/>
              <a:t>Las aplicaciones prácticas requieren ser capaces de crear y leer archivos que tengan una estructura compleja conocida de tamaño arbitrario, con independencia del número de datos que estos archivos almacenen. En estos archivos pueden mezclarse comentarios y datos tanto numéricos como cadenas de caracteres.</a:t>
            </a:r>
            <a:endParaRPr lang="en-US" dirty="0"/>
          </a:p>
        </p:txBody>
      </p:sp>
      <p:pic>
        <p:nvPicPr>
          <p:cNvPr id="5" name="Picture 2">
            <a:extLst>
              <a:ext uri="{FF2B5EF4-FFF2-40B4-BE49-F238E27FC236}">
                <a16:creationId xmlns:a16="http://schemas.microsoft.com/office/drawing/2014/main" id="{8C215316-1040-5C62-01CA-615A83780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549" y="3523592"/>
            <a:ext cx="3209925" cy="2171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9F11F2-0B8A-5631-38E6-955E1DFBC5A7}"/>
              </a:ext>
            </a:extLst>
          </p:cNvPr>
          <p:cNvSpPr txBox="1"/>
          <p:nvPr/>
        </p:nvSpPr>
        <p:spPr>
          <a:xfrm>
            <a:off x="5270528" y="3523592"/>
            <a:ext cx="6111814" cy="2308324"/>
          </a:xfrm>
          <a:prstGeom prst="rect">
            <a:avLst/>
          </a:prstGeom>
          <a:noFill/>
        </p:spPr>
        <p:txBody>
          <a:bodyPr wrap="square">
            <a:spAutoFit/>
          </a:bodyPr>
          <a:lstStyle/>
          <a:p>
            <a:r>
              <a:rPr lang="es-ES" dirty="0"/>
              <a:t>La figura muestra el archivo almacen.txt, cuyo formato es algo más complejo, formado por:</a:t>
            </a:r>
          </a:p>
          <a:p>
            <a:endParaRPr lang="es-ES" dirty="0"/>
          </a:p>
          <a:p>
            <a:pPr marL="285750" indent="-285750">
              <a:buFont typeface="Arial" panose="020B0604020202020204" pitchFamily="34" charset="0"/>
              <a:buChar char="•"/>
            </a:pPr>
            <a:r>
              <a:rPr lang="es-ES" dirty="0"/>
              <a:t>Una línea inicial que es un comentario explicativo útil solo para el usuario que lo abre directamente desde un editor de textos.</a:t>
            </a:r>
          </a:p>
          <a:p>
            <a:pPr marL="285750" indent="-285750">
              <a:buFont typeface="Arial" panose="020B0604020202020204" pitchFamily="34" charset="0"/>
              <a:buChar char="•"/>
            </a:pPr>
            <a:r>
              <a:rPr lang="es-ES" dirty="0"/>
              <a:t>Una serie de líneas que contienen, cada una de ellas, una referencia de un producto y su precio.</a:t>
            </a:r>
          </a:p>
        </p:txBody>
      </p:sp>
    </p:spTree>
    <p:extLst>
      <p:ext uri="{BB962C8B-B14F-4D97-AF65-F5344CB8AC3E}">
        <p14:creationId xmlns:p14="http://schemas.microsoft.com/office/powerpoint/2010/main" val="1759578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6696064" cy="369332"/>
          </a:xfrm>
          <a:prstGeom prst="rect">
            <a:avLst/>
          </a:prstGeom>
          <a:noFill/>
        </p:spPr>
        <p:txBody>
          <a:bodyPr wrap="none" rtlCol="0">
            <a:spAutoFit/>
          </a:bodyPr>
          <a:lstStyle/>
          <a:p>
            <a:r>
              <a:rPr lang="en-US" b="1" dirty="0">
                <a:solidFill>
                  <a:srgbClr val="14C214"/>
                </a:solidFill>
              </a:rPr>
              <a:t>LEYENDO UN ARCHIVO CON FORMATO COMPLEJO</a:t>
            </a:r>
          </a:p>
        </p:txBody>
      </p:sp>
      <p:pic>
        <p:nvPicPr>
          <p:cNvPr id="4" name="Picture 2">
            <a:extLst>
              <a:ext uri="{FF2B5EF4-FFF2-40B4-BE49-F238E27FC236}">
                <a16:creationId xmlns:a16="http://schemas.microsoft.com/office/drawing/2014/main" id="{3D279A4C-4FA9-B7CA-1120-F94D79BC3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 y="2948101"/>
            <a:ext cx="3209925" cy="2171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947D58-E152-45F3-97B9-73D9A0CD29AB}"/>
              </a:ext>
            </a:extLst>
          </p:cNvPr>
          <p:cNvSpPr txBox="1"/>
          <p:nvPr/>
        </p:nvSpPr>
        <p:spPr>
          <a:xfrm>
            <a:off x="4542008" y="2348094"/>
            <a:ext cx="6812711" cy="3323987"/>
          </a:xfrm>
          <a:prstGeom prst="rect">
            <a:avLst/>
          </a:prstGeom>
          <a:solidFill>
            <a:schemeClr val="tx1"/>
          </a:solidFill>
        </p:spPr>
        <p:txBody>
          <a:bodyPr wrap="square">
            <a:spAutoFit/>
          </a:bodyPr>
          <a:lstStyle/>
          <a:p>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Leyendo</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el</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archivo</a:t>
            </a:r>
            <a:r>
              <a:rPr lang="en-US" sz="1400" b="0" dirty="0">
                <a:solidFill>
                  <a:srgbClr val="6A9955"/>
                </a:solidFill>
                <a:effectLst/>
                <a:latin typeface="Consolas" panose="020B0609020204030204" pitchFamily="49" charset="0"/>
              </a:rPr>
              <a:t> "almacen.txt"</a:t>
            </a:r>
            <a:endParaRPr lang="en-US" sz="1400" b="0" dirty="0">
              <a:solidFill>
                <a:srgbClr val="D4D4D4"/>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a:solidFill>
                  <a:srgbClr val="D4D4D4"/>
                </a:solidFill>
                <a:effectLst/>
                <a:latin typeface="Consolas" panose="020B0609020204030204" pitchFamily="49" charset="0"/>
              </a:rPr>
              <a:t> = </a:t>
            </a:r>
            <a:r>
              <a:rPr lang="en-US" sz="1400" b="0" dirty="0">
                <a:solidFill>
                  <a:srgbClr val="DCDCAA"/>
                </a:solidFill>
                <a:effectLst/>
                <a:latin typeface="Consolas" panose="020B0609020204030204" pitchFamily="49" charset="0"/>
              </a:rPr>
              <a:t>open</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datos</a:t>
            </a:r>
            <a:r>
              <a:rPr lang="en-US" sz="1400" b="0" dirty="0">
                <a:solidFill>
                  <a:srgbClr val="CE9178"/>
                </a:solidFill>
                <a:effectLst/>
                <a:latin typeface="Consolas" panose="020B0609020204030204" pitchFamily="49" charset="0"/>
              </a:rPr>
              <a:t>/almacen.txt'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readline</a:t>
            </a: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Leemos</a:t>
            </a:r>
            <a:r>
              <a:rPr lang="en-US" sz="1400" b="0" dirty="0">
                <a:solidFill>
                  <a:srgbClr val="6A9955"/>
                </a:solidFill>
                <a:effectLst/>
                <a:latin typeface="Consolas" panose="020B0609020204030204" pitchFamily="49" charset="0"/>
              </a:rPr>
              <a:t> la </a:t>
            </a:r>
            <a:r>
              <a:rPr lang="en-US" sz="1400" b="0" dirty="0" err="1">
                <a:solidFill>
                  <a:srgbClr val="6A9955"/>
                </a:solidFill>
                <a:effectLst/>
                <a:latin typeface="Consolas" panose="020B0609020204030204" pitchFamily="49" charset="0"/>
              </a:rPr>
              <a:t>primera</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línea</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pero</a:t>
            </a:r>
            <a:r>
              <a:rPr lang="en-US" sz="1400" b="0" dirty="0">
                <a:solidFill>
                  <a:srgbClr val="6A9955"/>
                </a:solidFill>
                <a:effectLst/>
                <a:latin typeface="Consolas" panose="020B0609020204030204" pitchFamily="49" charset="0"/>
              </a:rPr>
              <a:t> la </a:t>
            </a:r>
            <a:r>
              <a:rPr lang="en-US" sz="1400" b="0" dirty="0" err="1">
                <a:solidFill>
                  <a:srgbClr val="6A9955"/>
                </a:solidFill>
                <a:effectLst/>
                <a:latin typeface="Consolas" panose="020B0609020204030204" pitchFamily="49" charset="0"/>
              </a:rPr>
              <a:t>obviamos</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producto</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precio</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linea</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palabras</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linea</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split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producto</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append</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palabras</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precio</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append</a:t>
            </a:r>
            <a:r>
              <a:rPr lang="en-US" sz="1400" b="0" dirty="0">
                <a:solidFill>
                  <a:srgbClr val="D4D4D4"/>
                </a:solidFill>
                <a:effectLst/>
                <a:latin typeface="Consolas" panose="020B0609020204030204" pitchFamily="49" charset="0"/>
              </a:rPr>
              <a:t>(</a:t>
            </a:r>
            <a:r>
              <a:rPr lang="en-US" sz="1400" b="0" dirty="0">
                <a:solidFill>
                  <a:srgbClr val="4EC9B0"/>
                </a:solidFill>
                <a:effectLst/>
                <a:latin typeface="Consolas" panose="020B0609020204030204" pitchFamily="49" charset="0"/>
              </a:rPr>
              <a:t>float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palabras</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producto</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precio</a:t>
            </a:r>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1535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6696064" cy="369332"/>
          </a:xfrm>
          <a:prstGeom prst="rect">
            <a:avLst/>
          </a:prstGeom>
          <a:noFill/>
        </p:spPr>
        <p:txBody>
          <a:bodyPr wrap="none" rtlCol="0">
            <a:spAutoFit/>
          </a:bodyPr>
          <a:lstStyle/>
          <a:p>
            <a:r>
              <a:rPr lang="en-US" b="1" dirty="0">
                <a:solidFill>
                  <a:srgbClr val="14C214"/>
                </a:solidFill>
              </a:rPr>
              <a:t>LEYENDO UN ARCHIVO CON FORMATO COMPLEJO</a:t>
            </a:r>
          </a:p>
        </p:txBody>
      </p:sp>
      <p:pic>
        <p:nvPicPr>
          <p:cNvPr id="4" name="Picture 2">
            <a:extLst>
              <a:ext uri="{FF2B5EF4-FFF2-40B4-BE49-F238E27FC236}">
                <a16:creationId xmlns:a16="http://schemas.microsoft.com/office/drawing/2014/main" id="{3D279A4C-4FA9-B7CA-1120-F94D79BC3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 y="2948101"/>
            <a:ext cx="3209925" cy="2171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8714CC-92A3-AC81-9E8A-F6413126DD1D}"/>
              </a:ext>
            </a:extLst>
          </p:cNvPr>
          <p:cNvSpPr txBox="1"/>
          <p:nvPr/>
        </p:nvSpPr>
        <p:spPr>
          <a:xfrm>
            <a:off x="4930780" y="1919868"/>
            <a:ext cx="6973738" cy="4616648"/>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lee_archivo</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a:solidFill>
                  <a:srgbClr val="D4D4D4"/>
                </a:solidFill>
                <a:effectLst/>
                <a:latin typeface="Consolas" panose="020B0609020204030204" pitchFamily="49" charset="0"/>
              </a:rPr>
              <a:t> = </a:t>
            </a:r>
            <a:r>
              <a:rPr lang="en-US" sz="1400" b="0" dirty="0">
                <a:solidFill>
                  <a:srgbClr val="DCDCAA"/>
                </a:solidFill>
                <a:effectLst/>
                <a:latin typeface="Consolas" panose="020B0609020204030204" pitchFamily="49" charset="0"/>
              </a:rPr>
              <a:t>open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readline</a:t>
            </a: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Leemos</a:t>
            </a:r>
            <a:r>
              <a:rPr lang="en-US" sz="1400" b="0" dirty="0">
                <a:solidFill>
                  <a:srgbClr val="6A9955"/>
                </a:solidFill>
                <a:effectLst/>
                <a:latin typeface="Consolas" panose="020B0609020204030204" pitchFamily="49" charset="0"/>
              </a:rPr>
              <a:t> la </a:t>
            </a:r>
            <a:r>
              <a:rPr lang="en-US" sz="1400" b="0" dirty="0" err="1">
                <a:solidFill>
                  <a:srgbClr val="6A9955"/>
                </a:solidFill>
                <a:effectLst/>
                <a:latin typeface="Consolas" panose="020B0609020204030204" pitchFamily="49" charset="0"/>
              </a:rPr>
              <a:t>primera</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línea</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pero</a:t>
            </a:r>
            <a:r>
              <a:rPr lang="en-US" sz="1400" b="0" dirty="0">
                <a:solidFill>
                  <a:srgbClr val="6A9955"/>
                </a:solidFill>
                <a:effectLst/>
                <a:latin typeface="Consolas" panose="020B0609020204030204" pitchFamily="49" charset="0"/>
              </a:rPr>
              <a:t> la </a:t>
            </a:r>
            <a:r>
              <a:rPr lang="en-US" sz="1400" b="0" dirty="0" err="1">
                <a:solidFill>
                  <a:srgbClr val="6A9955"/>
                </a:solidFill>
                <a:effectLst/>
                <a:latin typeface="Consolas" panose="020B0609020204030204" pitchFamily="49" charset="0"/>
              </a:rPr>
              <a:t>obviamos</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listado_precios</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linea</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palabras</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linea</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split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listado_precios</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append</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palabras</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float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palabras</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raise</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listado_precios</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Programa</a:t>
            </a:r>
            <a:r>
              <a:rPr lang="en-US" sz="1400" b="0" dirty="0">
                <a:solidFill>
                  <a:srgbClr val="6A9955"/>
                </a:solidFill>
                <a:effectLst/>
                <a:latin typeface="Consolas" panose="020B0609020204030204" pitchFamily="49" charset="0"/>
              </a:rPr>
              <a:t> principal</a:t>
            </a:r>
            <a:endParaRPr lang="en-US" sz="1400" b="0" dirty="0">
              <a:solidFill>
                <a:srgbClr val="D4D4D4"/>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 = </a:t>
            </a:r>
            <a:r>
              <a:rPr lang="en-US" sz="1400" b="0" dirty="0" err="1">
                <a:solidFill>
                  <a:srgbClr val="DCDCAA"/>
                </a:solidFill>
                <a:effectLst/>
                <a:latin typeface="Consolas" panose="020B0609020204030204" pitchFamily="49" charset="0"/>
              </a:rPr>
              <a:t>lee_archivo</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datos</a:t>
            </a:r>
            <a:r>
              <a:rPr lang="en-US" sz="1400" b="0" dirty="0">
                <a:solidFill>
                  <a:srgbClr val="CE9178"/>
                </a:solidFill>
                <a:effectLst/>
                <a:latin typeface="Consolas" panose="020B0609020204030204" pitchFamily="49" charset="0"/>
              </a:rPr>
              <a:t>/almacen.txt'</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7784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3865161" cy="369332"/>
          </a:xfrm>
          <a:prstGeom prst="rect">
            <a:avLst/>
          </a:prstGeom>
          <a:noFill/>
        </p:spPr>
        <p:txBody>
          <a:bodyPr wrap="none" rtlCol="0">
            <a:spAutoFit/>
          </a:bodyPr>
          <a:lstStyle/>
          <a:p>
            <a:r>
              <a:rPr lang="en-US" b="1" dirty="0">
                <a:solidFill>
                  <a:srgbClr val="14C214"/>
                </a:solidFill>
              </a:rPr>
              <a:t>ESCRITURA EN UN ARCHIVO</a:t>
            </a:r>
          </a:p>
        </p:txBody>
      </p:sp>
      <p:sp>
        <p:nvSpPr>
          <p:cNvPr id="4" name="TextBox 3">
            <a:extLst>
              <a:ext uri="{FF2B5EF4-FFF2-40B4-BE49-F238E27FC236}">
                <a16:creationId xmlns:a16="http://schemas.microsoft.com/office/drawing/2014/main" id="{D204C37A-4DFF-A688-51E0-ABF1B8AB4369}"/>
              </a:ext>
            </a:extLst>
          </p:cNvPr>
          <p:cNvSpPr txBox="1"/>
          <p:nvPr/>
        </p:nvSpPr>
        <p:spPr>
          <a:xfrm>
            <a:off x="880191" y="1886429"/>
            <a:ext cx="10227080" cy="923330"/>
          </a:xfrm>
          <a:prstGeom prst="rect">
            <a:avLst/>
          </a:prstGeom>
          <a:noFill/>
        </p:spPr>
        <p:txBody>
          <a:bodyPr wrap="square">
            <a:spAutoFit/>
          </a:bodyPr>
          <a:lstStyle/>
          <a:p>
            <a:r>
              <a:rPr lang="es-ES" dirty="0"/>
              <a:t>Puede usarse la función </a:t>
            </a:r>
            <a:r>
              <a:rPr lang="es-ES" b="1" dirty="0" err="1">
                <a:solidFill>
                  <a:srgbClr val="FF00C1"/>
                </a:solidFill>
              </a:rPr>
              <a:t>print</a:t>
            </a:r>
            <a:r>
              <a:rPr lang="es-ES" b="1" dirty="0">
                <a:solidFill>
                  <a:srgbClr val="FF00C1"/>
                </a:solidFill>
              </a:rPr>
              <a:t>() </a:t>
            </a:r>
            <a:r>
              <a:rPr lang="es-ES" dirty="0"/>
              <a:t>para escribir en un archivo, pero el método relevante es </a:t>
            </a:r>
            <a:r>
              <a:rPr lang="es-ES" b="1" dirty="0" err="1">
                <a:solidFill>
                  <a:srgbClr val="FF00C1"/>
                </a:solidFill>
              </a:rPr>
              <a:t>write</a:t>
            </a:r>
            <a:r>
              <a:rPr lang="es-ES" b="1" dirty="0">
                <a:solidFill>
                  <a:srgbClr val="FF00C1"/>
                </a:solidFill>
              </a:rPr>
              <a:t>(). </a:t>
            </a:r>
            <a:r>
              <a:rPr lang="es-ES" dirty="0"/>
              <a:t>A diferencia de </a:t>
            </a:r>
            <a:r>
              <a:rPr lang="es-ES" dirty="0" err="1"/>
              <a:t>print</a:t>
            </a:r>
            <a:r>
              <a:rPr lang="es-ES" dirty="0"/>
              <a:t>(), el método </a:t>
            </a:r>
            <a:r>
              <a:rPr lang="es-ES" dirty="0" err="1"/>
              <a:t>write</a:t>
            </a:r>
            <a:r>
              <a:rPr lang="es-ES" dirty="0"/>
              <a:t>() no añade un carácter nueva línea por defecto al escribir en el archivo.</a:t>
            </a:r>
            <a:endParaRPr lang="en-US" dirty="0"/>
          </a:p>
        </p:txBody>
      </p:sp>
      <p:sp>
        <p:nvSpPr>
          <p:cNvPr id="5" name="TextBox 4">
            <a:extLst>
              <a:ext uri="{FF2B5EF4-FFF2-40B4-BE49-F238E27FC236}">
                <a16:creationId xmlns:a16="http://schemas.microsoft.com/office/drawing/2014/main" id="{CA8BCC53-AB5D-A5F4-8E05-08B87312E992}"/>
              </a:ext>
            </a:extLst>
          </p:cNvPr>
          <p:cNvSpPr txBox="1"/>
          <p:nvPr/>
        </p:nvSpPr>
        <p:spPr>
          <a:xfrm>
            <a:off x="3109825" y="3296780"/>
            <a:ext cx="6111814" cy="2031325"/>
          </a:xfrm>
          <a:prstGeom prst="rect">
            <a:avLst/>
          </a:prstGeom>
          <a:noFill/>
          <a:ln w="19050">
            <a:solidFill>
              <a:srgbClr val="4A00FF"/>
            </a:solidFill>
          </a:ln>
        </p:spPr>
        <p:txBody>
          <a:bodyPr wrap="square">
            <a:spAutoFit/>
          </a:bodyPr>
          <a:lstStyle/>
          <a:p>
            <a:r>
              <a:rPr lang="es-ES" dirty="0"/>
              <a:t>Escritura usando el modo de apertura '</a:t>
            </a:r>
            <a:r>
              <a:rPr lang="es-ES" b="1" dirty="0">
                <a:solidFill>
                  <a:srgbClr val="FF00C1"/>
                </a:solidFill>
              </a:rPr>
              <a:t>w</a:t>
            </a:r>
            <a:r>
              <a:rPr lang="es-ES" dirty="0"/>
              <a:t>':</a:t>
            </a:r>
          </a:p>
          <a:p>
            <a:endParaRPr lang="es-ES" dirty="0"/>
          </a:p>
          <a:p>
            <a:pPr marL="285750" indent="-285750">
              <a:buFont typeface="Arial" panose="020B0604020202020204" pitchFamily="34" charset="0"/>
              <a:buChar char="•"/>
            </a:pPr>
            <a:r>
              <a:rPr lang="es-ES" dirty="0"/>
              <a:t>Si el archivo no existe, se creará uno nuevo con ese nombre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Si el archivo ya existe, ¡se borrará su contenido!</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7085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3865161" cy="369332"/>
          </a:xfrm>
          <a:prstGeom prst="rect">
            <a:avLst/>
          </a:prstGeom>
          <a:noFill/>
        </p:spPr>
        <p:txBody>
          <a:bodyPr wrap="none" rtlCol="0">
            <a:spAutoFit/>
          </a:bodyPr>
          <a:lstStyle/>
          <a:p>
            <a:r>
              <a:rPr lang="en-US" b="1" dirty="0">
                <a:solidFill>
                  <a:srgbClr val="14C214"/>
                </a:solidFill>
              </a:rPr>
              <a:t>ESCRITURA DE UN ARCHIVO</a:t>
            </a:r>
          </a:p>
        </p:txBody>
      </p:sp>
      <p:sp>
        <p:nvSpPr>
          <p:cNvPr id="4" name="TextBox 3">
            <a:extLst>
              <a:ext uri="{FF2B5EF4-FFF2-40B4-BE49-F238E27FC236}">
                <a16:creationId xmlns:a16="http://schemas.microsoft.com/office/drawing/2014/main" id="{07F33E4D-B733-CA56-EFBC-5DD88E3683E3}"/>
              </a:ext>
            </a:extLst>
          </p:cNvPr>
          <p:cNvSpPr txBox="1"/>
          <p:nvPr/>
        </p:nvSpPr>
        <p:spPr>
          <a:xfrm>
            <a:off x="951908" y="1886429"/>
            <a:ext cx="9965924" cy="923330"/>
          </a:xfrm>
          <a:prstGeom prst="rect">
            <a:avLst/>
          </a:prstGeom>
          <a:noFill/>
        </p:spPr>
        <p:txBody>
          <a:bodyPr wrap="square">
            <a:spAutoFit/>
          </a:bodyPr>
          <a:lstStyle/>
          <a:p>
            <a:r>
              <a:rPr lang="es-ES" dirty="0"/>
              <a:t>Puede usarse la función </a:t>
            </a:r>
            <a:r>
              <a:rPr lang="es-ES" b="1" dirty="0" err="1">
                <a:solidFill>
                  <a:srgbClr val="FF00C1"/>
                </a:solidFill>
              </a:rPr>
              <a:t>print</a:t>
            </a:r>
            <a:r>
              <a:rPr lang="es-ES" b="1" dirty="0">
                <a:solidFill>
                  <a:srgbClr val="FF00C1"/>
                </a:solidFill>
              </a:rPr>
              <a:t>() </a:t>
            </a:r>
            <a:r>
              <a:rPr lang="es-ES" dirty="0"/>
              <a:t>para escribir en un archivo, pero el método relevante es </a:t>
            </a:r>
            <a:r>
              <a:rPr lang="es-ES" b="1" dirty="0" err="1">
                <a:solidFill>
                  <a:srgbClr val="FF00C1"/>
                </a:solidFill>
              </a:rPr>
              <a:t>write</a:t>
            </a:r>
            <a:r>
              <a:rPr lang="es-ES" b="1" dirty="0">
                <a:solidFill>
                  <a:srgbClr val="FF00C1"/>
                </a:solidFill>
              </a:rPr>
              <a:t>(). </a:t>
            </a:r>
            <a:r>
              <a:rPr lang="es-ES" dirty="0"/>
              <a:t>A diferencia de </a:t>
            </a:r>
            <a:r>
              <a:rPr lang="es-ES" dirty="0" err="1"/>
              <a:t>print</a:t>
            </a:r>
            <a:r>
              <a:rPr lang="es-ES" dirty="0"/>
              <a:t>(), el método </a:t>
            </a:r>
            <a:r>
              <a:rPr lang="es-ES" dirty="0" err="1"/>
              <a:t>write</a:t>
            </a:r>
            <a:r>
              <a:rPr lang="es-ES" dirty="0"/>
              <a:t>() no añade un carácter nueva línea por defecto al escribir en el archivo.</a:t>
            </a:r>
            <a:endParaRPr lang="en-US" dirty="0"/>
          </a:p>
        </p:txBody>
      </p:sp>
      <p:sp>
        <p:nvSpPr>
          <p:cNvPr id="5" name="TextBox 4">
            <a:extLst>
              <a:ext uri="{FF2B5EF4-FFF2-40B4-BE49-F238E27FC236}">
                <a16:creationId xmlns:a16="http://schemas.microsoft.com/office/drawing/2014/main" id="{D0E47D96-AD62-01E7-A96F-46046704BC65}"/>
              </a:ext>
            </a:extLst>
          </p:cNvPr>
          <p:cNvSpPr txBox="1"/>
          <p:nvPr/>
        </p:nvSpPr>
        <p:spPr>
          <a:xfrm>
            <a:off x="2424551" y="2946166"/>
            <a:ext cx="8624561" cy="3754874"/>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escribe_archivo</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comentario</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a:solidFill>
                  <a:srgbClr val="D4D4D4"/>
                </a:solidFill>
                <a:effectLst/>
                <a:latin typeface="Consolas" panose="020B0609020204030204" pitchFamily="49" charset="0"/>
              </a:rPr>
              <a:t> = </a:t>
            </a:r>
            <a:r>
              <a:rPr lang="en-US" sz="1400" b="0" dirty="0">
                <a:solidFill>
                  <a:srgbClr val="DCDCAA"/>
                </a:solidFill>
                <a:effectLst/>
                <a:latin typeface="Consolas" panose="020B0609020204030204" pitchFamily="49" charset="0"/>
              </a:rPr>
              <a:t>open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write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comentario</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a:solidFill>
                  <a:srgbClr val="D7BA7D"/>
                </a:solidFill>
                <a:effectLst/>
                <a:latin typeface="Consolas" panose="020B0609020204030204" pitchFamily="49" charset="0"/>
              </a:rPr>
              <a:t>\n</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Escribimos</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el</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comentario</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write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a:t>
            </a:r>
            <a:r>
              <a:rPr lang="en-US" sz="1400" b="0" dirty="0">
                <a:solidFill>
                  <a:srgbClr val="569CD6"/>
                </a:solidFill>
                <a:effectLst/>
                <a:latin typeface="Consolas" panose="020B0609020204030204" pitchFamily="49" charset="0"/>
              </a:rPr>
              <a:t>{}</a:t>
            </a:r>
            <a:r>
              <a:rPr lang="en-US" sz="1400" b="0" dirty="0">
                <a:solidFill>
                  <a:srgbClr val="D7BA7D"/>
                </a:solidFill>
                <a:effectLst/>
                <a:latin typeface="Consolas" panose="020B0609020204030204" pitchFamily="49" charset="0"/>
              </a:rPr>
              <a:t>\</a:t>
            </a:r>
            <a:r>
              <a:rPr lang="en-US" sz="1400" b="0" dirty="0" err="1">
                <a:solidFill>
                  <a:srgbClr val="D7BA7D"/>
                </a:solidFill>
                <a:effectLst/>
                <a:latin typeface="Consolas" panose="020B0609020204030204" pitchFamily="49" charset="0"/>
              </a:rPr>
              <a:t>n</a:t>
            </a:r>
            <a:r>
              <a:rPr lang="en-US" sz="1400" b="0" dirty="0" err="1">
                <a:solidFill>
                  <a:srgbClr val="CE9178"/>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format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raise</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Programa</a:t>
            </a:r>
            <a:r>
              <a:rPr lang="en-US" sz="1400" b="0" dirty="0">
                <a:solidFill>
                  <a:srgbClr val="6A9955"/>
                </a:solidFill>
                <a:effectLst/>
                <a:latin typeface="Consolas" panose="020B0609020204030204" pitchFamily="49" charset="0"/>
              </a:rPr>
              <a:t> principal</a:t>
            </a:r>
            <a:endParaRPr lang="en-US" sz="1400" b="0" dirty="0">
              <a:solidFill>
                <a:srgbClr val="D4D4D4"/>
              </a:solidFill>
              <a:effectLst/>
              <a:latin typeface="Consolas" panose="020B0609020204030204" pitchFamily="49" charset="0"/>
            </a:endParaRPr>
          </a:p>
          <a:p>
            <a:r>
              <a:rPr lang="en-US" sz="1400" b="0" dirty="0" err="1">
                <a:solidFill>
                  <a:srgbClr val="9CDCFE"/>
                </a:solidFill>
                <a:effectLst/>
                <a:latin typeface="Consolas" panose="020B0609020204030204" pitchFamily="49" charset="0"/>
              </a:rPr>
              <a:t>comentario</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'Lista de </a:t>
            </a:r>
            <a:r>
              <a:rPr lang="en-US" sz="1400" b="0" dirty="0" err="1">
                <a:solidFill>
                  <a:srgbClr val="CE9178"/>
                </a:solidFill>
                <a:effectLst/>
                <a:latin typeface="Consolas" panose="020B0609020204030204" pitchFamily="49" charset="0"/>
              </a:rPr>
              <a:t>productos</a:t>
            </a:r>
            <a:r>
              <a:rPr lang="en-US" sz="1400" b="0" dirty="0">
                <a:solidFill>
                  <a:srgbClr val="CE9178"/>
                </a:solidFill>
                <a:effectLst/>
                <a:latin typeface="Consolas" panose="020B0609020204030204" pitchFamily="49" charset="0"/>
              </a:rPr>
              <a:t> y </a:t>
            </a:r>
            <a:r>
              <a:rPr lang="en-US" sz="1400" b="0" dirty="0" err="1">
                <a:solidFill>
                  <a:srgbClr val="CE9178"/>
                </a:solidFill>
                <a:effectLst/>
                <a:latin typeface="Consolas" panose="020B0609020204030204" pitchFamily="49" charset="0"/>
              </a:rPr>
              <a:t>precios</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en</a:t>
            </a:r>
            <a:r>
              <a:rPr lang="en-US" sz="1400" b="0" dirty="0">
                <a:solidFill>
                  <a:srgbClr val="CE9178"/>
                </a:solidFill>
                <a:effectLst/>
                <a:latin typeface="Consolas" panose="020B0609020204030204" pitchFamily="49" charset="0"/>
              </a:rPr>
              <a:t> Euros'</a:t>
            </a:r>
            <a:endParaRPr lang="en-US" sz="1400" b="0" dirty="0">
              <a:solidFill>
                <a:srgbClr val="D4D4D4"/>
              </a:solidFill>
              <a:effectLst/>
              <a:latin typeface="Consolas" panose="020B0609020204030204" pitchFamily="49" charset="0"/>
            </a:endParaRPr>
          </a:p>
          <a:p>
            <a:r>
              <a:rPr lang="en-US" sz="1400" b="0" dirty="0" err="1">
                <a:solidFill>
                  <a:srgbClr val="9CDCFE"/>
                </a:solidFill>
                <a:effectLst/>
                <a:latin typeface="Consolas" panose="020B0609020204030204" pitchFamily="49" charset="0"/>
              </a:rPr>
              <a:t>listado_precios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'ref_1'</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1.5</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'ref_2'</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2.1</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'ref_3'</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9.98</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'ref_4'</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4.41</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escribe_archivo</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datos</a:t>
            </a:r>
            <a:r>
              <a:rPr lang="en-US" sz="1400" b="0" dirty="0">
                <a:solidFill>
                  <a:srgbClr val="CE9178"/>
                </a:solidFill>
                <a:effectLst/>
                <a:latin typeface="Consolas" panose="020B0609020204030204" pitchFamily="49" charset="0"/>
              </a:rPr>
              <a:t>/almacen_clon.txt'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comentario</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listado_precios</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59494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3865161" cy="369332"/>
          </a:xfrm>
          <a:prstGeom prst="rect">
            <a:avLst/>
          </a:prstGeom>
          <a:noFill/>
        </p:spPr>
        <p:txBody>
          <a:bodyPr wrap="none" rtlCol="0">
            <a:spAutoFit/>
          </a:bodyPr>
          <a:lstStyle/>
          <a:p>
            <a:r>
              <a:rPr lang="en-US" b="1" dirty="0">
                <a:solidFill>
                  <a:srgbClr val="14C214"/>
                </a:solidFill>
              </a:rPr>
              <a:t>ESCRITURA DE UN ARCHIVO</a:t>
            </a:r>
          </a:p>
        </p:txBody>
      </p:sp>
      <p:sp>
        <p:nvSpPr>
          <p:cNvPr id="4" name="TextBox 3">
            <a:extLst>
              <a:ext uri="{FF2B5EF4-FFF2-40B4-BE49-F238E27FC236}">
                <a16:creationId xmlns:a16="http://schemas.microsoft.com/office/drawing/2014/main" id="{FE80A20C-D277-1E26-A2A6-6A4FFB014F62}"/>
              </a:ext>
            </a:extLst>
          </p:cNvPr>
          <p:cNvSpPr txBox="1"/>
          <p:nvPr/>
        </p:nvSpPr>
        <p:spPr>
          <a:xfrm>
            <a:off x="1010297" y="1861940"/>
            <a:ext cx="9872856" cy="646331"/>
          </a:xfrm>
          <a:prstGeom prst="rect">
            <a:avLst/>
          </a:prstGeom>
          <a:noFill/>
        </p:spPr>
        <p:txBody>
          <a:bodyPr wrap="square">
            <a:spAutoFit/>
          </a:bodyPr>
          <a:lstStyle/>
          <a:p>
            <a:r>
              <a:rPr lang="es-ES" dirty="0"/>
              <a:t>Para que </a:t>
            </a:r>
            <a:r>
              <a:rPr lang="es-ES" b="1" dirty="0" err="1"/>
              <a:t>print</a:t>
            </a:r>
            <a:r>
              <a:rPr lang="es-ES" b="1" dirty="0"/>
              <a:t>() </a:t>
            </a:r>
            <a:r>
              <a:rPr lang="es-ES" dirty="0"/>
              <a:t>escriba en un archivo diferente a la consola, que es el archivo por defecto, se puede utilizar el parámetro file de </a:t>
            </a:r>
            <a:r>
              <a:rPr lang="es-ES" dirty="0" err="1"/>
              <a:t>print</a:t>
            </a:r>
            <a:r>
              <a:rPr lang="es-ES" dirty="0"/>
              <a:t>() de la manera que se muestra:</a:t>
            </a:r>
            <a:endParaRPr lang="en-US" dirty="0"/>
          </a:p>
        </p:txBody>
      </p:sp>
      <p:sp>
        <p:nvSpPr>
          <p:cNvPr id="5" name="TextBox 4">
            <a:extLst>
              <a:ext uri="{FF2B5EF4-FFF2-40B4-BE49-F238E27FC236}">
                <a16:creationId xmlns:a16="http://schemas.microsoft.com/office/drawing/2014/main" id="{F7FB7E83-A5FA-5455-C63E-FE616E62A1CA}"/>
              </a:ext>
            </a:extLst>
          </p:cNvPr>
          <p:cNvSpPr txBox="1"/>
          <p:nvPr/>
        </p:nvSpPr>
        <p:spPr>
          <a:xfrm>
            <a:off x="2307972" y="2730298"/>
            <a:ext cx="8575181" cy="3754874"/>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escribe_archivo</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comentario</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with</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open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'w'</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fich</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comentario</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file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fich</a:t>
            </a: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Escribimos</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el</a:t>
            </a: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comentario</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file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fich</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raise</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a:t>
            </a:r>
            <a:r>
              <a:rPr lang="en-US" sz="1400" b="0" dirty="0" err="1">
                <a:solidFill>
                  <a:srgbClr val="6A9955"/>
                </a:solidFill>
                <a:effectLst/>
                <a:latin typeface="Consolas" panose="020B0609020204030204" pitchFamily="49" charset="0"/>
              </a:rPr>
              <a:t>Programa</a:t>
            </a:r>
            <a:r>
              <a:rPr lang="en-US" sz="1400" b="0" dirty="0">
                <a:solidFill>
                  <a:srgbClr val="6A9955"/>
                </a:solidFill>
                <a:effectLst/>
                <a:latin typeface="Consolas" panose="020B0609020204030204" pitchFamily="49" charset="0"/>
              </a:rPr>
              <a:t> principal</a:t>
            </a:r>
            <a:endParaRPr lang="en-US" sz="1400" b="0" dirty="0">
              <a:solidFill>
                <a:srgbClr val="D4D4D4"/>
              </a:solidFill>
              <a:effectLst/>
              <a:latin typeface="Consolas" panose="020B0609020204030204" pitchFamily="49" charset="0"/>
            </a:endParaRPr>
          </a:p>
          <a:p>
            <a:r>
              <a:rPr lang="en-US" sz="1400" b="0" dirty="0" err="1">
                <a:solidFill>
                  <a:srgbClr val="9CDCFE"/>
                </a:solidFill>
                <a:effectLst/>
                <a:latin typeface="Consolas" panose="020B0609020204030204" pitchFamily="49" charset="0"/>
              </a:rPr>
              <a:t>comentario</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'Lista de </a:t>
            </a:r>
            <a:r>
              <a:rPr lang="en-US" sz="1400" b="0" dirty="0" err="1">
                <a:solidFill>
                  <a:srgbClr val="CE9178"/>
                </a:solidFill>
                <a:effectLst/>
                <a:latin typeface="Consolas" panose="020B0609020204030204" pitchFamily="49" charset="0"/>
              </a:rPr>
              <a:t>productos</a:t>
            </a:r>
            <a:r>
              <a:rPr lang="en-US" sz="1400" b="0" dirty="0">
                <a:solidFill>
                  <a:srgbClr val="CE9178"/>
                </a:solidFill>
                <a:effectLst/>
                <a:latin typeface="Consolas" panose="020B0609020204030204" pitchFamily="49" charset="0"/>
              </a:rPr>
              <a:t> y </a:t>
            </a:r>
            <a:r>
              <a:rPr lang="en-US" sz="1400" b="0" dirty="0" err="1">
                <a:solidFill>
                  <a:srgbClr val="CE9178"/>
                </a:solidFill>
                <a:effectLst/>
                <a:latin typeface="Consolas" panose="020B0609020204030204" pitchFamily="49" charset="0"/>
              </a:rPr>
              <a:t>precios</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en</a:t>
            </a:r>
            <a:r>
              <a:rPr lang="en-US" sz="1400" b="0" dirty="0">
                <a:solidFill>
                  <a:srgbClr val="CE9178"/>
                </a:solidFill>
                <a:effectLst/>
                <a:latin typeface="Consolas" panose="020B0609020204030204" pitchFamily="49" charset="0"/>
              </a:rPr>
              <a:t> Euros'</a:t>
            </a:r>
            <a:endParaRPr lang="en-US" sz="1400" b="0" dirty="0">
              <a:solidFill>
                <a:srgbClr val="D4D4D4"/>
              </a:solidFill>
              <a:effectLst/>
              <a:latin typeface="Consolas" panose="020B0609020204030204" pitchFamily="49" charset="0"/>
            </a:endParaRPr>
          </a:p>
          <a:p>
            <a:r>
              <a:rPr lang="en-US" sz="1400" b="0" dirty="0" err="1">
                <a:solidFill>
                  <a:srgbClr val="9CDCFE"/>
                </a:solidFill>
                <a:effectLst/>
                <a:latin typeface="Consolas" panose="020B0609020204030204" pitchFamily="49" charset="0"/>
              </a:rPr>
              <a:t>listado_precios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'ref_1'</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1.5</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'ref_2'</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2.1</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'ref_3'</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9.98</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'ref_4'</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4.41</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escribe_archivo</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datos</a:t>
            </a:r>
            <a:r>
              <a:rPr lang="en-US" sz="1400" b="0" dirty="0">
                <a:solidFill>
                  <a:srgbClr val="CE9178"/>
                </a:solidFill>
                <a:effectLst/>
                <a:latin typeface="Consolas" panose="020B0609020204030204" pitchFamily="49" charset="0"/>
              </a:rPr>
              <a:t>/almacen_clon.txt'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comentario</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listado_precios</a:t>
            </a:r>
            <a:r>
              <a:rPr lang="en-US" sz="1400" b="0" dirty="0">
                <a:solidFill>
                  <a:srgbClr val="D4D4D4"/>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FileNotFoundError</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8809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A412-D587-C89C-7645-F441AB2E0BFC}"/>
              </a:ext>
            </a:extLst>
          </p:cNvPr>
          <p:cNvSpPr>
            <a:spLocks noGrp="1"/>
          </p:cNvSpPr>
          <p:nvPr>
            <p:ph type="title"/>
          </p:nvPr>
        </p:nvSpPr>
        <p:spPr/>
        <p:txBody>
          <a:bodyPr/>
          <a:lstStyle/>
          <a:p>
            <a:r>
              <a:rPr lang="en-US" dirty="0"/>
              <a:t>MANEJO DE ARCHIVOS</a:t>
            </a:r>
          </a:p>
        </p:txBody>
      </p:sp>
      <p:sp>
        <p:nvSpPr>
          <p:cNvPr id="3" name="Text Placeholder 2">
            <a:extLst>
              <a:ext uri="{FF2B5EF4-FFF2-40B4-BE49-F238E27FC236}">
                <a16:creationId xmlns:a16="http://schemas.microsoft.com/office/drawing/2014/main" id="{69A12324-D074-BF16-E014-66BDF3CC2126}"/>
              </a:ext>
            </a:extLst>
          </p:cNvPr>
          <p:cNvSpPr>
            <a:spLocks noGrp="1"/>
          </p:cNvSpPr>
          <p:nvPr>
            <p:ph type="body" sz="quarter" idx="10"/>
          </p:nvPr>
        </p:nvSpPr>
        <p:spPr/>
        <p:txBody>
          <a:bodyPr>
            <a:normAutofit fontScale="85000" lnSpcReduction="20000"/>
          </a:bodyPr>
          <a:lstStyle/>
          <a:p>
            <a:endParaRPr lang="en-US"/>
          </a:p>
        </p:txBody>
      </p:sp>
    </p:spTree>
    <p:extLst>
      <p:ext uri="{BB962C8B-B14F-4D97-AF65-F5344CB8AC3E}">
        <p14:creationId xmlns:p14="http://schemas.microsoft.com/office/powerpoint/2010/main" val="3311817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1781257" cy="369332"/>
          </a:xfrm>
          <a:prstGeom prst="rect">
            <a:avLst/>
          </a:prstGeom>
          <a:noFill/>
        </p:spPr>
        <p:txBody>
          <a:bodyPr wrap="none" rtlCol="0">
            <a:spAutoFit/>
          </a:bodyPr>
          <a:lstStyle/>
          <a:p>
            <a:r>
              <a:rPr lang="en-US" b="1" dirty="0">
                <a:solidFill>
                  <a:srgbClr val="14C214"/>
                </a:solidFill>
              </a:rPr>
              <a:t>EJERCICIOS</a:t>
            </a:r>
          </a:p>
        </p:txBody>
      </p:sp>
      <p:sp>
        <p:nvSpPr>
          <p:cNvPr id="4" name="TextBox 3">
            <a:extLst>
              <a:ext uri="{FF2B5EF4-FFF2-40B4-BE49-F238E27FC236}">
                <a16:creationId xmlns:a16="http://schemas.microsoft.com/office/drawing/2014/main" id="{F40D3B4E-6D75-4BFF-D522-B7E542E49BF2}"/>
              </a:ext>
            </a:extLst>
          </p:cNvPr>
          <p:cNvSpPr txBox="1"/>
          <p:nvPr/>
        </p:nvSpPr>
        <p:spPr>
          <a:xfrm>
            <a:off x="1645572" y="2072218"/>
            <a:ext cx="9685815" cy="4093428"/>
          </a:xfrm>
          <a:prstGeom prst="rect">
            <a:avLst/>
          </a:prstGeom>
          <a:noFill/>
        </p:spPr>
        <p:txBody>
          <a:bodyPr wrap="square">
            <a:spAutoFit/>
          </a:bodyPr>
          <a:lstStyle/>
          <a:p>
            <a:pPr marL="342900" indent="-342900">
              <a:buFont typeface="+mj-lt"/>
              <a:buAutoNum type="arabicPeriod"/>
            </a:pPr>
            <a:r>
              <a:rPr lang="es-ES" sz="2000" dirty="0"/>
              <a:t>Escribir una función que pida un número entero entre 1 y 10 y guarde en un archivo con el nombre </a:t>
            </a:r>
            <a:r>
              <a:rPr lang="es-ES" sz="2000" b="1" dirty="0">
                <a:solidFill>
                  <a:srgbClr val="FF00C1"/>
                </a:solidFill>
              </a:rPr>
              <a:t>tabla-n.txt </a:t>
            </a:r>
            <a:r>
              <a:rPr lang="es-ES" sz="2000" dirty="0"/>
              <a:t>la tabla de multiplicar de ese número, done n es el número introducido.</a:t>
            </a:r>
          </a:p>
          <a:p>
            <a:pPr marL="342900" indent="-342900">
              <a:buFont typeface="+mj-lt"/>
              <a:buAutoNum type="arabicPeriod"/>
            </a:pPr>
            <a:endParaRPr lang="es-ES" sz="2000" dirty="0"/>
          </a:p>
          <a:p>
            <a:pPr marL="342900" indent="-342900">
              <a:buFont typeface="+mj-lt"/>
              <a:buAutoNum type="arabicPeriod"/>
            </a:pPr>
            <a:r>
              <a:rPr lang="es-ES" sz="2000" dirty="0"/>
              <a:t>Escribir una función que pida un número entero entre 1 y 10, lea el archivo </a:t>
            </a:r>
            <a:r>
              <a:rPr lang="es-ES" sz="2000" b="1" dirty="0">
                <a:solidFill>
                  <a:srgbClr val="FF00C1"/>
                </a:solidFill>
              </a:rPr>
              <a:t>tabla-n.txt </a:t>
            </a:r>
            <a:r>
              <a:rPr lang="es-ES" sz="2000" dirty="0"/>
              <a:t>con la tabla de multiplicar de ese número, done n es el número introducido, y la muestre por pantalla. Si el archivo no existe debe mostrar un mensaje por pantalla informando de ello.</a:t>
            </a:r>
          </a:p>
          <a:p>
            <a:pPr marL="342900" indent="-342900">
              <a:buFont typeface="+mj-lt"/>
              <a:buAutoNum type="arabicPeriod"/>
            </a:pPr>
            <a:endParaRPr lang="es-ES" sz="2000" dirty="0"/>
          </a:p>
          <a:p>
            <a:pPr marL="342900" indent="-342900">
              <a:buFont typeface="+mj-lt"/>
              <a:buAutoNum type="arabicPeriod"/>
            </a:pPr>
            <a:r>
              <a:rPr lang="es-ES" sz="2000" dirty="0"/>
              <a:t>Escribir una función que pida dos números n y m entre 1 y 10, lea el archivo </a:t>
            </a:r>
            <a:r>
              <a:rPr lang="es-ES" sz="2000" b="1" dirty="0">
                <a:solidFill>
                  <a:srgbClr val="FF00C1"/>
                </a:solidFill>
              </a:rPr>
              <a:t>tabla-n.txt </a:t>
            </a:r>
            <a:r>
              <a:rPr lang="es-ES" sz="2000" dirty="0"/>
              <a:t>con la tabla de multiplicar de ese número, y muestre por pantalla la línea m del archivo. Si el archivo no existe debe mostrar un mensaje por pantalla informando de ello.</a:t>
            </a:r>
            <a:endParaRPr lang="en-US" sz="2000" dirty="0"/>
          </a:p>
        </p:txBody>
      </p:sp>
    </p:spTree>
    <p:extLst>
      <p:ext uri="{BB962C8B-B14F-4D97-AF65-F5344CB8AC3E}">
        <p14:creationId xmlns:p14="http://schemas.microsoft.com/office/powerpoint/2010/main" val="315121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FA9DB7-3DB0-5A95-0EBA-9790AB819FE6}"/>
              </a:ext>
            </a:extLst>
          </p:cNvPr>
          <p:cNvSpPr>
            <a:spLocks noGrp="1"/>
          </p:cNvSpPr>
          <p:nvPr>
            <p:ph type="title"/>
          </p:nvPr>
        </p:nvSpPr>
        <p:spPr/>
        <p:txBody>
          <a:bodyPr/>
          <a:lstStyle/>
          <a:p>
            <a:r>
              <a:rPr lang="en-US" dirty="0"/>
              <a:t>ARCHIVOS JSON</a:t>
            </a:r>
          </a:p>
        </p:txBody>
      </p:sp>
      <p:sp>
        <p:nvSpPr>
          <p:cNvPr id="5" name="Text Placeholder 4">
            <a:extLst>
              <a:ext uri="{FF2B5EF4-FFF2-40B4-BE49-F238E27FC236}">
                <a16:creationId xmlns:a16="http://schemas.microsoft.com/office/drawing/2014/main" id="{4EA7E272-72D0-B414-8A18-B5EE192F58BC}"/>
              </a:ext>
            </a:extLst>
          </p:cNvPr>
          <p:cNvSpPr>
            <a:spLocks noGrp="1"/>
          </p:cNvSpPr>
          <p:nvPr>
            <p:ph type="body" sz="quarter" idx="10"/>
          </p:nvPr>
        </p:nvSpPr>
        <p:spPr/>
        <p:txBody>
          <a:bodyPr>
            <a:normAutofit fontScale="85000" lnSpcReduction="20000"/>
          </a:bodyPr>
          <a:lstStyle/>
          <a:p>
            <a:endParaRPr lang="en-US"/>
          </a:p>
        </p:txBody>
      </p:sp>
    </p:spTree>
    <p:extLst>
      <p:ext uri="{BB962C8B-B14F-4D97-AF65-F5344CB8AC3E}">
        <p14:creationId xmlns:p14="http://schemas.microsoft.com/office/powerpoint/2010/main" val="2737789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2303836" cy="369332"/>
          </a:xfrm>
          <a:prstGeom prst="rect">
            <a:avLst/>
          </a:prstGeom>
          <a:noFill/>
        </p:spPr>
        <p:txBody>
          <a:bodyPr wrap="none" rtlCol="0">
            <a:spAutoFit/>
          </a:bodyPr>
          <a:lstStyle/>
          <a:p>
            <a:r>
              <a:rPr lang="en-US" b="1" dirty="0">
                <a:solidFill>
                  <a:srgbClr val="14C214"/>
                </a:solidFill>
              </a:rPr>
              <a:t>ARCHIVOS JSON</a:t>
            </a:r>
          </a:p>
        </p:txBody>
      </p:sp>
      <p:sp>
        <p:nvSpPr>
          <p:cNvPr id="5" name="TextBox 4">
            <a:extLst>
              <a:ext uri="{FF2B5EF4-FFF2-40B4-BE49-F238E27FC236}">
                <a16:creationId xmlns:a16="http://schemas.microsoft.com/office/drawing/2014/main" id="{5341D647-7643-A981-DC6C-65488BCFFF33}"/>
              </a:ext>
            </a:extLst>
          </p:cNvPr>
          <p:cNvSpPr txBox="1"/>
          <p:nvPr/>
        </p:nvSpPr>
        <p:spPr>
          <a:xfrm>
            <a:off x="937479" y="1918466"/>
            <a:ext cx="10023482" cy="2031325"/>
          </a:xfrm>
          <a:prstGeom prst="rect">
            <a:avLst/>
          </a:prstGeom>
          <a:noFill/>
        </p:spPr>
        <p:txBody>
          <a:bodyPr wrap="square">
            <a:spAutoFit/>
          </a:bodyPr>
          <a:lstStyle/>
          <a:p>
            <a:pPr algn="just"/>
            <a:r>
              <a:rPr lang="es-ES" sz="1800" b="0" i="0" dirty="0">
                <a:solidFill>
                  <a:srgbClr val="202124"/>
                </a:solidFill>
                <a:effectLst/>
                <a:latin typeface="arial" panose="020B0604020202020204" pitchFamily="34" charset="0"/>
              </a:rPr>
              <a:t>Los archivos </a:t>
            </a:r>
            <a:r>
              <a:rPr lang="es-ES" sz="1800" b="1" i="0" dirty="0">
                <a:solidFill>
                  <a:srgbClr val="C00000"/>
                </a:solidFill>
                <a:effectLst/>
                <a:latin typeface="arial" panose="020B0604020202020204" pitchFamily="34" charset="0"/>
              </a:rPr>
              <a:t>JSON</a:t>
            </a:r>
            <a:r>
              <a:rPr lang="es-ES" sz="1800" b="0" i="0" dirty="0">
                <a:solidFill>
                  <a:srgbClr val="202124"/>
                </a:solidFill>
                <a:effectLst/>
                <a:latin typeface="arial" panose="020B0604020202020204" pitchFamily="34" charset="0"/>
              </a:rPr>
              <a:t>, cuyo nombre corresponde a las siglas </a:t>
            </a:r>
            <a:r>
              <a:rPr lang="es-ES" sz="1800" b="0" i="0" dirty="0">
                <a:solidFill>
                  <a:srgbClr val="C00000"/>
                </a:solidFill>
                <a:effectLst/>
                <a:latin typeface="arial" panose="020B0604020202020204" pitchFamily="34" charset="0"/>
              </a:rPr>
              <a:t>JavaScript </a:t>
            </a:r>
            <a:r>
              <a:rPr lang="es-ES" sz="1800" b="0" i="0" dirty="0" err="1">
                <a:solidFill>
                  <a:srgbClr val="C00000"/>
                </a:solidFill>
                <a:effectLst/>
                <a:latin typeface="arial" panose="020B0604020202020204" pitchFamily="34" charset="0"/>
              </a:rPr>
              <a:t>Object</a:t>
            </a:r>
            <a:r>
              <a:rPr lang="es-ES" sz="1800" b="0" i="0" dirty="0">
                <a:solidFill>
                  <a:srgbClr val="C00000"/>
                </a:solidFill>
                <a:effectLst/>
                <a:latin typeface="arial" panose="020B0604020202020204" pitchFamily="34" charset="0"/>
              </a:rPr>
              <a:t> </a:t>
            </a:r>
            <a:r>
              <a:rPr lang="es-ES" sz="1800" b="0" i="0" dirty="0" err="1">
                <a:solidFill>
                  <a:srgbClr val="C00000"/>
                </a:solidFill>
                <a:effectLst/>
                <a:latin typeface="arial" panose="020B0604020202020204" pitchFamily="34" charset="0"/>
              </a:rPr>
              <a:t>Notation</a:t>
            </a:r>
            <a:r>
              <a:rPr lang="es-ES" sz="1800" b="0" i="0" dirty="0">
                <a:solidFill>
                  <a:srgbClr val="C00000"/>
                </a:solidFill>
                <a:effectLst/>
                <a:latin typeface="arial" panose="020B0604020202020204" pitchFamily="34" charset="0"/>
              </a:rPr>
              <a:t> </a:t>
            </a:r>
            <a:r>
              <a:rPr lang="es-ES" sz="1800" b="0" i="0" dirty="0">
                <a:solidFill>
                  <a:srgbClr val="202124"/>
                </a:solidFill>
                <a:effectLst/>
                <a:latin typeface="arial" panose="020B0604020202020204" pitchFamily="34" charset="0"/>
              </a:rPr>
              <a:t>o Notación de Objetos de JavaScript, es un formato ligero de intercambio de datos, que resulta sencillo de leer y escribir </a:t>
            </a:r>
            <a:r>
              <a:rPr lang="es-ES" sz="1800" b="1" i="0" dirty="0">
                <a:solidFill>
                  <a:srgbClr val="202124"/>
                </a:solidFill>
                <a:effectLst/>
                <a:latin typeface="arial" panose="020B0604020202020204" pitchFamily="34" charset="0"/>
              </a:rPr>
              <a:t>para</a:t>
            </a:r>
            <a:r>
              <a:rPr lang="es-ES" sz="1800" b="0" i="0" dirty="0">
                <a:solidFill>
                  <a:srgbClr val="202124"/>
                </a:solidFill>
                <a:effectLst/>
                <a:latin typeface="arial" panose="020B0604020202020204" pitchFamily="34" charset="0"/>
              </a:rPr>
              <a:t> los programadores y simple de interpretar y generar </a:t>
            </a:r>
            <a:r>
              <a:rPr lang="es-ES" sz="1800" b="1" i="0" dirty="0">
                <a:solidFill>
                  <a:srgbClr val="202124"/>
                </a:solidFill>
                <a:effectLst/>
                <a:latin typeface="arial" panose="020B0604020202020204" pitchFamily="34" charset="0"/>
              </a:rPr>
              <a:t>para</a:t>
            </a:r>
            <a:r>
              <a:rPr lang="es-ES" sz="1800" b="0" i="0" dirty="0">
                <a:solidFill>
                  <a:srgbClr val="202124"/>
                </a:solidFill>
                <a:effectLst/>
                <a:latin typeface="arial" panose="020B0604020202020204" pitchFamily="34" charset="0"/>
              </a:rPr>
              <a:t> las máquinas.</a:t>
            </a:r>
          </a:p>
          <a:p>
            <a:pPr algn="just"/>
            <a:endParaRPr lang="es-ES" sz="1800" dirty="0">
              <a:solidFill>
                <a:srgbClr val="202124"/>
              </a:solidFill>
              <a:latin typeface="arial" panose="020B0604020202020204" pitchFamily="34" charset="0"/>
            </a:endParaRPr>
          </a:p>
          <a:p>
            <a:pPr algn="just"/>
            <a:r>
              <a:rPr lang="es-ES" sz="1800" dirty="0">
                <a:solidFill>
                  <a:srgbClr val="202124"/>
                </a:solidFill>
                <a:latin typeface="arial" panose="020B0604020202020204" pitchFamily="34" charset="0"/>
              </a:rPr>
              <a:t>Permiten almacenar estructuras de datos de Python, como listas o diccionarios para que se puedan utilizar en otro momento o en otro programa</a:t>
            </a:r>
            <a:endParaRPr lang="es-CO" sz="1800" dirty="0"/>
          </a:p>
        </p:txBody>
      </p:sp>
      <p:sp>
        <p:nvSpPr>
          <p:cNvPr id="6" name="TextBox 5">
            <a:extLst>
              <a:ext uri="{FF2B5EF4-FFF2-40B4-BE49-F238E27FC236}">
                <a16:creationId xmlns:a16="http://schemas.microsoft.com/office/drawing/2014/main" id="{95749315-18B5-88FE-6154-1D9EFBE14452}"/>
              </a:ext>
            </a:extLst>
          </p:cNvPr>
          <p:cNvSpPr txBox="1"/>
          <p:nvPr/>
        </p:nvSpPr>
        <p:spPr>
          <a:xfrm>
            <a:off x="3031336" y="4225691"/>
            <a:ext cx="7929625" cy="2031325"/>
          </a:xfrm>
          <a:prstGeom prst="rect">
            <a:avLst/>
          </a:prstGeom>
          <a:noFill/>
        </p:spPr>
        <p:txBody>
          <a:bodyPr wrap="square">
            <a:spAutoFit/>
          </a:bodyPr>
          <a:lstStyle/>
          <a:p>
            <a:pPr marL="342900" indent="-342900" algn="just">
              <a:buFontTx/>
              <a:buChar char="-"/>
            </a:pPr>
            <a:r>
              <a:rPr lang="es-ES" sz="1800" dirty="0"/>
              <a:t>Utiliza la librería o módulo </a:t>
            </a:r>
            <a:r>
              <a:rPr lang="es-ES" sz="1800" dirty="0" err="1"/>
              <a:t>json</a:t>
            </a:r>
            <a:r>
              <a:rPr lang="es-ES" sz="1800" dirty="0"/>
              <a:t>:     </a:t>
            </a:r>
            <a:r>
              <a:rPr lang="es-ES" sz="1800" b="1" dirty="0" err="1">
                <a:solidFill>
                  <a:srgbClr val="FF00C1"/>
                </a:solidFill>
              </a:rPr>
              <a:t>import</a:t>
            </a:r>
            <a:r>
              <a:rPr lang="es-ES" sz="1800" b="1" dirty="0">
                <a:solidFill>
                  <a:srgbClr val="FF00C1"/>
                </a:solidFill>
              </a:rPr>
              <a:t> </a:t>
            </a:r>
            <a:r>
              <a:rPr lang="es-ES" sz="1800" b="1" dirty="0" err="1">
                <a:solidFill>
                  <a:srgbClr val="FF00C1"/>
                </a:solidFill>
              </a:rPr>
              <a:t>json</a:t>
            </a:r>
            <a:endParaRPr lang="es-ES" sz="1800" b="1" dirty="0">
              <a:solidFill>
                <a:srgbClr val="FF00C1"/>
              </a:solidFill>
            </a:endParaRPr>
          </a:p>
          <a:p>
            <a:pPr marL="342900" indent="-342900" algn="just">
              <a:buFontTx/>
              <a:buChar char="-"/>
            </a:pPr>
            <a:endParaRPr lang="es-ES" sz="1800" dirty="0"/>
          </a:p>
          <a:p>
            <a:pPr marL="342900" indent="-342900" algn="just">
              <a:buFontTx/>
              <a:buChar char="-"/>
            </a:pPr>
            <a:r>
              <a:rPr lang="es-ES" sz="1800" dirty="0"/>
              <a:t>Se realizar su apertura con el comando </a:t>
            </a:r>
            <a:r>
              <a:rPr lang="es-ES" sz="1800" b="1" dirty="0">
                <a:solidFill>
                  <a:srgbClr val="FF00C1"/>
                </a:solidFill>
              </a:rPr>
              <a:t>open</a:t>
            </a:r>
            <a:r>
              <a:rPr lang="es-ES" sz="1800" dirty="0"/>
              <a:t> igual que los archivos texto.</a:t>
            </a:r>
          </a:p>
          <a:p>
            <a:pPr marL="342900" indent="-342900" algn="just">
              <a:buFontTx/>
              <a:buChar char="-"/>
            </a:pPr>
            <a:endParaRPr lang="es-ES" sz="1800" dirty="0"/>
          </a:p>
          <a:p>
            <a:pPr marL="342900" indent="-342900" algn="just">
              <a:buFontTx/>
              <a:buChar char="-"/>
            </a:pPr>
            <a:r>
              <a:rPr lang="es-ES" sz="1800" dirty="0"/>
              <a:t>El método para almacenar en el archivo </a:t>
            </a:r>
            <a:r>
              <a:rPr lang="es-ES" sz="1800" b="1" dirty="0" err="1">
                <a:solidFill>
                  <a:srgbClr val="FF00C1"/>
                </a:solidFill>
              </a:rPr>
              <a:t>json</a:t>
            </a:r>
            <a:r>
              <a:rPr lang="es-ES" sz="1800" dirty="0"/>
              <a:t> es </a:t>
            </a:r>
            <a:r>
              <a:rPr lang="es-ES" sz="1800" b="1" dirty="0" err="1">
                <a:solidFill>
                  <a:srgbClr val="FF00C1"/>
                </a:solidFill>
              </a:rPr>
              <a:t>dump</a:t>
            </a:r>
            <a:endParaRPr lang="es-ES" sz="1800" b="1" dirty="0">
              <a:solidFill>
                <a:srgbClr val="FF00C1"/>
              </a:solidFill>
            </a:endParaRPr>
          </a:p>
          <a:p>
            <a:pPr marL="342900" indent="-342900" algn="just">
              <a:buFontTx/>
              <a:buChar char="-"/>
            </a:pPr>
            <a:endParaRPr lang="es-ES" sz="1800" dirty="0"/>
          </a:p>
          <a:p>
            <a:pPr marL="342900" indent="-342900" algn="just">
              <a:buFontTx/>
              <a:buChar char="-"/>
            </a:pPr>
            <a:r>
              <a:rPr lang="es-ES" sz="1800" dirty="0"/>
              <a:t>El método para leer o cargar la información del archivo </a:t>
            </a:r>
            <a:r>
              <a:rPr lang="es-ES" sz="1800" b="1" dirty="0" err="1">
                <a:solidFill>
                  <a:srgbClr val="FF00C1"/>
                </a:solidFill>
              </a:rPr>
              <a:t>json</a:t>
            </a:r>
            <a:r>
              <a:rPr lang="es-ES" sz="1800" dirty="0"/>
              <a:t> es </a:t>
            </a:r>
            <a:r>
              <a:rPr lang="es-ES" sz="1800" b="1" dirty="0">
                <a:solidFill>
                  <a:srgbClr val="FF00C1"/>
                </a:solidFill>
              </a:rPr>
              <a:t>load</a:t>
            </a:r>
          </a:p>
        </p:txBody>
      </p:sp>
    </p:spTree>
    <p:extLst>
      <p:ext uri="{BB962C8B-B14F-4D97-AF65-F5344CB8AC3E}">
        <p14:creationId xmlns:p14="http://schemas.microsoft.com/office/powerpoint/2010/main" val="3759332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3895618" cy="369332"/>
          </a:xfrm>
          <a:prstGeom prst="rect">
            <a:avLst/>
          </a:prstGeom>
          <a:noFill/>
        </p:spPr>
        <p:txBody>
          <a:bodyPr wrap="none" rtlCol="0">
            <a:spAutoFit/>
          </a:bodyPr>
          <a:lstStyle/>
          <a:p>
            <a:r>
              <a:rPr lang="en-US" b="1" dirty="0">
                <a:solidFill>
                  <a:srgbClr val="14C214"/>
                </a:solidFill>
              </a:rPr>
              <a:t>ARCHIVOS JSON - CREACIÓN</a:t>
            </a:r>
          </a:p>
        </p:txBody>
      </p:sp>
      <p:sp>
        <p:nvSpPr>
          <p:cNvPr id="4" name="TextBox 3">
            <a:extLst>
              <a:ext uri="{FF2B5EF4-FFF2-40B4-BE49-F238E27FC236}">
                <a16:creationId xmlns:a16="http://schemas.microsoft.com/office/drawing/2014/main" id="{689DE6DC-0A87-3F5B-A1F3-477F4D2A9DBF}"/>
              </a:ext>
            </a:extLst>
          </p:cNvPr>
          <p:cNvSpPr txBox="1"/>
          <p:nvPr/>
        </p:nvSpPr>
        <p:spPr>
          <a:xfrm>
            <a:off x="1089878" y="2016591"/>
            <a:ext cx="6111814" cy="1938992"/>
          </a:xfrm>
          <a:prstGeom prst="rect">
            <a:avLst/>
          </a:prstGeom>
          <a:solidFill>
            <a:schemeClr val="tx1"/>
          </a:solidFill>
        </p:spPr>
        <p:txBody>
          <a:bodyPr wrap="square">
            <a:spAutoFit/>
          </a:bodyPr>
          <a:lstStyle/>
          <a:p>
            <a:r>
              <a:rPr lang="en-US" sz="1200" b="0" dirty="0">
                <a:solidFill>
                  <a:srgbClr val="C586C0"/>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json</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lista</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10</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20</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30</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40</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70</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100</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Apertura y </a:t>
            </a:r>
            <a:r>
              <a:rPr lang="en-US" sz="1200" b="0" dirty="0" err="1">
                <a:solidFill>
                  <a:srgbClr val="6A9955"/>
                </a:solidFill>
                <a:effectLst/>
                <a:latin typeface="Consolas" panose="020B0609020204030204" pitchFamily="49" charset="0"/>
              </a:rPr>
              <a:t>Creación</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archivo</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open</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datos</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lista.json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'w'</a:t>
            </a:r>
            <a:r>
              <a:rPr lang="en-US" sz="1200" b="0" dirty="0">
                <a:solidFill>
                  <a:srgbClr val="D4D4D4"/>
                </a:solidFill>
                <a:effectLst/>
                <a:latin typeface="Consolas" panose="020B0609020204030204" pitchFamily="49" charset="0"/>
              </a:rPr>
              <a:t>)</a:t>
            </a:r>
          </a:p>
          <a:p>
            <a:r>
              <a:rPr lang="en-US" sz="1200" b="0" dirty="0" err="1">
                <a:solidFill>
                  <a:srgbClr val="4EC9B0"/>
                </a:solidFill>
                <a:effectLst/>
                <a:latin typeface="Consolas" panose="020B0609020204030204" pitchFamily="49" charset="0"/>
              </a:rPr>
              <a:t>json</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dump</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lista</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archivo</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a:t>
            </a:r>
            <a:r>
              <a:rPr lang="en-US" sz="1200" b="0" dirty="0" err="1">
                <a:solidFill>
                  <a:srgbClr val="6A9955"/>
                </a:solidFill>
                <a:effectLst/>
                <a:latin typeface="Consolas" panose="020B0609020204030204" pitchFamily="49" charset="0"/>
              </a:rPr>
              <a:t>Cierre</a:t>
            </a:r>
            <a:r>
              <a:rPr lang="en-US" sz="1200" b="0" dirty="0">
                <a:solidFill>
                  <a:srgbClr val="6A9955"/>
                </a:solidFill>
                <a:effectLst/>
                <a:latin typeface="Consolas" panose="020B0609020204030204" pitchFamily="49" charset="0"/>
              </a:rPr>
              <a:t> del </a:t>
            </a:r>
            <a:r>
              <a:rPr lang="en-US" sz="1200" b="0" dirty="0" err="1">
                <a:solidFill>
                  <a:srgbClr val="6A9955"/>
                </a:solidFill>
                <a:effectLst/>
                <a:latin typeface="Consolas" panose="020B0609020204030204" pitchFamily="49" charset="0"/>
              </a:rPr>
              <a:t>archivo</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archivo</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close</a:t>
            </a:r>
            <a:r>
              <a:rPr lang="en-US" sz="12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39BF5022-064D-A06D-FEB6-B4818D29A32A}"/>
              </a:ext>
            </a:extLst>
          </p:cNvPr>
          <p:cNvSpPr txBox="1"/>
          <p:nvPr/>
        </p:nvSpPr>
        <p:spPr>
          <a:xfrm>
            <a:off x="5678769" y="4548742"/>
            <a:ext cx="6111814" cy="1938992"/>
          </a:xfrm>
          <a:prstGeom prst="rect">
            <a:avLst/>
          </a:prstGeom>
          <a:solidFill>
            <a:schemeClr val="tx1"/>
          </a:solidFill>
        </p:spPr>
        <p:txBody>
          <a:bodyPr wrap="square">
            <a:spAutoFit/>
          </a:bodyPr>
          <a:lstStyle/>
          <a:p>
            <a:r>
              <a:rPr lang="en-US" sz="1200" b="0" dirty="0">
                <a:solidFill>
                  <a:srgbClr val="C586C0"/>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json</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diccionario</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'Lapiz'</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'Borrador'</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3</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'Cuaderno'</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4</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'Lapicero'</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Apertura y </a:t>
            </a:r>
            <a:r>
              <a:rPr lang="en-US" sz="1200" b="0" dirty="0" err="1">
                <a:solidFill>
                  <a:srgbClr val="6A9955"/>
                </a:solidFill>
                <a:effectLst/>
                <a:latin typeface="Consolas" panose="020B0609020204030204" pitchFamily="49" charset="0"/>
              </a:rPr>
              <a:t>Creación</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archivo</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open</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datos</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diccionario.json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'w'</a:t>
            </a:r>
            <a:r>
              <a:rPr lang="en-US" sz="1200" b="0" dirty="0">
                <a:solidFill>
                  <a:srgbClr val="D4D4D4"/>
                </a:solidFill>
                <a:effectLst/>
                <a:latin typeface="Consolas" panose="020B0609020204030204" pitchFamily="49" charset="0"/>
              </a:rPr>
              <a:t>)</a:t>
            </a:r>
          </a:p>
          <a:p>
            <a:r>
              <a:rPr lang="en-US" sz="1200" b="0" dirty="0" err="1">
                <a:solidFill>
                  <a:srgbClr val="4EC9B0"/>
                </a:solidFill>
                <a:effectLst/>
                <a:latin typeface="Consolas" panose="020B0609020204030204" pitchFamily="49" charset="0"/>
              </a:rPr>
              <a:t>json</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dump</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diccionario</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archivo</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a:t>
            </a:r>
            <a:r>
              <a:rPr lang="en-US" sz="1200" b="0" dirty="0" err="1">
                <a:solidFill>
                  <a:srgbClr val="6A9955"/>
                </a:solidFill>
                <a:effectLst/>
                <a:latin typeface="Consolas" panose="020B0609020204030204" pitchFamily="49" charset="0"/>
              </a:rPr>
              <a:t>Cierre</a:t>
            </a:r>
            <a:r>
              <a:rPr lang="en-US" sz="1200" b="0" dirty="0">
                <a:solidFill>
                  <a:srgbClr val="6A9955"/>
                </a:solidFill>
                <a:effectLst/>
                <a:latin typeface="Consolas" panose="020B0609020204030204" pitchFamily="49" charset="0"/>
              </a:rPr>
              <a:t> del </a:t>
            </a:r>
            <a:r>
              <a:rPr lang="en-US" sz="1200" b="0" dirty="0" err="1">
                <a:solidFill>
                  <a:srgbClr val="6A9955"/>
                </a:solidFill>
                <a:effectLst/>
                <a:latin typeface="Consolas" panose="020B0609020204030204" pitchFamily="49" charset="0"/>
              </a:rPr>
              <a:t>archivo</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archivo</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close</a:t>
            </a:r>
            <a:r>
              <a:rPr lang="en-US" sz="12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D75A51CE-D701-714A-A3F8-C62765AF0012}"/>
              </a:ext>
            </a:extLst>
          </p:cNvPr>
          <p:cNvSpPr txBox="1"/>
          <p:nvPr/>
        </p:nvSpPr>
        <p:spPr>
          <a:xfrm>
            <a:off x="8734676" y="2770643"/>
            <a:ext cx="619080" cy="369332"/>
          </a:xfrm>
          <a:prstGeom prst="rect">
            <a:avLst/>
          </a:prstGeom>
          <a:noFill/>
        </p:spPr>
        <p:txBody>
          <a:bodyPr wrap="none" rtlCol="0">
            <a:spAutoFit/>
          </a:bodyPr>
          <a:lstStyle/>
          <a:p>
            <a:r>
              <a:rPr lang="en-US" b="1" dirty="0">
                <a:solidFill>
                  <a:srgbClr val="FF00C1"/>
                </a:solidFill>
              </a:rPr>
              <a:t>Lista</a:t>
            </a:r>
          </a:p>
        </p:txBody>
      </p:sp>
      <p:sp>
        <p:nvSpPr>
          <p:cNvPr id="7" name="TextBox 6">
            <a:extLst>
              <a:ext uri="{FF2B5EF4-FFF2-40B4-BE49-F238E27FC236}">
                <a16:creationId xmlns:a16="http://schemas.microsoft.com/office/drawing/2014/main" id="{BDA16929-C795-519A-C960-F1241DA7C7BD}"/>
              </a:ext>
            </a:extLst>
          </p:cNvPr>
          <p:cNvSpPr txBox="1"/>
          <p:nvPr/>
        </p:nvSpPr>
        <p:spPr>
          <a:xfrm>
            <a:off x="2216988" y="5333572"/>
            <a:ext cx="1257075" cy="369332"/>
          </a:xfrm>
          <a:prstGeom prst="rect">
            <a:avLst/>
          </a:prstGeom>
          <a:noFill/>
        </p:spPr>
        <p:txBody>
          <a:bodyPr wrap="none" rtlCol="0">
            <a:spAutoFit/>
          </a:bodyPr>
          <a:lstStyle/>
          <a:p>
            <a:r>
              <a:rPr lang="en-US" b="1" dirty="0" err="1">
                <a:solidFill>
                  <a:srgbClr val="FF00C1"/>
                </a:solidFill>
              </a:rPr>
              <a:t>Diccionario</a:t>
            </a:r>
            <a:endParaRPr lang="en-US" b="1" dirty="0">
              <a:solidFill>
                <a:srgbClr val="FF00C1"/>
              </a:solidFill>
            </a:endParaRPr>
          </a:p>
        </p:txBody>
      </p:sp>
      <p:sp>
        <p:nvSpPr>
          <p:cNvPr id="8" name="Arrow: Right 7">
            <a:extLst>
              <a:ext uri="{FF2B5EF4-FFF2-40B4-BE49-F238E27FC236}">
                <a16:creationId xmlns:a16="http://schemas.microsoft.com/office/drawing/2014/main" id="{9E681FC4-E107-F01A-B200-8A1D9AF4600A}"/>
              </a:ext>
            </a:extLst>
          </p:cNvPr>
          <p:cNvSpPr/>
          <p:nvPr/>
        </p:nvSpPr>
        <p:spPr>
          <a:xfrm>
            <a:off x="4244196" y="5443268"/>
            <a:ext cx="1086929" cy="18978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1525E7D2-6198-E8CA-0246-F3B212895144}"/>
              </a:ext>
            </a:extLst>
          </p:cNvPr>
          <p:cNvSpPr/>
          <p:nvPr/>
        </p:nvSpPr>
        <p:spPr>
          <a:xfrm rot="10800000">
            <a:off x="7505233" y="2874128"/>
            <a:ext cx="1078302" cy="1623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560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0A3BBF-6862-869F-7F9E-2B4160E6784F}"/>
              </a:ext>
            </a:extLst>
          </p:cNvPr>
          <p:cNvSpPr txBox="1"/>
          <p:nvPr/>
        </p:nvSpPr>
        <p:spPr>
          <a:xfrm>
            <a:off x="491971" y="1363195"/>
            <a:ext cx="3754554" cy="369332"/>
          </a:xfrm>
          <a:prstGeom prst="rect">
            <a:avLst/>
          </a:prstGeom>
          <a:noFill/>
        </p:spPr>
        <p:txBody>
          <a:bodyPr wrap="none" rtlCol="0">
            <a:spAutoFit/>
          </a:bodyPr>
          <a:lstStyle/>
          <a:p>
            <a:r>
              <a:rPr lang="en-US" b="1" dirty="0">
                <a:solidFill>
                  <a:srgbClr val="14C214"/>
                </a:solidFill>
              </a:rPr>
              <a:t>ARCHIVOS JSON - LECTURA</a:t>
            </a:r>
          </a:p>
        </p:txBody>
      </p:sp>
      <p:sp>
        <p:nvSpPr>
          <p:cNvPr id="4" name="TextBox 3">
            <a:extLst>
              <a:ext uri="{FF2B5EF4-FFF2-40B4-BE49-F238E27FC236}">
                <a16:creationId xmlns:a16="http://schemas.microsoft.com/office/drawing/2014/main" id="{4C916BA5-7F91-1D1B-AD3E-9A8F26BAA8C1}"/>
              </a:ext>
            </a:extLst>
          </p:cNvPr>
          <p:cNvSpPr txBox="1"/>
          <p:nvPr/>
        </p:nvSpPr>
        <p:spPr>
          <a:xfrm>
            <a:off x="6873455" y="3244334"/>
            <a:ext cx="619080" cy="369332"/>
          </a:xfrm>
          <a:prstGeom prst="rect">
            <a:avLst/>
          </a:prstGeom>
          <a:noFill/>
        </p:spPr>
        <p:txBody>
          <a:bodyPr wrap="none" rtlCol="0">
            <a:spAutoFit/>
          </a:bodyPr>
          <a:lstStyle/>
          <a:p>
            <a:r>
              <a:rPr lang="en-US" b="1" dirty="0">
                <a:solidFill>
                  <a:srgbClr val="FF00C1"/>
                </a:solidFill>
              </a:rPr>
              <a:t>Lista</a:t>
            </a:r>
          </a:p>
        </p:txBody>
      </p:sp>
      <p:sp>
        <p:nvSpPr>
          <p:cNvPr id="5" name="TextBox 4">
            <a:extLst>
              <a:ext uri="{FF2B5EF4-FFF2-40B4-BE49-F238E27FC236}">
                <a16:creationId xmlns:a16="http://schemas.microsoft.com/office/drawing/2014/main" id="{E6B06E1E-25DF-C82A-C24F-824365C6B1A6}"/>
              </a:ext>
            </a:extLst>
          </p:cNvPr>
          <p:cNvSpPr txBox="1"/>
          <p:nvPr/>
        </p:nvSpPr>
        <p:spPr>
          <a:xfrm>
            <a:off x="4074050" y="5423347"/>
            <a:ext cx="1257075" cy="369332"/>
          </a:xfrm>
          <a:prstGeom prst="rect">
            <a:avLst/>
          </a:prstGeom>
          <a:noFill/>
        </p:spPr>
        <p:txBody>
          <a:bodyPr wrap="none" rtlCol="0">
            <a:spAutoFit/>
          </a:bodyPr>
          <a:lstStyle/>
          <a:p>
            <a:r>
              <a:rPr lang="en-US" b="1" dirty="0" err="1">
                <a:solidFill>
                  <a:srgbClr val="FF00C1"/>
                </a:solidFill>
              </a:rPr>
              <a:t>Diccionario</a:t>
            </a:r>
            <a:endParaRPr lang="en-US" b="1" dirty="0">
              <a:solidFill>
                <a:srgbClr val="FF00C1"/>
              </a:solidFill>
            </a:endParaRPr>
          </a:p>
        </p:txBody>
      </p:sp>
      <p:sp>
        <p:nvSpPr>
          <p:cNvPr id="6" name="Arrow: Right 5">
            <a:extLst>
              <a:ext uri="{FF2B5EF4-FFF2-40B4-BE49-F238E27FC236}">
                <a16:creationId xmlns:a16="http://schemas.microsoft.com/office/drawing/2014/main" id="{E69ED0DE-23F8-D068-2B4E-280336AE82A4}"/>
              </a:ext>
            </a:extLst>
          </p:cNvPr>
          <p:cNvSpPr/>
          <p:nvPr/>
        </p:nvSpPr>
        <p:spPr>
          <a:xfrm>
            <a:off x="5804962" y="5513123"/>
            <a:ext cx="1086929" cy="18978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BF8BC4-4986-10A1-DACA-A33E2F4BEED1}"/>
              </a:ext>
            </a:extLst>
          </p:cNvPr>
          <p:cNvSpPr/>
          <p:nvPr/>
        </p:nvSpPr>
        <p:spPr>
          <a:xfrm rot="10800000">
            <a:off x="5717909" y="3347819"/>
            <a:ext cx="1078302" cy="1623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073357-61D1-A9B5-7C47-83AFABD60A09}"/>
              </a:ext>
            </a:extLst>
          </p:cNvPr>
          <p:cNvSpPr txBox="1"/>
          <p:nvPr/>
        </p:nvSpPr>
        <p:spPr>
          <a:xfrm>
            <a:off x="1241740" y="2099852"/>
            <a:ext cx="4089385" cy="2492990"/>
          </a:xfrm>
          <a:prstGeom prst="rect">
            <a:avLst/>
          </a:prstGeom>
          <a:solidFill>
            <a:schemeClr val="tx1"/>
          </a:solidFill>
        </p:spPr>
        <p:txBody>
          <a:bodyPr wrap="square">
            <a:spAutoFit/>
          </a:bodyPr>
          <a:lstStyle/>
          <a:p>
            <a:r>
              <a:rPr lang="en-US" sz="1200" b="0" dirty="0">
                <a:solidFill>
                  <a:srgbClr val="C586C0"/>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json</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Carga del </a:t>
            </a:r>
            <a:r>
              <a:rPr lang="en-US" sz="1200" b="0" dirty="0" err="1">
                <a:solidFill>
                  <a:srgbClr val="6A9955"/>
                </a:solidFill>
                <a:effectLst/>
                <a:latin typeface="Consolas" panose="020B0609020204030204" pitchFamily="49" charset="0"/>
              </a:rPr>
              <a:t>archivo</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archivo</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open</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datos</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lista.json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'r'</a:t>
            </a:r>
            <a:r>
              <a:rPr lang="en-US" sz="1200" b="0" dirty="0">
                <a:solidFill>
                  <a:srgbClr val="D4D4D4"/>
                </a:solidFill>
                <a:effectLst/>
                <a:latin typeface="Consolas" panose="020B0609020204030204" pitchFamily="49" charset="0"/>
              </a:rPr>
              <a:t>)</a:t>
            </a:r>
          </a:p>
          <a:p>
            <a:r>
              <a:rPr lang="en-US" sz="1200" b="0" dirty="0" err="1">
                <a:solidFill>
                  <a:srgbClr val="9CDCFE"/>
                </a:solidFill>
                <a:effectLst/>
                <a:latin typeface="Consolas" panose="020B0609020204030204" pitchFamily="49" charset="0"/>
              </a:rPr>
              <a:t>lista</a:t>
            </a:r>
            <a:r>
              <a:rPr lang="en-US" sz="1200" b="0" dirty="0">
                <a:solidFill>
                  <a:srgbClr val="D4D4D4"/>
                </a:solidFill>
                <a:effectLst/>
                <a:latin typeface="Consolas" panose="020B0609020204030204" pitchFamily="49" charset="0"/>
              </a:rPr>
              <a:t> = </a:t>
            </a:r>
            <a:r>
              <a:rPr lang="en-US" sz="1200" b="0" dirty="0" err="1">
                <a:solidFill>
                  <a:srgbClr val="4EC9B0"/>
                </a:solidFill>
                <a:effectLst/>
                <a:latin typeface="Consolas" panose="020B0609020204030204" pitchFamily="49" charset="0"/>
              </a:rPr>
              <a:t>json</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load</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archivo</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a:t>
            </a:r>
            <a:r>
              <a:rPr lang="en-US" sz="1200" b="0" dirty="0" err="1">
                <a:solidFill>
                  <a:srgbClr val="6A9955"/>
                </a:solidFill>
                <a:effectLst/>
                <a:latin typeface="Consolas" panose="020B0609020204030204" pitchFamily="49" charset="0"/>
              </a:rPr>
              <a:t>Cierre</a:t>
            </a:r>
            <a:r>
              <a:rPr lang="en-US" sz="1200" b="0" dirty="0">
                <a:solidFill>
                  <a:srgbClr val="6A9955"/>
                </a:solidFill>
                <a:effectLst/>
                <a:latin typeface="Consolas" panose="020B0609020204030204" pitchFamily="49" charset="0"/>
              </a:rPr>
              <a:t> del </a:t>
            </a:r>
            <a:r>
              <a:rPr lang="en-US" sz="1200" b="0" dirty="0" err="1">
                <a:solidFill>
                  <a:srgbClr val="6A9955"/>
                </a:solidFill>
                <a:effectLst/>
                <a:latin typeface="Consolas" panose="020B0609020204030204" pitchFamily="49" charset="0"/>
              </a:rPr>
              <a:t>archivo</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archivo</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close</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CDCAA"/>
                </a:solidFill>
                <a:effectLst/>
                <a:latin typeface="Consolas" panose="020B0609020204030204" pitchFamily="49" charset="0"/>
              </a:rPr>
              <a:t>print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"Lista: "</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lista</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in</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range</a:t>
            </a:r>
            <a:r>
              <a:rPr lang="en-US" sz="1200" b="0" dirty="0">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len</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lista</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lista</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CD1190C-8D1A-88EA-8BDC-50513FC984DF}"/>
              </a:ext>
            </a:extLst>
          </p:cNvPr>
          <p:cNvSpPr txBox="1"/>
          <p:nvPr/>
        </p:nvSpPr>
        <p:spPr>
          <a:xfrm>
            <a:off x="7104158" y="4271743"/>
            <a:ext cx="4415490" cy="2492990"/>
          </a:xfrm>
          <a:prstGeom prst="rect">
            <a:avLst/>
          </a:prstGeom>
          <a:solidFill>
            <a:schemeClr val="tx1"/>
          </a:solidFill>
        </p:spPr>
        <p:txBody>
          <a:bodyPr wrap="square">
            <a:spAutoFit/>
          </a:bodyPr>
          <a:lstStyle/>
          <a:p>
            <a:r>
              <a:rPr lang="en-US" sz="1200" b="0" dirty="0">
                <a:solidFill>
                  <a:srgbClr val="C586C0"/>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json</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Carga del </a:t>
            </a:r>
            <a:r>
              <a:rPr lang="en-US" sz="1200" b="0" dirty="0" err="1">
                <a:solidFill>
                  <a:srgbClr val="6A9955"/>
                </a:solidFill>
                <a:effectLst/>
                <a:latin typeface="Consolas" panose="020B0609020204030204" pitchFamily="49" charset="0"/>
              </a:rPr>
              <a:t>archivo</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archivo</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open</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datos</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diccionario.json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'r'</a:t>
            </a:r>
            <a:r>
              <a:rPr lang="en-US" sz="1200" b="0" dirty="0">
                <a:solidFill>
                  <a:srgbClr val="D4D4D4"/>
                </a:solidFill>
                <a:effectLst/>
                <a:latin typeface="Consolas" panose="020B0609020204030204" pitchFamily="49" charset="0"/>
              </a:rPr>
              <a:t>)</a:t>
            </a:r>
          </a:p>
          <a:p>
            <a:r>
              <a:rPr lang="en-US" sz="1200" b="0" dirty="0" err="1">
                <a:solidFill>
                  <a:srgbClr val="9CDCFE"/>
                </a:solidFill>
                <a:effectLst/>
                <a:latin typeface="Consolas" panose="020B0609020204030204" pitchFamily="49" charset="0"/>
              </a:rPr>
              <a:t>diccionario</a:t>
            </a:r>
            <a:r>
              <a:rPr lang="en-US" sz="1200" b="0" dirty="0">
                <a:solidFill>
                  <a:srgbClr val="D4D4D4"/>
                </a:solidFill>
                <a:effectLst/>
                <a:latin typeface="Consolas" panose="020B0609020204030204" pitchFamily="49" charset="0"/>
              </a:rPr>
              <a:t> = </a:t>
            </a:r>
            <a:r>
              <a:rPr lang="en-US" sz="1200" b="0" dirty="0" err="1">
                <a:solidFill>
                  <a:srgbClr val="4EC9B0"/>
                </a:solidFill>
                <a:effectLst/>
                <a:latin typeface="Consolas" panose="020B0609020204030204" pitchFamily="49" charset="0"/>
              </a:rPr>
              <a:t>json</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load</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archivo</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a:t>
            </a:r>
            <a:r>
              <a:rPr lang="en-US" sz="1200" b="0" dirty="0" err="1">
                <a:solidFill>
                  <a:srgbClr val="6A9955"/>
                </a:solidFill>
                <a:effectLst/>
                <a:latin typeface="Consolas" panose="020B0609020204030204" pitchFamily="49" charset="0"/>
              </a:rPr>
              <a:t>Cierre</a:t>
            </a:r>
            <a:r>
              <a:rPr lang="en-US" sz="1200" b="0" dirty="0">
                <a:solidFill>
                  <a:srgbClr val="6A9955"/>
                </a:solidFill>
                <a:effectLst/>
                <a:latin typeface="Consolas" panose="020B0609020204030204" pitchFamily="49" charset="0"/>
              </a:rPr>
              <a:t> del </a:t>
            </a:r>
            <a:r>
              <a:rPr lang="en-US" sz="1200" b="0" dirty="0" err="1">
                <a:solidFill>
                  <a:srgbClr val="6A9955"/>
                </a:solidFill>
                <a:effectLst/>
                <a:latin typeface="Consolas" panose="020B0609020204030204" pitchFamily="49" charset="0"/>
              </a:rPr>
              <a:t>archivo</a:t>
            </a:r>
            <a:endParaRPr lang="en-US" sz="1200" b="0" dirty="0">
              <a:solidFill>
                <a:srgbClr val="D4D4D4"/>
              </a:solidFill>
              <a:effectLst/>
              <a:latin typeface="Consolas" panose="020B0609020204030204" pitchFamily="49" charset="0"/>
            </a:endParaRPr>
          </a:p>
          <a:p>
            <a:r>
              <a:rPr lang="en-US" sz="1200" b="0" dirty="0" err="1">
                <a:solidFill>
                  <a:srgbClr val="9CDCFE"/>
                </a:solidFill>
                <a:effectLst/>
                <a:latin typeface="Consolas" panose="020B0609020204030204" pitchFamily="49" charset="0"/>
              </a:rPr>
              <a:t>archivo</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close</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CDCAA"/>
                </a:solidFill>
                <a:effectLst/>
                <a:latin typeface="Consolas" panose="020B0609020204030204" pitchFamily="49" charset="0"/>
              </a:rPr>
              <a:t>print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Diccionario</a:t>
            </a:r>
            <a:r>
              <a:rPr lang="en-US" sz="1200" b="0" dirty="0">
                <a:solidFill>
                  <a:srgbClr val="CE9178"/>
                </a:solidFill>
                <a:effectLst/>
                <a:latin typeface="Consolas" panose="020B0609020204030204" pitchFamily="49" charset="0"/>
              </a:rPr>
              <a:t>: "</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diccionario</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in</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diccionario</a:t>
            </a:r>
            <a:r>
              <a:rPr lang="en-US" sz="1200" b="0" dirty="0" err="1">
                <a:solidFill>
                  <a:srgbClr val="D4D4D4"/>
                </a:solidFill>
                <a:effectLst/>
                <a:latin typeface="Consolas" panose="020B0609020204030204" pitchFamily="49" charset="0"/>
              </a:rPr>
              <a:t>.items</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DEFD6CA-FA41-D0EB-9CF4-7D81A5A36E23}"/>
              </a:ext>
            </a:extLst>
          </p:cNvPr>
          <p:cNvSpPr txBox="1"/>
          <p:nvPr/>
        </p:nvSpPr>
        <p:spPr>
          <a:xfrm>
            <a:off x="7182995" y="1863354"/>
            <a:ext cx="4415490" cy="646331"/>
          </a:xfrm>
          <a:prstGeom prst="rect">
            <a:avLst/>
          </a:prstGeom>
          <a:noFill/>
        </p:spPr>
        <p:txBody>
          <a:bodyPr wrap="square">
            <a:spAutoFit/>
          </a:bodyPr>
          <a:lstStyle/>
          <a:p>
            <a:r>
              <a:rPr lang="pt-BR" dirty="0">
                <a:hlinkClick r:id="rId2"/>
              </a:rPr>
              <a:t>recursos_intef/recurso3 at main · josedom24/recursos_intef (github.com)</a:t>
            </a:r>
            <a:endParaRPr lang="en-US" dirty="0"/>
          </a:p>
        </p:txBody>
      </p:sp>
    </p:spTree>
    <p:extLst>
      <p:ext uri="{BB962C8B-B14F-4D97-AF65-F5344CB8AC3E}">
        <p14:creationId xmlns:p14="http://schemas.microsoft.com/office/powerpoint/2010/main" val="409521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94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94153457-7136-EF7E-EA69-11EB4F880830}"/>
              </a:ext>
            </a:extLst>
          </p:cNvPr>
          <p:cNvSpPr txBox="1"/>
          <p:nvPr/>
        </p:nvSpPr>
        <p:spPr>
          <a:xfrm>
            <a:off x="491971" y="1363195"/>
            <a:ext cx="974947" cy="369332"/>
          </a:xfrm>
          <a:prstGeom prst="rect">
            <a:avLst/>
          </a:prstGeom>
          <a:noFill/>
        </p:spPr>
        <p:txBody>
          <a:bodyPr wrap="none" rtlCol="0">
            <a:spAutoFit/>
          </a:bodyPr>
          <a:lstStyle/>
          <a:p>
            <a:r>
              <a:rPr lang="en-US" b="1" dirty="0">
                <a:solidFill>
                  <a:srgbClr val="14C214"/>
                </a:solidFill>
              </a:rPr>
              <a:t>TIPOS</a:t>
            </a:r>
          </a:p>
        </p:txBody>
      </p:sp>
      <p:sp>
        <p:nvSpPr>
          <p:cNvPr id="4" name="CuadroTexto 5">
            <a:extLst>
              <a:ext uri="{FF2B5EF4-FFF2-40B4-BE49-F238E27FC236}">
                <a16:creationId xmlns:a16="http://schemas.microsoft.com/office/drawing/2014/main" id="{876886E8-E060-B30F-A240-4597734E46E3}"/>
              </a:ext>
            </a:extLst>
          </p:cNvPr>
          <p:cNvSpPr txBox="1"/>
          <p:nvPr/>
        </p:nvSpPr>
        <p:spPr>
          <a:xfrm>
            <a:off x="973400" y="2134284"/>
            <a:ext cx="9132015" cy="3416320"/>
          </a:xfrm>
          <a:prstGeom prst="rect">
            <a:avLst/>
          </a:prstGeom>
          <a:noFill/>
        </p:spPr>
        <p:txBody>
          <a:bodyPr wrap="square" rtlCol="0">
            <a:spAutoFit/>
          </a:bodyPr>
          <a:lstStyle/>
          <a:p>
            <a:pPr lvl="1"/>
            <a:r>
              <a:rPr lang="es-ES" sz="2400" dirty="0"/>
              <a:t>Con relación a la forma en que los datos son almacenados, los ficheros podríamos clasificarlos como:</a:t>
            </a:r>
          </a:p>
          <a:p>
            <a:pPr lvl="1"/>
            <a:endParaRPr lang="es-ES" sz="2400" dirty="0">
              <a:solidFill>
                <a:srgbClr val="5700FF"/>
              </a:solidFill>
            </a:endParaRPr>
          </a:p>
          <a:p>
            <a:pPr marL="742950" lvl="1" indent="-285750">
              <a:buFontTx/>
              <a:buChar char="-"/>
            </a:pPr>
            <a:r>
              <a:rPr lang="es-ES" sz="2400" b="1" dirty="0">
                <a:solidFill>
                  <a:srgbClr val="5700FF"/>
                </a:solidFill>
              </a:rPr>
              <a:t>Binarios: </a:t>
            </a:r>
            <a:r>
              <a:rPr lang="es-ES" sz="2400" b="0" i="0" dirty="0">
                <a:solidFill>
                  <a:srgbClr val="333333"/>
                </a:solidFill>
                <a:effectLst/>
                <a:latin typeface="-apple-system"/>
              </a:rPr>
              <a:t>Contienen una representación exacta del contenido (binario, ceros y unos) de los datos. </a:t>
            </a:r>
            <a:r>
              <a:rPr lang="es-ES" sz="2400" b="1" i="0" dirty="0">
                <a:solidFill>
                  <a:srgbClr val="333333"/>
                </a:solidFill>
                <a:effectLst/>
                <a:latin typeface="-apple-system"/>
              </a:rPr>
              <a:t>No son </a:t>
            </a:r>
            <a:r>
              <a:rPr lang="es-ES" sz="2400" b="1" i="1" dirty="0">
                <a:solidFill>
                  <a:srgbClr val="333333"/>
                </a:solidFill>
                <a:effectLst/>
                <a:latin typeface="-apple-system"/>
              </a:rPr>
              <a:t>editables</a:t>
            </a:r>
            <a:r>
              <a:rPr lang="es-ES" sz="2400" b="0" i="0" dirty="0">
                <a:solidFill>
                  <a:srgbClr val="333333"/>
                </a:solidFill>
                <a:effectLst/>
                <a:latin typeface="-apple-system"/>
              </a:rPr>
              <a:t>.</a:t>
            </a:r>
            <a:endParaRPr lang="es-ES" sz="2400" b="1" dirty="0">
              <a:solidFill>
                <a:srgbClr val="5700FF"/>
              </a:solidFill>
            </a:endParaRPr>
          </a:p>
          <a:p>
            <a:pPr lvl="1"/>
            <a:endParaRPr lang="es-ES" sz="2400" b="1" dirty="0">
              <a:solidFill>
                <a:srgbClr val="5700FF"/>
              </a:solidFill>
            </a:endParaRPr>
          </a:p>
          <a:p>
            <a:pPr marL="742950" lvl="1" indent="-285750">
              <a:buFontTx/>
              <a:buChar char="-"/>
            </a:pPr>
            <a:r>
              <a:rPr lang="es-ES" sz="2400" b="1" dirty="0">
                <a:solidFill>
                  <a:srgbClr val="5700FF"/>
                </a:solidFill>
              </a:rPr>
              <a:t>Texto: </a:t>
            </a:r>
            <a:r>
              <a:rPr lang="es-ES" sz="2400" b="0" i="0" dirty="0">
                <a:solidFill>
                  <a:srgbClr val="333333"/>
                </a:solidFill>
                <a:effectLst/>
                <a:latin typeface="-apple-system"/>
              </a:rPr>
              <a:t>Los datos están representados con los caracteres alfanuméricos que los representan. Pueden ser leídos y modificados a través de un editor de texto.</a:t>
            </a:r>
            <a:endParaRPr lang="es-CO" sz="2400" dirty="0">
              <a:solidFill>
                <a:srgbClr val="5700FF"/>
              </a:solidFill>
            </a:endParaRPr>
          </a:p>
        </p:txBody>
      </p:sp>
    </p:spTree>
    <p:extLst>
      <p:ext uri="{BB962C8B-B14F-4D97-AF65-F5344CB8AC3E}">
        <p14:creationId xmlns:p14="http://schemas.microsoft.com/office/powerpoint/2010/main" val="417187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CuadroTexto 5">
            <a:extLst>
              <a:ext uri="{FF2B5EF4-FFF2-40B4-BE49-F238E27FC236}">
                <a16:creationId xmlns:a16="http://schemas.microsoft.com/office/drawing/2014/main" id="{E292DADC-1AE7-4218-E42E-D9DC25F566A7}"/>
              </a:ext>
            </a:extLst>
          </p:cNvPr>
          <p:cNvSpPr txBox="1"/>
          <p:nvPr/>
        </p:nvSpPr>
        <p:spPr>
          <a:xfrm>
            <a:off x="797736" y="2048732"/>
            <a:ext cx="10847539" cy="3693319"/>
          </a:xfrm>
          <a:prstGeom prst="rect">
            <a:avLst/>
          </a:prstGeom>
          <a:noFill/>
        </p:spPr>
        <p:txBody>
          <a:bodyPr wrap="square" rtlCol="0">
            <a:spAutoFit/>
          </a:bodyPr>
          <a:lstStyle/>
          <a:p>
            <a:pPr lvl="1"/>
            <a:r>
              <a:rPr lang="es-ES" dirty="0"/>
              <a:t>Cuando en Python se usa </a:t>
            </a:r>
            <a:r>
              <a:rPr lang="es-ES" dirty="0" err="1"/>
              <a:t>print</a:t>
            </a:r>
            <a:r>
              <a:rPr lang="es-ES" dirty="0"/>
              <a:t>(), se escriben los datos en el archivo por defecto o estándar, la pantalla, y que cuando empleamos input(), se leen los datos del archivo por defecto o estándar, el teclado.</a:t>
            </a:r>
          </a:p>
          <a:p>
            <a:pPr lvl="1"/>
            <a:endParaRPr lang="es-ES" dirty="0"/>
          </a:p>
          <a:p>
            <a:pPr lvl="1"/>
            <a:r>
              <a:rPr lang="es-ES" b="0" i="0" dirty="0">
                <a:effectLst/>
                <a:latin typeface="-apple-system"/>
              </a:rPr>
              <a:t>Cuando no </a:t>
            </a:r>
            <a:r>
              <a:rPr lang="es-ES" dirty="0">
                <a:latin typeface="-apple-system"/>
              </a:rPr>
              <a:t>se usan </a:t>
            </a:r>
            <a:r>
              <a:rPr lang="es-ES" b="0" i="0" dirty="0">
                <a:effectLst/>
                <a:latin typeface="-apple-system"/>
              </a:rPr>
              <a:t>los archivos</a:t>
            </a:r>
            <a:r>
              <a:rPr lang="es-ES" b="0" i="1" dirty="0">
                <a:effectLst/>
                <a:latin typeface="-apple-system"/>
              </a:rPr>
              <a:t> estándar</a:t>
            </a:r>
            <a:r>
              <a:rPr lang="es-ES" b="0" i="0" dirty="0">
                <a:effectLst/>
                <a:latin typeface="-apple-system"/>
              </a:rPr>
              <a:t>, tanto en Python como en cualquier otro lenguaje de programación, se deben realizar unas tareas adicionales.</a:t>
            </a:r>
          </a:p>
          <a:p>
            <a:pPr marL="914400" lvl="1" indent="-457200">
              <a:buFont typeface="Arial" panose="020B0604020202020204" pitchFamily="34" charset="0"/>
              <a:buChar char="•"/>
            </a:pPr>
            <a:r>
              <a:rPr lang="es-ES" b="1" i="0" dirty="0">
                <a:solidFill>
                  <a:srgbClr val="333333"/>
                </a:solidFill>
                <a:effectLst/>
                <a:latin typeface="-apple-system"/>
              </a:rPr>
              <a:t>Abrir el archivo</a:t>
            </a:r>
            <a:r>
              <a:rPr lang="es-ES" b="0" i="0" dirty="0">
                <a:solidFill>
                  <a:srgbClr val="333333"/>
                </a:solidFill>
                <a:effectLst/>
                <a:latin typeface="-apple-system"/>
              </a:rPr>
              <a:t>: Asociar el archivo (existente dentro del sistema operativ</a:t>
            </a:r>
            <a:r>
              <a:rPr lang="es-ES" dirty="0">
                <a:solidFill>
                  <a:srgbClr val="333333"/>
                </a:solidFill>
                <a:latin typeface="-apple-system"/>
              </a:rPr>
              <a:t>o S.O.</a:t>
            </a:r>
            <a:r>
              <a:rPr lang="es-ES" b="0" i="0" dirty="0">
                <a:solidFill>
                  <a:srgbClr val="333333"/>
                </a:solidFill>
                <a:effectLst/>
                <a:latin typeface="-apple-system"/>
              </a:rPr>
              <a:t>) con un </a:t>
            </a:r>
            <a:r>
              <a:rPr lang="es-ES" b="0" i="1" dirty="0">
                <a:solidFill>
                  <a:srgbClr val="333333"/>
                </a:solidFill>
                <a:effectLst/>
                <a:latin typeface="-apple-system"/>
              </a:rPr>
              <a:t>objeto</a:t>
            </a:r>
            <a:r>
              <a:rPr lang="es-ES" b="0" i="0" dirty="0">
                <a:solidFill>
                  <a:srgbClr val="333333"/>
                </a:solidFill>
                <a:effectLst/>
                <a:latin typeface="-apple-system"/>
              </a:rPr>
              <a:t> que provea la fuente de datos y definir si se va utilizar para entrada o para salida de datos, es decir, para leer o para escribir.</a:t>
            </a:r>
          </a:p>
          <a:p>
            <a:pPr marL="914400" lvl="1" indent="-457200">
              <a:buFont typeface="Arial" panose="020B0604020202020204" pitchFamily="34" charset="0"/>
              <a:buChar char="•"/>
            </a:pPr>
            <a:endParaRPr lang="es-ES" dirty="0">
              <a:solidFill>
                <a:srgbClr val="333333"/>
              </a:solidFill>
              <a:latin typeface="-apple-system"/>
            </a:endParaRPr>
          </a:p>
          <a:p>
            <a:pPr marL="914400" lvl="1" indent="-457200">
              <a:buFont typeface="Arial" panose="020B0604020202020204" pitchFamily="34" charset="0"/>
              <a:buChar char="•"/>
            </a:pPr>
            <a:r>
              <a:rPr lang="es-ES" b="1" i="0" dirty="0">
                <a:solidFill>
                  <a:srgbClr val="333333"/>
                </a:solidFill>
                <a:effectLst/>
                <a:latin typeface="-apple-system"/>
              </a:rPr>
              <a:t>Cerrar el archivo</a:t>
            </a:r>
            <a:r>
              <a:rPr lang="es-ES" b="0" i="0" dirty="0">
                <a:solidFill>
                  <a:srgbClr val="333333"/>
                </a:solidFill>
                <a:effectLst/>
                <a:latin typeface="-apple-system"/>
              </a:rPr>
              <a:t>: Una vez finalizada la interacción con el </a:t>
            </a:r>
            <a:r>
              <a:rPr lang="es-ES" b="0" i="1" dirty="0">
                <a:solidFill>
                  <a:srgbClr val="333333"/>
                </a:solidFill>
                <a:effectLst/>
                <a:latin typeface="-apple-system"/>
              </a:rPr>
              <a:t>objeto</a:t>
            </a:r>
            <a:r>
              <a:rPr lang="es-ES" b="0" i="0" dirty="0">
                <a:solidFill>
                  <a:srgbClr val="333333"/>
                </a:solidFill>
                <a:effectLst/>
                <a:latin typeface="-apple-system"/>
              </a:rPr>
              <a:t> que representa el archivo, este hecho debe ser informado al S.O. mediante los métodos apropiados. Así, el S.O. podrá realizar las acciones requeridas para garantizar que el archivo queda en un estado consistente y seguro.</a:t>
            </a:r>
          </a:p>
          <a:p>
            <a:pPr lvl="1"/>
            <a:endParaRPr lang="es-CO" dirty="0"/>
          </a:p>
        </p:txBody>
      </p:sp>
      <p:sp>
        <p:nvSpPr>
          <p:cNvPr id="4" name="TextBox 3">
            <a:extLst>
              <a:ext uri="{FF2B5EF4-FFF2-40B4-BE49-F238E27FC236}">
                <a16:creationId xmlns:a16="http://schemas.microsoft.com/office/drawing/2014/main" id="{037392DD-AD43-0301-AB91-4017A98C01CD}"/>
              </a:ext>
            </a:extLst>
          </p:cNvPr>
          <p:cNvSpPr txBox="1"/>
          <p:nvPr/>
        </p:nvSpPr>
        <p:spPr>
          <a:xfrm>
            <a:off x="491971" y="1363195"/>
            <a:ext cx="3009157" cy="369332"/>
          </a:xfrm>
          <a:prstGeom prst="rect">
            <a:avLst/>
          </a:prstGeom>
          <a:noFill/>
        </p:spPr>
        <p:txBody>
          <a:bodyPr wrap="none" rtlCol="0">
            <a:spAutoFit/>
          </a:bodyPr>
          <a:lstStyle/>
          <a:p>
            <a:r>
              <a:rPr lang="en-US" b="1" dirty="0">
                <a:solidFill>
                  <a:srgbClr val="14C214"/>
                </a:solidFill>
              </a:rPr>
              <a:t>ELEMENTOS BÁSICOS</a:t>
            </a:r>
          </a:p>
        </p:txBody>
      </p:sp>
    </p:spTree>
    <p:extLst>
      <p:ext uri="{BB962C8B-B14F-4D97-AF65-F5344CB8AC3E}">
        <p14:creationId xmlns:p14="http://schemas.microsoft.com/office/powerpoint/2010/main" val="21582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0EC4790F-6E62-E651-AD6B-FD921C15DA70}"/>
              </a:ext>
            </a:extLst>
          </p:cNvPr>
          <p:cNvSpPr txBox="1"/>
          <p:nvPr/>
        </p:nvSpPr>
        <p:spPr>
          <a:xfrm>
            <a:off x="491971" y="1363195"/>
            <a:ext cx="3009157" cy="369332"/>
          </a:xfrm>
          <a:prstGeom prst="rect">
            <a:avLst/>
          </a:prstGeom>
          <a:noFill/>
        </p:spPr>
        <p:txBody>
          <a:bodyPr wrap="none" rtlCol="0">
            <a:spAutoFit/>
          </a:bodyPr>
          <a:lstStyle/>
          <a:p>
            <a:r>
              <a:rPr lang="en-US" b="1" dirty="0">
                <a:solidFill>
                  <a:srgbClr val="14C214"/>
                </a:solidFill>
              </a:rPr>
              <a:t>ELEMENTOS BÁSICOS</a:t>
            </a:r>
          </a:p>
        </p:txBody>
      </p:sp>
      <p:sp>
        <p:nvSpPr>
          <p:cNvPr id="4" name="TextBox 3">
            <a:extLst>
              <a:ext uri="{FF2B5EF4-FFF2-40B4-BE49-F238E27FC236}">
                <a16:creationId xmlns:a16="http://schemas.microsoft.com/office/drawing/2014/main" id="{9083AC85-22D9-F994-7998-2554B1056A70}"/>
              </a:ext>
            </a:extLst>
          </p:cNvPr>
          <p:cNvSpPr txBox="1"/>
          <p:nvPr/>
        </p:nvSpPr>
        <p:spPr>
          <a:xfrm>
            <a:off x="1385714" y="1886429"/>
            <a:ext cx="6109252" cy="461665"/>
          </a:xfrm>
          <a:prstGeom prst="rect">
            <a:avLst/>
          </a:prstGeom>
          <a:noFill/>
        </p:spPr>
        <p:txBody>
          <a:bodyPr wrap="square">
            <a:spAutoFit/>
          </a:bodyPr>
          <a:lstStyle/>
          <a:p>
            <a:pPr algn="l"/>
            <a:r>
              <a:rPr lang="en-US" sz="2400" b="1" dirty="0" err="1">
                <a:solidFill>
                  <a:srgbClr val="FF00C1"/>
                </a:solidFill>
                <a:latin typeface="-apple-system"/>
              </a:rPr>
              <a:t>F</a:t>
            </a:r>
            <a:r>
              <a:rPr lang="en-US" sz="2400" b="1" i="0" dirty="0" err="1">
                <a:solidFill>
                  <a:srgbClr val="FF00C1"/>
                </a:solidFill>
                <a:effectLst/>
                <a:latin typeface="-apple-system"/>
              </a:rPr>
              <a:t>lujo</a:t>
            </a:r>
            <a:r>
              <a:rPr lang="en-US" sz="2400" b="1" i="0" dirty="0">
                <a:solidFill>
                  <a:srgbClr val="FF00C1"/>
                </a:solidFill>
                <a:effectLst/>
                <a:latin typeface="-apple-system"/>
              </a:rPr>
              <a:t> de </a:t>
            </a:r>
            <a:r>
              <a:rPr lang="en-US" sz="2400" b="1" i="0" dirty="0" err="1">
                <a:solidFill>
                  <a:srgbClr val="FF00C1"/>
                </a:solidFill>
                <a:effectLst/>
                <a:latin typeface="-apple-system"/>
              </a:rPr>
              <a:t>datos</a:t>
            </a:r>
            <a:r>
              <a:rPr lang="en-US" sz="2400" b="1" i="0" dirty="0">
                <a:solidFill>
                  <a:srgbClr val="FF00C1"/>
                </a:solidFill>
                <a:effectLst/>
                <a:latin typeface="-apple-system"/>
              </a:rPr>
              <a:t> (stream)</a:t>
            </a:r>
          </a:p>
        </p:txBody>
      </p:sp>
      <p:sp>
        <p:nvSpPr>
          <p:cNvPr id="5" name="TextBox 4">
            <a:extLst>
              <a:ext uri="{FF2B5EF4-FFF2-40B4-BE49-F238E27FC236}">
                <a16:creationId xmlns:a16="http://schemas.microsoft.com/office/drawing/2014/main" id="{8AE23D9D-F7AB-2FF2-4E0E-A8562C858048}"/>
              </a:ext>
            </a:extLst>
          </p:cNvPr>
          <p:cNvSpPr txBox="1"/>
          <p:nvPr/>
        </p:nvSpPr>
        <p:spPr>
          <a:xfrm>
            <a:off x="1850628" y="2594645"/>
            <a:ext cx="3249863" cy="3170099"/>
          </a:xfrm>
          <a:prstGeom prst="rect">
            <a:avLst/>
          </a:prstGeom>
          <a:noFill/>
        </p:spPr>
        <p:txBody>
          <a:bodyPr wrap="square">
            <a:spAutoFit/>
          </a:bodyPr>
          <a:lstStyle/>
          <a:p>
            <a:r>
              <a:rPr lang="es-ES" sz="2000" b="0" i="0" dirty="0">
                <a:solidFill>
                  <a:srgbClr val="333333"/>
                </a:solidFill>
                <a:effectLst/>
                <a:latin typeface="-apple-system"/>
              </a:rPr>
              <a:t>El símil se basa en el hecho de interpretar la entrada/salida como una corriente o río de datos, donde estos son representados por la aparición </a:t>
            </a:r>
            <a:r>
              <a:rPr lang="es-ES" sz="2000" b="1" i="0" dirty="0">
                <a:solidFill>
                  <a:srgbClr val="333333"/>
                </a:solidFill>
                <a:effectLst/>
                <a:latin typeface="-apple-system"/>
              </a:rPr>
              <a:t>en serie</a:t>
            </a:r>
            <a:r>
              <a:rPr lang="es-ES" sz="2000" b="0" i="0" dirty="0">
                <a:solidFill>
                  <a:srgbClr val="333333"/>
                </a:solidFill>
                <a:effectLst/>
                <a:latin typeface="-apple-system"/>
              </a:rPr>
              <a:t>, uno tras otro, de los </a:t>
            </a:r>
            <a:r>
              <a:rPr lang="es-ES" sz="2000" b="1" i="0" dirty="0">
                <a:solidFill>
                  <a:srgbClr val="333333"/>
                </a:solidFill>
                <a:effectLst/>
                <a:latin typeface="-apple-system"/>
              </a:rPr>
              <a:t>bytes</a:t>
            </a:r>
            <a:r>
              <a:rPr lang="es-ES" sz="2000" b="0" i="0" dirty="0">
                <a:solidFill>
                  <a:srgbClr val="333333"/>
                </a:solidFill>
                <a:effectLst/>
                <a:latin typeface="-apple-system"/>
              </a:rPr>
              <a:t> que representan cada uno de los valores transferidos.</a:t>
            </a:r>
            <a:endParaRPr lang="en-US" sz="2000" dirty="0"/>
          </a:p>
        </p:txBody>
      </p:sp>
      <p:pic>
        <p:nvPicPr>
          <p:cNvPr id="6" name="Picture 2">
            <a:extLst>
              <a:ext uri="{FF2B5EF4-FFF2-40B4-BE49-F238E27FC236}">
                <a16:creationId xmlns:a16="http://schemas.microsoft.com/office/drawing/2014/main" id="{CB79AE92-B053-1342-75B8-A6984EB8F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822" y="2625499"/>
            <a:ext cx="62960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0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1ECC93E5-7FD9-C6CC-77C1-2EBF2A32AD14}"/>
              </a:ext>
            </a:extLst>
          </p:cNvPr>
          <p:cNvSpPr txBox="1"/>
          <p:nvPr/>
        </p:nvSpPr>
        <p:spPr>
          <a:xfrm>
            <a:off x="491971" y="1363195"/>
            <a:ext cx="3009157" cy="369332"/>
          </a:xfrm>
          <a:prstGeom prst="rect">
            <a:avLst/>
          </a:prstGeom>
          <a:noFill/>
        </p:spPr>
        <p:txBody>
          <a:bodyPr wrap="none" rtlCol="0">
            <a:spAutoFit/>
          </a:bodyPr>
          <a:lstStyle/>
          <a:p>
            <a:r>
              <a:rPr lang="en-US" b="1" dirty="0">
                <a:solidFill>
                  <a:srgbClr val="14C214"/>
                </a:solidFill>
              </a:rPr>
              <a:t>ELEMENTOS BÁSICOS</a:t>
            </a:r>
          </a:p>
        </p:txBody>
      </p:sp>
      <p:sp>
        <p:nvSpPr>
          <p:cNvPr id="4" name="TextBox 3">
            <a:extLst>
              <a:ext uri="{FF2B5EF4-FFF2-40B4-BE49-F238E27FC236}">
                <a16:creationId xmlns:a16="http://schemas.microsoft.com/office/drawing/2014/main" id="{66193031-0CA7-6392-665B-08284D121C9C}"/>
              </a:ext>
            </a:extLst>
          </p:cNvPr>
          <p:cNvSpPr txBox="1"/>
          <p:nvPr/>
        </p:nvSpPr>
        <p:spPr>
          <a:xfrm>
            <a:off x="1179525" y="1886429"/>
            <a:ext cx="6109252" cy="461665"/>
          </a:xfrm>
          <a:prstGeom prst="rect">
            <a:avLst/>
          </a:prstGeom>
          <a:noFill/>
        </p:spPr>
        <p:txBody>
          <a:bodyPr wrap="square">
            <a:spAutoFit/>
          </a:bodyPr>
          <a:lstStyle/>
          <a:p>
            <a:pPr algn="l"/>
            <a:r>
              <a:rPr lang="en-US" sz="2400" b="1" dirty="0">
                <a:solidFill>
                  <a:srgbClr val="FF00C1"/>
                </a:solidFill>
                <a:latin typeface="-apple-system"/>
              </a:rPr>
              <a:t>Memoria intermedia (buffers)</a:t>
            </a:r>
          </a:p>
        </p:txBody>
      </p:sp>
      <p:sp>
        <p:nvSpPr>
          <p:cNvPr id="5" name="TextBox 4">
            <a:extLst>
              <a:ext uri="{FF2B5EF4-FFF2-40B4-BE49-F238E27FC236}">
                <a16:creationId xmlns:a16="http://schemas.microsoft.com/office/drawing/2014/main" id="{ADA11634-5F2C-A536-0B4A-5F964D59BAF7}"/>
              </a:ext>
            </a:extLst>
          </p:cNvPr>
          <p:cNvSpPr txBox="1"/>
          <p:nvPr/>
        </p:nvSpPr>
        <p:spPr>
          <a:xfrm>
            <a:off x="1327917" y="2348094"/>
            <a:ext cx="9719813" cy="646331"/>
          </a:xfrm>
          <a:prstGeom prst="rect">
            <a:avLst/>
          </a:prstGeom>
          <a:noFill/>
        </p:spPr>
        <p:txBody>
          <a:bodyPr wrap="square">
            <a:spAutoFit/>
          </a:bodyPr>
          <a:lstStyle/>
          <a:p>
            <a:pPr algn="l"/>
            <a:r>
              <a:rPr lang="es-ES" b="0" i="0" dirty="0">
                <a:solidFill>
                  <a:srgbClr val="333333"/>
                </a:solidFill>
                <a:effectLst/>
                <a:latin typeface="-apple-system"/>
              </a:rPr>
              <a:t>La entrada/salida desde/hacia </a:t>
            </a:r>
            <a:r>
              <a:rPr lang="es-ES" b="1" i="0" dirty="0">
                <a:solidFill>
                  <a:srgbClr val="333333"/>
                </a:solidFill>
                <a:effectLst/>
                <a:latin typeface="-apple-system"/>
              </a:rPr>
              <a:t>archivos</a:t>
            </a:r>
            <a:r>
              <a:rPr lang="es-ES" b="0" i="0" dirty="0">
                <a:solidFill>
                  <a:srgbClr val="333333"/>
                </a:solidFill>
                <a:effectLst/>
                <a:latin typeface="-apple-system"/>
              </a:rPr>
              <a:t> está mediada, de forma transparente al programador, por memoria auxiliar o búferes (</a:t>
            </a:r>
            <a:r>
              <a:rPr lang="es-ES" b="1" i="0" dirty="0">
                <a:solidFill>
                  <a:srgbClr val="333333"/>
                </a:solidFill>
                <a:effectLst/>
                <a:latin typeface="-apple-system"/>
              </a:rPr>
              <a:t>buffers</a:t>
            </a:r>
            <a:r>
              <a:rPr lang="es-ES" b="0" i="0" dirty="0">
                <a:solidFill>
                  <a:srgbClr val="333333"/>
                </a:solidFill>
                <a:effectLst/>
                <a:latin typeface="-apple-system"/>
              </a:rPr>
              <a:t>).</a:t>
            </a:r>
          </a:p>
        </p:txBody>
      </p:sp>
      <p:sp>
        <p:nvSpPr>
          <p:cNvPr id="6" name="TextBox 5">
            <a:extLst>
              <a:ext uri="{FF2B5EF4-FFF2-40B4-BE49-F238E27FC236}">
                <a16:creationId xmlns:a16="http://schemas.microsoft.com/office/drawing/2014/main" id="{B12EDB51-6937-E5A6-0F6C-CC926A25AB11}"/>
              </a:ext>
            </a:extLst>
          </p:cNvPr>
          <p:cNvSpPr txBox="1"/>
          <p:nvPr/>
        </p:nvSpPr>
        <p:spPr>
          <a:xfrm>
            <a:off x="2906558" y="3154684"/>
            <a:ext cx="8764437" cy="2862322"/>
          </a:xfrm>
          <a:prstGeom prst="rect">
            <a:avLst/>
          </a:prstGeom>
          <a:noFill/>
          <a:ln w="28575">
            <a:solidFill>
              <a:srgbClr val="4A00FF"/>
            </a:solidFill>
          </a:ln>
        </p:spPr>
        <p:txBody>
          <a:bodyPr wrap="square">
            <a:spAutoFit/>
          </a:bodyPr>
          <a:lstStyle/>
          <a:p>
            <a:pPr algn="l"/>
            <a:r>
              <a:rPr lang="es-ES" b="1" i="0" dirty="0">
                <a:solidFill>
                  <a:srgbClr val="4A00FF"/>
                </a:solidFill>
                <a:effectLst/>
                <a:latin typeface="-apple-system"/>
              </a:rPr>
              <a:t>Necesidad de cerrar el fichero</a:t>
            </a:r>
          </a:p>
          <a:p>
            <a:pPr marL="285750" indent="-285750" algn="l">
              <a:buFont typeface="Arial" panose="020B0604020202020204" pitchFamily="34" charset="0"/>
              <a:buChar char="•"/>
            </a:pPr>
            <a:r>
              <a:rPr lang="es-ES" b="0" i="0" dirty="0">
                <a:solidFill>
                  <a:srgbClr val="333333"/>
                </a:solidFill>
                <a:effectLst/>
                <a:latin typeface="-apple-system"/>
              </a:rPr>
              <a:t>La escritura/lectura se realiza sobre los </a:t>
            </a:r>
            <a:r>
              <a:rPr lang="es-ES" b="0" i="1" dirty="0">
                <a:solidFill>
                  <a:srgbClr val="333333"/>
                </a:solidFill>
                <a:effectLst/>
                <a:latin typeface="-apple-system"/>
              </a:rPr>
              <a:t>búferes</a:t>
            </a:r>
            <a:r>
              <a:rPr lang="es-ES" b="0" i="0" dirty="0">
                <a:solidFill>
                  <a:srgbClr val="333333"/>
                </a:solidFill>
                <a:effectLst/>
                <a:latin typeface="-apple-system"/>
              </a:rPr>
              <a:t> y estos son eventualmente transferidos al medio físico. Cuando se </a:t>
            </a:r>
            <a:r>
              <a:rPr lang="es-ES" b="0" i="1" dirty="0">
                <a:solidFill>
                  <a:srgbClr val="333333"/>
                </a:solidFill>
                <a:effectLst/>
                <a:latin typeface="-apple-system"/>
              </a:rPr>
              <a:t>cierra</a:t>
            </a:r>
            <a:r>
              <a:rPr lang="es-ES" b="0" i="0" dirty="0">
                <a:solidFill>
                  <a:srgbClr val="333333"/>
                </a:solidFill>
                <a:effectLst/>
                <a:latin typeface="-apple-system"/>
              </a:rPr>
              <a:t> el </a:t>
            </a:r>
            <a:r>
              <a:rPr lang="es-ES" dirty="0">
                <a:solidFill>
                  <a:srgbClr val="333333"/>
                </a:solidFill>
                <a:latin typeface="-apple-system"/>
              </a:rPr>
              <a:t>archivo</a:t>
            </a:r>
            <a:r>
              <a:rPr lang="es-ES" b="0" i="0" dirty="0">
                <a:solidFill>
                  <a:srgbClr val="333333"/>
                </a:solidFill>
                <a:effectLst/>
                <a:latin typeface="-apple-system"/>
              </a:rPr>
              <a:t>, se </a:t>
            </a:r>
            <a:r>
              <a:rPr lang="es-ES" b="1" i="0" dirty="0">
                <a:solidFill>
                  <a:srgbClr val="333333"/>
                </a:solidFill>
                <a:effectLst/>
                <a:latin typeface="-apple-system"/>
              </a:rPr>
              <a:t>fuerza</a:t>
            </a:r>
            <a:r>
              <a:rPr lang="es-ES" b="0" i="0" dirty="0">
                <a:solidFill>
                  <a:srgbClr val="333333"/>
                </a:solidFill>
                <a:effectLst/>
                <a:latin typeface="-apple-system"/>
              </a:rPr>
              <a:t> a realizar esa transferencia. De otro modo, se podría incurrir en pérdida de información.</a:t>
            </a:r>
          </a:p>
          <a:p>
            <a:pPr marL="285750" indent="-285750" algn="l">
              <a:buFont typeface="Arial" panose="020B0604020202020204" pitchFamily="34" charset="0"/>
              <a:buChar char="•"/>
            </a:pPr>
            <a:r>
              <a:rPr lang="es-ES" b="0" i="0" dirty="0">
                <a:solidFill>
                  <a:srgbClr val="333333"/>
                </a:solidFill>
                <a:effectLst/>
                <a:latin typeface="-apple-system"/>
              </a:rPr>
              <a:t>La utilización de un </a:t>
            </a:r>
            <a:r>
              <a:rPr lang="es-ES" dirty="0">
                <a:solidFill>
                  <a:srgbClr val="333333"/>
                </a:solidFill>
                <a:latin typeface="-apple-system"/>
              </a:rPr>
              <a:t>archivo</a:t>
            </a:r>
            <a:r>
              <a:rPr lang="es-ES" b="0" i="0" dirty="0">
                <a:solidFill>
                  <a:srgbClr val="333333"/>
                </a:solidFill>
                <a:effectLst/>
                <a:latin typeface="-apple-system"/>
              </a:rPr>
              <a:t> comporta un consumo importante de memoria del </a:t>
            </a:r>
            <a:r>
              <a:rPr lang="es-ES" dirty="0">
                <a:solidFill>
                  <a:srgbClr val="333333"/>
                </a:solidFill>
                <a:latin typeface="-apple-system"/>
              </a:rPr>
              <a:t>computador</a:t>
            </a:r>
            <a:r>
              <a:rPr lang="es-ES" b="0" i="0" dirty="0">
                <a:solidFill>
                  <a:srgbClr val="333333"/>
                </a:solidFill>
                <a:effectLst/>
                <a:latin typeface="-apple-system"/>
              </a:rPr>
              <a:t> (</a:t>
            </a:r>
            <a:r>
              <a:rPr lang="es-ES" b="0" i="1" dirty="0">
                <a:solidFill>
                  <a:srgbClr val="333333"/>
                </a:solidFill>
                <a:effectLst/>
                <a:latin typeface="-apple-system"/>
              </a:rPr>
              <a:t>búferes</a:t>
            </a:r>
            <a:r>
              <a:rPr lang="es-ES" b="0" i="0" dirty="0">
                <a:solidFill>
                  <a:srgbClr val="333333"/>
                </a:solidFill>
                <a:effectLst/>
                <a:latin typeface="-apple-system"/>
              </a:rPr>
              <a:t> y otros elementos). Si no se cierra el </a:t>
            </a:r>
            <a:r>
              <a:rPr lang="es-ES" dirty="0">
                <a:solidFill>
                  <a:srgbClr val="333333"/>
                </a:solidFill>
                <a:latin typeface="-apple-system"/>
              </a:rPr>
              <a:t>archivo,</a:t>
            </a:r>
            <a:r>
              <a:rPr lang="es-ES" b="0" i="0" dirty="0">
                <a:solidFill>
                  <a:srgbClr val="333333"/>
                </a:solidFill>
                <a:effectLst/>
                <a:latin typeface="-apple-system"/>
              </a:rPr>
              <a:t> esa memoria resulta </a:t>
            </a:r>
            <a:r>
              <a:rPr lang="es-ES" b="0" i="1" dirty="0">
                <a:solidFill>
                  <a:srgbClr val="333333"/>
                </a:solidFill>
                <a:effectLst/>
                <a:latin typeface="-apple-system"/>
              </a:rPr>
              <a:t>inutilizada</a:t>
            </a:r>
            <a:r>
              <a:rPr lang="es-ES" b="0" i="0" dirty="0">
                <a:solidFill>
                  <a:srgbClr val="333333"/>
                </a:solidFill>
                <a:effectLst/>
                <a:latin typeface="-apple-system"/>
              </a:rPr>
              <a:t>.</a:t>
            </a:r>
          </a:p>
          <a:p>
            <a:pPr marL="285750" indent="-285750" algn="l">
              <a:buFont typeface="Arial" panose="020B0604020202020204" pitchFamily="34" charset="0"/>
              <a:buChar char="•"/>
            </a:pPr>
            <a:r>
              <a:rPr lang="es-ES" b="0" i="0" dirty="0">
                <a:solidFill>
                  <a:srgbClr val="333333"/>
                </a:solidFill>
                <a:effectLst/>
                <a:latin typeface="-apple-system"/>
              </a:rPr>
              <a:t>El Sistema Operativo establece un número máximo de </a:t>
            </a:r>
            <a:r>
              <a:rPr lang="es-ES" dirty="0">
                <a:solidFill>
                  <a:srgbClr val="333333"/>
                </a:solidFill>
                <a:latin typeface="-apple-system"/>
              </a:rPr>
              <a:t>archivos</a:t>
            </a:r>
            <a:r>
              <a:rPr lang="es-ES" b="0" i="0" dirty="0">
                <a:solidFill>
                  <a:srgbClr val="333333"/>
                </a:solidFill>
                <a:effectLst/>
                <a:latin typeface="-apple-system"/>
              </a:rPr>
              <a:t> que pueden estar </a:t>
            </a:r>
            <a:r>
              <a:rPr lang="es-ES" b="0" i="1" dirty="0">
                <a:solidFill>
                  <a:srgbClr val="333333"/>
                </a:solidFill>
                <a:effectLst/>
                <a:latin typeface="-apple-system"/>
              </a:rPr>
              <a:t>abiertos</a:t>
            </a:r>
            <a:r>
              <a:rPr lang="es-ES" b="0" i="0" dirty="0">
                <a:solidFill>
                  <a:srgbClr val="333333"/>
                </a:solidFill>
                <a:effectLst/>
                <a:latin typeface="-apple-system"/>
              </a:rPr>
              <a:t> simultáneamente. Si no </a:t>
            </a:r>
            <a:r>
              <a:rPr lang="es-ES" i="1" dirty="0">
                <a:solidFill>
                  <a:srgbClr val="333333"/>
                </a:solidFill>
                <a:latin typeface="-apple-system"/>
              </a:rPr>
              <a:t>se cierran</a:t>
            </a:r>
            <a:r>
              <a:rPr lang="es-ES" b="0" i="0" dirty="0">
                <a:solidFill>
                  <a:srgbClr val="333333"/>
                </a:solidFill>
                <a:effectLst/>
                <a:latin typeface="-apple-system"/>
              </a:rPr>
              <a:t> los archivos que, de momento, no se están utilizando, puede que </a:t>
            </a:r>
            <a:r>
              <a:rPr lang="es-ES" dirty="0">
                <a:solidFill>
                  <a:srgbClr val="333333"/>
                </a:solidFill>
                <a:latin typeface="-apple-system"/>
              </a:rPr>
              <a:t>el </a:t>
            </a:r>
            <a:r>
              <a:rPr lang="es-ES" b="0" i="0" dirty="0">
                <a:solidFill>
                  <a:srgbClr val="333333"/>
                </a:solidFill>
                <a:effectLst/>
                <a:latin typeface="-apple-system"/>
              </a:rPr>
              <a:t>programa no pueda </a:t>
            </a:r>
            <a:r>
              <a:rPr lang="es-ES" b="0" i="1" dirty="0">
                <a:solidFill>
                  <a:srgbClr val="333333"/>
                </a:solidFill>
                <a:effectLst/>
                <a:latin typeface="-apple-system"/>
              </a:rPr>
              <a:t>abrir</a:t>
            </a:r>
            <a:r>
              <a:rPr lang="es-ES" b="0" i="0" dirty="0">
                <a:solidFill>
                  <a:srgbClr val="333333"/>
                </a:solidFill>
                <a:effectLst/>
                <a:latin typeface="-apple-system"/>
              </a:rPr>
              <a:t> otros que sí son necesarios.</a:t>
            </a:r>
          </a:p>
        </p:txBody>
      </p:sp>
    </p:spTree>
    <p:extLst>
      <p:ext uri="{BB962C8B-B14F-4D97-AF65-F5344CB8AC3E}">
        <p14:creationId xmlns:p14="http://schemas.microsoft.com/office/powerpoint/2010/main" val="248917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DE661DC7-36B3-61C0-59DA-0D6F29BE5388}"/>
              </a:ext>
            </a:extLst>
          </p:cNvPr>
          <p:cNvSpPr txBox="1"/>
          <p:nvPr/>
        </p:nvSpPr>
        <p:spPr>
          <a:xfrm>
            <a:off x="1202870" y="1799383"/>
            <a:ext cx="6109252" cy="461665"/>
          </a:xfrm>
          <a:prstGeom prst="rect">
            <a:avLst/>
          </a:prstGeom>
          <a:noFill/>
        </p:spPr>
        <p:txBody>
          <a:bodyPr wrap="square">
            <a:spAutoFit/>
          </a:bodyPr>
          <a:lstStyle/>
          <a:p>
            <a:pPr algn="l"/>
            <a:r>
              <a:rPr lang="en-US" sz="2400" b="1" dirty="0">
                <a:solidFill>
                  <a:srgbClr val="FF00C1"/>
                </a:solidFill>
                <a:latin typeface="-apple-system"/>
              </a:rPr>
              <a:t>Apertura y </a:t>
            </a:r>
            <a:r>
              <a:rPr lang="en-US" sz="2400" b="1" dirty="0" err="1">
                <a:solidFill>
                  <a:srgbClr val="FF00C1"/>
                </a:solidFill>
                <a:latin typeface="-apple-system"/>
              </a:rPr>
              <a:t>el</a:t>
            </a:r>
            <a:r>
              <a:rPr lang="en-US" sz="2400" b="1" dirty="0">
                <a:solidFill>
                  <a:srgbClr val="FF00C1"/>
                </a:solidFill>
                <a:latin typeface="-apple-system"/>
              </a:rPr>
              <a:t> </a:t>
            </a:r>
            <a:r>
              <a:rPr lang="en-US" sz="2400" b="1" dirty="0" err="1">
                <a:solidFill>
                  <a:srgbClr val="FF00C1"/>
                </a:solidFill>
                <a:latin typeface="-apple-system"/>
              </a:rPr>
              <a:t>cierre</a:t>
            </a:r>
            <a:endParaRPr lang="en-US" sz="2400" b="1" dirty="0">
              <a:solidFill>
                <a:srgbClr val="FF00C1"/>
              </a:solidFill>
              <a:latin typeface="-apple-system"/>
            </a:endParaRPr>
          </a:p>
        </p:txBody>
      </p:sp>
      <p:sp>
        <p:nvSpPr>
          <p:cNvPr id="4" name="TextBox 3">
            <a:extLst>
              <a:ext uri="{FF2B5EF4-FFF2-40B4-BE49-F238E27FC236}">
                <a16:creationId xmlns:a16="http://schemas.microsoft.com/office/drawing/2014/main" id="{C743B4EC-1496-053A-FA01-0CF46688B98E}"/>
              </a:ext>
            </a:extLst>
          </p:cNvPr>
          <p:cNvSpPr txBox="1"/>
          <p:nvPr/>
        </p:nvSpPr>
        <p:spPr>
          <a:xfrm>
            <a:off x="1822689" y="2305298"/>
            <a:ext cx="8546621" cy="2585323"/>
          </a:xfrm>
          <a:prstGeom prst="rect">
            <a:avLst/>
          </a:prstGeom>
          <a:noFill/>
        </p:spPr>
        <p:txBody>
          <a:bodyPr wrap="square">
            <a:spAutoFit/>
          </a:bodyPr>
          <a:lstStyle/>
          <a:p>
            <a:pPr algn="l"/>
            <a:r>
              <a:rPr lang="es-ES" b="0" i="0" dirty="0">
                <a:solidFill>
                  <a:srgbClr val="333333"/>
                </a:solidFill>
                <a:effectLst/>
                <a:latin typeface="-apple-system"/>
              </a:rPr>
              <a:t>Para abrir un </a:t>
            </a:r>
            <a:r>
              <a:rPr lang="es-ES" dirty="0">
                <a:solidFill>
                  <a:srgbClr val="333333"/>
                </a:solidFill>
                <a:latin typeface="-apple-system"/>
              </a:rPr>
              <a:t>archivo se debe</a:t>
            </a:r>
            <a:r>
              <a:rPr lang="es-ES" b="0" i="0" dirty="0">
                <a:solidFill>
                  <a:srgbClr val="333333"/>
                </a:solidFill>
                <a:effectLst/>
                <a:latin typeface="-apple-system"/>
              </a:rPr>
              <a:t> tener en cuenta:</a:t>
            </a:r>
            <a:br>
              <a:rPr lang="es-ES" b="0" i="0" dirty="0">
                <a:solidFill>
                  <a:srgbClr val="333333"/>
                </a:solidFill>
                <a:effectLst/>
                <a:latin typeface="-apple-system"/>
              </a:rPr>
            </a:br>
            <a:endParaRPr lang="es-ES" b="0" i="0" dirty="0">
              <a:solidFill>
                <a:srgbClr val="333333"/>
              </a:solidFill>
              <a:effectLst/>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La localización del archivo: (“datos/dataset.dat”)</a:t>
            </a:r>
          </a:p>
          <a:p>
            <a:pPr marL="285750" indent="-285750" algn="l">
              <a:buFont typeface="Arial" panose="020B0604020202020204" pitchFamily="34" charset="0"/>
              <a:buChar char="•"/>
            </a:pPr>
            <a:r>
              <a:rPr lang="es-ES" b="0" i="0" dirty="0">
                <a:solidFill>
                  <a:srgbClr val="333333"/>
                </a:solidFill>
                <a:effectLst/>
                <a:latin typeface="-apple-system"/>
              </a:rPr>
              <a:t>La declaración del modo de apertura, que es un parámetro que indica si, por ejemplo, queremos leer del fichero o escribir en el archivo:</a:t>
            </a:r>
          </a:p>
          <a:p>
            <a:pPr marL="742950" lvl="1" indent="-285750">
              <a:buFont typeface="Arial" panose="020B0604020202020204" pitchFamily="34" charset="0"/>
              <a:buChar char="•"/>
            </a:pPr>
            <a:r>
              <a:rPr lang="es-ES" b="0" i="0" dirty="0">
                <a:solidFill>
                  <a:srgbClr val="333333"/>
                </a:solidFill>
                <a:effectLst/>
                <a:latin typeface="-apple-system"/>
              </a:rPr>
              <a:t>'</a:t>
            </a:r>
            <a:r>
              <a:rPr lang="es-ES" b="1" i="0" dirty="0">
                <a:solidFill>
                  <a:srgbClr val="4A00FF"/>
                </a:solidFill>
                <a:effectLst/>
                <a:latin typeface="-apple-system"/>
              </a:rPr>
              <a:t>w</a:t>
            </a:r>
            <a:r>
              <a:rPr lang="es-ES" b="0" i="0" dirty="0">
                <a:solidFill>
                  <a:srgbClr val="333333"/>
                </a:solidFill>
                <a:effectLst/>
                <a:latin typeface="-apple-system"/>
              </a:rPr>
              <a:t>' para escritura</a:t>
            </a:r>
          </a:p>
          <a:p>
            <a:pPr marL="742950" lvl="1" indent="-285750">
              <a:buFont typeface="Arial" panose="020B0604020202020204" pitchFamily="34" charset="0"/>
              <a:buChar char="•"/>
            </a:pPr>
            <a:r>
              <a:rPr lang="es-ES" b="0" i="0" dirty="0">
                <a:solidFill>
                  <a:srgbClr val="333333"/>
                </a:solidFill>
                <a:effectLst/>
                <a:latin typeface="-apple-system"/>
              </a:rPr>
              <a:t>'</a:t>
            </a:r>
            <a:r>
              <a:rPr lang="es-ES" b="1" i="0" dirty="0">
                <a:solidFill>
                  <a:srgbClr val="4A00FF"/>
                </a:solidFill>
                <a:effectLst/>
                <a:latin typeface="-apple-system"/>
              </a:rPr>
              <a:t>r</a:t>
            </a:r>
            <a:r>
              <a:rPr lang="es-ES" b="0" i="0" dirty="0">
                <a:solidFill>
                  <a:srgbClr val="333333"/>
                </a:solidFill>
                <a:effectLst/>
                <a:latin typeface="-apple-system"/>
              </a:rPr>
              <a:t>' para lectura</a:t>
            </a:r>
          </a:p>
          <a:p>
            <a:pPr marL="285750" indent="-285750">
              <a:buFont typeface="Arial" panose="020B0604020202020204" pitchFamily="34" charset="0"/>
              <a:buChar char="•"/>
            </a:pPr>
            <a:r>
              <a:rPr lang="es-ES" b="0" i="0" dirty="0">
                <a:solidFill>
                  <a:srgbClr val="333333"/>
                </a:solidFill>
                <a:effectLst/>
                <a:latin typeface="-apple-system"/>
              </a:rPr>
              <a:t>La asignación de un nombre en el programa que a partir de ese momento representará al archivo (Ej.: datos)</a:t>
            </a:r>
            <a:endParaRPr lang="en-US" dirty="0"/>
          </a:p>
        </p:txBody>
      </p:sp>
      <p:sp>
        <p:nvSpPr>
          <p:cNvPr id="5" name="TextBox 4">
            <a:extLst>
              <a:ext uri="{FF2B5EF4-FFF2-40B4-BE49-F238E27FC236}">
                <a16:creationId xmlns:a16="http://schemas.microsoft.com/office/drawing/2014/main" id="{339CF924-C6DA-C035-3720-26F9202B8363}"/>
              </a:ext>
            </a:extLst>
          </p:cNvPr>
          <p:cNvSpPr txBox="1"/>
          <p:nvPr/>
        </p:nvSpPr>
        <p:spPr>
          <a:xfrm>
            <a:off x="4257496" y="5105774"/>
            <a:ext cx="6111814" cy="646331"/>
          </a:xfrm>
          <a:prstGeom prst="rect">
            <a:avLst/>
          </a:prstGeom>
          <a:noFill/>
        </p:spPr>
        <p:txBody>
          <a:bodyPr wrap="square">
            <a:spAutoFit/>
          </a:bodyPr>
          <a:lstStyle/>
          <a:p>
            <a:r>
              <a:rPr lang="es-ES" dirty="0"/>
              <a:t>Para abrir un archivo se cuenta con la función </a:t>
            </a:r>
            <a:r>
              <a:rPr lang="es-ES" b="1" dirty="0"/>
              <a:t>open()</a:t>
            </a:r>
            <a:r>
              <a:rPr lang="es-ES" dirty="0"/>
              <a:t>, que devuelve el objecto archivo con el que se trabajará en Python.</a:t>
            </a:r>
            <a:endParaRPr lang="en-US" dirty="0"/>
          </a:p>
        </p:txBody>
      </p:sp>
      <p:sp>
        <p:nvSpPr>
          <p:cNvPr id="6" name="TextBox 5">
            <a:extLst>
              <a:ext uri="{FF2B5EF4-FFF2-40B4-BE49-F238E27FC236}">
                <a16:creationId xmlns:a16="http://schemas.microsoft.com/office/drawing/2014/main" id="{C16B37F3-0144-A18D-4A52-561E1AFDD6AF}"/>
              </a:ext>
            </a:extLst>
          </p:cNvPr>
          <p:cNvSpPr txBox="1"/>
          <p:nvPr/>
        </p:nvSpPr>
        <p:spPr>
          <a:xfrm>
            <a:off x="4346081" y="6263625"/>
            <a:ext cx="6111814" cy="369332"/>
          </a:xfrm>
          <a:prstGeom prst="rect">
            <a:avLst/>
          </a:prstGeom>
          <a:solidFill>
            <a:schemeClr val="tx1"/>
          </a:solidFill>
        </p:spPr>
        <p:txBody>
          <a:bodyPr wrap="square">
            <a:spAutoFit/>
          </a:bodyPr>
          <a:lstStyle/>
          <a:p>
            <a:r>
              <a:rPr lang="es-ES" b="0" dirty="0">
                <a:solidFill>
                  <a:srgbClr val="9CDCFE"/>
                </a:solidFill>
                <a:effectLst/>
                <a:latin typeface="Consolas" panose="020B0609020204030204" pitchFamily="49" charset="0"/>
              </a:rPr>
              <a:t>datos</a:t>
            </a:r>
            <a:r>
              <a:rPr lang="es-ES" b="0" dirty="0">
                <a:solidFill>
                  <a:srgbClr val="D4D4D4"/>
                </a:solidFill>
                <a:effectLst/>
                <a:latin typeface="Consolas" panose="020B0609020204030204" pitchFamily="49" charset="0"/>
              </a:rPr>
              <a:t> = </a:t>
            </a:r>
            <a:r>
              <a:rPr lang="es-ES" b="0" dirty="0">
                <a:solidFill>
                  <a:srgbClr val="DCDCAA"/>
                </a:solidFill>
                <a:effectLst/>
                <a:latin typeface="Consolas" panose="020B0609020204030204" pitchFamily="49" charset="0"/>
              </a:rPr>
              <a:t>open</a:t>
            </a:r>
            <a:r>
              <a:rPr lang="es-ES" b="0" dirty="0">
                <a:solidFill>
                  <a:srgbClr val="D4D4D4"/>
                </a:solidFill>
                <a:effectLst/>
                <a:latin typeface="Consolas" panose="020B0609020204030204" pitchFamily="49" charset="0"/>
              </a:rPr>
              <a:t>(</a:t>
            </a:r>
            <a:r>
              <a:rPr lang="es-ES" b="0" dirty="0">
                <a:solidFill>
                  <a:srgbClr val="CE9178"/>
                </a:solidFill>
                <a:effectLst/>
                <a:latin typeface="Consolas" panose="020B0609020204030204" pitchFamily="49" charset="0"/>
              </a:rPr>
              <a:t>'datos/dataset.</a:t>
            </a:r>
            <a:r>
              <a:rPr lang="es-ES" b="0" dirty="0" err="1">
                <a:solidFill>
                  <a:srgbClr val="CE9178"/>
                </a:solidFill>
                <a:effectLst/>
                <a:latin typeface="Consolas" panose="020B0609020204030204" pitchFamily="49" charset="0"/>
              </a:rPr>
              <a:t>dat</a:t>
            </a:r>
            <a:r>
              <a:rPr lang="es-ES" b="0" dirty="0">
                <a:solidFill>
                  <a:srgbClr val="CE9178"/>
                </a:solidFill>
                <a:effectLst/>
                <a:latin typeface="Consolas" panose="020B0609020204030204" pitchFamily="49" charset="0"/>
              </a:rPr>
              <a:t>'</a:t>
            </a:r>
            <a:r>
              <a:rPr lang="es-ES" b="0" dirty="0">
                <a:solidFill>
                  <a:srgbClr val="D4D4D4"/>
                </a:solidFill>
                <a:effectLst/>
                <a:latin typeface="Consolas" panose="020B0609020204030204" pitchFamily="49" charset="0"/>
              </a:rPr>
              <a:t>,</a:t>
            </a:r>
            <a:r>
              <a:rPr lang="es-ES" b="0" dirty="0">
                <a:solidFill>
                  <a:srgbClr val="CE9178"/>
                </a:solidFill>
                <a:effectLst/>
                <a:latin typeface="Consolas" panose="020B0609020204030204" pitchFamily="49" charset="0"/>
              </a:rPr>
              <a:t>’r'</a:t>
            </a:r>
            <a:r>
              <a:rPr lang="es-ES"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E0BF3EC3-F211-E820-A852-C7E5F988CF88}"/>
              </a:ext>
            </a:extLst>
          </p:cNvPr>
          <p:cNvSpPr txBox="1"/>
          <p:nvPr/>
        </p:nvSpPr>
        <p:spPr>
          <a:xfrm>
            <a:off x="491971" y="1363195"/>
            <a:ext cx="3486852" cy="369332"/>
          </a:xfrm>
          <a:prstGeom prst="rect">
            <a:avLst/>
          </a:prstGeom>
          <a:noFill/>
        </p:spPr>
        <p:txBody>
          <a:bodyPr wrap="none" rtlCol="0">
            <a:spAutoFit/>
          </a:bodyPr>
          <a:lstStyle/>
          <a:p>
            <a:r>
              <a:rPr lang="en-US" b="1" dirty="0">
                <a:solidFill>
                  <a:srgbClr val="14C214"/>
                </a:solidFill>
              </a:rPr>
              <a:t>LECTURA LÍNEA A LÍNEA</a:t>
            </a:r>
          </a:p>
        </p:txBody>
      </p:sp>
    </p:spTree>
    <p:extLst>
      <p:ext uri="{BB962C8B-B14F-4D97-AF65-F5344CB8AC3E}">
        <p14:creationId xmlns:p14="http://schemas.microsoft.com/office/powerpoint/2010/main" val="3820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0186FC1-52BD-CDF2-7470-792D37A7F1BA}"/>
              </a:ext>
            </a:extLst>
          </p:cNvPr>
          <p:cNvSpPr txBox="1"/>
          <p:nvPr/>
        </p:nvSpPr>
        <p:spPr>
          <a:xfrm>
            <a:off x="1202870" y="1799383"/>
            <a:ext cx="6109252" cy="461665"/>
          </a:xfrm>
          <a:prstGeom prst="rect">
            <a:avLst/>
          </a:prstGeom>
          <a:noFill/>
        </p:spPr>
        <p:txBody>
          <a:bodyPr wrap="square">
            <a:spAutoFit/>
          </a:bodyPr>
          <a:lstStyle/>
          <a:p>
            <a:pPr algn="l"/>
            <a:r>
              <a:rPr lang="en-US" sz="2400" b="1" dirty="0">
                <a:solidFill>
                  <a:srgbClr val="FF00C1"/>
                </a:solidFill>
                <a:latin typeface="-apple-system"/>
              </a:rPr>
              <a:t>Apertura y </a:t>
            </a:r>
            <a:r>
              <a:rPr lang="en-US" sz="2400" b="1" dirty="0" err="1">
                <a:solidFill>
                  <a:srgbClr val="FF00C1"/>
                </a:solidFill>
                <a:latin typeface="-apple-system"/>
              </a:rPr>
              <a:t>el</a:t>
            </a:r>
            <a:r>
              <a:rPr lang="en-US" sz="2400" b="1" dirty="0">
                <a:solidFill>
                  <a:srgbClr val="FF00C1"/>
                </a:solidFill>
                <a:latin typeface="-apple-system"/>
              </a:rPr>
              <a:t> </a:t>
            </a:r>
            <a:r>
              <a:rPr lang="en-US" sz="2400" b="1" dirty="0" err="1">
                <a:solidFill>
                  <a:srgbClr val="FF00C1"/>
                </a:solidFill>
                <a:latin typeface="-apple-system"/>
              </a:rPr>
              <a:t>cierre</a:t>
            </a:r>
            <a:endParaRPr lang="en-US" sz="2400" b="1" dirty="0">
              <a:solidFill>
                <a:srgbClr val="FF00C1"/>
              </a:solidFill>
              <a:latin typeface="-apple-system"/>
            </a:endParaRPr>
          </a:p>
        </p:txBody>
      </p:sp>
      <p:sp>
        <p:nvSpPr>
          <p:cNvPr id="4" name="TextBox 3">
            <a:extLst>
              <a:ext uri="{FF2B5EF4-FFF2-40B4-BE49-F238E27FC236}">
                <a16:creationId xmlns:a16="http://schemas.microsoft.com/office/drawing/2014/main" id="{EE00E95D-461A-ECBB-182E-FF89C45EC6E4}"/>
              </a:ext>
            </a:extLst>
          </p:cNvPr>
          <p:cNvSpPr txBox="1"/>
          <p:nvPr/>
        </p:nvSpPr>
        <p:spPr>
          <a:xfrm>
            <a:off x="491971" y="1363195"/>
            <a:ext cx="3486852" cy="369332"/>
          </a:xfrm>
          <a:prstGeom prst="rect">
            <a:avLst/>
          </a:prstGeom>
          <a:noFill/>
        </p:spPr>
        <p:txBody>
          <a:bodyPr wrap="none" rtlCol="0">
            <a:spAutoFit/>
          </a:bodyPr>
          <a:lstStyle/>
          <a:p>
            <a:r>
              <a:rPr lang="en-US" b="1" dirty="0">
                <a:solidFill>
                  <a:srgbClr val="14C214"/>
                </a:solidFill>
              </a:rPr>
              <a:t>LECTURA LÍNEA A LÍNEA</a:t>
            </a:r>
          </a:p>
        </p:txBody>
      </p:sp>
      <p:pic>
        <p:nvPicPr>
          <p:cNvPr id="5" name="Picture 4">
            <a:extLst>
              <a:ext uri="{FF2B5EF4-FFF2-40B4-BE49-F238E27FC236}">
                <a16:creationId xmlns:a16="http://schemas.microsoft.com/office/drawing/2014/main" id="{AC9508BB-A688-B570-87A1-E4DE607DD74C}"/>
              </a:ext>
            </a:extLst>
          </p:cNvPr>
          <p:cNvPicPr>
            <a:picLocks noChangeAspect="1"/>
          </p:cNvPicPr>
          <p:nvPr/>
        </p:nvPicPr>
        <p:blipFill>
          <a:blip r:embed="rId2"/>
          <a:stretch>
            <a:fillRect/>
          </a:stretch>
        </p:blipFill>
        <p:spPr>
          <a:xfrm>
            <a:off x="1328176" y="2327904"/>
            <a:ext cx="5858640" cy="3623205"/>
          </a:xfrm>
          <a:prstGeom prst="rect">
            <a:avLst/>
          </a:prstGeom>
        </p:spPr>
      </p:pic>
      <p:sp>
        <p:nvSpPr>
          <p:cNvPr id="6" name="TextBox 5">
            <a:extLst>
              <a:ext uri="{FF2B5EF4-FFF2-40B4-BE49-F238E27FC236}">
                <a16:creationId xmlns:a16="http://schemas.microsoft.com/office/drawing/2014/main" id="{888BA3DA-D2CF-1071-5706-5161BCDFD605}"/>
              </a:ext>
            </a:extLst>
          </p:cNvPr>
          <p:cNvSpPr txBox="1"/>
          <p:nvPr/>
        </p:nvSpPr>
        <p:spPr>
          <a:xfrm>
            <a:off x="7499732" y="3244334"/>
            <a:ext cx="4578470" cy="369332"/>
          </a:xfrm>
          <a:prstGeom prst="rect">
            <a:avLst/>
          </a:prstGeom>
          <a:noFill/>
        </p:spPr>
        <p:txBody>
          <a:bodyPr wrap="square">
            <a:spAutoFit/>
          </a:bodyPr>
          <a:lstStyle/>
          <a:p>
            <a:r>
              <a:rPr lang="es-ES" dirty="0"/>
              <a:t>Para cerrar el archivo se usa el método </a:t>
            </a:r>
            <a:r>
              <a:rPr lang="es-ES" dirty="0" err="1"/>
              <a:t>close</a:t>
            </a:r>
            <a:r>
              <a:rPr lang="es-ES" dirty="0"/>
              <a:t>().</a:t>
            </a:r>
            <a:endParaRPr lang="en-US" dirty="0"/>
          </a:p>
        </p:txBody>
      </p:sp>
      <p:sp>
        <p:nvSpPr>
          <p:cNvPr id="7" name="TextBox 6">
            <a:extLst>
              <a:ext uri="{FF2B5EF4-FFF2-40B4-BE49-F238E27FC236}">
                <a16:creationId xmlns:a16="http://schemas.microsoft.com/office/drawing/2014/main" id="{F1C4A104-3D46-DF75-7ABC-D35D33A3B3EE}"/>
              </a:ext>
            </a:extLst>
          </p:cNvPr>
          <p:cNvSpPr txBox="1"/>
          <p:nvPr/>
        </p:nvSpPr>
        <p:spPr>
          <a:xfrm>
            <a:off x="7608681" y="4065089"/>
            <a:ext cx="4360573" cy="1077218"/>
          </a:xfrm>
          <a:prstGeom prst="rect">
            <a:avLst/>
          </a:prstGeom>
          <a:solidFill>
            <a:schemeClr val="tx1"/>
          </a:solidFill>
        </p:spPr>
        <p:txBody>
          <a:bodyPr wrap="square">
            <a:spAutoFit/>
          </a:bodyPr>
          <a:lstStyle/>
          <a:p>
            <a:r>
              <a:rPr lang="es-ES" sz="1600" b="0" dirty="0">
                <a:solidFill>
                  <a:srgbClr val="9CDCFE"/>
                </a:solidFill>
                <a:effectLst/>
                <a:latin typeface="Consolas" panose="020B0609020204030204" pitchFamily="49" charset="0"/>
              </a:rPr>
              <a:t>datos</a:t>
            </a:r>
            <a:r>
              <a:rPr lang="es-ES" sz="1600" b="0" dirty="0">
                <a:solidFill>
                  <a:srgbClr val="D4D4D4"/>
                </a:solidFill>
                <a:effectLst/>
                <a:latin typeface="Consolas" panose="020B0609020204030204" pitchFamily="49" charset="0"/>
              </a:rPr>
              <a:t> = </a:t>
            </a:r>
            <a:r>
              <a:rPr lang="es-ES" sz="1600" b="0" dirty="0">
                <a:solidFill>
                  <a:srgbClr val="DCDCAA"/>
                </a:solidFill>
                <a:effectLst/>
                <a:latin typeface="Consolas" panose="020B0609020204030204" pitchFamily="49" charset="0"/>
              </a:rPr>
              <a:t>open</a:t>
            </a:r>
            <a:r>
              <a:rPr lang="es-ES" sz="1600" b="0" dirty="0">
                <a:solidFill>
                  <a:srgbClr val="D4D4D4"/>
                </a:solidFill>
                <a:effectLst/>
                <a:latin typeface="Consolas" panose="020B0609020204030204" pitchFamily="49" charset="0"/>
              </a:rPr>
              <a:t>(</a:t>
            </a:r>
            <a:r>
              <a:rPr lang="es-ES" sz="1600" b="0" dirty="0">
                <a:solidFill>
                  <a:srgbClr val="CE9178"/>
                </a:solidFill>
                <a:effectLst/>
                <a:latin typeface="Consolas" panose="020B0609020204030204" pitchFamily="49" charset="0"/>
              </a:rPr>
              <a:t>'datos/dataset.</a:t>
            </a:r>
            <a:r>
              <a:rPr lang="es-ES" sz="1600" b="0" dirty="0" err="1">
                <a:solidFill>
                  <a:srgbClr val="CE9178"/>
                </a:solidFill>
                <a:effectLst/>
                <a:latin typeface="Consolas" panose="020B0609020204030204" pitchFamily="49" charset="0"/>
              </a:rPr>
              <a:t>dat</a:t>
            </a:r>
            <a:r>
              <a:rPr lang="es-ES" sz="1600" b="0" dirty="0">
                <a:solidFill>
                  <a:srgbClr val="CE9178"/>
                </a:solidFill>
                <a:effectLst/>
                <a:latin typeface="Consolas" panose="020B0609020204030204" pitchFamily="49" charset="0"/>
              </a:rPr>
              <a:t>'</a:t>
            </a:r>
            <a:r>
              <a:rPr lang="es-ES" sz="1600" b="0" dirty="0">
                <a:solidFill>
                  <a:srgbClr val="D4D4D4"/>
                </a:solidFill>
                <a:effectLst/>
                <a:latin typeface="Consolas" panose="020B0609020204030204" pitchFamily="49" charset="0"/>
              </a:rPr>
              <a:t>,</a:t>
            </a:r>
            <a:r>
              <a:rPr lang="es-ES" sz="1600" b="0" dirty="0">
                <a:solidFill>
                  <a:srgbClr val="CE9178"/>
                </a:solidFill>
                <a:effectLst/>
                <a:latin typeface="Consolas" panose="020B0609020204030204" pitchFamily="49" charset="0"/>
              </a:rPr>
              <a:t>’r'</a:t>
            </a:r>
            <a:r>
              <a:rPr lang="es-ES" sz="1600" b="0" dirty="0">
                <a:solidFill>
                  <a:srgbClr val="D4D4D4"/>
                </a:solidFill>
                <a:effectLst/>
                <a:latin typeface="Consolas" panose="020B0609020204030204" pitchFamily="49" charset="0"/>
              </a:rPr>
              <a:t>)</a:t>
            </a:r>
          </a:p>
          <a:p>
            <a:r>
              <a:rPr lang="es-ES" sz="1600" b="0" dirty="0">
                <a:solidFill>
                  <a:srgbClr val="6A9955"/>
                </a:solidFill>
                <a:effectLst/>
                <a:latin typeface="Consolas" panose="020B0609020204030204" pitchFamily="49" charset="0"/>
              </a:rPr>
              <a:t># Código de escritura en el archivo</a:t>
            </a:r>
            <a:endParaRPr lang="es-ES" sz="1600" b="0" dirty="0">
              <a:solidFill>
                <a:srgbClr val="D4D4D4"/>
              </a:solidFill>
              <a:effectLst/>
              <a:latin typeface="Consolas" panose="020B0609020204030204" pitchFamily="49" charset="0"/>
            </a:endParaRPr>
          </a:p>
          <a:p>
            <a:r>
              <a:rPr lang="es-ES" sz="1600" b="0" dirty="0">
                <a:solidFill>
                  <a:srgbClr val="6A9955"/>
                </a:solidFill>
                <a:effectLst/>
                <a:latin typeface="Consolas" panose="020B0609020204030204" pitchFamily="49" charset="0"/>
              </a:rPr>
              <a:t># ...</a:t>
            </a:r>
            <a:endParaRPr lang="es-ES" sz="1600" b="0" dirty="0">
              <a:solidFill>
                <a:srgbClr val="D4D4D4"/>
              </a:solidFill>
              <a:effectLst/>
              <a:latin typeface="Consolas" panose="020B0609020204030204" pitchFamily="49" charset="0"/>
            </a:endParaRPr>
          </a:p>
          <a:p>
            <a:r>
              <a:rPr lang="es-ES" sz="1600" b="0" dirty="0" err="1">
                <a:solidFill>
                  <a:srgbClr val="9CDCFE"/>
                </a:solidFill>
                <a:effectLst/>
                <a:latin typeface="Consolas" panose="020B0609020204030204" pitchFamily="49" charset="0"/>
              </a:rPr>
              <a:t>datos</a:t>
            </a:r>
            <a:r>
              <a:rPr lang="es-ES" sz="1600" b="0" dirty="0" err="1">
                <a:solidFill>
                  <a:srgbClr val="D4D4D4"/>
                </a:solidFill>
                <a:effectLst/>
                <a:latin typeface="Consolas" panose="020B0609020204030204" pitchFamily="49" charset="0"/>
              </a:rPr>
              <a:t>.</a:t>
            </a:r>
            <a:r>
              <a:rPr lang="es-ES" sz="1600" b="0" dirty="0" err="1">
                <a:solidFill>
                  <a:srgbClr val="DCDCAA"/>
                </a:solidFill>
                <a:effectLst/>
                <a:latin typeface="Consolas" panose="020B0609020204030204" pitchFamily="49" charset="0"/>
              </a:rPr>
              <a:t>close</a:t>
            </a:r>
            <a:r>
              <a:rPr lang="es-ES" sz="1600" b="0" dirty="0">
                <a:solidFill>
                  <a:srgbClr val="D4D4D4"/>
                </a:solidFill>
                <a:effectLst/>
                <a:latin typeface="Consolas" panose="020B0609020204030204" pitchFamily="49" charset="0"/>
              </a:rPr>
              <a:t>()  </a:t>
            </a:r>
            <a:r>
              <a:rPr lang="es-ES" sz="1600" b="0" dirty="0">
                <a:solidFill>
                  <a:srgbClr val="6A9955"/>
                </a:solidFill>
                <a:effectLst/>
                <a:latin typeface="Consolas" panose="020B0609020204030204" pitchFamily="49" charset="0"/>
              </a:rPr>
              <a:t># Cerramos el archivo</a:t>
            </a:r>
            <a:endParaRPr lang="es-E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4233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Archivos</a:t>
            </a:r>
            <a:endParaRPr lang="en-US" dirty="0"/>
          </a:p>
        </p:txBody>
      </p:sp>
      <p:sp>
        <p:nvSpPr>
          <p:cNvPr id="2" name="TextBox 1">
            <a:extLst>
              <a:ext uri="{FF2B5EF4-FFF2-40B4-BE49-F238E27FC236}">
                <a16:creationId xmlns:a16="http://schemas.microsoft.com/office/drawing/2014/main" id="{45D5EB3E-A9E2-FCF9-B803-AB4F86409B03}"/>
              </a:ext>
            </a:extLst>
          </p:cNvPr>
          <p:cNvSpPr txBox="1"/>
          <p:nvPr/>
        </p:nvSpPr>
        <p:spPr>
          <a:xfrm>
            <a:off x="491971" y="1363195"/>
            <a:ext cx="3486852" cy="369332"/>
          </a:xfrm>
          <a:prstGeom prst="rect">
            <a:avLst/>
          </a:prstGeom>
          <a:noFill/>
        </p:spPr>
        <p:txBody>
          <a:bodyPr wrap="none" rtlCol="0">
            <a:spAutoFit/>
          </a:bodyPr>
          <a:lstStyle/>
          <a:p>
            <a:r>
              <a:rPr lang="en-US" b="1" dirty="0">
                <a:solidFill>
                  <a:srgbClr val="14C214"/>
                </a:solidFill>
              </a:rPr>
              <a:t>LECTURA LÍNEA A LÍNEA</a:t>
            </a:r>
          </a:p>
        </p:txBody>
      </p:sp>
      <p:sp>
        <p:nvSpPr>
          <p:cNvPr id="4" name="TextBox 3">
            <a:extLst>
              <a:ext uri="{FF2B5EF4-FFF2-40B4-BE49-F238E27FC236}">
                <a16:creationId xmlns:a16="http://schemas.microsoft.com/office/drawing/2014/main" id="{ED9C3E55-090A-3C25-C7C4-BFB28A41349E}"/>
              </a:ext>
            </a:extLst>
          </p:cNvPr>
          <p:cNvSpPr txBox="1"/>
          <p:nvPr/>
        </p:nvSpPr>
        <p:spPr>
          <a:xfrm>
            <a:off x="1175349" y="1857285"/>
            <a:ext cx="6111814" cy="646331"/>
          </a:xfrm>
          <a:prstGeom prst="rect">
            <a:avLst/>
          </a:prstGeom>
          <a:noFill/>
        </p:spPr>
        <p:txBody>
          <a:bodyPr wrap="square">
            <a:spAutoFit/>
          </a:bodyPr>
          <a:lstStyle/>
          <a:p>
            <a:pPr algn="l"/>
            <a:r>
              <a:rPr lang="es-ES" b="0" i="0" dirty="0">
                <a:solidFill>
                  <a:srgbClr val="333333"/>
                </a:solidFill>
                <a:effectLst/>
                <a:latin typeface="-apple-system"/>
              </a:rPr>
              <a:t>Tras abrir el archivo correspondiente, la forma básica de leer línea a línea es:</a:t>
            </a:r>
            <a:endParaRPr lang="en-US" dirty="0"/>
          </a:p>
        </p:txBody>
      </p:sp>
      <p:sp>
        <p:nvSpPr>
          <p:cNvPr id="5" name="TextBox 4">
            <a:extLst>
              <a:ext uri="{FF2B5EF4-FFF2-40B4-BE49-F238E27FC236}">
                <a16:creationId xmlns:a16="http://schemas.microsoft.com/office/drawing/2014/main" id="{63D6B498-5F30-FE42-1C7B-3A536686941A}"/>
              </a:ext>
            </a:extLst>
          </p:cNvPr>
          <p:cNvSpPr txBox="1"/>
          <p:nvPr/>
        </p:nvSpPr>
        <p:spPr>
          <a:xfrm>
            <a:off x="1859039" y="2759824"/>
            <a:ext cx="6111814" cy="1200329"/>
          </a:xfrm>
          <a:prstGeom prst="rect">
            <a:avLst/>
          </a:prstGeom>
          <a:solidFill>
            <a:schemeClr val="tx1"/>
          </a:solidFill>
        </p:spPr>
        <p:txBody>
          <a:bodyPr wrap="square">
            <a:spAutoFit/>
          </a:bodyPr>
          <a:lstStyle/>
          <a:p>
            <a:r>
              <a:rPr lang="es-ES" b="0" dirty="0">
                <a:solidFill>
                  <a:srgbClr val="9CDCFE"/>
                </a:solidFill>
                <a:effectLst/>
                <a:latin typeface="Consolas" panose="020B0609020204030204" pitchFamily="49" charset="0"/>
              </a:rPr>
              <a:t>datos</a:t>
            </a:r>
            <a:r>
              <a:rPr lang="es-ES" b="0" dirty="0">
                <a:solidFill>
                  <a:srgbClr val="D4D4D4"/>
                </a:solidFill>
                <a:effectLst/>
                <a:latin typeface="Consolas" panose="020B0609020204030204" pitchFamily="49" charset="0"/>
              </a:rPr>
              <a:t> = </a:t>
            </a:r>
            <a:r>
              <a:rPr lang="es-ES" b="0" dirty="0">
                <a:solidFill>
                  <a:srgbClr val="DCDCAA"/>
                </a:solidFill>
                <a:effectLst/>
                <a:latin typeface="Consolas" panose="020B0609020204030204" pitchFamily="49" charset="0"/>
              </a:rPr>
              <a:t>open</a:t>
            </a:r>
            <a:r>
              <a:rPr lang="es-ES" b="0" dirty="0">
                <a:solidFill>
                  <a:srgbClr val="D4D4D4"/>
                </a:solidFill>
                <a:effectLst/>
                <a:latin typeface="Consolas" panose="020B0609020204030204" pitchFamily="49" charset="0"/>
              </a:rPr>
              <a:t>(</a:t>
            </a:r>
            <a:r>
              <a:rPr lang="es-ES" b="0" dirty="0">
                <a:solidFill>
                  <a:srgbClr val="CE9178"/>
                </a:solidFill>
                <a:effectLst/>
                <a:latin typeface="Consolas" panose="020B0609020204030204" pitchFamily="49" charset="0"/>
              </a:rPr>
              <a:t>'datos/dataset.</a:t>
            </a:r>
            <a:r>
              <a:rPr lang="es-ES" b="0" dirty="0" err="1">
                <a:solidFill>
                  <a:srgbClr val="CE9178"/>
                </a:solidFill>
                <a:effectLst/>
                <a:latin typeface="Consolas" panose="020B0609020204030204" pitchFamily="49" charset="0"/>
              </a:rPr>
              <a:t>dat</a:t>
            </a:r>
            <a:r>
              <a:rPr lang="es-ES" b="0" dirty="0">
                <a:solidFill>
                  <a:srgbClr val="CE9178"/>
                </a:solidFill>
                <a:effectLst/>
                <a:latin typeface="Consolas" panose="020B0609020204030204" pitchFamily="49" charset="0"/>
              </a:rPr>
              <a:t>'</a:t>
            </a:r>
            <a:r>
              <a:rPr lang="es-ES" b="0" dirty="0">
                <a:solidFill>
                  <a:srgbClr val="D4D4D4"/>
                </a:solidFill>
                <a:effectLst/>
                <a:latin typeface="Consolas" panose="020B0609020204030204" pitchFamily="49" charset="0"/>
              </a:rPr>
              <a:t>,</a:t>
            </a:r>
            <a:r>
              <a:rPr lang="es-ES" b="0" dirty="0">
                <a:solidFill>
                  <a:srgbClr val="CE9178"/>
                </a:solidFill>
                <a:effectLst/>
                <a:latin typeface="Consolas" panose="020B0609020204030204" pitchFamily="49" charset="0"/>
              </a:rPr>
              <a:t>’r'</a:t>
            </a:r>
            <a:r>
              <a:rPr lang="es-ES" b="0" dirty="0">
                <a:solidFill>
                  <a:srgbClr val="D4D4D4"/>
                </a:solidFill>
                <a:effectLst/>
                <a:latin typeface="Consolas" panose="020B0609020204030204" pitchFamily="49" charset="0"/>
              </a:rPr>
              <a:t>)</a:t>
            </a:r>
          </a:p>
          <a:p>
            <a:r>
              <a:rPr lang="es-ES" b="0" dirty="0" err="1">
                <a:solidFill>
                  <a:srgbClr val="C586C0"/>
                </a:solidFill>
                <a:effectLst/>
                <a:latin typeface="Consolas" panose="020B0609020204030204" pitchFamily="49" charset="0"/>
              </a:rPr>
              <a:t>for</a:t>
            </a:r>
            <a:r>
              <a:rPr lang="es-ES" b="0" dirty="0">
                <a:solidFill>
                  <a:srgbClr val="D4D4D4"/>
                </a:solidFill>
                <a:effectLst/>
                <a:latin typeface="Consolas" panose="020B0609020204030204" pitchFamily="49" charset="0"/>
              </a:rPr>
              <a:t> </a:t>
            </a:r>
            <a:r>
              <a:rPr lang="es-ES" b="0" dirty="0" err="1">
                <a:solidFill>
                  <a:srgbClr val="9CDCFE"/>
                </a:solidFill>
                <a:effectLst/>
                <a:latin typeface="Consolas" panose="020B0609020204030204" pitchFamily="49" charset="0"/>
              </a:rPr>
              <a:t>linea</a:t>
            </a:r>
            <a:r>
              <a:rPr lang="es-ES" b="0" dirty="0">
                <a:solidFill>
                  <a:srgbClr val="D4D4D4"/>
                </a:solidFill>
                <a:effectLst/>
                <a:latin typeface="Consolas" panose="020B0609020204030204" pitchFamily="49" charset="0"/>
              </a:rPr>
              <a:t> </a:t>
            </a:r>
            <a:r>
              <a:rPr lang="es-ES" b="0" dirty="0">
                <a:solidFill>
                  <a:srgbClr val="C586C0"/>
                </a:solidFill>
                <a:effectLst/>
                <a:latin typeface="Consolas" panose="020B0609020204030204" pitchFamily="49" charset="0"/>
              </a:rPr>
              <a:t>in</a:t>
            </a:r>
            <a:r>
              <a:rPr lang="es-ES" b="0" dirty="0">
                <a:solidFill>
                  <a:srgbClr val="D4D4D4"/>
                </a:solidFill>
                <a:effectLst/>
                <a:latin typeface="Consolas" panose="020B0609020204030204" pitchFamily="49" charset="0"/>
              </a:rPr>
              <a:t> </a:t>
            </a:r>
            <a:r>
              <a:rPr lang="es-ES" b="0" dirty="0">
                <a:solidFill>
                  <a:srgbClr val="9CDCFE"/>
                </a:solidFill>
                <a:effectLst/>
                <a:latin typeface="Consolas" panose="020B0609020204030204" pitchFamily="49" charset="0"/>
              </a:rPr>
              <a:t>datos</a:t>
            </a:r>
            <a:r>
              <a:rPr lang="es-ES" b="0" dirty="0">
                <a:solidFill>
                  <a:srgbClr val="D4D4D4"/>
                </a:solidFill>
                <a:effectLst/>
                <a:latin typeface="Consolas" panose="020B0609020204030204" pitchFamily="49" charset="0"/>
              </a:rPr>
              <a:t>:</a:t>
            </a:r>
          </a:p>
          <a:p>
            <a:r>
              <a:rPr lang="es-ES" b="0" dirty="0">
                <a:solidFill>
                  <a:srgbClr val="D4D4D4"/>
                </a:solidFill>
                <a:effectLst/>
                <a:latin typeface="Consolas" panose="020B0609020204030204" pitchFamily="49" charset="0"/>
              </a:rPr>
              <a:t>    </a:t>
            </a:r>
            <a:r>
              <a:rPr lang="es-ES" b="0" dirty="0">
                <a:solidFill>
                  <a:srgbClr val="6A9955"/>
                </a:solidFill>
                <a:effectLst/>
                <a:latin typeface="Consolas" panose="020B0609020204030204" pitchFamily="49" charset="0"/>
              </a:rPr>
              <a:t># Procesar la línea</a:t>
            </a:r>
            <a:endParaRPr lang="es-ES" b="0" dirty="0">
              <a:solidFill>
                <a:srgbClr val="D4D4D4"/>
              </a:solidFill>
              <a:effectLst/>
              <a:latin typeface="Consolas" panose="020B0609020204030204" pitchFamily="49" charset="0"/>
            </a:endParaRPr>
          </a:p>
          <a:p>
            <a:r>
              <a:rPr lang="es-ES" b="0" dirty="0" err="1">
                <a:solidFill>
                  <a:srgbClr val="9CDCFE"/>
                </a:solidFill>
                <a:effectLst/>
                <a:latin typeface="Consolas" panose="020B0609020204030204" pitchFamily="49" charset="0"/>
              </a:rPr>
              <a:t>datos</a:t>
            </a:r>
            <a:r>
              <a:rPr lang="es-ES" b="0" dirty="0" err="1">
                <a:solidFill>
                  <a:srgbClr val="D4D4D4"/>
                </a:solidFill>
                <a:effectLst/>
                <a:latin typeface="Consolas" panose="020B0609020204030204" pitchFamily="49" charset="0"/>
              </a:rPr>
              <a:t>.</a:t>
            </a:r>
            <a:r>
              <a:rPr lang="es-ES" b="0" dirty="0" err="1">
                <a:solidFill>
                  <a:srgbClr val="DCDCAA"/>
                </a:solidFill>
                <a:effectLst/>
                <a:latin typeface="Consolas" panose="020B0609020204030204" pitchFamily="49" charset="0"/>
              </a:rPr>
              <a:t>close</a:t>
            </a:r>
            <a:r>
              <a:rPr lang="es-ES" b="0" dirty="0">
                <a:solidFill>
                  <a:srgbClr val="D4D4D4"/>
                </a:solidFill>
                <a:effectLst/>
                <a:latin typeface="Consolas" panose="020B0609020204030204" pitchFamily="49" charset="0"/>
              </a:rPr>
              <a:t>()  </a:t>
            </a:r>
            <a:r>
              <a:rPr lang="es-ES" b="0" dirty="0">
                <a:solidFill>
                  <a:srgbClr val="6A9955"/>
                </a:solidFill>
                <a:effectLst/>
                <a:latin typeface="Consolas" panose="020B0609020204030204" pitchFamily="49" charset="0"/>
              </a:rPr>
              <a:t># Cerramos el archivo</a:t>
            </a:r>
            <a:endParaRPr lang="es-E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8CFADA5C-F253-6EA1-0F48-E024F3697F2F}"/>
              </a:ext>
            </a:extLst>
          </p:cNvPr>
          <p:cNvSpPr txBox="1"/>
          <p:nvPr/>
        </p:nvSpPr>
        <p:spPr>
          <a:xfrm>
            <a:off x="5980262" y="4525358"/>
            <a:ext cx="6111814" cy="1200329"/>
          </a:xfrm>
          <a:prstGeom prst="rect">
            <a:avLst/>
          </a:prstGeom>
          <a:solidFill>
            <a:schemeClr val="tx1"/>
          </a:solidFill>
        </p:spPr>
        <p:txBody>
          <a:bodyPr wrap="square">
            <a:spAutoFit/>
          </a:bodyPr>
          <a:lstStyle/>
          <a:p>
            <a:r>
              <a:rPr lang="en-US" b="0" dirty="0" err="1">
                <a:solidFill>
                  <a:srgbClr val="9CDCFE"/>
                </a:solidFill>
                <a:effectLst/>
                <a:latin typeface="Consolas" panose="020B0609020204030204" pitchFamily="49" charset="0"/>
              </a:rPr>
              <a:t>datos</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open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datos</a:t>
            </a:r>
            <a:r>
              <a:rPr lang="en-US" b="0" dirty="0">
                <a:solidFill>
                  <a:srgbClr val="CE9178"/>
                </a:solidFill>
                <a:effectLst/>
                <a:latin typeface="Consolas" panose="020B0609020204030204" pitchFamily="49" charset="0"/>
              </a:rPr>
              <a:t>/dataset.</a:t>
            </a:r>
            <a:r>
              <a:rPr lang="en-US" b="0" dirty="0" err="1">
                <a:solidFill>
                  <a:srgbClr val="CE9178"/>
                </a:solidFill>
                <a:effectLst/>
                <a:latin typeface="Consolas" panose="020B0609020204030204" pitchFamily="49" charset="0"/>
              </a:rPr>
              <a:t>dat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linea</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datos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linea</a:t>
            </a:r>
            <a:r>
              <a:rPr lang="en-US" b="0" dirty="0">
                <a:solidFill>
                  <a:srgbClr val="D4D4D4"/>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datos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close</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Cerramos</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el</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archivo</a:t>
            </a:r>
            <a:endParaRPr lang="en-US" b="0" dirty="0">
              <a:solidFill>
                <a:srgbClr val="D4D4D4"/>
              </a:solidFill>
              <a:effectLst/>
              <a:latin typeface="Consolas" panose="020B0609020204030204" pitchFamily="49" charset="0"/>
            </a:endParaRPr>
          </a:p>
        </p:txBody>
      </p:sp>
      <p:sp>
        <p:nvSpPr>
          <p:cNvPr id="7" name="Arrow: Bent-Up 6">
            <a:extLst>
              <a:ext uri="{FF2B5EF4-FFF2-40B4-BE49-F238E27FC236}">
                <a16:creationId xmlns:a16="http://schemas.microsoft.com/office/drawing/2014/main" id="{697856E3-682E-6221-4CED-7E5DA7D791F5}"/>
              </a:ext>
            </a:extLst>
          </p:cNvPr>
          <p:cNvSpPr/>
          <p:nvPr/>
        </p:nvSpPr>
        <p:spPr>
          <a:xfrm rot="5400000">
            <a:off x="4503438" y="4446105"/>
            <a:ext cx="1200329" cy="793630"/>
          </a:xfrm>
          <a:prstGeom prst="ben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20633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2726</Words>
  <Application>Microsoft Office PowerPoint</Application>
  <PresentationFormat>Widescreen</PresentationFormat>
  <Paragraphs>280</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vt:lpstr>
      <vt:lpstr>Arial</vt:lpstr>
      <vt:lpstr>Arial</vt:lpstr>
      <vt:lpstr>Bahnschrift Condensed</vt:lpstr>
      <vt:lpstr>Bahnschrift SemiBold SemiConden</vt:lpstr>
      <vt:lpstr>Century Schoolbook</vt:lpstr>
      <vt:lpstr>Consolas</vt:lpstr>
      <vt:lpstr>Humanst521 BT</vt:lpstr>
      <vt:lpstr>Univers Condensed</vt:lpstr>
      <vt:lpstr>Tema de Office</vt:lpstr>
      <vt:lpstr>DIPLOMADO EN INTRODUCCIÓN A LA CIENCIA DE DATOS</vt:lpstr>
      <vt:lpstr>MANEJO DE 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 JSON</vt:lpstr>
      <vt:lpstr>Archivos</vt:lpstr>
      <vt:lpstr>Archivos</vt:lpstr>
      <vt:lpstr>Archivos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Ardila</dc:creator>
  <cp:lastModifiedBy>Luis</cp:lastModifiedBy>
  <cp:revision>92</cp:revision>
  <dcterms:created xsi:type="dcterms:W3CDTF">2021-03-09T20:00:32Z</dcterms:created>
  <dcterms:modified xsi:type="dcterms:W3CDTF">2023-02-03T03:12:23Z</dcterms:modified>
</cp:coreProperties>
</file>