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4"/>
  </p:notesMasterIdLst>
  <p:sldIdLst>
    <p:sldId id="256" r:id="rId2"/>
    <p:sldId id="257" r:id="rId3"/>
    <p:sldId id="272" r:id="rId4"/>
    <p:sldId id="258" r:id="rId5"/>
    <p:sldId id="273" r:id="rId6"/>
    <p:sldId id="274" r:id="rId7"/>
    <p:sldId id="275" r:id="rId8"/>
    <p:sldId id="259" r:id="rId9"/>
    <p:sldId id="276" r:id="rId10"/>
    <p:sldId id="277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65A17C-6D03-4FCF-9CC9-DA5A0543A005}" v="456" dt="2025-04-24T23:23:20.4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78" autoAdjust="0"/>
    <p:restoredTop sz="94660"/>
  </p:normalViewPr>
  <p:slideViewPr>
    <p:cSldViewPr snapToGrid="0">
      <p:cViewPr varScale="1">
        <p:scale>
          <a:sx n="76" d="100"/>
          <a:sy n="76" d="100"/>
        </p:scale>
        <p:origin x="4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307B4-51DF-4CE2-88F7-4052CE8BF5FA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78B30-9EAE-4E44-8032-D7F684FE3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229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78B30-9EAE-4E44-8032-D7F684FE37F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381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0700F-C815-A779-9C8F-5CB927724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986BCE-1BAF-23A5-0547-2C2AD329E4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6D69FF-34C7-087C-C6EE-0073C1A99C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796A3-AA02-4B04-1B42-173EA382C1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78B30-9EAE-4E44-8032-D7F684FE37F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368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3214E-200D-8558-BAB5-4C3714FB0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570DF1-5D4E-4418-CF27-DED13A5CC6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5B7301-DF40-1A61-AFCC-E895071CD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5EB1C-8FC5-F374-EE00-328FFD8AF5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78B30-9EAE-4E44-8032-D7F684FE37F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375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7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047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498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8534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531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535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295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73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9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2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1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5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9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2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9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36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F45AC6-C491-4585-A584-9CE2AF7D5500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0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B3FE1BC-0B25-CAB2-5C3E-FDD2BB81B10F}"/>
              </a:ext>
            </a:extLst>
          </p:cNvPr>
          <p:cNvSpPr/>
          <p:nvPr/>
        </p:nvSpPr>
        <p:spPr>
          <a:xfrm>
            <a:off x="2592728" y="2280211"/>
            <a:ext cx="9599271" cy="172462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8627C5A-205B-B8DF-D480-E3B654F274B0}"/>
              </a:ext>
            </a:extLst>
          </p:cNvPr>
          <p:cNvGrpSpPr/>
          <p:nvPr/>
        </p:nvGrpSpPr>
        <p:grpSpPr>
          <a:xfrm>
            <a:off x="2153060" y="2199747"/>
            <a:ext cx="7885880" cy="1773264"/>
            <a:chOff x="3083923" y="1334172"/>
            <a:chExt cx="7885880" cy="17732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D74CBD-13EA-2155-2001-AA030C1DFA40}"/>
                </a:ext>
              </a:extLst>
            </p:cNvPr>
            <p:cNvSpPr txBox="1"/>
            <p:nvPr/>
          </p:nvSpPr>
          <p:spPr>
            <a:xfrm>
              <a:off x="4347939" y="1999440"/>
              <a:ext cx="662186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600" b="1" i="1" dirty="0">
                  <a:latin typeface="Segoe UI" panose="020B0502040204020203" pitchFamily="34" charset="0"/>
                  <a:cs typeface="Segoe UI" panose="020B0502040204020203" pitchFamily="34" charset="0"/>
                </a:rPr>
                <a:t>Speed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0E0B6F-24EE-F8AD-9907-0643E9F3D1BC}"/>
                </a:ext>
              </a:extLst>
            </p:cNvPr>
            <p:cNvSpPr txBox="1"/>
            <p:nvPr/>
          </p:nvSpPr>
          <p:spPr>
            <a:xfrm>
              <a:off x="3083923" y="1334172"/>
              <a:ext cx="662186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600" b="1" i="1" dirty="0">
                  <a:latin typeface="Segoe UI" panose="020B0502040204020203" pitchFamily="34" charset="0"/>
                  <a:cs typeface="Segoe UI" panose="020B0502040204020203" pitchFamily="34" charset="0"/>
                </a:rPr>
                <a:t>Light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C32ED66-CA6F-CD38-2923-A9CC5A0C5FEF}"/>
              </a:ext>
            </a:extLst>
          </p:cNvPr>
          <p:cNvSpPr txBox="1"/>
          <p:nvPr/>
        </p:nvSpPr>
        <p:spPr>
          <a:xfrm>
            <a:off x="8924250" y="5657671"/>
            <a:ext cx="3267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Sara Ali</a:t>
            </a:r>
            <a:r>
              <a:rPr lang="sk-SK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ć-Ekinović</a:t>
            </a:r>
          </a:p>
          <a:p>
            <a:pPr algn="r"/>
            <a:r>
              <a:rPr lang="sk-SK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Timotej Kotlín</a:t>
            </a:r>
          </a:p>
          <a:p>
            <a:pPr algn="r"/>
            <a:r>
              <a:rPr lang="sk-SK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Samuel Lipovský</a:t>
            </a:r>
            <a:endParaRPr lang="en-GB" sz="2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3395EE69-635F-A097-7DD0-3CA5E8BA071B}"/>
              </a:ext>
            </a:extLst>
          </p:cNvPr>
          <p:cNvSpPr/>
          <p:nvPr/>
        </p:nvSpPr>
        <p:spPr>
          <a:xfrm flipH="1">
            <a:off x="4433104" y="3307743"/>
            <a:ext cx="1030888" cy="384581"/>
          </a:xfrm>
          <a:prstGeom prst="chevron">
            <a:avLst>
              <a:gd name="adj" fmla="val 50932"/>
            </a:avLst>
          </a:prstGeom>
          <a:gradFill>
            <a:gsLst>
              <a:gs pos="14000">
                <a:srgbClr val="1287C3">
                  <a:alpha val="0"/>
                </a:srgbClr>
              </a:gs>
              <a:gs pos="0">
                <a:schemeClr val="accent1">
                  <a:lumMod val="75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724F47E6-04B4-3AF7-DAAB-051CFEA20072}"/>
              </a:ext>
            </a:extLst>
          </p:cNvPr>
          <p:cNvSpPr/>
          <p:nvPr/>
        </p:nvSpPr>
        <p:spPr>
          <a:xfrm flipH="1">
            <a:off x="6574420" y="2632493"/>
            <a:ext cx="1395713" cy="384581"/>
          </a:xfrm>
          <a:prstGeom prst="chevron">
            <a:avLst>
              <a:gd name="adj" fmla="val 50932"/>
            </a:avLst>
          </a:prstGeom>
          <a:gradFill>
            <a:gsLst>
              <a:gs pos="14000">
                <a:srgbClr val="1287C3">
                  <a:alpha val="0"/>
                </a:srgbClr>
              </a:gs>
              <a:gs pos="0">
                <a:schemeClr val="accent1">
                  <a:lumMod val="75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505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7A4ED-4646-86FA-4D62-593A99321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FF7CC2-3E10-B2F8-45D5-BFA99AEF9FA5}"/>
              </a:ext>
            </a:extLst>
          </p:cNvPr>
          <p:cNvSpPr/>
          <p:nvPr/>
        </p:nvSpPr>
        <p:spPr>
          <a:xfrm>
            <a:off x="0" y="240330"/>
            <a:ext cx="12192000" cy="1047696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11E18-D825-2D5B-8839-104F0080661D}"/>
              </a:ext>
            </a:extLst>
          </p:cNvPr>
          <p:cNvSpPr txBox="1"/>
          <p:nvPr/>
        </p:nvSpPr>
        <p:spPr>
          <a:xfrm>
            <a:off x="1568390" y="379457"/>
            <a:ext cx="6674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Use Cases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0236B5-A512-2750-9414-8520EC6F07F5}"/>
              </a:ext>
            </a:extLst>
          </p:cNvPr>
          <p:cNvSpPr/>
          <p:nvPr/>
        </p:nvSpPr>
        <p:spPr>
          <a:xfrm>
            <a:off x="3610006" y="2392772"/>
            <a:ext cx="5675472" cy="42248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D0388F-3ABC-7CB5-4C24-07C94520F6AE}"/>
              </a:ext>
            </a:extLst>
          </p:cNvPr>
          <p:cNvSpPr/>
          <p:nvPr/>
        </p:nvSpPr>
        <p:spPr>
          <a:xfrm>
            <a:off x="3610006" y="1566864"/>
            <a:ext cx="5675472" cy="8259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431800" dist="152400" dir="5400000" algn="t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68A014-C523-2F38-8128-C68701BA9405}"/>
              </a:ext>
            </a:extLst>
          </p:cNvPr>
          <p:cNvSpPr/>
          <p:nvPr/>
        </p:nvSpPr>
        <p:spPr>
          <a:xfrm>
            <a:off x="3933803" y="1853819"/>
            <a:ext cx="252000" cy="2520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247FA64-8797-D751-674B-C77D2013E113}"/>
              </a:ext>
            </a:extLst>
          </p:cNvPr>
          <p:cNvSpPr/>
          <p:nvPr/>
        </p:nvSpPr>
        <p:spPr>
          <a:xfrm>
            <a:off x="4023803" y="1939229"/>
            <a:ext cx="72000" cy="72000"/>
          </a:xfrm>
          <a:prstGeom prst="ellipse">
            <a:avLst/>
          </a:prstGeom>
          <a:solidFill>
            <a:srgbClr val="00B0F0"/>
          </a:solidFill>
          <a:ln w="603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6A03FB-3521-9ABD-E048-EF24F5F86113}"/>
              </a:ext>
            </a:extLst>
          </p:cNvPr>
          <p:cNvSpPr txBox="1"/>
          <p:nvPr/>
        </p:nvSpPr>
        <p:spPr>
          <a:xfrm>
            <a:off x="4225594" y="1779764"/>
            <a:ext cx="3984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 Travel Expenditure Summary</a:t>
            </a:r>
            <a:endParaRPr lang="en-GB" sz="20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3530F45-FA45-D997-815A-70BA62D53972}"/>
              </a:ext>
            </a:extLst>
          </p:cNvPr>
          <p:cNvSpPr/>
          <p:nvPr/>
        </p:nvSpPr>
        <p:spPr>
          <a:xfrm>
            <a:off x="8152691" y="1875171"/>
            <a:ext cx="866392" cy="209295"/>
          </a:xfrm>
          <a:prstGeom prst="roundRect">
            <a:avLst>
              <a:gd name="adj" fmla="val 50000"/>
            </a:avLst>
          </a:prstGeom>
          <a:solidFill>
            <a:srgbClr val="00B0F0">
              <a:alpha val="22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0B0F0"/>
                </a:solidFill>
              </a:rPr>
              <a:t>use case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5F1B94-D062-65EC-32B0-E35654712D99}"/>
              </a:ext>
            </a:extLst>
          </p:cNvPr>
          <p:cNvSpPr txBox="1"/>
          <p:nvPr/>
        </p:nvSpPr>
        <p:spPr>
          <a:xfrm>
            <a:off x="3747366" y="2507654"/>
            <a:ext cx="52717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Actors: </a:t>
            </a:r>
            <a:r>
              <a:rPr lang="en-GB" sz="8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Connection searcher</a:t>
            </a:r>
          </a:p>
          <a:p>
            <a:endParaRPr lang="en-GB" sz="8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8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Pre-conditions:</a:t>
            </a:r>
          </a:p>
          <a:p>
            <a:r>
              <a:rPr lang="en-GB" sz="8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a. The user has an account and is logged into the LightSpeed app.</a:t>
            </a:r>
          </a:p>
          <a:p>
            <a:r>
              <a:rPr lang="en-GB" sz="8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b. The user is on the default search homepage of the LightSpeed app.</a:t>
            </a:r>
          </a:p>
          <a:p>
            <a:r>
              <a:rPr lang="en-GB" sz="8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c. The user wants to apply a filter to transportation types, so that he does not need to take those he does not like.</a:t>
            </a:r>
          </a:p>
          <a:p>
            <a:endParaRPr lang="en-GB" sz="8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8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 flow:</a:t>
            </a:r>
          </a:p>
          <a:p>
            <a:r>
              <a:rPr lang="en-GB" sz="8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System prompts the user to select a starting point for their journey.</a:t>
            </a:r>
          </a:p>
          <a:p>
            <a:r>
              <a:rPr lang="en-GB" sz="8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The user enters a starting point.</a:t>
            </a:r>
          </a:p>
          <a:p>
            <a:r>
              <a:rPr lang="en-GB" sz="8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The system shows possible starting points, based on the user input, on a map.</a:t>
            </a:r>
          </a:p>
          <a:p>
            <a:r>
              <a:rPr lang="en-GB" sz="8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 The user selects the desired starting point option.</a:t>
            </a:r>
          </a:p>
          <a:p>
            <a:r>
              <a:rPr lang="en-GB" sz="8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5. System prompts the user to select the destination for their journey.</a:t>
            </a:r>
          </a:p>
          <a:p>
            <a:r>
              <a:rPr lang="en-GB" sz="8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6. The user enters the destination.</a:t>
            </a:r>
          </a:p>
          <a:p>
            <a:r>
              <a:rPr lang="en-GB" sz="8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7. The system shows possible destination, based on the user input, on a map.</a:t>
            </a:r>
          </a:p>
          <a:p>
            <a:r>
              <a:rPr lang="en-GB" sz="8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8. The user selects the desired destination option.</a:t>
            </a:r>
          </a:p>
          <a:p>
            <a:r>
              <a:rPr lang="en-GB" sz="8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9. The system takes the user to the route options page.</a:t>
            </a:r>
          </a:p>
          <a:p>
            <a:r>
              <a:rPr lang="en-GB" sz="8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10. The user clicks on preferences and clicks on travel options.</a:t>
            </a:r>
          </a:p>
          <a:p>
            <a:r>
              <a:rPr lang="en-GB" sz="8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11. The system shows a small window with different transportation types and checkboxes next to them.</a:t>
            </a:r>
          </a:p>
          <a:p>
            <a:r>
              <a:rPr lang="en-GB" sz="8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12. The user selects which transportation types to include in the search.</a:t>
            </a:r>
          </a:p>
          <a:p>
            <a:r>
              <a:rPr lang="en-GB" sz="8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13. The system saves the options for later searches.</a:t>
            </a:r>
          </a:p>
          <a:p>
            <a:r>
              <a:rPr lang="en-GB" sz="8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14. The system provides the user with paths containing only selected transportation types.</a:t>
            </a:r>
          </a:p>
          <a:p>
            <a:endParaRPr lang="en-GB" sz="8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8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Alternative flows:</a:t>
            </a:r>
          </a:p>
          <a:p>
            <a:r>
              <a:rPr lang="en-GB" sz="8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2b. The user selects the current location options.</a:t>
            </a:r>
          </a:p>
          <a:p>
            <a:r>
              <a:rPr lang="en-GB" sz="8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3b. The system acquires the current user location using GPS services and sets it as a starting point. (Skip to step 5)</a:t>
            </a:r>
          </a:p>
          <a:p>
            <a:r>
              <a:rPr lang="en-GB" sz="8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6b. The user selects the current location options.</a:t>
            </a:r>
          </a:p>
          <a:p>
            <a:r>
              <a:rPr lang="en-GB" sz="8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7b. The system acquires the current user location using GPS services and sets it as a destination. (Skip to step 9)</a:t>
            </a:r>
          </a:p>
          <a:p>
            <a:endParaRPr lang="en-GB" sz="8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8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Post-conditions:</a:t>
            </a:r>
          </a:p>
          <a:p>
            <a:r>
              <a:rPr lang="en-GB" sz="8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a. The user is on the connection's page previewing path with only the desired transportation services.</a:t>
            </a:r>
          </a:p>
        </p:txBody>
      </p:sp>
      <p:pic>
        <p:nvPicPr>
          <p:cNvPr id="3" name="Graphic 2" descr="Marker with solid fill">
            <a:extLst>
              <a:ext uri="{FF2B5EF4-FFF2-40B4-BE49-F238E27FC236}">
                <a16:creationId xmlns:a16="http://schemas.microsoft.com/office/drawing/2014/main" id="{CF1532F0-7544-9B05-190E-5EC3103F2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59158" y="105033"/>
            <a:ext cx="2085124" cy="2085124"/>
          </a:xfrm>
          <a:prstGeom prst="rect">
            <a:avLst/>
          </a:prstGeom>
        </p:spPr>
      </p:pic>
      <p:pic>
        <p:nvPicPr>
          <p:cNvPr id="4" name="Graphic 3" descr="Marker outline">
            <a:extLst>
              <a:ext uri="{FF2B5EF4-FFF2-40B4-BE49-F238E27FC236}">
                <a16:creationId xmlns:a16="http://schemas.microsoft.com/office/drawing/2014/main" id="{DE6392E7-8E32-A632-0AFE-56D2687B31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27896" y="77493"/>
            <a:ext cx="2142810" cy="21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06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12542-538E-BA32-AD57-F73A502F5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Compass with solid fill">
            <a:extLst>
              <a:ext uri="{FF2B5EF4-FFF2-40B4-BE49-F238E27FC236}">
                <a16:creationId xmlns:a16="http://schemas.microsoft.com/office/drawing/2014/main" id="{B86AB822-3FB3-4FE5-6F9A-C9A2AD096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045" y="2600338"/>
            <a:ext cx="2430026" cy="24300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8EFBE2-773B-5A58-4E11-8C9AB5D6B977}"/>
              </a:ext>
            </a:extLst>
          </p:cNvPr>
          <p:cNvSpPr/>
          <p:nvPr/>
        </p:nvSpPr>
        <p:spPr>
          <a:xfrm>
            <a:off x="0" y="240330"/>
            <a:ext cx="12192000" cy="1047696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0705C6-EB8D-8031-B366-88B4F07D548B}"/>
              </a:ext>
            </a:extLst>
          </p:cNvPr>
          <p:cNvSpPr txBox="1"/>
          <p:nvPr/>
        </p:nvSpPr>
        <p:spPr>
          <a:xfrm>
            <a:off x="1568390" y="379457"/>
            <a:ext cx="6674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Domain Model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DBCC4E6-B129-F21C-DBC4-AD2F5D5B8A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5725" y="65322"/>
            <a:ext cx="7099218" cy="6727355"/>
          </a:xfrm>
          <a:prstGeom prst="rect">
            <a:avLst/>
          </a:prstGeom>
        </p:spPr>
      </p:pic>
      <p:pic>
        <p:nvPicPr>
          <p:cNvPr id="7" name="Graphic 6" descr="Compass outline">
            <a:extLst>
              <a:ext uri="{FF2B5EF4-FFF2-40B4-BE49-F238E27FC236}">
                <a16:creationId xmlns:a16="http://schemas.microsoft.com/office/drawing/2014/main" id="{5FC981F9-75D2-38F0-2E2E-529A105896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97045" y="2600338"/>
            <a:ext cx="2430026" cy="243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0799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7977C-53AF-7344-6E41-217B365C8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553E29-6595-4B12-D14D-3AC692C14A0A}"/>
              </a:ext>
            </a:extLst>
          </p:cNvPr>
          <p:cNvSpPr/>
          <p:nvPr/>
        </p:nvSpPr>
        <p:spPr>
          <a:xfrm>
            <a:off x="2592728" y="2280211"/>
            <a:ext cx="9599271" cy="172462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03C887A-8048-65BD-6738-2B966679FFFE}"/>
              </a:ext>
            </a:extLst>
          </p:cNvPr>
          <p:cNvGrpSpPr/>
          <p:nvPr/>
        </p:nvGrpSpPr>
        <p:grpSpPr>
          <a:xfrm>
            <a:off x="-824347" y="2199747"/>
            <a:ext cx="13840693" cy="1773264"/>
            <a:chOff x="106516" y="1334172"/>
            <a:chExt cx="13840693" cy="177326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91D4102-7C68-9C98-37BA-4942710B4931}"/>
                </a:ext>
              </a:extLst>
            </p:cNvPr>
            <p:cNvSpPr txBox="1"/>
            <p:nvPr/>
          </p:nvSpPr>
          <p:spPr>
            <a:xfrm>
              <a:off x="4347938" y="1999440"/>
              <a:ext cx="959927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600" b="1" i="1" dirty="0">
                  <a:latin typeface="Segoe UI" panose="020B0502040204020203" pitchFamily="34" charset="0"/>
                  <a:cs typeface="Segoe UI" panose="020B0502040204020203" pitchFamily="34" charset="0"/>
                </a:rPr>
                <a:t>    your attention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EAAA808-2F4C-7144-8523-15C25A9B2013}"/>
                </a:ext>
              </a:extLst>
            </p:cNvPr>
            <p:cNvSpPr txBox="1"/>
            <p:nvPr/>
          </p:nvSpPr>
          <p:spPr>
            <a:xfrm>
              <a:off x="106516" y="1334172"/>
              <a:ext cx="959927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600" b="1" i="1" dirty="0">
                  <a:latin typeface="Segoe UI" panose="020B0502040204020203" pitchFamily="34" charset="0"/>
                  <a:cs typeface="Segoe UI" panose="020B0502040204020203" pitchFamily="34" charset="0"/>
                </a:rPr>
                <a:t>Thank you for</a:t>
              </a:r>
            </a:p>
          </p:txBody>
        </p:sp>
      </p:grp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3EA5C816-7E14-0EB1-19BD-EA8793C62879}"/>
              </a:ext>
            </a:extLst>
          </p:cNvPr>
          <p:cNvSpPr/>
          <p:nvPr/>
        </p:nvSpPr>
        <p:spPr>
          <a:xfrm flipH="1">
            <a:off x="1342663" y="3405988"/>
            <a:ext cx="4317358" cy="384581"/>
          </a:xfrm>
          <a:prstGeom prst="chevron">
            <a:avLst>
              <a:gd name="adj" fmla="val 50932"/>
            </a:avLst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B48CC86B-7066-D206-6137-7691F7291094}"/>
              </a:ext>
            </a:extLst>
          </p:cNvPr>
          <p:cNvSpPr/>
          <p:nvPr/>
        </p:nvSpPr>
        <p:spPr>
          <a:xfrm flipH="1">
            <a:off x="6830992" y="2632493"/>
            <a:ext cx="4317358" cy="384581"/>
          </a:xfrm>
          <a:prstGeom prst="chevron">
            <a:avLst>
              <a:gd name="adj" fmla="val 50932"/>
            </a:avLst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57485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rker with solid fill">
            <a:extLst>
              <a:ext uri="{FF2B5EF4-FFF2-40B4-BE49-F238E27FC236}">
                <a16:creationId xmlns:a16="http://schemas.microsoft.com/office/drawing/2014/main" id="{10C57146-6AEB-57FB-08A6-BC888111D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1326" y="2222261"/>
            <a:ext cx="2284056" cy="2284056"/>
          </a:xfrm>
          <a:prstGeom prst="rect">
            <a:avLst/>
          </a:prstGeom>
        </p:spPr>
      </p:pic>
      <p:pic>
        <p:nvPicPr>
          <p:cNvPr id="12" name="Graphic 11" descr="Marker with solid fill">
            <a:extLst>
              <a:ext uri="{FF2B5EF4-FFF2-40B4-BE49-F238E27FC236}">
                <a16:creationId xmlns:a16="http://schemas.microsoft.com/office/drawing/2014/main" id="{7558BFC6-0274-1253-DEC0-7636F5482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8454" y="4050890"/>
            <a:ext cx="2738792" cy="2738792"/>
          </a:xfrm>
          <a:prstGeom prst="rect">
            <a:avLst/>
          </a:prstGeom>
        </p:spPr>
      </p:pic>
      <p:pic>
        <p:nvPicPr>
          <p:cNvPr id="11" name="Graphic 10" descr="Route (Two Pins With A Path) outline">
            <a:extLst>
              <a:ext uri="{FF2B5EF4-FFF2-40B4-BE49-F238E27FC236}">
                <a16:creationId xmlns:a16="http://schemas.microsoft.com/office/drawing/2014/main" id="{BABD846E-3501-F3B1-5AD2-91B168A7B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1874" y="2175643"/>
            <a:ext cx="4900448" cy="49004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4BFDD9-8E24-FB3C-9440-1057F1665CB0}"/>
              </a:ext>
            </a:extLst>
          </p:cNvPr>
          <p:cNvSpPr txBox="1"/>
          <p:nvPr/>
        </p:nvSpPr>
        <p:spPr>
          <a:xfrm>
            <a:off x="1513840" y="2081886"/>
            <a:ext cx="58210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GB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en-GB" sz="3200" b="1" i="1" dirty="0">
                <a:latin typeface="Segoe UI" panose="020B0502040204020203" pitchFamily="34" charset="0"/>
                <a:cs typeface="Segoe UI" panose="020B0502040204020203" pitchFamily="34" charset="0"/>
              </a:rPr>
              <a:t>We live in a world where we experience needless delays due to never-ending traffic jams. However, what if this could be avoided?</a:t>
            </a:r>
            <a:r>
              <a:rPr lang="en-GB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E62967-370B-9376-E694-CE28A046DE4E}"/>
              </a:ext>
            </a:extLst>
          </p:cNvPr>
          <p:cNvSpPr txBox="1"/>
          <p:nvPr/>
        </p:nvSpPr>
        <p:spPr>
          <a:xfrm>
            <a:off x="1513840" y="4730188"/>
            <a:ext cx="582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800"/>
              </a:spcAft>
            </a:pPr>
            <a:r>
              <a:rPr lang="en-GB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- Founder of LightSpeed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90E43D-D874-323E-B66A-4F26689C32F9}"/>
              </a:ext>
            </a:extLst>
          </p:cNvPr>
          <p:cNvSpPr/>
          <p:nvPr/>
        </p:nvSpPr>
        <p:spPr>
          <a:xfrm>
            <a:off x="0" y="240330"/>
            <a:ext cx="12192000" cy="1047696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B5FE6-C954-E688-CF6E-39AA72DBC140}"/>
              </a:ext>
            </a:extLst>
          </p:cNvPr>
          <p:cNvSpPr txBox="1"/>
          <p:nvPr/>
        </p:nvSpPr>
        <p:spPr>
          <a:xfrm>
            <a:off x="1568390" y="379457"/>
            <a:ext cx="6674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Vision</a:t>
            </a:r>
          </a:p>
        </p:txBody>
      </p:sp>
    </p:spTree>
    <p:extLst>
      <p:ext uri="{BB962C8B-B14F-4D97-AF65-F5344CB8AC3E}">
        <p14:creationId xmlns:p14="http://schemas.microsoft.com/office/powerpoint/2010/main" val="307355041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FAB2D-E618-A37E-724D-FC4734E17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rker with solid fill">
            <a:extLst>
              <a:ext uri="{FF2B5EF4-FFF2-40B4-BE49-F238E27FC236}">
                <a16:creationId xmlns:a16="http://schemas.microsoft.com/office/drawing/2014/main" id="{48C23E0C-F446-CF04-5E7A-CC4632091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1326" y="2222261"/>
            <a:ext cx="2284056" cy="2284056"/>
          </a:xfrm>
          <a:prstGeom prst="rect">
            <a:avLst/>
          </a:prstGeom>
        </p:spPr>
      </p:pic>
      <p:pic>
        <p:nvPicPr>
          <p:cNvPr id="12" name="Graphic 11" descr="Marker with solid fill">
            <a:extLst>
              <a:ext uri="{FF2B5EF4-FFF2-40B4-BE49-F238E27FC236}">
                <a16:creationId xmlns:a16="http://schemas.microsoft.com/office/drawing/2014/main" id="{36C3CA2A-4BC7-8DE4-2A49-53647F6A4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8454" y="4050890"/>
            <a:ext cx="2738792" cy="2738792"/>
          </a:xfrm>
          <a:prstGeom prst="rect">
            <a:avLst/>
          </a:prstGeom>
        </p:spPr>
      </p:pic>
      <p:pic>
        <p:nvPicPr>
          <p:cNvPr id="11" name="Graphic 10" descr="Route (Two Pins With A Path) outline">
            <a:extLst>
              <a:ext uri="{FF2B5EF4-FFF2-40B4-BE49-F238E27FC236}">
                <a16:creationId xmlns:a16="http://schemas.microsoft.com/office/drawing/2014/main" id="{E89302D7-080C-5470-D1B0-7381E134D0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1874" y="2175643"/>
            <a:ext cx="4900448" cy="49004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E8DCD0B-09BF-CCD3-4949-DAE2E0D8D3B0}"/>
              </a:ext>
            </a:extLst>
          </p:cNvPr>
          <p:cNvSpPr txBox="1"/>
          <p:nvPr/>
        </p:nvSpPr>
        <p:spPr>
          <a:xfrm>
            <a:off x="1891117" y="2222261"/>
            <a:ext cx="66304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k-SK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Efficient routes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k-SK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Multiple modes of transport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k-SK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Precise route duration estimates</a:t>
            </a:r>
            <a:endParaRPr lang="en-GB" sz="32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D80E65-80D1-23C4-8CF3-F7DBB84524E8}"/>
              </a:ext>
            </a:extLst>
          </p:cNvPr>
          <p:cNvSpPr/>
          <p:nvPr/>
        </p:nvSpPr>
        <p:spPr>
          <a:xfrm>
            <a:off x="0" y="240330"/>
            <a:ext cx="12192000" cy="1047696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895E9-0C92-451A-FD3F-2296DE5ACEC7}"/>
              </a:ext>
            </a:extLst>
          </p:cNvPr>
          <p:cNvSpPr txBox="1"/>
          <p:nvPr/>
        </p:nvSpPr>
        <p:spPr>
          <a:xfrm>
            <a:off x="1568390" y="379457"/>
            <a:ext cx="6674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Vision</a:t>
            </a:r>
          </a:p>
        </p:txBody>
      </p:sp>
    </p:spTree>
    <p:extLst>
      <p:ext uri="{BB962C8B-B14F-4D97-AF65-F5344CB8AC3E}">
        <p14:creationId xmlns:p14="http://schemas.microsoft.com/office/powerpoint/2010/main" val="1299461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5FD4C-7F8E-2338-AA36-0A2DAB6A1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phic 41" descr="Marker with solid fill">
            <a:extLst>
              <a:ext uri="{FF2B5EF4-FFF2-40B4-BE49-F238E27FC236}">
                <a16:creationId xmlns:a16="http://schemas.microsoft.com/office/drawing/2014/main" id="{DFC55C23-6819-25B2-D229-14149704C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51363" y="3306088"/>
            <a:ext cx="1323323" cy="13233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CB1BD1-EB99-5D5C-E20C-C74D75AC003B}"/>
              </a:ext>
            </a:extLst>
          </p:cNvPr>
          <p:cNvSpPr/>
          <p:nvPr/>
        </p:nvSpPr>
        <p:spPr>
          <a:xfrm>
            <a:off x="1800502" y="1566864"/>
            <a:ext cx="6371304" cy="8259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07656F-4110-D788-5FF6-4F9943D093C2}"/>
              </a:ext>
            </a:extLst>
          </p:cNvPr>
          <p:cNvSpPr/>
          <p:nvPr/>
        </p:nvSpPr>
        <p:spPr>
          <a:xfrm>
            <a:off x="2124299" y="1853819"/>
            <a:ext cx="252000" cy="2520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73DF0E-0AEB-9818-6A5E-F8704F174E32}"/>
              </a:ext>
            </a:extLst>
          </p:cNvPr>
          <p:cNvSpPr/>
          <p:nvPr/>
        </p:nvSpPr>
        <p:spPr>
          <a:xfrm>
            <a:off x="2214299" y="1939229"/>
            <a:ext cx="72000" cy="72000"/>
          </a:xfrm>
          <a:prstGeom prst="ellipse">
            <a:avLst/>
          </a:prstGeom>
          <a:solidFill>
            <a:srgbClr val="00B0F0"/>
          </a:solidFill>
          <a:ln w="603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6335A-41DD-BBB4-0273-289F0403B758}"/>
              </a:ext>
            </a:extLst>
          </p:cNvPr>
          <p:cNvSpPr txBox="1"/>
          <p:nvPr/>
        </p:nvSpPr>
        <p:spPr>
          <a:xfrm>
            <a:off x="2416091" y="1779764"/>
            <a:ext cx="367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Personal Budget Planning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4DC8EED-75F7-5ADE-B6DC-ED4CF24F4D1E}"/>
              </a:ext>
            </a:extLst>
          </p:cNvPr>
          <p:cNvSpPr/>
          <p:nvPr/>
        </p:nvSpPr>
        <p:spPr>
          <a:xfrm>
            <a:off x="5433515" y="1879612"/>
            <a:ext cx="866392" cy="209295"/>
          </a:xfrm>
          <a:prstGeom prst="roundRect">
            <a:avLst>
              <a:gd name="adj" fmla="val 50000"/>
            </a:avLst>
          </a:prstGeom>
          <a:solidFill>
            <a:srgbClr val="FFC000">
              <a:alpha val="2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C000"/>
                </a:solidFill>
              </a:rPr>
              <a:t>user story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93BDCD-AE29-7DBE-1C10-4227A632AEAF}"/>
              </a:ext>
            </a:extLst>
          </p:cNvPr>
          <p:cNvSpPr/>
          <p:nvPr/>
        </p:nvSpPr>
        <p:spPr>
          <a:xfrm>
            <a:off x="1800502" y="2390053"/>
            <a:ext cx="6371304" cy="8259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EC541A2-2469-C68D-92A1-B32A419A767B}"/>
              </a:ext>
            </a:extLst>
          </p:cNvPr>
          <p:cNvSpPr/>
          <p:nvPr/>
        </p:nvSpPr>
        <p:spPr>
          <a:xfrm>
            <a:off x="2124299" y="2677008"/>
            <a:ext cx="252000" cy="2520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D964E18-C05B-E672-1367-EDB25DADE538}"/>
              </a:ext>
            </a:extLst>
          </p:cNvPr>
          <p:cNvSpPr/>
          <p:nvPr/>
        </p:nvSpPr>
        <p:spPr>
          <a:xfrm>
            <a:off x="2214299" y="2762418"/>
            <a:ext cx="72000" cy="72000"/>
          </a:xfrm>
          <a:prstGeom prst="ellipse">
            <a:avLst/>
          </a:prstGeom>
          <a:solidFill>
            <a:srgbClr val="00B0F0"/>
          </a:solidFill>
          <a:ln w="603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ED224D-BAD8-8FB2-51EA-1B94FBB9F426}"/>
              </a:ext>
            </a:extLst>
          </p:cNvPr>
          <p:cNvSpPr txBox="1"/>
          <p:nvPr/>
        </p:nvSpPr>
        <p:spPr>
          <a:xfrm>
            <a:off x="2416091" y="2602953"/>
            <a:ext cx="367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Disabled Access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549CADB-940F-8E4C-8686-AA28D3D2CE62}"/>
              </a:ext>
            </a:extLst>
          </p:cNvPr>
          <p:cNvSpPr/>
          <p:nvPr/>
        </p:nvSpPr>
        <p:spPr>
          <a:xfrm>
            <a:off x="4324043" y="2702096"/>
            <a:ext cx="866392" cy="209295"/>
          </a:xfrm>
          <a:prstGeom prst="roundRect">
            <a:avLst>
              <a:gd name="adj" fmla="val 50000"/>
            </a:avLst>
          </a:prstGeom>
          <a:solidFill>
            <a:srgbClr val="FFC000">
              <a:alpha val="2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C000"/>
                </a:solidFill>
              </a:rPr>
              <a:t>user story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F70E39-0969-D14D-4490-62622A7F35E0}"/>
              </a:ext>
            </a:extLst>
          </p:cNvPr>
          <p:cNvSpPr/>
          <p:nvPr/>
        </p:nvSpPr>
        <p:spPr>
          <a:xfrm>
            <a:off x="1800502" y="3213243"/>
            <a:ext cx="6371304" cy="8259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30CC822-F3B6-BD23-8113-7DE2438EC990}"/>
              </a:ext>
            </a:extLst>
          </p:cNvPr>
          <p:cNvSpPr/>
          <p:nvPr/>
        </p:nvSpPr>
        <p:spPr>
          <a:xfrm>
            <a:off x="2124299" y="3500198"/>
            <a:ext cx="252000" cy="2520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D81606-A3F6-E0A7-DFBE-7D48A25258C9}"/>
              </a:ext>
            </a:extLst>
          </p:cNvPr>
          <p:cNvSpPr/>
          <p:nvPr/>
        </p:nvSpPr>
        <p:spPr>
          <a:xfrm>
            <a:off x="2214299" y="3585608"/>
            <a:ext cx="72000" cy="72000"/>
          </a:xfrm>
          <a:prstGeom prst="ellipse">
            <a:avLst/>
          </a:prstGeom>
          <a:solidFill>
            <a:srgbClr val="00B0F0"/>
          </a:solidFill>
          <a:ln w="603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86FFCB-D427-FAD5-2A7F-3476B8FE0A9F}"/>
              </a:ext>
            </a:extLst>
          </p:cNvPr>
          <p:cNvSpPr txBox="1"/>
          <p:nvPr/>
        </p:nvSpPr>
        <p:spPr>
          <a:xfrm>
            <a:off x="2416091" y="3426143"/>
            <a:ext cx="367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Carbon Emissions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B90BC95-B9F1-60AD-2CAB-920E24225085}"/>
              </a:ext>
            </a:extLst>
          </p:cNvPr>
          <p:cNvSpPr/>
          <p:nvPr/>
        </p:nvSpPr>
        <p:spPr>
          <a:xfrm>
            <a:off x="4552958" y="3524056"/>
            <a:ext cx="866392" cy="209295"/>
          </a:xfrm>
          <a:prstGeom prst="roundRect">
            <a:avLst>
              <a:gd name="adj" fmla="val 50000"/>
            </a:avLst>
          </a:prstGeom>
          <a:solidFill>
            <a:srgbClr val="FFC000">
              <a:alpha val="2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C000"/>
                </a:solidFill>
              </a:rPr>
              <a:t>user story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997E06-8FC8-AF94-3165-14B8C1972EDA}"/>
              </a:ext>
            </a:extLst>
          </p:cNvPr>
          <p:cNvSpPr/>
          <p:nvPr/>
        </p:nvSpPr>
        <p:spPr>
          <a:xfrm>
            <a:off x="1800502" y="4043803"/>
            <a:ext cx="6371304" cy="8259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4B7694-45EA-E39A-4E2F-8C9779A1A66D}"/>
              </a:ext>
            </a:extLst>
          </p:cNvPr>
          <p:cNvSpPr/>
          <p:nvPr/>
        </p:nvSpPr>
        <p:spPr>
          <a:xfrm>
            <a:off x="2124299" y="4330758"/>
            <a:ext cx="252000" cy="2520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C7657AB-7335-379B-EDD2-E234D6D1D939}"/>
              </a:ext>
            </a:extLst>
          </p:cNvPr>
          <p:cNvSpPr/>
          <p:nvPr/>
        </p:nvSpPr>
        <p:spPr>
          <a:xfrm>
            <a:off x="2214299" y="4416168"/>
            <a:ext cx="72000" cy="72000"/>
          </a:xfrm>
          <a:prstGeom prst="ellipse">
            <a:avLst/>
          </a:prstGeom>
          <a:solidFill>
            <a:srgbClr val="00B0F0"/>
          </a:solidFill>
          <a:ln w="603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4574E3-98A6-AD44-2BB7-30866B581E6B}"/>
              </a:ext>
            </a:extLst>
          </p:cNvPr>
          <p:cNvSpPr txBox="1"/>
          <p:nvPr/>
        </p:nvSpPr>
        <p:spPr>
          <a:xfrm>
            <a:off x="2416091" y="4256703"/>
            <a:ext cx="367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Filtering Transportation Types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CEF62D5-0FA2-EAD0-BE0D-107519734B38}"/>
              </a:ext>
            </a:extLst>
          </p:cNvPr>
          <p:cNvSpPr/>
          <p:nvPr/>
        </p:nvSpPr>
        <p:spPr>
          <a:xfrm>
            <a:off x="5856416" y="4355715"/>
            <a:ext cx="866392" cy="209295"/>
          </a:xfrm>
          <a:prstGeom prst="roundRect">
            <a:avLst>
              <a:gd name="adj" fmla="val 50000"/>
            </a:avLst>
          </a:prstGeom>
          <a:solidFill>
            <a:srgbClr val="FFC000">
              <a:alpha val="2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C000"/>
                </a:solidFill>
              </a:rPr>
              <a:t>user story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6514D8-8FDA-6E7E-F18D-CF9DF065643B}"/>
              </a:ext>
            </a:extLst>
          </p:cNvPr>
          <p:cNvSpPr/>
          <p:nvPr/>
        </p:nvSpPr>
        <p:spPr>
          <a:xfrm>
            <a:off x="1800502" y="4869499"/>
            <a:ext cx="6371304" cy="8259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1F6B63-C337-A54A-3ECE-41BED25B7997}"/>
              </a:ext>
            </a:extLst>
          </p:cNvPr>
          <p:cNvSpPr/>
          <p:nvPr/>
        </p:nvSpPr>
        <p:spPr>
          <a:xfrm>
            <a:off x="2124299" y="5156454"/>
            <a:ext cx="252000" cy="2520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8192961-E60C-70DD-D7EA-0ACE1B360213}"/>
              </a:ext>
            </a:extLst>
          </p:cNvPr>
          <p:cNvSpPr/>
          <p:nvPr/>
        </p:nvSpPr>
        <p:spPr>
          <a:xfrm>
            <a:off x="2214299" y="5241864"/>
            <a:ext cx="72000" cy="72000"/>
          </a:xfrm>
          <a:prstGeom prst="ellipse">
            <a:avLst/>
          </a:prstGeom>
          <a:solidFill>
            <a:srgbClr val="00B0F0"/>
          </a:solidFill>
          <a:ln w="603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FF89D7-EF74-7637-16C4-4DD0B2303C68}"/>
              </a:ext>
            </a:extLst>
          </p:cNvPr>
          <p:cNvSpPr txBox="1"/>
          <p:nvPr/>
        </p:nvSpPr>
        <p:spPr>
          <a:xfrm>
            <a:off x="2416091" y="5082399"/>
            <a:ext cx="367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Connection Density Visual Data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35E02E7-2510-3DB0-B0D1-0B9E010901A1}"/>
              </a:ext>
            </a:extLst>
          </p:cNvPr>
          <p:cNvSpPr/>
          <p:nvPr/>
        </p:nvSpPr>
        <p:spPr>
          <a:xfrm>
            <a:off x="6091483" y="5181624"/>
            <a:ext cx="866392" cy="209295"/>
          </a:xfrm>
          <a:prstGeom prst="roundRect">
            <a:avLst>
              <a:gd name="adj" fmla="val 50000"/>
            </a:avLst>
          </a:prstGeom>
          <a:solidFill>
            <a:srgbClr val="FFC000">
              <a:alpha val="2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C000"/>
                </a:solidFill>
              </a:rPr>
              <a:t>user story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BA67D2-E216-1271-AEAD-41085A61C9AA}"/>
              </a:ext>
            </a:extLst>
          </p:cNvPr>
          <p:cNvSpPr/>
          <p:nvPr/>
        </p:nvSpPr>
        <p:spPr>
          <a:xfrm>
            <a:off x="1800502" y="5695195"/>
            <a:ext cx="6371304" cy="8259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90AD5B1-78F0-5527-36AF-899EACBF4EED}"/>
              </a:ext>
            </a:extLst>
          </p:cNvPr>
          <p:cNvSpPr/>
          <p:nvPr/>
        </p:nvSpPr>
        <p:spPr>
          <a:xfrm>
            <a:off x="2124299" y="5982150"/>
            <a:ext cx="252000" cy="2520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B757842-EF06-4A1C-91CA-686E318955B1}"/>
              </a:ext>
            </a:extLst>
          </p:cNvPr>
          <p:cNvSpPr/>
          <p:nvPr/>
        </p:nvSpPr>
        <p:spPr>
          <a:xfrm>
            <a:off x="2214299" y="6067560"/>
            <a:ext cx="72000" cy="72000"/>
          </a:xfrm>
          <a:prstGeom prst="ellipse">
            <a:avLst/>
          </a:prstGeom>
          <a:solidFill>
            <a:srgbClr val="00B0F0"/>
          </a:solidFill>
          <a:ln w="603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6EE31D-65AE-D256-C7B2-814EB214D8B6}"/>
              </a:ext>
            </a:extLst>
          </p:cNvPr>
          <p:cNvSpPr txBox="1"/>
          <p:nvPr/>
        </p:nvSpPr>
        <p:spPr>
          <a:xfrm>
            <a:off x="2416091" y="5908095"/>
            <a:ext cx="367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Seasonal Travel Information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A9B7611-3897-D5D6-F426-C4514A2B2777}"/>
              </a:ext>
            </a:extLst>
          </p:cNvPr>
          <p:cNvSpPr/>
          <p:nvPr/>
        </p:nvSpPr>
        <p:spPr>
          <a:xfrm>
            <a:off x="5658287" y="5999684"/>
            <a:ext cx="866392" cy="209295"/>
          </a:xfrm>
          <a:prstGeom prst="roundRect">
            <a:avLst>
              <a:gd name="adj" fmla="val 50000"/>
            </a:avLst>
          </a:prstGeom>
          <a:solidFill>
            <a:srgbClr val="FFC000">
              <a:alpha val="2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C000"/>
                </a:solidFill>
              </a:rPr>
              <a:t>user story</a:t>
            </a:r>
          </a:p>
        </p:txBody>
      </p:sp>
      <p:pic>
        <p:nvPicPr>
          <p:cNvPr id="41" name="Graphic 40" descr="Map with pin outline">
            <a:extLst>
              <a:ext uri="{FF2B5EF4-FFF2-40B4-BE49-F238E27FC236}">
                <a16:creationId xmlns:a16="http://schemas.microsoft.com/office/drawing/2014/main" id="{E06C9CF8-A8AE-CA18-85AA-8CC03267C1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87395" y="2998113"/>
            <a:ext cx="2980110" cy="298011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170605-312D-BB5A-6136-38AE86DE47F5}"/>
              </a:ext>
            </a:extLst>
          </p:cNvPr>
          <p:cNvSpPr/>
          <p:nvPr/>
        </p:nvSpPr>
        <p:spPr>
          <a:xfrm>
            <a:off x="0" y="240330"/>
            <a:ext cx="12192000" cy="1047696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507CFE-000B-E160-C62A-712242359458}"/>
              </a:ext>
            </a:extLst>
          </p:cNvPr>
          <p:cNvSpPr txBox="1"/>
          <p:nvPr/>
        </p:nvSpPr>
        <p:spPr>
          <a:xfrm>
            <a:off x="1568390" y="379457"/>
            <a:ext cx="6674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User Stories</a:t>
            </a:r>
          </a:p>
        </p:txBody>
      </p:sp>
    </p:spTree>
    <p:extLst>
      <p:ext uri="{BB962C8B-B14F-4D97-AF65-F5344CB8AC3E}">
        <p14:creationId xmlns:p14="http://schemas.microsoft.com/office/powerpoint/2010/main" val="219176659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915EB-5504-DD63-0802-BE3A1A3D1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02D532-83AB-7D1F-89E0-D93F39DE645A}"/>
              </a:ext>
            </a:extLst>
          </p:cNvPr>
          <p:cNvSpPr/>
          <p:nvPr/>
        </p:nvSpPr>
        <p:spPr>
          <a:xfrm>
            <a:off x="1800502" y="2392773"/>
            <a:ext cx="6371304" cy="25725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2" name="Graphic 41" descr="Marker with solid fill">
            <a:extLst>
              <a:ext uri="{FF2B5EF4-FFF2-40B4-BE49-F238E27FC236}">
                <a16:creationId xmlns:a16="http://schemas.microsoft.com/office/drawing/2014/main" id="{304BBCB7-A7E5-C858-AC7C-172E23612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51363" y="3306088"/>
            <a:ext cx="1323323" cy="13233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1DDF18-11DB-3DD9-5362-B5E98ECF0F37}"/>
              </a:ext>
            </a:extLst>
          </p:cNvPr>
          <p:cNvSpPr/>
          <p:nvPr/>
        </p:nvSpPr>
        <p:spPr>
          <a:xfrm>
            <a:off x="1800502" y="1566864"/>
            <a:ext cx="6371304" cy="8259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431800" dist="152400" dir="5400000" algn="t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9B2D47-68F2-321F-3D85-A028F414E7BA}"/>
              </a:ext>
            </a:extLst>
          </p:cNvPr>
          <p:cNvSpPr/>
          <p:nvPr/>
        </p:nvSpPr>
        <p:spPr>
          <a:xfrm>
            <a:off x="2124299" y="1853819"/>
            <a:ext cx="252000" cy="2520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0335064-E6C8-E493-9CBB-0145BCA52125}"/>
              </a:ext>
            </a:extLst>
          </p:cNvPr>
          <p:cNvSpPr/>
          <p:nvPr/>
        </p:nvSpPr>
        <p:spPr>
          <a:xfrm>
            <a:off x="2214299" y="1939229"/>
            <a:ext cx="72000" cy="72000"/>
          </a:xfrm>
          <a:prstGeom prst="ellipse">
            <a:avLst/>
          </a:prstGeom>
          <a:solidFill>
            <a:srgbClr val="00B0F0"/>
          </a:solidFill>
          <a:ln w="603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768B5-D832-61D4-A426-9F9684E36308}"/>
              </a:ext>
            </a:extLst>
          </p:cNvPr>
          <p:cNvSpPr txBox="1"/>
          <p:nvPr/>
        </p:nvSpPr>
        <p:spPr>
          <a:xfrm>
            <a:off x="2416091" y="1779764"/>
            <a:ext cx="367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Personal Budget Planning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E8A6AC-B5B2-1211-381C-305CE1C46BAB}"/>
              </a:ext>
            </a:extLst>
          </p:cNvPr>
          <p:cNvSpPr/>
          <p:nvPr/>
        </p:nvSpPr>
        <p:spPr>
          <a:xfrm>
            <a:off x="5433515" y="1879612"/>
            <a:ext cx="866392" cy="209295"/>
          </a:xfrm>
          <a:prstGeom prst="roundRect">
            <a:avLst>
              <a:gd name="adj" fmla="val 50000"/>
            </a:avLst>
          </a:prstGeom>
          <a:solidFill>
            <a:srgbClr val="FFC000">
              <a:alpha val="2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C000"/>
                </a:solidFill>
              </a:rPr>
              <a:t>user story</a:t>
            </a:r>
          </a:p>
        </p:txBody>
      </p:sp>
      <p:pic>
        <p:nvPicPr>
          <p:cNvPr id="41" name="Graphic 40" descr="Map with pin outline">
            <a:extLst>
              <a:ext uri="{FF2B5EF4-FFF2-40B4-BE49-F238E27FC236}">
                <a16:creationId xmlns:a16="http://schemas.microsoft.com/office/drawing/2014/main" id="{C2AA2752-3FB3-6674-CF22-B001F039BF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87395" y="2998113"/>
            <a:ext cx="2980110" cy="29801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D975DB-B957-2C98-27C0-D49DAAFC471F}"/>
              </a:ext>
            </a:extLst>
          </p:cNvPr>
          <p:cNvSpPr txBox="1"/>
          <p:nvPr/>
        </p:nvSpPr>
        <p:spPr>
          <a:xfrm>
            <a:off x="1937863" y="2598086"/>
            <a:ext cx="60978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a</a:t>
            </a:r>
            <a:r>
              <a:rPr lang="en-GB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LightSpeed user.</a:t>
            </a:r>
          </a:p>
          <a:p>
            <a:endParaRPr lang="en-GB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want </a:t>
            </a:r>
            <a:r>
              <a:rPr lang="en-GB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be able to check my daily/weekly/monthly money expenditure on the trips I have taken.</a:t>
            </a:r>
          </a:p>
          <a:p>
            <a:endParaRPr lang="en-GB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 that </a:t>
            </a:r>
            <a:r>
              <a:rPr lang="en-GB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would be able to make better choices when it comes to my budget.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A752A3-4937-26A5-7011-635E52BCC8F7}"/>
              </a:ext>
            </a:extLst>
          </p:cNvPr>
          <p:cNvSpPr/>
          <p:nvPr/>
        </p:nvSpPr>
        <p:spPr>
          <a:xfrm>
            <a:off x="0" y="240330"/>
            <a:ext cx="12192000" cy="1047696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66D7F1-73AC-91C3-A8DC-6DFE41D73480}"/>
              </a:ext>
            </a:extLst>
          </p:cNvPr>
          <p:cNvSpPr txBox="1"/>
          <p:nvPr/>
        </p:nvSpPr>
        <p:spPr>
          <a:xfrm>
            <a:off x="1568390" y="379457"/>
            <a:ext cx="6674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User Stories</a:t>
            </a:r>
          </a:p>
        </p:txBody>
      </p:sp>
    </p:spTree>
    <p:extLst>
      <p:ext uri="{BB962C8B-B14F-4D97-AF65-F5344CB8AC3E}">
        <p14:creationId xmlns:p14="http://schemas.microsoft.com/office/powerpoint/2010/main" val="2330729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86C0A-A1E8-2087-D12A-E10BA5021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102BAE-2FA2-AD88-4AA2-CD41FCC58AD8}"/>
              </a:ext>
            </a:extLst>
          </p:cNvPr>
          <p:cNvSpPr/>
          <p:nvPr/>
        </p:nvSpPr>
        <p:spPr>
          <a:xfrm>
            <a:off x="1800502" y="2392774"/>
            <a:ext cx="6371304" cy="22366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2" name="Graphic 41" descr="Marker with solid fill">
            <a:extLst>
              <a:ext uri="{FF2B5EF4-FFF2-40B4-BE49-F238E27FC236}">
                <a16:creationId xmlns:a16="http://schemas.microsoft.com/office/drawing/2014/main" id="{7F1984EC-1FD7-0ED6-286E-6E580A307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51363" y="3306088"/>
            <a:ext cx="1323323" cy="13233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EDA8A0-24B0-A83C-CA57-104593C6A01F}"/>
              </a:ext>
            </a:extLst>
          </p:cNvPr>
          <p:cNvSpPr/>
          <p:nvPr/>
        </p:nvSpPr>
        <p:spPr>
          <a:xfrm>
            <a:off x="1800502" y="1566864"/>
            <a:ext cx="6371304" cy="8259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431800" dist="152400" dir="5400000" algn="t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C3D228-38D7-6824-3B1E-BEAFEE4690F5}"/>
              </a:ext>
            </a:extLst>
          </p:cNvPr>
          <p:cNvSpPr/>
          <p:nvPr/>
        </p:nvSpPr>
        <p:spPr>
          <a:xfrm>
            <a:off x="2124299" y="1853819"/>
            <a:ext cx="252000" cy="2520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7B6B9D-8C39-6F31-FD26-C7DA3A007EC9}"/>
              </a:ext>
            </a:extLst>
          </p:cNvPr>
          <p:cNvSpPr/>
          <p:nvPr/>
        </p:nvSpPr>
        <p:spPr>
          <a:xfrm>
            <a:off x="2214299" y="1939229"/>
            <a:ext cx="72000" cy="72000"/>
          </a:xfrm>
          <a:prstGeom prst="ellipse">
            <a:avLst/>
          </a:prstGeom>
          <a:solidFill>
            <a:srgbClr val="00B0F0"/>
          </a:solidFill>
          <a:ln w="603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2FBA4E-2C68-94D2-1379-7CCD6F1FC698}"/>
              </a:ext>
            </a:extLst>
          </p:cNvPr>
          <p:cNvSpPr txBox="1"/>
          <p:nvPr/>
        </p:nvSpPr>
        <p:spPr>
          <a:xfrm>
            <a:off x="2416091" y="1779764"/>
            <a:ext cx="367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Disabled Access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B61D0AC-6013-E02B-9A10-701AB4012BA6}"/>
              </a:ext>
            </a:extLst>
          </p:cNvPr>
          <p:cNvSpPr/>
          <p:nvPr/>
        </p:nvSpPr>
        <p:spPr>
          <a:xfrm>
            <a:off x="4315915" y="1879612"/>
            <a:ext cx="866392" cy="209295"/>
          </a:xfrm>
          <a:prstGeom prst="roundRect">
            <a:avLst>
              <a:gd name="adj" fmla="val 50000"/>
            </a:avLst>
          </a:prstGeom>
          <a:solidFill>
            <a:srgbClr val="FFC000">
              <a:alpha val="2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C000"/>
                </a:solidFill>
              </a:rPr>
              <a:t>user story</a:t>
            </a:r>
          </a:p>
        </p:txBody>
      </p:sp>
      <p:pic>
        <p:nvPicPr>
          <p:cNvPr id="41" name="Graphic 40" descr="Map with pin outline">
            <a:extLst>
              <a:ext uri="{FF2B5EF4-FFF2-40B4-BE49-F238E27FC236}">
                <a16:creationId xmlns:a16="http://schemas.microsoft.com/office/drawing/2014/main" id="{1BEB4162-CCF8-2D07-3B27-5CB6484B75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87395" y="2998113"/>
            <a:ext cx="2980110" cy="29801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2FE0A6-CE28-1A7C-FBA2-B9D17BB07DC7}"/>
              </a:ext>
            </a:extLst>
          </p:cNvPr>
          <p:cNvSpPr txBox="1"/>
          <p:nvPr/>
        </p:nvSpPr>
        <p:spPr>
          <a:xfrm>
            <a:off x="1937863" y="2598086"/>
            <a:ext cx="60978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a </a:t>
            </a:r>
            <a:r>
              <a:rPr lang="en-GB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disabled LightSpeed user,</a:t>
            </a:r>
          </a:p>
          <a:p>
            <a:endParaRPr lang="en-GB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want </a:t>
            </a:r>
            <a:r>
              <a:rPr lang="en-GB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filter for wheelchair accessible routes beforehand,</a:t>
            </a:r>
          </a:p>
          <a:p>
            <a:endParaRPr lang="en-GB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 that </a:t>
            </a:r>
            <a:r>
              <a:rPr lang="en-GB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am able to complete the journey without unnecessary re-routing.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00AA09-01DD-7598-5669-84347A3FB30C}"/>
              </a:ext>
            </a:extLst>
          </p:cNvPr>
          <p:cNvSpPr/>
          <p:nvPr/>
        </p:nvSpPr>
        <p:spPr>
          <a:xfrm>
            <a:off x="0" y="240330"/>
            <a:ext cx="12192000" cy="1047696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69CF99-22A5-A16C-B956-D502F31A5D09}"/>
              </a:ext>
            </a:extLst>
          </p:cNvPr>
          <p:cNvSpPr txBox="1"/>
          <p:nvPr/>
        </p:nvSpPr>
        <p:spPr>
          <a:xfrm>
            <a:off x="1568390" y="379457"/>
            <a:ext cx="6674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User Stories</a:t>
            </a:r>
          </a:p>
        </p:txBody>
      </p:sp>
    </p:spTree>
    <p:extLst>
      <p:ext uri="{BB962C8B-B14F-4D97-AF65-F5344CB8AC3E}">
        <p14:creationId xmlns:p14="http://schemas.microsoft.com/office/powerpoint/2010/main" val="2067972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6DF7C-CFA2-B447-6F3A-BDB3F1327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14C795-8611-2D7E-C74F-0D8B9D025D68}"/>
              </a:ext>
            </a:extLst>
          </p:cNvPr>
          <p:cNvSpPr/>
          <p:nvPr/>
        </p:nvSpPr>
        <p:spPr>
          <a:xfrm>
            <a:off x="1800502" y="2392773"/>
            <a:ext cx="6371304" cy="298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2" name="Graphic 41" descr="Marker with solid fill">
            <a:extLst>
              <a:ext uri="{FF2B5EF4-FFF2-40B4-BE49-F238E27FC236}">
                <a16:creationId xmlns:a16="http://schemas.microsoft.com/office/drawing/2014/main" id="{89EA51E7-1F6D-90C3-4738-643DBD818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51363" y="3306088"/>
            <a:ext cx="1323323" cy="13233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5C4A18-FD69-5F8F-10FD-613F7E16501E}"/>
              </a:ext>
            </a:extLst>
          </p:cNvPr>
          <p:cNvSpPr/>
          <p:nvPr/>
        </p:nvSpPr>
        <p:spPr>
          <a:xfrm>
            <a:off x="1800502" y="1566864"/>
            <a:ext cx="6371304" cy="8259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431800" dist="152400" dir="5400000" algn="t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A5B76B-59BE-8EBB-A34F-490D9CCEF954}"/>
              </a:ext>
            </a:extLst>
          </p:cNvPr>
          <p:cNvSpPr/>
          <p:nvPr/>
        </p:nvSpPr>
        <p:spPr>
          <a:xfrm>
            <a:off x="2124299" y="1853819"/>
            <a:ext cx="252000" cy="2520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967E51-25BC-C114-9C64-3CC099D68DD9}"/>
              </a:ext>
            </a:extLst>
          </p:cNvPr>
          <p:cNvSpPr/>
          <p:nvPr/>
        </p:nvSpPr>
        <p:spPr>
          <a:xfrm>
            <a:off x="2214299" y="1939229"/>
            <a:ext cx="72000" cy="72000"/>
          </a:xfrm>
          <a:prstGeom prst="ellipse">
            <a:avLst/>
          </a:prstGeom>
          <a:solidFill>
            <a:srgbClr val="00B0F0"/>
          </a:solidFill>
          <a:ln w="603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FF00EC-6B4A-6082-0E4B-910497D021C6}"/>
              </a:ext>
            </a:extLst>
          </p:cNvPr>
          <p:cNvSpPr txBox="1"/>
          <p:nvPr/>
        </p:nvSpPr>
        <p:spPr>
          <a:xfrm>
            <a:off x="2416091" y="1779764"/>
            <a:ext cx="367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Connection Density Visual Data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3D5597-10C8-C676-AD4A-F50A5A8D40E0}"/>
              </a:ext>
            </a:extLst>
          </p:cNvPr>
          <p:cNvSpPr/>
          <p:nvPr/>
        </p:nvSpPr>
        <p:spPr>
          <a:xfrm>
            <a:off x="6091979" y="1875171"/>
            <a:ext cx="866392" cy="209295"/>
          </a:xfrm>
          <a:prstGeom prst="roundRect">
            <a:avLst>
              <a:gd name="adj" fmla="val 50000"/>
            </a:avLst>
          </a:prstGeom>
          <a:solidFill>
            <a:srgbClr val="FFC000">
              <a:alpha val="2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C000"/>
                </a:solidFill>
              </a:rPr>
              <a:t>user story</a:t>
            </a:r>
          </a:p>
        </p:txBody>
      </p:sp>
      <p:pic>
        <p:nvPicPr>
          <p:cNvPr id="41" name="Graphic 40" descr="Map with pin outline">
            <a:extLst>
              <a:ext uri="{FF2B5EF4-FFF2-40B4-BE49-F238E27FC236}">
                <a16:creationId xmlns:a16="http://schemas.microsoft.com/office/drawing/2014/main" id="{B46599B3-FC7F-8284-ED9D-4E310286C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87395" y="2998113"/>
            <a:ext cx="2980110" cy="29801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B82CB0-3532-B63C-8C4A-05DC87C01414}"/>
              </a:ext>
            </a:extLst>
          </p:cNvPr>
          <p:cNvSpPr txBox="1"/>
          <p:nvPr/>
        </p:nvSpPr>
        <p:spPr>
          <a:xfrm>
            <a:off x="1937863" y="2598086"/>
            <a:ext cx="60978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a </a:t>
            </a:r>
            <a:r>
              <a:rPr lang="en-GB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 that finds your data analysis quite helpful.</a:t>
            </a:r>
          </a:p>
          <a:p>
            <a:endParaRPr lang="en-GB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want </a:t>
            </a:r>
            <a:r>
              <a:rPr lang="en-GB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have the option to see a visual map representation of the popularity of public transport connections throughout daily hours.</a:t>
            </a:r>
          </a:p>
          <a:p>
            <a:endParaRPr lang="en-GB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 that </a:t>
            </a:r>
            <a:r>
              <a:rPr lang="en-GB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can better visualize which connection causes troubles at set hours and make more optimal strengthening choices.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C8535-982A-5109-1D70-8DDB38FC93E6}"/>
              </a:ext>
            </a:extLst>
          </p:cNvPr>
          <p:cNvSpPr/>
          <p:nvPr/>
        </p:nvSpPr>
        <p:spPr>
          <a:xfrm>
            <a:off x="0" y="240330"/>
            <a:ext cx="12192000" cy="1047696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C4244-6A73-253E-29B7-A4AC570D8F4D}"/>
              </a:ext>
            </a:extLst>
          </p:cNvPr>
          <p:cNvSpPr txBox="1"/>
          <p:nvPr/>
        </p:nvSpPr>
        <p:spPr>
          <a:xfrm>
            <a:off x="1568390" y="379457"/>
            <a:ext cx="6674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User Stories</a:t>
            </a:r>
          </a:p>
        </p:txBody>
      </p:sp>
    </p:spTree>
    <p:extLst>
      <p:ext uri="{BB962C8B-B14F-4D97-AF65-F5344CB8AC3E}">
        <p14:creationId xmlns:p14="http://schemas.microsoft.com/office/powerpoint/2010/main" val="331512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E5C72-59FC-0879-7D8A-9F45F727D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92931247-601E-443C-DC97-B166A097E527}"/>
              </a:ext>
            </a:extLst>
          </p:cNvPr>
          <p:cNvSpPr/>
          <p:nvPr/>
        </p:nvSpPr>
        <p:spPr>
          <a:xfrm>
            <a:off x="3724721" y="4167268"/>
            <a:ext cx="2569391" cy="672786"/>
          </a:xfrm>
          <a:prstGeom prst="ellipse">
            <a:avLst/>
          </a:prstGeom>
          <a:solidFill>
            <a:srgbClr val="00B0F0">
              <a:alpha val="2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i="1" dirty="0">
                <a:solidFill>
                  <a:schemeClr val="tx1"/>
                </a:solidFill>
              </a:rPr>
              <a:t>Filter Transportation Types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F6163C2-B958-AAE0-E7BF-EB000912BA5B}"/>
              </a:ext>
            </a:extLst>
          </p:cNvPr>
          <p:cNvGrpSpPr/>
          <p:nvPr/>
        </p:nvGrpSpPr>
        <p:grpSpPr>
          <a:xfrm>
            <a:off x="2112559" y="1715700"/>
            <a:ext cx="652272" cy="1420704"/>
            <a:chOff x="1816903" y="2008296"/>
            <a:chExt cx="652272" cy="142070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6A5FF1C-71EC-DDBE-4371-E6F975F2DCA1}"/>
                </a:ext>
              </a:extLst>
            </p:cNvPr>
            <p:cNvCxnSpPr>
              <a:cxnSpLocks/>
            </p:cNvCxnSpPr>
            <p:nvPr/>
          </p:nvCxnSpPr>
          <p:spPr>
            <a:xfrm>
              <a:off x="1816903" y="2663952"/>
              <a:ext cx="6522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5D91940-8514-75DA-161C-939272A947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3039" y="2368296"/>
              <a:ext cx="0" cy="5913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6329F60-384A-A7D4-1CF6-6162D8A370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623" y="2959608"/>
              <a:ext cx="280416" cy="4693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2B837C-6D9B-8255-694D-5241289665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43039" y="2959608"/>
              <a:ext cx="280416" cy="4693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7206FA7-8951-2C30-F2C5-90B005A41953}"/>
                </a:ext>
              </a:extLst>
            </p:cNvPr>
            <p:cNvSpPr/>
            <p:nvPr/>
          </p:nvSpPr>
          <p:spPr>
            <a:xfrm>
              <a:off x="1963039" y="2008296"/>
              <a:ext cx="360000" cy="36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FA975E-CEDD-E7C8-9DFF-67939FDB938E}"/>
              </a:ext>
            </a:extLst>
          </p:cNvPr>
          <p:cNvGrpSpPr/>
          <p:nvPr/>
        </p:nvGrpSpPr>
        <p:grpSpPr>
          <a:xfrm>
            <a:off x="2112559" y="4195973"/>
            <a:ext cx="652272" cy="1420704"/>
            <a:chOff x="1816903" y="2008296"/>
            <a:chExt cx="652272" cy="142070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EED488-6BC1-D2E9-43C5-FFF92EE49A98}"/>
                </a:ext>
              </a:extLst>
            </p:cNvPr>
            <p:cNvCxnSpPr>
              <a:cxnSpLocks/>
            </p:cNvCxnSpPr>
            <p:nvPr/>
          </p:nvCxnSpPr>
          <p:spPr>
            <a:xfrm>
              <a:off x="1816903" y="2663952"/>
              <a:ext cx="6522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CD846C2-43C8-EF1C-E410-8E818F8107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3039" y="2368296"/>
              <a:ext cx="0" cy="5913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FC2297C-13F1-BC12-9BF0-3DE32A1E76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623" y="2959608"/>
              <a:ext cx="280416" cy="4693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10FC413-B52E-FDF6-0E8C-01E3EE8CC5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43039" y="2959608"/>
              <a:ext cx="280416" cy="4693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F77B990-6F9D-E14E-D71D-9E967D23003B}"/>
                </a:ext>
              </a:extLst>
            </p:cNvPr>
            <p:cNvSpPr/>
            <p:nvPr/>
          </p:nvSpPr>
          <p:spPr>
            <a:xfrm>
              <a:off x="1963039" y="2008296"/>
              <a:ext cx="360000" cy="36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502F8C0-AFD4-FA41-604F-C6AEAC7C92D6}"/>
              </a:ext>
            </a:extLst>
          </p:cNvPr>
          <p:cNvSpPr/>
          <p:nvPr/>
        </p:nvSpPr>
        <p:spPr>
          <a:xfrm>
            <a:off x="3510885" y="1530507"/>
            <a:ext cx="5972537" cy="4954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ED34AB-D3FE-51F3-BED6-1E113C52972A}"/>
              </a:ext>
            </a:extLst>
          </p:cNvPr>
          <p:cNvSpPr txBox="1"/>
          <p:nvPr/>
        </p:nvSpPr>
        <p:spPr>
          <a:xfrm>
            <a:off x="5519092" y="1530507"/>
            <a:ext cx="195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latin typeface="Segoe UI" panose="020B0502040204020203" pitchFamily="34" charset="0"/>
                <a:cs typeface="Segoe UI" panose="020B0502040204020203" pitchFamily="34" charset="0"/>
              </a:rPr>
              <a:t>LightSpeed App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0D4874-44BB-DFD4-5C0E-6DDA990F7E52}"/>
              </a:ext>
            </a:extLst>
          </p:cNvPr>
          <p:cNvSpPr/>
          <p:nvPr/>
        </p:nvSpPr>
        <p:spPr>
          <a:xfrm>
            <a:off x="3688852" y="1999360"/>
            <a:ext cx="2642500" cy="4285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3EAA86-0F4A-99A4-915C-C7B055F563EA}"/>
              </a:ext>
            </a:extLst>
          </p:cNvPr>
          <p:cNvSpPr/>
          <p:nvPr/>
        </p:nvSpPr>
        <p:spPr>
          <a:xfrm>
            <a:off x="6655587" y="1999359"/>
            <a:ext cx="2642500" cy="4285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377876-C0DC-2C64-ADCC-B2879F953AD6}"/>
              </a:ext>
            </a:extLst>
          </p:cNvPr>
          <p:cNvSpPr txBox="1"/>
          <p:nvPr/>
        </p:nvSpPr>
        <p:spPr>
          <a:xfrm>
            <a:off x="1460634" y="3144363"/>
            <a:ext cx="195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latin typeface="Segoe UI" panose="020B0502040204020203" pitchFamily="34" charset="0"/>
                <a:cs typeface="Segoe UI" panose="020B0502040204020203" pitchFamily="34" charset="0"/>
              </a:rPr>
              <a:t>Green User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D0D977-1469-A12F-000D-CC31D69053D5}"/>
              </a:ext>
            </a:extLst>
          </p:cNvPr>
          <p:cNvSpPr txBox="1"/>
          <p:nvPr/>
        </p:nvSpPr>
        <p:spPr>
          <a:xfrm>
            <a:off x="1460634" y="5633919"/>
            <a:ext cx="195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latin typeface="Segoe UI" panose="020B0502040204020203" pitchFamily="34" charset="0"/>
                <a:cs typeface="Segoe UI" panose="020B0502040204020203" pitchFamily="34" charset="0"/>
              </a:rPr>
              <a:t>Disabled User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BBDABA2-D57A-03D4-AAF2-CEA5A34EF9E1}"/>
              </a:ext>
            </a:extLst>
          </p:cNvPr>
          <p:cNvSpPr/>
          <p:nvPr/>
        </p:nvSpPr>
        <p:spPr>
          <a:xfrm>
            <a:off x="3724721" y="2451656"/>
            <a:ext cx="2569391" cy="672786"/>
          </a:xfrm>
          <a:prstGeom prst="ellipse">
            <a:avLst/>
          </a:prstGeom>
          <a:solidFill>
            <a:srgbClr val="00B0F0">
              <a:alpha val="2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i="1" dirty="0">
                <a:solidFill>
                  <a:schemeClr val="tx1"/>
                </a:solidFill>
              </a:rPr>
              <a:t>Select Green Route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33BBBC-9379-129C-BC97-5AB23E9E0406}"/>
              </a:ext>
            </a:extLst>
          </p:cNvPr>
          <p:cNvSpPr/>
          <p:nvPr/>
        </p:nvSpPr>
        <p:spPr>
          <a:xfrm>
            <a:off x="3724721" y="3297887"/>
            <a:ext cx="2569391" cy="672786"/>
          </a:xfrm>
          <a:prstGeom prst="ellipse">
            <a:avLst/>
          </a:prstGeom>
          <a:solidFill>
            <a:srgbClr val="00B0F0">
              <a:alpha val="2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i="1" dirty="0">
                <a:solidFill>
                  <a:schemeClr val="tx1"/>
                </a:solidFill>
              </a:rPr>
              <a:t>Filter Wheelchair Accessible Routes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DA43EB6-7A81-B412-4FC1-510BD9DDCF69}"/>
              </a:ext>
            </a:extLst>
          </p:cNvPr>
          <p:cNvSpPr/>
          <p:nvPr/>
        </p:nvSpPr>
        <p:spPr>
          <a:xfrm>
            <a:off x="3724721" y="5314441"/>
            <a:ext cx="2569391" cy="672786"/>
          </a:xfrm>
          <a:prstGeom prst="ellipse">
            <a:avLst/>
          </a:prstGeom>
          <a:solidFill>
            <a:srgbClr val="00B0F0">
              <a:alpha val="2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i="1" dirty="0">
                <a:solidFill>
                  <a:schemeClr val="tx1"/>
                </a:solidFill>
              </a:rPr>
              <a:t>Search a Route to selected Destination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1BD5E9-CF79-A3B2-FD2B-E93163464289}"/>
              </a:ext>
            </a:extLst>
          </p:cNvPr>
          <p:cNvSpPr txBox="1"/>
          <p:nvPr/>
        </p:nvSpPr>
        <p:spPr>
          <a:xfrm>
            <a:off x="4031355" y="2035602"/>
            <a:ext cx="195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latin typeface="Segoe UI" panose="020B0502040204020203" pitchFamily="34" charset="0"/>
                <a:cs typeface="Segoe UI" panose="020B0502040204020203" pitchFamily="34" charset="0"/>
              </a:rPr>
              <a:t>Route Search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0EE371E-9445-225B-33D4-BB85E8674154}"/>
              </a:ext>
            </a:extLst>
          </p:cNvPr>
          <p:cNvSpPr/>
          <p:nvPr/>
        </p:nvSpPr>
        <p:spPr>
          <a:xfrm>
            <a:off x="6673038" y="3268861"/>
            <a:ext cx="2606213" cy="672786"/>
          </a:xfrm>
          <a:prstGeom prst="ellipse">
            <a:avLst/>
          </a:prstGeom>
          <a:solidFill>
            <a:srgbClr val="00B0F0">
              <a:alpha val="2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i="1" dirty="0">
                <a:solidFill>
                  <a:schemeClr val="tx1"/>
                </a:solidFill>
              </a:rPr>
              <a:t>View Travel Expenditure summary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D91C2A0-95B0-9928-0498-50A902B02E27}"/>
              </a:ext>
            </a:extLst>
          </p:cNvPr>
          <p:cNvSpPr/>
          <p:nvPr/>
        </p:nvSpPr>
        <p:spPr>
          <a:xfrm>
            <a:off x="6691450" y="4318290"/>
            <a:ext cx="2569391" cy="672786"/>
          </a:xfrm>
          <a:prstGeom prst="ellipse">
            <a:avLst/>
          </a:prstGeom>
          <a:solidFill>
            <a:srgbClr val="00B0F0">
              <a:alpha val="2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i="1" dirty="0">
                <a:solidFill>
                  <a:schemeClr val="tx1"/>
                </a:solidFill>
              </a:rPr>
              <a:t>Personal Statistics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59CF1AD-357E-58ED-17AD-A3AC0FC65720}"/>
              </a:ext>
            </a:extLst>
          </p:cNvPr>
          <p:cNvSpPr/>
          <p:nvPr/>
        </p:nvSpPr>
        <p:spPr>
          <a:xfrm>
            <a:off x="6691450" y="5297039"/>
            <a:ext cx="2569391" cy="672786"/>
          </a:xfrm>
          <a:prstGeom prst="ellipse">
            <a:avLst/>
          </a:prstGeom>
          <a:solidFill>
            <a:srgbClr val="00B0F0">
              <a:alpha val="2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i="1" dirty="0">
                <a:solidFill>
                  <a:schemeClr val="tx1"/>
                </a:solidFill>
              </a:rPr>
              <a:t>Check Emission Statistics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9745006-276C-A1AC-0147-A154C76F9221}"/>
              </a:ext>
            </a:extLst>
          </p:cNvPr>
          <p:cNvSpPr/>
          <p:nvPr/>
        </p:nvSpPr>
        <p:spPr>
          <a:xfrm>
            <a:off x="6693674" y="2452452"/>
            <a:ext cx="2569391" cy="672786"/>
          </a:xfrm>
          <a:prstGeom prst="ellipse">
            <a:avLst/>
          </a:prstGeom>
          <a:solidFill>
            <a:srgbClr val="00B0F0">
              <a:alpha val="2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i="1" dirty="0">
                <a:solidFill>
                  <a:schemeClr val="tx1"/>
                </a:solidFill>
              </a:rPr>
              <a:t>Analyse Seasonal Travel Patterns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B623E2-7614-28A9-BBFD-8D3862A82DDF}"/>
              </a:ext>
            </a:extLst>
          </p:cNvPr>
          <p:cNvSpPr txBox="1"/>
          <p:nvPr/>
        </p:nvSpPr>
        <p:spPr>
          <a:xfrm>
            <a:off x="6713998" y="2035602"/>
            <a:ext cx="252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latin typeface="Segoe UI" panose="020B0502040204020203" pitchFamily="34" charset="0"/>
                <a:cs typeface="Segoe UI" panose="020B0502040204020203" pitchFamily="34" charset="0"/>
              </a:rPr>
              <a:t>Statistics &amp; Analytics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CB34E6F-21EA-6899-9027-475A3E64F7B3}"/>
              </a:ext>
            </a:extLst>
          </p:cNvPr>
          <p:cNvCxnSpPr>
            <a:endCxn id="28" idx="2"/>
          </p:cNvCxnSpPr>
          <p:nvPr/>
        </p:nvCxnSpPr>
        <p:spPr>
          <a:xfrm>
            <a:off x="2939970" y="2451656"/>
            <a:ext cx="784751" cy="33639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4A9B935-878C-2B69-211F-22AFD4058E6C}"/>
              </a:ext>
            </a:extLst>
          </p:cNvPr>
          <p:cNvCxnSpPr>
            <a:cxnSpLocks/>
          </p:cNvCxnSpPr>
          <p:nvPr/>
        </p:nvCxnSpPr>
        <p:spPr>
          <a:xfrm flipV="1">
            <a:off x="2919160" y="3796326"/>
            <a:ext cx="958359" cy="105530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06634C9-C723-C901-9178-F18BE749B975}"/>
              </a:ext>
            </a:extLst>
          </p:cNvPr>
          <p:cNvGrpSpPr/>
          <p:nvPr/>
        </p:nvGrpSpPr>
        <p:grpSpPr>
          <a:xfrm>
            <a:off x="10706262" y="1783377"/>
            <a:ext cx="652272" cy="1420704"/>
            <a:chOff x="1816903" y="2008296"/>
            <a:chExt cx="652272" cy="1420704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83F3922-A854-1878-421A-75A0BBE1CD45}"/>
                </a:ext>
              </a:extLst>
            </p:cNvPr>
            <p:cNvCxnSpPr>
              <a:cxnSpLocks/>
            </p:cNvCxnSpPr>
            <p:nvPr/>
          </p:nvCxnSpPr>
          <p:spPr>
            <a:xfrm>
              <a:off x="1816903" y="2663952"/>
              <a:ext cx="6522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4811315-3FA5-144A-8616-98FB5E154A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3039" y="2368296"/>
              <a:ext cx="0" cy="5913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866353B-0DF3-D0EB-81EA-7F58651D4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623" y="2959608"/>
              <a:ext cx="280416" cy="4693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A85E5C2-1C1F-DC0E-830A-14565349A7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43039" y="2959608"/>
              <a:ext cx="280416" cy="4693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B3AEA0F-A904-7DB3-4680-13A17F1D1E2B}"/>
                </a:ext>
              </a:extLst>
            </p:cNvPr>
            <p:cNvSpPr/>
            <p:nvPr/>
          </p:nvSpPr>
          <p:spPr>
            <a:xfrm>
              <a:off x="1963039" y="2008296"/>
              <a:ext cx="360000" cy="36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F87FB44-E8E8-DF05-78B3-2F8BFDD2DD4B}"/>
              </a:ext>
            </a:extLst>
          </p:cNvPr>
          <p:cNvSpPr txBox="1"/>
          <p:nvPr/>
        </p:nvSpPr>
        <p:spPr>
          <a:xfrm>
            <a:off x="9974010" y="5794602"/>
            <a:ext cx="195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latin typeface="Segoe UI" panose="020B0502040204020203" pitchFamily="34" charset="0"/>
                <a:cs typeface="Segoe UI" panose="020B0502040204020203" pitchFamily="34" charset="0"/>
              </a:rPr>
              <a:t>LightSpeed User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F7D84B2-EA3A-4306-5618-AFE35E9E2CB1}"/>
              </a:ext>
            </a:extLst>
          </p:cNvPr>
          <p:cNvGrpSpPr/>
          <p:nvPr/>
        </p:nvGrpSpPr>
        <p:grpSpPr>
          <a:xfrm>
            <a:off x="10625935" y="4373898"/>
            <a:ext cx="652272" cy="1420704"/>
            <a:chOff x="1816903" y="2008296"/>
            <a:chExt cx="652272" cy="1420704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8205A6-FE7B-EFE8-4D4C-3D21B159647E}"/>
                </a:ext>
              </a:extLst>
            </p:cNvPr>
            <p:cNvCxnSpPr>
              <a:cxnSpLocks/>
            </p:cNvCxnSpPr>
            <p:nvPr/>
          </p:nvCxnSpPr>
          <p:spPr>
            <a:xfrm>
              <a:off x="1816903" y="2663952"/>
              <a:ext cx="6522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B078A8-3BAD-9B7C-9A31-15E954B23B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3039" y="2368296"/>
              <a:ext cx="0" cy="5913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454826E-1AEB-C7EF-79D4-B0AF7AAE22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623" y="2959608"/>
              <a:ext cx="280416" cy="4693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1378AED-582A-AAA8-9941-E6CA6A5322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43039" y="2959608"/>
              <a:ext cx="280416" cy="4693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C1ED79A-5A06-7076-7040-B38FD625B290}"/>
                </a:ext>
              </a:extLst>
            </p:cNvPr>
            <p:cNvSpPr/>
            <p:nvPr/>
          </p:nvSpPr>
          <p:spPr>
            <a:xfrm>
              <a:off x="1963039" y="2008296"/>
              <a:ext cx="360000" cy="36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FD3C7EB-67A2-C4CC-D848-2619671DDBB1}"/>
              </a:ext>
            </a:extLst>
          </p:cNvPr>
          <p:cNvSpPr txBox="1"/>
          <p:nvPr/>
        </p:nvSpPr>
        <p:spPr>
          <a:xfrm>
            <a:off x="10054337" y="3202179"/>
            <a:ext cx="195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latin typeface="Segoe UI" panose="020B0502040204020203" pitchFamily="34" charset="0"/>
                <a:cs typeface="Segoe UI" panose="020B0502040204020203" pitchFamily="34" charset="0"/>
              </a:rPr>
              <a:t>Data Analyst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7D974BC-7AE9-ED24-D41C-4198DCC42CE8}"/>
              </a:ext>
            </a:extLst>
          </p:cNvPr>
          <p:cNvCxnSpPr>
            <a:cxnSpLocks/>
            <a:endCxn id="36" idx="6"/>
          </p:cNvCxnSpPr>
          <p:nvPr/>
        </p:nvCxnSpPr>
        <p:spPr>
          <a:xfrm flipH="1">
            <a:off x="9263065" y="2572353"/>
            <a:ext cx="1325471" cy="21649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74815EF-261A-D1CE-2DB3-177C23C4CF7B}"/>
              </a:ext>
            </a:extLst>
          </p:cNvPr>
          <p:cNvCxnSpPr>
            <a:cxnSpLocks/>
          </p:cNvCxnSpPr>
          <p:nvPr/>
        </p:nvCxnSpPr>
        <p:spPr>
          <a:xfrm flipH="1" flipV="1">
            <a:off x="9161235" y="3742136"/>
            <a:ext cx="1361405" cy="152715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0D2DC8-5346-0CCE-650C-777A420CB9F2}"/>
              </a:ext>
            </a:extLst>
          </p:cNvPr>
          <p:cNvCxnSpPr>
            <a:cxnSpLocks/>
          </p:cNvCxnSpPr>
          <p:nvPr/>
        </p:nvCxnSpPr>
        <p:spPr>
          <a:xfrm flipH="1" flipV="1">
            <a:off x="9179341" y="4763288"/>
            <a:ext cx="1375996" cy="51583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DA05DB6-510C-C0CC-73FD-43287E151715}"/>
              </a:ext>
            </a:extLst>
          </p:cNvPr>
          <p:cNvCxnSpPr>
            <a:cxnSpLocks/>
            <a:endCxn id="35" idx="6"/>
          </p:cNvCxnSpPr>
          <p:nvPr/>
        </p:nvCxnSpPr>
        <p:spPr>
          <a:xfrm flipH="1">
            <a:off x="9260841" y="5328993"/>
            <a:ext cx="1261799" cy="304439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74896AF-27AA-F154-5020-D2468B7E25D7}"/>
              </a:ext>
            </a:extLst>
          </p:cNvPr>
          <p:cNvCxnSpPr>
            <a:cxnSpLocks/>
          </p:cNvCxnSpPr>
          <p:nvPr/>
        </p:nvCxnSpPr>
        <p:spPr>
          <a:xfrm flipH="1">
            <a:off x="9108143" y="5288908"/>
            <a:ext cx="1423304" cy="791178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5F9D125-D5A0-12E9-AB33-4BBF55A0A5AD}"/>
              </a:ext>
            </a:extLst>
          </p:cNvPr>
          <p:cNvCxnSpPr>
            <a:cxnSpLocks/>
          </p:cNvCxnSpPr>
          <p:nvPr/>
        </p:nvCxnSpPr>
        <p:spPr>
          <a:xfrm flipH="1" flipV="1">
            <a:off x="6222232" y="5778661"/>
            <a:ext cx="573140" cy="30808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816414C-04CF-415F-0E5A-310D3C21A9BC}"/>
              </a:ext>
            </a:extLst>
          </p:cNvPr>
          <p:cNvCxnSpPr>
            <a:cxnSpLocks/>
          </p:cNvCxnSpPr>
          <p:nvPr/>
        </p:nvCxnSpPr>
        <p:spPr>
          <a:xfrm flipH="1" flipV="1">
            <a:off x="6190290" y="4610077"/>
            <a:ext cx="607306" cy="1470009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074E0D8-56F0-59FD-C2F3-3D3DA7E03524}"/>
              </a:ext>
            </a:extLst>
          </p:cNvPr>
          <p:cNvCxnSpPr>
            <a:cxnSpLocks/>
          </p:cNvCxnSpPr>
          <p:nvPr/>
        </p:nvCxnSpPr>
        <p:spPr>
          <a:xfrm flipH="1">
            <a:off x="6797596" y="6083959"/>
            <a:ext cx="2290883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091E213-5525-2459-F6FF-ADD89E293102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5009417" y="4840054"/>
            <a:ext cx="0" cy="474387"/>
          </a:xfrm>
          <a:prstGeom prst="straightConnector1">
            <a:avLst/>
          </a:prstGeom>
          <a:ln w="476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26092B9-1607-5CD6-66AC-3F761D33BEF5}"/>
              </a:ext>
            </a:extLst>
          </p:cNvPr>
          <p:cNvCxnSpPr>
            <a:cxnSpLocks/>
          </p:cNvCxnSpPr>
          <p:nvPr/>
        </p:nvCxnSpPr>
        <p:spPr>
          <a:xfrm>
            <a:off x="5899613" y="3062598"/>
            <a:ext cx="0" cy="2382305"/>
          </a:xfrm>
          <a:prstGeom prst="straightConnector1">
            <a:avLst/>
          </a:prstGeom>
          <a:ln w="476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17C0C84-1C17-1B52-34D3-511C32CB7478}"/>
              </a:ext>
            </a:extLst>
          </p:cNvPr>
          <p:cNvCxnSpPr>
            <a:cxnSpLocks/>
          </p:cNvCxnSpPr>
          <p:nvPr/>
        </p:nvCxnSpPr>
        <p:spPr>
          <a:xfrm>
            <a:off x="4124892" y="3921832"/>
            <a:ext cx="0" cy="1490556"/>
          </a:xfrm>
          <a:prstGeom prst="straightConnector1">
            <a:avLst/>
          </a:prstGeom>
          <a:ln w="476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56E19F16-9947-99DE-754E-CB178A712BED}"/>
              </a:ext>
            </a:extLst>
          </p:cNvPr>
          <p:cNvSpPr txBox="1"/>
          <p:nvPr/>
        </p:nvSpPr>
        <p:spPr>
          <a:xfrm rot="19617063">
            <a:off x="4253819" y="4763373"/>
            <a:ext cx="146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«extends»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BE713DD-AC5E-5DB6-1523-9D39D691489D}"/>
              </a:ext>
            </a:extLst>
          </p:cNvPr>
          <p:cNvSpPr txBox="1"/>
          <p:nvPr/>
        </p:nvSpPr>
        <p:spPr>
          <a:xfrm rot="18211409">
            <a:off x="3359307" y="4696184"/>
            <a:ext cx="146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«extends»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9F47F11-FF01-C40B-FB69-BC27FC49F9C2}"/>
              </a:ext>
            </a:extLst>
          </p:cNvPr>
          <p:cNvSpPr txBox="1"/>
          <p:nvPr/>
        </p:nvSpPr>
        <p:spPr>
          <a:xfrm rot="19617063">
            <a:off x="5143688" y="4752433"/>
            <a:ext cx="146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«extends»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366EA69-CB77-2158-AA23-8AC7002699F9}"/>
              </a:ext>
            </a:extLst>
          </p:cNvPr>
          <p:cNvSpPr txBox="1"/>
          <p:nvPr/>
        </p:nvSpPr>
        <p:spPr>
          <a:xfrm>
            <a:off x="8022159" y="4986534"/>
            <a:ext cx="146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«extends»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3356BEC-2F4E-A342-51CF-D7F096DFBAB1}"/>
              </a:ext>
            </a:extLst>
          </p:cNvPr>
          <p:cNvSpPr txBox="1"/>
          <p:nvPr/>
        </p:nvSpPr>
        <p:spPr>
          <a:xfrm>
            <a:off x="8001172" y="3970782"/>
            <a:ext cx="146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«extends»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51EA8D1B-A5A5-9600-3580-45F5ABFD121F}"/>
              </a:ext>
            </a:extLst>
          </p:cNvPr>
          <p:cNvCxnSpPr>
            <a:cxnSpLocks/>
            <a:stCxn id="35" idx="0"/>
            <a:endCxn id="34" idx="4"/>
          </p:cNvCxnSpPr>
          <p:nvPr/>
        </p:nvCxnSpPr>
        <p:spPr>
          <a:xfrm flipV="1">
            <a:off x="7976146" y="4991076"/>
            <a:ext cx="0" cy="305963"/>
          </a:xfrm>
          <a:prstGeom prst="straightConnector1">
            <a:avLst/>
          </a:prstGeom>
          <a:ln w="476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D03CAAC-3A4D-4223-0A32-83B44ABEFF2A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>
            <a:off x="7976145" y="3941647"/>
            <a:ext cx="1" cy="376643"/>
          </a:xfrm>
          <a:prstGeom prst="straightConnector1">
            <a:avLst/>
          </a:prstGeom>
          <a:ln w="476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BF07E73-4CBC-FA3F-FFC4-88E4FCF9BA0F}"/>
              </a:ext>
            </a:extLst>
          </p:cNvPr>
          <p:cNvSpPr/>
          <p:nvPr/>
        </p:nvSpPr>
        <p:spPr>
          <a:xfrm>
            <a:off x="0" y="240330"/>
            <a:ext cx="12192000" cy="1047696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39AFA4E-CD77-A021-38AD-9A7D832D0CF6}"/>
              </a:ext>
            </a:extLst>
          </p:cNvPr>
          <p:cNvSpPr txBox="1"/>
          <p:nvPr/>
        </p:nvSpPr>
        <p:spPr>
          <a:xfrm>
            <a:off x="1568390" y="379457"/>
            <a:ext cx="6674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Use Cases</a:t>
            </a:r>
          </a:p>
        </p:txBody>
      </p:sp>
      <p:pic>
        <p:nvPicPr>
          <p:cNvPr id="149" name="Graphic 148" descr="Marker with solid fill">
            <a:extLst>
              <a:ext uri="{FF2B5EF4-FFF2-40B4-BE49-F238E27FC236}">
                <a16:creationId xmlns:a16="http://schemas.microsoft.com/office/drawing/2014/main" id="{C57330CC-248C-F633-2BAA-D156FCA99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59158" y="105033"/>
            <a:ext cx="2085124" cy="2085124"/>
          </a:xfrm>
          <a:prstGeom prst="rect">
            <a:avLst/>
          </a:prstGeom>
        </p:spPr>
      </p:pic>
      <p:pic>
        <p:nvPicPr>
          <p:cNvPr id="150" name="Graphic 149" descr="Marker outline">
            <a:extLst>
              <a:ext uri="{FF2B5EF4-FFF2-40B4-BE49-F238E27FC236}">
                <a16:creationId xmlns:a16="http://schemas.microsoft.com/office/drawing/2014/main" id="{C113B871-084C-A90D-FB7C-6EB29071DF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27896" y="77493"/>
            <a:ext cx="2142810" cy="21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9146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BD5CA-3BA3-A1FB-AE48-9697AB78B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raphic 64" descr="Marker with solid fill">
            <a:extLst>
              <a:ext uri="{FF2B5EF4-FFF2-40B4-BE49-F238E27FC236}">
                <a16:creationId xmlns:a16="http://schemas.microsoft.com/office/drawing/2014/main" id="{9990F2D3-4BD9-AB63-4D04-845700DB0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59158" y="105033"/>
            <a:ext cx="2085124" cy="20851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168A771-6653-3FF8-216D-B489F2A8A23C}"/>
              </a:ext>
            </a:extLst>
          </p:cNvPr>
          <p:cNvSpPr/>
          <p:nvPr/>
        </p:nvSpPr>
        <p:spPr>
          <a:xfrm>
            <a:off x="0" y="240330"/>
            <a:ext cx="12192000" cy="1047696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1D7AF-7DF2-AACB-790E-95613A6D8815}"/>
              </a:ext>
            </a:extLst>
          </p:cNvPr>
          <p:cNvSpPr txBox="1"/>
          <p:nvPr/>
        </p:nvSpPr>
        <p:spPr>
          <a:xfrm>
            <a:off x="1568390" y="379457"/>
            <a:ext cx="6674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Use Cases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B8068-BE27-A964-1081-D047A4087257}"/>
              </a:ext>
            </a:extLst>
          </p:cNvPr>
          <p:cNvSpPr/>
          <p:nvPr/>
        </p:nvSpPr>
        <p:spPr>
          <a:xfrm>
            <a:off x="1800502" y="2392772"/>
            <a:ext cx="8850751" cy="38673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227144-8B81-9CAE-BE52-2100C1B92300}"/>
              </a:ext>
            </a:extLst>
          </p:cNvPr>
          <p:cNvSpPr/>
          <p:nvPr/>
        </p:nvSpPr>
        <p:spPr>
          <a:xfrm>
            <a:off x="1800502" y="1566864"/>
            <a:ext cx="8850751" cy="8259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431800" dist="152400" dir="5400000" algn="t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0AF3C3-D014-65CA-74CA-EB9E3F65906B}"/>
              </a:ext>
            </a:extLst>
          </p:cNvPr>
          <p:cNvSpPr/>
          <p:nvPr/>
        </p:nvSpPr>
        <p:spPr>
          <a:xfrm>
            <a:off x="2124299" y="1853819"/>
            <a:ext cx="252000" cy="2520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42C8202-B272-2B7F-1A84-0BF4169AF8FC}"/>
              </a:ext>
            </a:extLst>
          </p:cNvPr>
          <p:cNvSpPr/>
          <p:nvPr/>
        </p:nvSpPr>
        <p:spPr>
          <a:xfrm>
            <a:off x="2214299" y="1939229"/>
            <a:ext cx="72000" cy="72000"/>
          </a:xfrm>
          <a:prstGeom prst="ellipse">
            <a:avLst/>
          </a:prstGeom>
          <a:solidFill>
            <a:srgbClr val="00B0F0"/>
          </a:solidFill>
          <a:ln w="603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019EA0-C978-B3D7-5E7C-1B3E17A06080}"/>
              </a:ext>
            </a:extLst>
          </p:cNvPr>
          <p:cNvSpPr txBox="1"/>
          <p:nvPr/>
        </p:nvSpPr>
        <p:spPr>
          <a:xfrm>
            <a:off x="2416090" y="1779764"/>
            <a:ext cx="3984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 Travel Expenditure Summary</a:t>
            </a:r>
            <a:endParaRPr lang="en-GB" sz="20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3A0DD00-CE85-5761-E862-C562F0B39B49}"/>
              </a:ext>
            </a:extLst>
          </p:cNvPr>
          <p:cNvSpPr/>
          <p:nvPr/>
        </p:nvSpPr>
        <p:spPr>
          <a:xfrm>
            <a:off x="6343187" y="1875171"/>
            <a:ext cx="866392" cy="209295"/>
          </a:xfrm>
          <a:prstGeom prst="roundRect">
            <a:avLst>
              <a:gd name="adj" fmla="val 50000"/>
            </a:avLst>
          </a:prstGeom>
          <a:solidFill>
            <a:srgbClr val="00B0F0">
              <a:alpha val="22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0B0F0"/>
                </a:solidFill>
              </a:rPr>
              <a:t>use case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ACCFA9-EDAE-F301-3A8E-A5A1A9C5F38A}"/>
              </a:ext>
            </a:extLst>
          </p:cNvPr>
          <p:cNvSpPr txBox="1"/>
          <p:nvPr/>
        </p:nvSpPr>
        <p:spPr>
          <a:xfrm>
            <a:off x="1937862" y="2507654"/>
            <a:ext cx="911532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Actors: </a:t>
            </a:r>
            <a:r>
              <a:rPr lang="en-GB" sz="12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Regular LightSpeed User</a:t>
            </a:r>
          </a:p>
          <a:p>
            <a:endParaRPr lang="en-GB" sz="12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2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Pre-conditions:</a:t>
            </a:r>
          </a:p>
          <a:p>
            <a:r>
              <a:rPr lang="en-GB" sz="12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a. The user is has made his/her account in the LightSpeed application.</a:t>
            </a:r>
          </a:p>
          <a:p>
            <a:r>
              <a:rPr lang="en-GB" sz="12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b. The user is logged into his/her account</a:t>
            </a:r>
          </a:p>
          <a:p>
            <a:r>
              <a:rPr lang="en-GB" sz="12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c. Trip cost data has been recorded into the system (if any trips were made).</a:t>
            </a:r>
          </a:p>
          <a:p>
            <a:endParaRPr lang="en-GB" sz="12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2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 flow:</a:t>
            </a:r>
          </a:p>
          <a:p>
            <a:r>
              <a:rPr lang="en-GB" sz="12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The user navigates to the "Spending Summary" section.</a:t>
            </a:r>
          </a:p>
          <a:p>
            <a:r>
              <a:rPr lang="en-GB" sz="12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The system displays options for viewing expenditure: Daily, Weekly and Monthly.</a:t>
            </a:r>
          </a:p>
          <a:p>
            <a:r>
              <a:rPr lang="en-GB" sz="12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The user selects a desired time range.</a:t>
            </a:r>
          </a:p>
          <a:p>
            <a:r>
              <a:rPr lang="en-GB" sz="12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 The system displays: total money spent in selected time range, overview of most and least expensive trip/s taken.</a:t>
            </a:r>
          </a:p>
          <a:p>
            <a:endParaRPr lang="en-GB" sz="12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2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Alternative flows:</a:t>
            </a:r>
          </a:p>
          <a:p>
            <a:r>
              <a:rPr lang="en-GB" sz="12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4a. If the user has not taken any trips during the selected period, the system shows a message: "No trip data found for this period."</a:t>
            </a:r>
          </a:p>
          <a:p>
            <a:endParaRPr lang="en-GB" sz="12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2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Post-conditions:</a:t>
            </a:r>
          </a:p>
          <a:p>
            <a:r>
              <a:rPr lang="en-GB" sz="12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a. The user sees their trip-related spending in a chosen time frame.</a:t>
            </a:r>
          </a:p>
          <a:p>
            <a:r>
              <a:rPr lang="en-GB" sz="12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b. The user has the option to make more budget-conscious decisions.</a:t>
            </a:r>
          </a:p>
        </p:txBody>
      </p:sp>
      <p:pic>
        <p:nvPicPr>
          <p:cNvPr id="60" name="Graphic 59" descr="Marker outline">
            <a:extLst>
              <a:ext uri="{FF2B5EF4-FFF2-40B4-BE49-F238E27FC236}">
                <a16:creationId xmlns:a16="http://schemas.microsoft.com/office/drawing/2014/main" id="{D0EE489B-BCAB-C20F-8150-91FC16BA45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27896" y="77493"/>
            <a:ext cx="2142810" cy="21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27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125</TotalTime>
  <Words>847</Words>
  <Application>Microsoft Office PowerPoint</Application>
  <PresentationFormat>Widescreen</PresentationFormat>
  <Paragraphs>132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Corbel</vt:lpstr>
      <vt:lpstr>Segoe UI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Lipovsky</dc:creator>
  <cp:lastModifiedBy>Samuel Lipovsky</cp:lastModifiedBy>
  <cp:revision>2</cp:revision>
  <dcterms:created xsi:type="dcterms:W3CDTF">2025-04-24T13:01:37Z</dcterms:created>
  <dcterms:modified xsi:type="dcterms:W3CDTF">2025-04-24T23:26:36Z</dcterms:modified>
</cp:coreProperties>
</file>