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微軟正黑體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14DE2C6-A332-420E-8009-FD9EC785B5D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A8CEF2-6624-45BD-98E0-8392B381F4A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B15B3F-FD28-4B6E-B93B-C49E7AA30B4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654383-C4C5-4421-B4E2-7BF754164D3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9DFC34-4CB2-42FB-8293-CB07C7CE14B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36C211-C1D0-4834-A8B9-3C6AA582E9C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157377-40A1-47D2-8FB4-80159531F1C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5D9563-8507-4904-868E-F54279CD3EC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32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32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05264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702600"/>
            <a:ext cx="35330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327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5073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70260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052640"/>
            <a:ext cx="535428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702600"/>
            <a:ext cx="10972440" cy="241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7960" y="228600"/>
            <a:ext cx="10972440" cy="60912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24240" y="6165720"/>
            <a:ext cx="10943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176360" y="6165720"/>
            <a:ext cx="3839400" cy="358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@Ying-Chih Lai, FCU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812880" y="1989000"/>
            <a:ext cx="10566000" cy="914040"/>
          </a:xfrm>
          <a:custGeom>
            <a:avLst/>
            <a:gdLst/>
            <a:ahLst/>
            <a:rect l="l" t="t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1625400" y="3716280"/>
            <a:ext cx="89409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44000" y="0"/>
            <a:ext cx="12047760" cy="105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6440" y="5732640"/>
            <a:ext cx="12049920" cy="1053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TW" sz="40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按一下以編輯母片標題樣式</a:t>
            </a:r>
            <a:endParaRPr b="0" lang="en-US" sz="40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737560" y="616572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77D0A74-EA94-45B5-87F4-6B753CFBE88B}" type="slidenum">
              <a:rPr b="0" lang="en-US" sz="18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82160" y="6397200"/>
            <a:ext cx="1182744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624240" y="6165720"/>
            <a:ext cx="10943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2"/>
          <p:cNvSpPr/>
          <p:nvPr/>
        </p:nvSpPr>
        <p:spPr>
          <a:xfrm>
            <a:off x="624240" y="981000"/>
            <a:ext cx="10943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32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按一下以編輯母片標題樣式</a:t>
            </a:r>
            <a:endParaRPr b="0" lang="en-US" sz="32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ff"/>
                </a:solidFill>
                <a:latin typeface="Times New Roman"/>
                <a:ea typeface="微軟正黑體"/>
              </a:rPr>
              <a:t>按一下以編輯母片文字樣式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第二層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第三層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16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第四層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b="0" lang="zh-TW" sz="14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第五層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737560" y="616572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91FF0CA-C154-49A9-BE0A-2302E1BA6DA6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7853400" y="133560"/>
            <a:ext cx="4338360" cy="386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子計畫三</a:t>
            </a:r>
            <a:r>
              <a:rPr b="0" lang="en-US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-</a:t>
            </a:r>
            <a:r>
              <a:rPr b="1" lang="en-US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MCRING 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感測器叢集之系統整合與即時系統設計與製作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624240" y="6165720"/>
            <a:ext cx="10943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2"/>
          <p:cNvSpPr/>
          <p:nvPr/>
        </p:nvSpPr>
        <p:spPr>
          <a:xfrm>
            <a:off x="624240" y="981000"/>
            <a:ext cx="10943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7059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32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按一下</a:t>
            </a:r>
            <a:r>
              <a:rPr b="0" lang="zh-TW" sz="32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以編輯</a:t>
            </a:r>
            <a:r>
              <a:rPr b="0" lang="zh-TW" sz="32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母片標</a:t>
            </a:r>
            <a:r>
              <a:rPr b="0" lang="zh-TW" sz="3200" spc="-1" strike="noStrike">
                <a:solidFill>
                  <a:srgbClr val="0000ff"/>
                </a:solidFill>
                <a:latin typeface="微軟正黑體"/>
                <a:ea typeface="微軟正黑體"/>
              </a:rPr>
              <a:t>題樣式</a:t>
            </a:r>
            <a:endParaRPr b="0" lang="en-US" sz="32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052640"/>
            <a:ext cx="10972440" cy="50731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ff"/>
                </a:solidFill>
                <a:latin typeface="Times New Roman"/>
                <a:ea typeface="微軟正黑體"/>
              </a:rPr>
              <a:t>按一下以編輯母片文字樣式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第二層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第三層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16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第四層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b="0" lang="zh-TW" sz="14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第五層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8737560" y="616572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5F60C211-DB74-4BEF-AE1A-794B1427FFE0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7853400" y="133560"/>
            <a:ext cx="4338360" cy="386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子計畫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三</a:t>
            </a:r>
            <a:r>
              <a:rPr b="0" lang="en-US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-</a:t>
            </a:r>
            <a:r>
              <a:rPr b="1" lang="en-US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MCRI</a:t>
            </a:r>
            <a:r>
              <a:rPr b="1" lang="en-US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NG 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感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測器叢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集之系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統整合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與即時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系統設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計與製</a:t>
            </a:r>
            <a:r>
              <a:rPr b="0" lang="zh-TW" sz="1100" spc="-1" strike="noStrike">
                <a:solidFill>
                  <a:srgbClr val="595959"/>
                </a:solidFill>
                <a:latin typeface="Times New Roman"/>
                <a:ea typeface="標楷體"/>
              </a:rPr>
              <a:t>作</a:t>
            </a:r>
            <a:endParaRPr b="0" lang="en-US" sz="11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b="0" lang="zh-TW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子計畫三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-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MCRING </a:t>
            </a:r>
            <a:r>
              <a:rPr b="0" lang="zh-TW" sz="3200" spc="-1" strike="noStrike">
                <a:solidFill>
                  <a:srgbClr val="000000"/>
                </a:solidFill>
                <a:latin typeface="Times New Roman"/>
                <a:ea typeface="標楷體"/>
              </a:rPr>
              <a:t>感測器叢集之系統整合與即時系統設計與製作</a:t>
            </a:r>
            <a:endParaRPr b="0" lang="en-US" sz="32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711600" y="4221360"/>
            <a:ext cx="476820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子計畫三主持人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:     </a:t>
            </a:r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賴盈誌 教授</a:t>
            </a:r>
            <a:br/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子計畫三共同主持人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侯易佑 教授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參與人員</a:t>
            </a:r>
            <a:r>
              <a:rPr b="0" lang="en-US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b="0" lang="zh-TW" sz="1800" spc="-1" strike="noStrike">
                <a:solidFill>
                  <a:srgbClr val="000000"/>
                </a:solidFill>
                <a:latin typeface="標楷體"/>
                <a:ea typeface="標楷體"/>
              </a:rPr>
              <a:t>呂怡萱、李建綸、江文誠、吳恩綺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圖片 2" descr=""/>
          <p:cNvPicPr/>
          <p:nvPr/>
        </p:nvPicPr>
        <p:blipFill>
          <a:blip r:embed="rId1"/>
          <a:stretch/>
        </p:blipFill>
        <p:spPr>
          <a:xfrm>
            <a:off x="722160" y="1737720"/>
            <a:ext cx="6101280" cy="2842200"/>
          </a:xfrm>
          <a:prstGeom prst="rect">
            <a:avLst/>
          </a:prstGeom>
          <a:ln>
            <a:noFill/>
          </a:ln>
        </p:spPr>
      </p:pic>
      <p:pic>
        <p:nvPicPr>
          <p:cNvPr id="190" name="圖片 3" descr=""/>
          <p:cNvPicPr/>
          <p:nvPr/>
        </p:nvPicPr>
        <p:blipFill>
          <a:blip r:embed="rId2"/>
          <a:stretch/>
        </p:blipFill>
        <p:spPr>
          <a:xfrm>
            <a:off x="6998400" y="1183680"/>
            <a:ext cx="4636800" cy="45176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相機與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參數率定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(Kalibre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工具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圖片 9" descr=""/>
          <p:cNvPicPr/>
          <p:nvPr/>
        </p:nvPicPr>
        <p:blipFill>
          <a:blip r:embed="rId1"/>
          <a:srcRect l="0" t="0" r="21640" b="24035"/>
          <a:stretch/>
        </p:blipFill>
        <p:spPr>
          <a:xfrm>
            <a:off x="703080" y="1031400"/>
            <a:ext cx="8920080" cy="504504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相機與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參數率定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(Kalibre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工具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圖片 7" descr=""/>
          <p:cNvPicPr/>
          <p:nvPr/>
        </p:nvPicPr>
        <p:blipFill>
          <a:blip r:embed="rId2"/>
          <a:srcRect l="0" t="0" r="18879" b="47598"/>
          <a:stretch/>
        </p:blipFill>
        <p:spPr>
          <a:xfrm>
            <a:off x="7972560" y="2844000"/>
            <a:ext cx="3883680" cy="156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14000" y="1982520"/>
            <a:ext cx="6562800" cy="31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000000"/>
                </a:solidFill>
                <a:latin typeface="標楷體"/>
                <a:ea typeface="標楷體"/>
              </a:rPr>
              <a:t>一個月</a:t>
            </a:r>
            <a:r>
              <a:rPr b="0" lang="en-US" sz="2000" spc="-1" strike="noStrike">
                <a:solidFill>
                  <a:srgbClr val="000000"/>
                </a:solidFill>
                <a:latin typeface="標楷體"/>
                <a:ea typeface="標楷體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測試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6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組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IMU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整合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使用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ros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的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.bag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檔模擬多個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IMU)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購買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PTP</a:t>
            </a: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協定所需設備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(PTP Switch)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實現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IEEE 1588V2</a:t>
            </a: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同步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(12/31)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000000"/>
                </a:solidFill>
                <a:latin typeface="標楷體"/>
                <a:ea typeface="標楷體"/>
              </a:rPr>
              <a:t>三個月</a:t>
            </a:r>
            <a:r>
              <a:rPr b="0" lang="en-US" sz="2000" spc="-1" strike="noStrike">
                <a:solidFill>
                  <a:srgbClr val="000000"/>
                </a:solidFill>
                <a:latin typeface="標楷體"/>
                <a:ea typeface="標楷體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初步整合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同時讀取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GPS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、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RIMU)(12/31)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實現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IEEE 1588V2</a:t>
            </a:r>
            <a:r>
              <a:rPr b="0" lang="zh-TW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同步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標楷體"/>
              </a:rPr>
              <a:t>(12/31)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實現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ROS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內感測器資料同步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(1/31)</a:t>
            </a:r>
            <a:r>
              <a:rPr b="0" lang="en-US" sz="2000" spc="-1" strike="sngStrike">
                <a:solidFill>
                  <a:srgbClr val="000000"/>
                </a:solidFill>
                <a:latin typeface="Wingdings"/>
                <a:ea typeface="標楷體"/>
              </a:rPr>
              <a:t>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已實現同步演算法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實現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ROS</a:t>
            </a:r>
            <a:r>
              <a:rPr b="0" lang="zh-TW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建立個別封包輸出</a:t>
            </a:r>
            <a:r>
              <a:rPr b="0" lang="en-US" sz="2000" spc="-1" strike="sngStrike">
                <a:solidFill>
                  <a:srgbClr val="000000"/>
                </a:solidFill>
                <a:latin typeface="Times New Roman"/>
                <a:ea typeface="標楷體"/>
              </a:rPr>
              <a:t>(1/31)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未來工作目標與項目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198542B8-ED68-4197-AE8B-551B27E258E9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926600" y="3044160"/>
            <a:ext cx="2232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The </a:t>
            </a:r>
            <a:r>
              <a:rPr b="0" lang="en-US" sz="40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END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DDBE246-5E3B-48EC-A36E-A1C57310150C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2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標楷體"/>
                <a:ea typeface="標楷體"/>
              </a:rPr>
              <a:t>進度規劃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703080" y="1029960"/>
          <a:ext cx="10785240" cy="5112720"/>
        </p:xfrm>
        <a:graphic>
          <a:graphicData uri="http://schemas.openxmlformats.org/drawingml/2006/table">
            <a:tbl>
              <a:tblPr/>
              <a:tblGrid>
                <a:gridCol w="3150360"/>
                <a:gridCol w="848160"/>
                <a:gridCol w="848160"/>
                <a:gridCol w="848160"/>
                <a:gridCol w="848160"/>
                <a:gridCol w="848160"/>
                <a:gridCol w="848160"/>
                <a:gridCol w="848160"/>
                <a:gridCol w="848160"/>
                <a:gridCol w="849600"/>
              </a:tblGrid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進度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 lIns="85680" rIns="85680" tIns="42840" bIns="4284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硬體整合架構評估、設計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嵌入式系統架構規劃、硬體架構建立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IMU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 UART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通訊驅動建立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GPU UART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通訊驅動建立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硬體整合架構實作、調教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PTP switch 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挑選與購買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初步整合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(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同時讀取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GPS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RIMU)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實現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IEEE 1588V2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同步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TCP/IP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傳輸練習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實現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ROS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內感測器資料同步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&amp;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封包輸出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深度雙目相機連接系統測試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RING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聯邦式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RIMU/RTK GNSS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即時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PTP switch 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收取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GPS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訊號時間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Xavier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同步衛星時間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Camera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、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IMU</a:t>
                      </a: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同步衛星時間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bf1de"/>
                    </a:solidFill>
                  </a:tcPr>
                </a:tc>
              </a:tr>
              <a:tr h="305640">
                <a:tc>
                  <a:txBody>
                    <a:bodyPr lIns="85680" rIns="85680" tIns="42840" bIns="4284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標楷體"/>
                        </a:rPr>
                        <a:t>期中報告撰寫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85680" marR="8568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cPr marL="85680" marR="8568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2" name="TextShape 4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1E8F393-469B-4956-AA50-EBCF5733C507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TextShape 2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架構規劃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(RING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聯邦式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RIMU/RTK GNSS)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25875F7-C4FC-4A16-B756-D807241F7E63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46" name="圖片 1" descr=""/>
          <p:cNvPicPr/>
          <p:nvPr/>
        </p:nvPicPr>
        <p:blipFill>
          <a:blip r:embed="rId1"/>
          <a:stretch/>
        </p:blipFill>
        <p:spPr>
          <a:xfrm>
            <a:off x="658440" y="2152080"/>
            <a:ext cx="10874520" cy="25534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658440" y="1686240"/>
            <a:ext cx="266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第一年：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TextShape 2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架構規劃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(RING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聯邦式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RIMU/RTK GNSS)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AF8BD8F-E3DD-4FBA-A9F1-330F1C582E20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51" name="圖片 3" descr=""/>
          <p:cNvPicPr/>
          <p:nvPr/>
        </p:nvPicPr>
        <p:blipFill>
          <a:blip r:embed="rId1"/>
          <a:stretch/>
        </p:blipFill>
        <p:spPr>
          <a:xfrm>
            <a:off x="1449360" y="1329840"/>
            <a:ext cx="9293400" cy="520092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609480" y="952200"/>
            <a:ext cx="266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第二年：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Shape 2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架構規劃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(RING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聯邦式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RIMU/RTK GNSS)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19B043C-0B73-4E3E-9C69-6B480B943069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9480" y="952200"/>
            <a:ext cx="2667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目標架構：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圖片 3" descr=""/>
          <p:cNvPicPr/>
          <p:nvPr/>
        </p:nvPicPr>
        <p:blipFill>
          <a:blip r:embed="rId1"/>
          <a:stretch/>
        </p:blipFill>
        <p:spPr>
          <a:xfrm>
            <a:off x="2782800" y="1101600"/>
            <a:ext cx="6625800" cy="499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063880" y="477360"/>
            <a:ext cx="601272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3344400" y="1285200"/>
            <a:ext cx="8248320" cy="29181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4632480" y="4370400"/>
            <a:ext cx="65833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標楷體"/>
              </a:rPr>
              <a:t>Platform: Nvidia Jetson TX2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標楷體"/>
              </a:rPr>
              <a:t> (Ubuntu 18/ JetPack 4.6.1/ Python3.8)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標楷體"/>
              </a:rPr>
              <a:t>ROS msg type</a:t>
            </a:r>
            <a:r>
              <a:rPr b="0" lang="zh-TW" sz="1600" spc="-1" strike="noStrike">
                <a:solidFill>
                  <a:srgbClr val="000000"/>
                </a:solidFill>
                <a:latin typeface="Times New Roman"/>
                <a:ea typeface="標楷體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標楷體"/>
              </a:rPr>
              <a:t>sensor_msgs/Imu.msg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61" name="圖片 1" descr=""/>
          <p:cNvPicPr/>
          <p:nvPr/>
        </p:nvPicPr>
        <p:blipFill>
          <a:blip r:embed="rId2"/>
          <a:stretch/>
        </p:blipFill>
        <p:spPr>
          <a:xfrm>
            <a:off x="588960" y="1183680"/>
            <a:ext cx="2541960" cy="463284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1800360" y="4740840"/>
            <a:ext cx="1087920" cy="2008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" name="Group 4"/>
          <p:cNvGrpSpPr/>
          <p:nvPr/>
        </p:nvGrpSpPr>
        <p:grpSpPr>
          <a:xfrm>
            <a:off x="3649320" y="5194440"/>
            <a:ext cx="3819240" cy="514080"/>
            <a:chOff x="3649320" y="5194440"/>
            <a:chExt cx="3819240" cy="514080"/>
          </a:xfrm>
        </p:grpSpPr>
        <p:pic>
          <p:nvPicPr>
            <p:cNvPr id="164" name="圖片 14" descr=""/>
            <p:cNvPicPr/>
            <p:nvPr/>
          </p:nvPicPr>
          <p:blipFill>
            <a:blip r:embed="rId3"/>
            <a:stretch/>
          </p:blipFill>
          <p:spPr>
            <a:xfrm>
              <a:off x="3649320" y="5194440"/>
              <a:ext cx="3819240" cy="514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5"/>
            <p:cNvSpPr/>
            <p:nvPr/>
          </p:nvSpPr>
          <p:spPr>
            <a:xfrm>
              <a:off x="3649320" y="5194440"/>
              <a:ext cx="3819240" cy="50148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6" name="CustomShape 6"/>
          <p:cNvSpPr/>
          <p:nvPr/>
        </p:nvSpPr>
        <p:spPr>
          <a:xfrm>
            <a:off x="2888640" y="4841640"/>
            <a:ext cx="760320" cy="6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8405640" y="1509840"/>
            <a:ext cx="695880" cy="262548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 UART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通訊驅動建立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TextShape 9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846EA474-BCE8-4549-A436-E9BDB8A2E3B0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88080" y="1082520"/>
            <a:ext cx="1135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同步方法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A Soft Time Synchronization Framework for Multi-Sensors in Autonomous Localization and Navigation*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圖片 5" descr=""/>
          <p:cNvPicPr/>
          <p:nvPr/>
        </p:nvPicPr>
        <p:blipFill>
          <a:blip r:embed="rId1"/>
          <a:stretch/>
        </p:blipFill>
        <p:spPr>
          <a:xfrm>
            <a:off x="1585800" y="1568160"/>
            <a:ext cx="8258400" cy="44809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170800" y="6217920"/>
            <a:ext cx="83448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*</a:t>
            </a: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Ref: Wu, J., &amp; Xiong, Z. (2018). A soft time synchronization framework for multi-sensors in autonomous localization and navigation.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微軟正黑體"/>
              </a:rPr>
              <a:t>2018 IEEE/ASME International Conference on Advanced Intelligent Mechatronics (AIM),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目前進度－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與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GPS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同步軟體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62EA0A7A-E371-49A5-81F9-00005BC6F474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88080" y="1082520"/>
            <a:ext cx="1135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zh-TW" sz="1800" spc="-1" strike="noStrike">
                <a:solidFill>
                  <a:srgbClr val="000000"/>
                </a:solidFill>
                <a:latin typeface="Times New Roman"/>
                <a:ea typeface="標楷體"/>
              </a:rPr>
              <a:t>軟體流程圖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目前進度－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與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GPS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同步軟體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77371FD0-985A-4D3C-8D35-93F77CA5CEC5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156760" y="1447200"/>
            <a:ext cx="7444440" cy="465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圖片 4" descr=""/>
          <p:cNvPicPr/>
          <p:nvPr/>
        </p:nvPicPr>
        <p:blipFill>
          <a:blip r:embed="rId1"/>
          <a:srcRect l="1933" t="3756" r="1950" b="2657"/>
          <a:stretch/>
        </p:blipFill>
        <p:spPr>
          <a:xfrm>
            <a:off x="7011720" y="1062000"/>
            <a:ext cx="4476600" cy="132300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703080" y="325080"/>
            <a:ext cx="8229240" cy="7059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目前進度－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IMU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與</a:t>
            </a:r>
            <a:r>
              <a:rPr b="0" lang="en-US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GPS</a:t>
            </a:r>
            <a:r>
              <a:rPr b="0" lang="zh-TW" sz="2800" spc="-1" strike="noStrike">
                <a:solidFill>
                  <a:srgbClr val="0000ff"/>
                </a:solidFill>
                <a:latin typeface="Times New Roman"/>
                <a:ea typeface="標楷體"/>
              </a:rPr>
              <a:t>同步軟體</a:t>
            </a:r>
            <a:endParaRPr b="0" lang="en-US" sz="2800" spc="-1" strike="noStrike">
              <a:solidFill>
                <a:srgbClr val="000000"/>
              </a:solidFill>
              <a:latin typeface="微軟正黑體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703080" y="1096920"/>
          <a:ext cx="5205240" cy="1100520"/>
        </p:xfrm>
        <a:graphic>
          <a:graphicData uri="http://schemas.openxmlformats.org/drawingml/2006/table">
            <a:tbl>
              <a:tblPr/>
              <a:tblGrid>
                <a:gridCol w="675000"/>
                <a:gridCol w="1510200"/>
                <a:gridCol w="1510200"/>
                <a:gridCol w="1510200"/>
              </a:tblGrid>
              <a:tr h="4226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數量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Hz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zh-TW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介面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2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IMU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100Hz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UART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2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GPS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1Hz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UART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2" name="TextShape 3"/>
          <p:cNvSpPr txBox="1"/>
          <p:nvPr/>
        </p:nvSpPr>
        <p:spPr>
          <a:xfrm>
            <a:off x="8737560" y="61657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9E50F393-FA42-4DF5-9CF1-FCDEE78AC177}" type="slidenum">
              <a:rPr b="0" lang="en-US" sz="14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6309360" y="2560320"/>
            <a:ext cx="4754880" cy="32623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rcRect l="0" t="8679" r="71074" b="0"/>
          <a:stretch/>
        </p:blipFill>
        <p:spPr>
          <a:xfrm>
            <a:off x="1032120" y="3108960"/>
            <a:ext cx="1711080" cy="1920240"/>
          </a:xfrm>
          <a:prstGeom prst="rect">
            <a:avLst/>
          </a:prstGeom>
          <a:ln>
            <a:noFill/>
          </a:ln>
        </p:spPr>
      </p:pic>
      <p:sp>
        <p:nvSpPr>
          <p:cNvPr id="185" name="TextShape 4"/>
          <p:cNvSpPr txBox="1"/>
          <p:nvPr/>
        </p:nvSpPr>
        <p:spPr>
          <a:xfrm>
            <a:off x="-274320" y="5120640"/>
            <a:ext cx="448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rostopic list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6583680" y="5819400"/>
            <a:ext cx="448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rostopic hz /Sync_imu_0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2926080" y="3637080"/>
            <a:ext cx="3108960" cy="100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topic: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IMU_POSE : imu</a:t>
            </a:r>
            <a:r>
              <a:rPr b="0" lang="zh-CN" sz="1800" spc="-1" strike="noStrike">
                <a:latin typeface="Arial"/>
              </a:rPr>
              <a:t>原始輸出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Sync_imu : </a:t>
            </a:r>
            <a:r>
              <a:rPr b="0" lang="zh-CN" sz="1800" spc="-1" strike="noStrike">
                <a:latin typeface="Arial"/>
              </a:rPr>
              <a:t>同步後輸出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Application>LibreOffice/6.4.7.2$Linux_X86_64 LibreOffice_project/40$Build-2</Application>
  <Words>444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2022-08-25T09:06:52Z</dcterms:created>
  <dc:creator>lululu</dc:creator>
  <dc:description/>
  <dc:language>en-US</dc:language>
  <cp:lastModifiedBy/>
  <dcterms:modified xsi:type="dcterms:W3CDTF">2022-12-27T13:35:51Z</dcterms:modified>
  <cp:revision>315</cp:revision>
  <dc:subject/>
  <dc:title>進度規劃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