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02A4vZUNnFQXwECgypDwO4oh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343434"/>
    <a:srgbClr val="282828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10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cs-CZ"/>
              <a:t>Délka spánku</a:t>
            </a:r>
          </a:p>
        </c:rich>
      </c:tx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tockChart>
        <c:ser>
          <c:idx val="0"/>
          <c:order val="0"/>
          <c:tx>
            <c:strRef>
              <c:f>List1!$B$1</c:f>
              <c:strCache>
                <c:ptCount val="1"/>
                <c:pt idx="0">
                  <c:v>Nejvíce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List1!$A$2:$A$11</c:f>
              <c:strCache>
                <c:ptCount val="10"/>
                <c:pt idx="0">
                  <c:v>Novorozenec</c:v>
                </c:pt>
                <c:pt idx="1">
                  <c:v>Kojenec</c:v>
                </c:pt>
                <c:pt idx="2">
                  <c:v>Batole</c:v>
                </c:pt>
                <c:pt idx="3">
                  <c:v>Předškolní věk</c:v>
                </c:pt>
                <c:pt idx="4">
                  <c:v>Mladší školní věk</c:v>
                </c:pt>
                <c:pt idx="5">
                  <c:v>Starší školní věk</c:v>
                </c:pt>
                <c:pt idx="6">
                  <c:v>Raná dospělost</c:v>
                </c:pt>
                <c:pt idx="7">
                  <c:v>Dospělost</c:v>
                </c:pt>
                <c:pt idx="8">
                  <c:v>Senioři</c:v>
                </c:pt>
                <c:pt idx="9">
                  <c:v>Architekti</c:v>
                </c:pt>
              </c:strCache>
            </c:strRef>
          </c:cat>
          <c:val>
            <c:numRef>
              <c:f>List1!$B$2:$B$11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25-4DE5-95BA-10BC4902A06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Nejméně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List1!$A$2:$A$11</c:f>
              <c:strCache>
                <c:ptCount val="10"/>
                <c:pt idx="0">
                  <c:v>Novorozenec</c:v>
                </c:pt>
                <c:pt idx="1">
                  <c:v>Kojenec</c:v>
                </c:pt>
                <c:pt idx="2">
                  <c:v>Batole</c:v>
                </c:pt>
                <c:pt idx="3">
                  <c:v>Předškolní věk</c:v>
                </c:pt>
                <c:pt idx="4">
                  <c:v>Mladší školní věk</c:v>
                </c:pt>
                <c:pt idx="5">
                  <c:v>Starší školní věk</c:v>
                </c:pt>
                <c:pt idx="6">
                  <c:v>Raná dospělost</c:v>
                </c:pt>
                <c:pt idx="7">
                  <c:v>Dospělost</c:v>
                </c:pt>
                <c:pt idx="8">
                  <c:v>Senioři</c:v>
                </c:pt>
                <c:pt idx="9">
                  <c:v>Architekti</c:v>
                </c:pt>
              </c:strCache>
            </c:strRef>
          </c:cat>
          <c:val>
            <c:numRef>
              <c:f>List1!$C$2:$C$11</c:f>
              <c:numCache>
                <c:formatCode>General</c:formatCode>
                <c:ptCount val="10"/>
                <c:pt idx="0">
                  <c:v>14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25-4DE5-95BA-10BC4902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lt1"/>
              </a:solidFill>
              <a:round/>
            </a:ln>
            <a:effectLst/>
          </c:spPr>
        </c:hiLowLines>
        <c:upDownBars>
          <c:gapWidth val="150"/>
          <c:upBars>
            <c:spPr>
              <a:gradFill>
                <a:gsLst>
                  <a:gs pos="100000">
                    <a:schemeClr val="lt1">
                      <a:lumMod val="85000"/>
                    </a:schemeClr>
                  </a:gs>
                  <a:gs pos="0">
                    <a:schemeClr val="lt1"/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upBars>
          <c:downBars>
            <c:spPr>
              <a:gradFill>
                <a:gsLst>
                  <a:gs pos="100000">
                    <a:schemeClr val="dk1">
                      <a:lumMod val="95000"/>
                      <a:lumOff val="5000"/>
                    </a:schemeClr>
                  </a:gs>
                  <a:gs pos="0">
                    <a:schemeClr val="dk1">
                      <a:lumMod val="75000"/>
                      <a:lumOff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chemeClr val="dk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1932765151"/>
        <c:axId val="1929576415"/>
      </c:stockChart>
      <c:catAx>
        <c:axId val="1932765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Naspaných hodin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29576415"/>
        <c:crosses val="autoZero"/>
        <c:auto val="1"/>
        <c:lblAlgn val="ctr"/>
        <c:lblOffset val="100"/>
        <c:noMultiLvlLbl val="0"/>
      </c:catAx>
      <c:valAx>
        <c:axId val="192957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32765151"/>
        <c:crosses val="autoZero"/>
        <c:crossBetween val="between"/>
      </c:valAx>
      <c:dTable>
        <c:showHorzBorder val="1"/>
        <c:showVertBorder val="1"/>
        <c:showOutline val="0"/>
        <c:showKeys val="1"/>
        <c:spPr>
          <a:noFill/>
          <a:ln w="25400"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pct5">
      <a:fgClr>
        <a:schemeClr val="tx1"/>
      </a:fgClr>
      <a:bgClr>
        <a:schemeClr val="bg1"/>
      </a:bgClr>
    </a:patt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cs-CZ" dirty="0"/>
              <a:t>1= </a:t>
            </a: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při níž dochází ke změně činnosti </a:t>
            </a:r>
            <a:r>
              <a:rPr lang="cs-CZ" b="0" i="0" strike="noStrike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mozku</a:t>
            </a: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 doprovázené ztrátou vědomí.</a:t>
            </a:r>
            <a:endParaRPr lang="cs-C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2= dochází k uvolnění svalstva snížení teploty a pomalé dýchání a krevní tlak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4= o kterých si povíme více něco později</a:t>
            </a: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5=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od přibližně 2 hodin až po 20 hodin.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Arial"/>
                <a:cs typeface="Arial"/>
                <a:sym typeface="Arial"/>
              </a:rPr>
              <a:t>7= např krávy spí s otevřenýma očima. Koni ve stoje a ryba plave na místě</a:t>
            </a: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Něco řekni</a:t>
            </a:r>
            <a:endParaRPr dirty="0"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REM = </a:t>
            </a:r>
            <a:r>
              <a:rPr lang="cs-CZ" dirty="0" err="1"/>
              <a:t>rapid</a:t>
            </a:r>
            <a:r>
              <a:rPr lang="cs-CZ" dirty="0"/>
              <a:t> </a:t>
            </a:r>
            <a:r>
              <a:rPr lang="cs-CZ" dirty="0" err="1"/>
              <a:t>eye</a:t>
            </a:r>
            <a:r>
              <a:rPr lang="cs-CZ" dirty="0"/>
              <a:t> </a:t>
            </a:r>
            <a:r>
              <a:rPr lang="cs-CZ" dirty="0" err="1"/>
              <a:t>movement</a:t>
            </a:r>
            <a:endParaRPr lang="cs-C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V této fázi začne člověk těžce a nepravidelně dýchat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Arial"/>
                <a:cs typeface="Arial"/>
                <a:sym typeface="Arial"/>
              </a:rPr>
              <a:t>Ukládání krátkodobé do dlouhodobé paměti</a:t>
            </a:r>
            <a:endParaRPr lang="cs-C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NREM non….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Přechod z bdění do spánku</a:t>
            </a:r>
            <a:endParaRPr lang="cs-C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Lehký-střední-hluboký</a:t>
            </a:r>
            <a:endParaRPr dirty="0"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a pak lépe spí, </a:t>
            </a:r>
            <a:endParaRPr lang="cs-C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Dále pak světlo, teplota, vnější vlivy a psychický stav</a:t>
            </a:r>
            <a:endParaRPr dirty="0"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0" i="0" u="none" strike="noStrike">
                <a:latin typeface="Arial"/>
                <a:ea typeface="Arial"/>
                <a:cs typeface="Arial"/>
                <a:sym typeface="Arial"/>
              </a:rPr>
              <a:t>které nejsou ovládány vůlí snícího člověka. </a:t>
            </a:r>
            <a:endParaRPr lang="cs-CZ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Vzpomínky na sen jsou různé. Většinu zapomeneme hned, ale některé si pamatujeme léta.</a:t>
            </a:r>
            <a:endParaRPr dirty="0"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9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94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9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471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4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837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98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355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5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20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4453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3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osoba, Lidská tvář, dítě, kůže">
            <a:extLst>
              <a:ext uri="{FF2B5EF4-FFF2-40B4-BE49-F238E27FC236}">
                <a16:creationId xmlns:a16="http://schemas.microsoft.com/office/drawing/2014/main" id="{2A3CBB5B-5EDA-182F-55F7-3EBA62802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cs-CZ">
                <a:solidFill>
                  <a:srgbClr val="FFFFFF"/>
                </a:solidFill>
              </a:rPr>
              <a:t>Spánek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cs-CZ">
                <a:solidFill>
                  <a:srgbClr val="FFFFFF"/>
                </a:solidFill>
              </a:rPr>
              <a:t>Matěj Jaroš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 dirty="0"/>
              <a:t>Definice</a:t>
            </a:r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E98A16D-CE27-C372-0DC1-6BBAE000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43192" y="1449499"/>
            <a:ext cx="5451627" cy="3638961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1" i="0" u="none" strike="noStrike" dirty="0">
                <a:latin typeface="Arial"/>
                <a:ea typeface="Arial"/>
                <a:cs typeface="Arial"/>
                <a:sym typeface="Arial"/>
              </a:rPr>
              <a:t>Spánek</a:t>
            </a: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je útlumově-relaxační fáze </a:t>
            </a:r>
            <a:r>
              <a:rPr lang="cs-CZ" b="0" i="0" strike="noStrike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organismu</a:t>
            </a:r>
            <a:r>
              <a:rPr lang="cs-CZ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Dále mimo jiné dochází k uvolnění </a:t>
            </a:r>
            <a:r>
              <a:rPr lang="cs-CZ" b="0" i="0" strike="noStrike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svalstva</a:t>
            </a: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Je to stav snížené mentální a motorické aktivity.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Během spánku se lidem zdají </a:t>
            </a:r>
            <a:r>
              <a:rPr lang="cs-CZ" b="0" i="0" strike="noStrike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sny</a:t>
            </a:r>
            <a:r>
              <a:rPr lang="cs-CZ" b="0" i="0" strike="noStrike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lang="cs-CZ" dirty="0">
              <a:highlight>
                <a:schemeClr val="lt1"/>
              </a:highlight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Délka spánku u člověka je individuální.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Člověk spí efektivněji a tak méně než příbuzní živočichové.</a:t>
            </a:r>
            <a:endParaRPr lang="cs-CZ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Fyziologie spánku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Z vnějšího pohledu je spánek stav charakterizovaný:</a:t>
            </a:r>
            <a:endParaRPr lang="cs-CZ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stereotypní polohou těla,</a:t>
            </a:r>
            <a:endParaRPr lang="cs-CZ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minimálním pohybem,</a:t>
            </a:r>
            <a:endParaRPr lang="cs-CZ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zvýšením prahu pro reakci na </a:t>
            </a:r>
            <a:r>
              <a:rPr lang="cs-CZ" b="0" i="0" strike="noStrike" dirty="0"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smyslové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 podněty,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Font typeface="Calibri" panose="020F0502020204030204" pitchFamily="34" charset="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Typická celková doba spánku za jeden den je u různých druhů živočichů velmi odlišná.</a:t>
            </a:r>
          </a:p>
          <a:p>
            <a:pPr marL="228600" lvl="0" indent="-22860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U lidí j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e to okolo 8 hodin.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Spánek u lidí a mnoha dalších </a:t>
            </a:r>
            <a:r>
              <a:rPr lang="cs-CZ" b="0" i="0" strike="noStrike" dirty="0"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savců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 je načasován především na dobu, kdy je tma.</a:t>
            </a:r>
          </a:p>
        </p:txBody>
      </p:sp>
      <p:pic>
        <p:nvPicPr>
          <p:cNvPr id="3" name="Obrázek 2" descr="Obsah obrázku klipart, skica, Perokresba, kresba&#10;&#10;Popis byl vytvořen automaticky">
            <a:extLst>
              <a:ext uri="{FF2B5EF4-FFF2-40B4-BE49-F238E27FC236}">
                <a16:creationId xmlns:a16="http://schemas.microsoft.com/office/drawing/2014/main" id="{D28EDBFA-5C3C-0B7A-3864-22407967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70" y="2448726"/>
            <a:ext cx="3135109" cy="24061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F74AE3A5-A058-7BAB-F301-24093EBA1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008079"/>
              </p:ext>
            </p:extLst>
          </p:nvPr>
        </p:nvGraphicFramePr>
        <p:xfrm>
          <a:off x="1143236" y="1121260"/>
          <a:ext cx="9905528" cy="4615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 dirty="0"/>
              <a:t>Fáze spánku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sz="half" idx="2"/>
          </p:nvPr>
        </p:nvSpPr>
        <p:spPr>
          <a:xfrm>
            <a:off x="1097280" y="4257673"/>
            <a:ext cx="4937760" cy="185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 dirty="0"/>
              <a:t>NREM</a:t>
            </a:r>
            <a:endParaRPr dirty="0"/>
          </a:p>
        </p:txBody>
      </p:sp>
      <p:sp>
        <p:nvSpPr>
          <p:cNvPr id="106" name="Google Shape;106;p4"/>
          <p:cNvSpPr txBox="1">
            <a:spLocks noGrp="1"/>
          </p:cNvSpPr>
          <p:nvPr>
            <p:ph sz="quarter" idx="4"/>
          </p:nvPr>
        </p:nvSpPr>
        <p:spPr>
          <a:xfrm>
            <a:off x="6217920" y="4257674"/>
            <a:ext cx="4937760" cy="18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V průběhu NREM spánku je 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nízká 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neuronová aktivita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V této fázi dochází k tělesné regeneraci.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NREM spánek se dělí na 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Fáze.</a:t>
            </a:r>
            <a:endParaRPr dirty="0"/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50939E82-5C3C-DA86-91C0-737BCF31C82B}"/>
              </a:ext>
            </a:extLst>
          </p:cNvPr>
          <p:cNvSpPr txBox="1">
            <a:spLocks/>
          </p:cNvSpPr>
          <p:nvPr/>
        </p:nvSpPr>
        <p:spPr>
          <a:xfrm>
            <a:off x="1097280" y="1947328"/>
            <a:ext cx="4937760" cy="18552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 pitchFamily="34" charset="0"/>
              <a:buNone/>
            </a:pPr>
            <a:r>
              <a:rPr lang="cs-CZ" dirty="0"/>
              <a:t>REM</a:t>
            </a:r>
          </a:p>
        </p:txBody>
      </p:sp>
      <p:sp>
        <p:nvSpPr>
          <p:cNvPr id="5" name="Google Shape;106;p4">
            <a:extLst>
              <a:ext uri="{FF2B5EF4-FFF2-40B4-BE49-F238E27FC236}">
                <a16:creationId xmlns:a16="http://schemas.microsoft.com/office/drawing/2014/main" id="{4E611588-9390-8259-0EB0-C1DECFAF8A16}"/>
              </a:ext>
            </a:extLst>
          </p:cNvPr>
          <p:cNvSpPr txBox="1">
            <a:spLocks/>
          </p:cNvSpPr>
          <p:nvPr/>
        </p:nvSpPr>
        <p:spPr>
          <a:xfrm>
            <a:off x="6217920" y="1888064"/>
            <a:ext cx="4937760" cy="22172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V průběhu REM spánku je člověk téměř strnulý</a:t>
            </a:r>
            <a:endParaRPr lang="cs-CZ" dirty="0"/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Probudit člověka v REM fázi je nejobtížnější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REM fáze (sny) byla prokázána u všech savců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106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Faktory ovlivňující spánek</a:t>
            </a:r>
          </a:p>
        </p:txBody>
      </p:sp>
      <p:pic>
        <p:nvPicPr>
          <p:cNvPr id="3" name="Obrázek 2" descr="Obsah obrázku osoba, interiér, oblečení, muž&#10;&#10;Popis byl vytvořen automaticky">
            <a:extLst>
              <a:ext uri="{FF2B5EF4-FFF2-40B4-BE49-F238E27FC236}">
                <a16:creationId xmlns:a16="http://schemas.microsoft.com/office/drawing/2014/main" id="{CEAF42AB-10FD-9609-69A7-4EE83E44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688008"/>
            <a:ext cx="5451627" cy="3161943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112;p5"/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Člověk rychleji usíná pokud se 1 až 2 hodiny před spaním sprchuje v teplé vodě.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Kvalitu spánku zhoršují </a:t>
            </a:r>
            <a:r>
              <a:rPr lang="cs-CZ" b="0" i="0" strike="noStrike" dirty="0"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kofein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cs-CZ" b="0" i="0" strike="noStrike" dirty="0"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alkohol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 a </a:t>
            </a:r>
            <a:r>
              <a:rPr lang="cs-CZ" b="0" i="0" strike="noStrike" dirty="0"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nikotin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Účinek kofeinu spočívá v tom, že zabraňuje signalizovat potřebu spánku.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Snění</a:t>
            </a:r>
          </a:p>
        </p:txBody>
      </p:sp>
      <p:pic>
        <p:nvPicPr>
          <p:cNvPr id="3" name="Obrázek 2" descr="Obsah obrázku interiér, nábytek, stůl, zeď&#10;&#10;Popis byl vytvořen automaticky">
            <a:extLst>
              <a:ext uri="{FF2B5EF4-FFF2-40B4-BE49-F238E27FC236}">
                <a16:creationId xmlns:a16="http://schemas.microsoft.com/office/drawing/2014/main" id="{A6E09478-612D-3E73-7C38-3DCB8DCB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24619"/>
            <a:ext cx="5451627" cy="408872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118;p6"/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795CB2"/>
              </a:buClr>
              <a:buSzPct val="100000"/>
              <a:buChar char="•"/>
            </a:pPr>
            <a:r>
              <a:rPr lang="cs-CZ" b="0" i="0" strike="noStrike" dirty="0"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Sen</a:t>
            </a:r>
            <a:r>
              <a:rPr lang="cs-CZ" b="0" i="0" strike="noStrike" dirty="0">
                <a:latin typeface="Arial"/>
                <a:ea typeface="Arial"/>
                <a:cs typeface="Arial"/>
                <a:sym typeface="Arial"/>
              </a:rPr>
              <a:t> je pro</a:t>
            </a: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žitek smyslových vjemů, emocí a myšlenek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rgbClr val="795CB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Převážná většina snů se odehrává v průběhu REM fázi spánku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Perioda REM spánku se u zdravého člověka objevuje nejméně třikrát za noc.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cs-CZ" b="0" i="0" u="none" strike="noStrike" dirty="0">
                <a:latin typeface="Arial"/>
                <a:ea typeface="Arial"/>
                <a:cs typeface="Arial"/>
                <a:sym typeface="Arial"/>
              </a:rPr>
              <a:t>Valnou část z nich zapomeneme těsně po probuzení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cs-CZ" b="0" i="0" u="none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 dirty="0"/>
              <a:t>Děkuji za pozornost.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29" grpId="1"/>
    </p:bld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Širokoúhlá obrazovka</PresentationFormat>
  <Paragraphs>48</Paragraphs>
  <Slides>8</Slides>
  <Notes>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Retrospektiva</vt:lpstr>
      <vt:lpstr>Spánek</vt:lpstr>
      <vt:lpstr>Definice</vt:lpstr>
      <vt:lpstr>Fyziologie spánku</vt:lpstr>
      <vt:lpstr>Prezentace aplikace PowerPoint</vt:lpstr>
      <vt:lpstr>Fáze spánku</vt:lpstr>
      <vt:lpstr>Faktory ovlivňující spánek</vt:lpstr>
      <vt:lpstr>Snění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Spánek</dc:title>
  <dc:creator>Jaroš Matěj (261532)</dc:creator>
  <cp:lastModifiedBy>Jaroš Matěj (261532)</cp:lastModifiedBy>
  <cp:revision>2</cp:revision>
  <dcterms:created xsi:type="dcterms:W3CDTF">2023-12-04T09:04:19Z</dcterms:created>
  <dcterms:modified xsi:type="dcterms:W3CDTF">2023-12-06T09:55:23Z</dcterms:modified>
</cp:coreProperties>
</file>