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ytrfyrf</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225d550b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225d550b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225d550b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225d550b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25d550b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25d550b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225d550b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225d550b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225d550b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225d550b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225d550b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225d550b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25d550b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25d550b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25d550b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225d550b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25d550b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25d550b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25d550b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25d550b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225d550b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225d550b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225d550b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225d550b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225d550b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225d550b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225d550b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225d550b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225d550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225d550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225d550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225d550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225d550b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225d550b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25d550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25d550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225d550b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225d550b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225d550b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225d550b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oogle.com/spreadsheets/d/1-O08_dkxZpd3eldwqVXm5lTq0P4LVZVzy0GPTWdiPaU/edit#gid=0" TargetMode="External"/><Relationship Id="rId4" Type="http://schemas.openxmlformats.org/officeDocument/2006/relationships/hyperlink" Target="https://docs.google.com/spreadsheets/d/12QZktDzRentn-8Y9yglKAEy6OvnuQebt/edit#gid=119158086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spreadsheets/d/1UOzf8j82Oh0jXm7ytCbfvSAWasqb_dDB/edit?usp=drive_link&amp;ouid=110282695971381908203&amp;rtpof=true&amp;sd=true" TargetMode="External"/><Relationship Id="rId4" Type="http://schemas.openxmlformats.org/officeDocument/2006/relationships/hyperlink" Target="https://docs.google.com/spreadsheets/d/1UOzf8j82Oh0jXm7ytCbfvSAWasqb_dDB/edit?usp=drive_link&amp;ouid=110282695971381908203&amp;rtpof=true&amp;sd=true" TargetMode="External"/><Relationship Id="rId5" Type="http://schemas.openxmlformats.org/officeDocument/2006/relationships/hyperlink" Target="https://docs.google.com/spreadsheets/d/1U3slyfMXFbPol4Y2k0SLAE6khW8NAubF/edit?usp=drive_link&amp;ouid=110282695971381908203&amp;rtpof=true&amp;sd=true" TargetMode="External"/><Relationship Id="rId6" Type="http://schemas.openxmlformats.org/officeDocument/2006/relationships/hyperlink" Target="https://docs.google.com/spreadsheets/d/1U3slyfMXFbPol4Y2k0SLAE6khW8NAubF/edit?usp=drive_link&amp;ouid=110282695971381908203&amp;rtpof=true&amp;sd=true" TargetMode="External"/><Relationship Id="rId7" Type="http://schemas.openxmlformats.org/officeDocument/2006/relationships/hyperlink" Target="https://drive.google.com/drive/folders/1jqlGw6puj0mTvsS5LoZXTBPYx0K_Ur_2?usp=drive_link" TargetMode="External"/><Relationship Id="rId8" Type="http://schemas.openxmlformats.org/officeDocument/2006/relationships/hyperlink" Target="https://drive.google.com/drive/folders/1jqlGw6puj0mTvsS5LoZXTBPYx0K_Ur_2?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t/>
            </a:r>
            <a:endParaRPr b="1" sz="1600"/>
          </a:p>
          <a:p>
            <a:pPr indent="0" lvl="0" marL="0" rtl="0" algn="ctr">
              <a:spcBef>
                <a:spcPts val="1200"/>
              </a:spcBef>
              <a:spcAft>
                <a:spcPts val="0"/>
              </a:spcAft>
              <a:buNone/>
            </a:pPr>
            <a:r>
              <a:t/>
            </a:r>
            <a:endParaRPr/>
          </a:p>
        </p:txBody>
      </p:sp>
      <p:sp>
        <p:nvSpPr>
          <p:cNvPr id="55" name="Google Shape;55;p13"/>
          <p:cNvSpPr txBox="1"/>
          <p:nvPr>
            <p:ph idx="1" type="subTitle"/>
          </p:nvPr>
        </p:nvSpPr>
        <p:spPr>
          <a:xfrm>
            <a:off x="311700" y="3123475"/>
            <a:ext cx="8520600" cy="792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4818">
                <a:solidFill>
                  <a:schemeClr val="dk1"/>
                </a:solidFill>
              </a:rPr>
              <a:t>Transcriptomic Data analysis</a:t>
            </a:r>
            <a:endParaRPr sz="4818">
              <a:solidFill>
                <a:schemeClr val="dk1"/>
              </a:solidFill>
            </a:endParaRPr>
          </a:p>
          <a:p>
            <a:pPr indent="0" lvl="0" marL="0" rtl="0" algn="ctr">
              <a:lnSpc>
                <a:spcPct val="115000"/>
              </a:lnSpc>
              <a:spcBef>
                <a:spcPts val="1200"/>
              </a:spcBef>
              <a:spcAft>
                <a:spcPts val="1200"/>
              </a:spcAft>
              <a:buClr>
                <a:schemeClr val="dk1"/>
              </a:buClr>
              <a:buSzPts val="1100"/>
              <a:buFont typeface="Arial"/>
              <a:buNone/>
            </a:pPr>
            <a:r>
              <a:rPr b="1" lang="en" sz="2400">
                <a:solidFill>
                  <a:schemeClr val="dk1"/>
                </a:solidFill>
              </a:rPr>
              <a:t>of Microglial Extracellular Traps</a:t>
            </a:r>
            <a:endParaRPr sz="4100">
              <a:solidFill>
                <a:schemeClr val="dk1"/>
              </a:solidFill>
            </a:endParaRPr>
          </a:p>
        </p:txBody>
      </p:sp>
      <p:pic>
        <p:nvPicPr>
          <p:cNvPr id="56" name="Google Shape;56;p13"/>
          <p:cNvPicPr preferRelativeResize="0"/>
          <p:nvPr/>
        </p:nvPicPr>
        <p:blipFill rotWithShape="1">
          <a:blip r:embed="rId3">
            <a:alphaModFix/>
          </a:blip>
          <a:srcRect b="21170" l="0" r="685" t="14849"/>
          <a:stretch/>
        </p:blipFill>
        <p:spPr>
          <a:xfrm>
            <a:off x="497950" y="156700"/>
            <a:ext cx="8148099" cy="2797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t>KEGG Pathway Analysis</a:t>
            </a:r>
            <a:endParaRPr sz="3011"/>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Firstly, we have filtered the whole data set of differential expression into subsets of ranges </a:t>
            </a:r>
            <a:r>
              <a:rPr b="1" lang="en" sz="1900">
                <a:solidFill>
                  <a:srgbClr val="FF0000"/>
                </a:solidFill>
              </a:rPr>
              <a:t>&lt;= -5 and &gt;= +5 , &lt;= -8 and &gt;= +8 , and &lt;= -10 and &gt;= +10. </a:t>
            </a:r>
            <a:endParaRPr b="1" sz="1900">
              <a:solidFill>
                <a:srgbClr val="FF0000"/>
              </a:solidFill>
            </a:endParaRPr>
          </a:p>
          <a:p>
            <a:pPr indent="-349250" lvl="0" marL="457200" rtl="0" algn="l">
              <a:spcBef>
                <a:spcPts val="0"/>
              </a:spcBef>
              <a:spcAft>
                <a:spcPts val="0"/>
              </a:spcAft>
              <a:buClr>
                <a:schemeClr val="dk1"/>
              </a:buClr>
              <a:buSzPts val="1900"/>
              <a:buChar char="●"/>
            </a:pPr>
            <a:r>
              <a:rPr lang="en" sz="1900">
                <a:solidFill>
                  <a:schemeClr val="dk1"/>
                </a:solidFill>
              </a:rPr>
              <a:t>Once the data was filtered, by considering the individual subsets one at a time, we have performed</a:t>
            </a:r>
            <a:r>
              <a:rPr b="1" lang="en" sz="1900">
                <a:solidFill>
                  <a:srgbClr val="FF0000"/>
                </a:solidFill>
              </a:rPr>
              <a:t> KEGG pathways</a:t>
            </a:r>
            <a:r>
              <a:rPr lang="en" sz="1900">
                <a:solidFill>
                  <a:schemeClr val="dk1"/>
                </a:solidFill>
              </a:rPr>
              <a:t> analysis and </a:t>
            </a:r>
            <a:r>
              <a:rPr b="1" lang="en" sz="1900">
                <a:solidFill>
                  <a:srgbClr val="FF0000"/>
                </a:solidFill>
              </a:rPr>
              <a:t>Gene ontology enrichment </a:t>
            </a:r>
            <a:r>
              <a:rPr lang="en" sz="1900">
                <a:solidFill>
                  <a:schemeClr val="dk1"/>
                </a:solidFill>
              </a:rPr>
              <a:t>analysis obtained the possible biological pathways.</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We have also taken up the genes in the </a:t>
            </a:r>
            <a:r>
              <a:rPr b="1" lang="en" sz="1900">
                <a:solidFill>
                  <a:srgbClr val="FF0000"/>
                </a:solidFill>
              </a:rPr>
              <a:t>inflammation dataset</a:t>
            </a:r>
            <a:r>
              <a:rPr lang="en" sz="1900">
                <a:solidFill>
                  <a:schemeClr val="dk1"/>
                </a:solidFill>
              </a:rPr>
              <a:t> all at a time and performed both the analysis. </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316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KEGG pathways</a:t>
            </a:r>
            <a:endParaRPr/>
          </a:p>
        </p:txBody>
      </p:sp>
      <p:pic>
        <p:nvPicPr>
          <p:cNvPr id="118" name="Google Shape;118;p23"/>
          <p:cNvPicPr preferRelativeResize="0"/>
          <p:nvPr/>
        </p:nvPicPr>
        <p:blipFill>
          <a:blip r:embed="rId3">
            <a:alphaModFix/>
          </a:blip>
          <a:stretch>
            <a:fillRect/>
          </a:stretch>
        </p:blipFill>
        <p:spPr>
          <a:xfrm>
            <a:off x="152400" y="842050"/>
            <a:ext cx="6732624" cy="4149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2878"/>
              <a:buFont typeface="Arial"/>
              <a:buNone/>
            </a:pPr>
            <a:r>
              <a:rPr lang="en" sz="3011"/>
              <a:t>KEGG Pathway Analysis</a:t>
            </a:r>
            <a:endParaRPr sz="3011"/>
          </a:p>
          <a:p>
            <a:pPr indent="0" lvl="0" marL="0" rtl="0" algn="l">
              <a:spcBef>
                <a:spcPts val="0"/>
              </a:spcBef>
              <a:spcAft>
                <a:spcPts val="0"/>
              </a:spcAft>
              <a:buNone/>
            </a:pPr>
            <a:r>
              <a:t/>
            </a:r>
            <a:endParaRPr/>
          </a:p>
        </p:txBody>
      </p:sp>
      <p:sp>
        <p:nvSpPr>
          <p:cNvPr id="124" name="Google Shape;124;p24"/>
          <p:cNvSpPr txBox="1"/>
          <p:nvPr>
            <p:ph idx="1" type="body"/>
          </p:nvPr>
        </p:nvSpPr>
        <p:spPr>
          <a:xfrm>
            <a:off x="311700" y="1109850"/>
            <a:ext cx="2721000" cy="3416400"/>
          </a:xfrm>
          <a:prstGeom prst="rect">
            <a:avLst/>
          </a:prstGeom>
        </p:spPr>
        <p:txBody>
          <a:bodyPr anchorCtr="0" anchor="t" bIns="91425" lIns="91425" spcFirstLastPara="1" rIns="91425" wrap="square" tIns="91425">
            <a:normAutofit fontScale="77500" lnSpcReduction="10000"/>
          </a:bodyPr>
          <a:lstStyle/>
          <a:p>
            <a:pPr indent="-457200" lvl="0" marL="685800" rtl="0" algn="l">
              <a:lnSpc>
                <a:spcPct val="95000"/>
              </a:lnSpc>
              <a:spcBef>
                <a:spcPts val="1200"/>
              </a:spcBef>
              <a:spcAft>
                <a:spcPts val="0"/>
              </a:spcAft>
              <a:buClr>
                <a:schemeClr val="dk1"/>
              </a:buClr>
              <a:buSzPct val="67543"/>
              <a:buFont typeface="Arial"/>
              <a:buNone/>
            </a:pPr>
            <a:r>
              <a:rPr b="1" lang="en" sz="1140">
                <a:solidFill>
                  <a:srgbClr val="FF0000"/>
                </a:solidFill>
              </a:rPr>
              <a:t>For the set of &lt;= -8 and &gt;= +8</a:t>
            </a:r>
            <a:endParaRPr b="1" sz="1140">
              <a:solidFill>
                <a:srgbClr val="FF0000"/>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1.</a:t>
            </a:r>
            <a:r>
              <a:rPr lang="en" sz="790">
                <a:solidFill>
                  <a:schemeClr val="dk1"/>
                </a:solidFill>
              </a:rPr>
              <a:t>   	</a:t>
            </a:r>
            <a:r>
              <a:rPr lang="en" sz="1140">
                <a:solidFill>
                  <a:schemeClr val="dk1"/>
                </a:solidFill>
              </a:rPr>
              <a:t>Adrenergic signaling in cardiomyocytes</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2.</a:t>
            </a:r>
            <a:r>
              <a:rPr lang="en" sz="790">
                <a:solidFill>
                  <a:schemeClr val="dk1"/>
                </a:solidFill>
              </a:rPr>
              <a:t> 	</a:t>
            </a:r>
            <a:r>
              <a:rPr lang="en" sz="1140">
                <a:solidFill>
                  <a:schemeClr val="dk1"/>
                </a:solidFill>
              </a:rPr>
              <a:t>Amphetamine addiction</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3.</a:t>
            </a:r>
            <a:r>
              <a:rPr lang="en" sz="790">
                <a:solidFill>
                  <a:schemeClr val="dk1"/>
                </a:solidFill>
              </a:rPr>
              <a:t>  	</a:t>
            </a:r>
            <a:r>
              <a:rPr lang="en" sz="1140">
                <a:solidFill>
                  <a:schemeClr val="dk1"/>
                </a:solidFill>
              </a:rPr>
              <a:t>cAMP signaling pathway</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4.</a:t>
            </a:r>
            <a:r>
              <a:rPr lang="en" sz="790">
                <a:solidFill>
                  <a:schemeClr val="dk1"/>
                </a:solidFill>
              </a:rPr>
              <a:t> 	</a:t>
            </a:r>
            <a:r>
              <a:rPr lang="en" sz="1140">
                <a:solidFill>
                  <a:schemeClr val="dk1"/>
                </a:solidFill>
              </a:rPr>
              <a:t>Circadian entrainment</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5.</a:t>
            </a:r>
            <a:r>
              <a:rPr lang="en" sz="790">
                <a:solidFill>
                  <a:schemeClr val="dk1"/>
                </a:solidFill>
              </a:rPr>
              <a:t> 	</a:t>
            </a:r>
            <a:r>
              <a:rPr lang="en" sz="1140">
                <a:solidFill>
                  <a:schemeClr val="dk1"/>
                </a:solidFill>
              </a:rPr>
              <a:t>GABAergic synapse</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6.</a:t>
            </a:r>
            <a:r>
              <a:rPr lang="en" sz="790">
                <a:solidFill>
                  <a:schemeClr val="dk1"/>
                </a:solidFill>
              </a:rPr>
              <a:t> 	</a:t>
            </a:r>
            <a:r>
              <a:rPr lang="en" sz="1140">
                <a:solidFill>
                  <a:schemeClr val="dk1"/>
                </a:solidFill>
              </a:rPr>
              <a:t>Insulin secretion</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7.</a:t>
            </a:r>
            <a:r>
              <a:rPr lang="en" sz="790">
                <a:solidFill>
                  <a:schemeClr val="dk1"/>
                </a:solidFill>
              </a:rPr>
              <a:t> 	</a:t>
            </a:r>
            <a:r>
              <a:rPr lang="en" sz="1140">
                <a:solidFill>
                  <a:schemeClr val="dk1"/>
                </a:solidFill>
              </a:rPr>
              <a:t>Leishmaniasis</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8.</a:t>
            </a:r>
            <a:r>
              <a:rPr lang="en" sz="790">
                <a:solidFill>
                  <a:schemeClr val="dk1"/>
                </a:solidFill>
              </a:rPr>
              <a:t> 	</a:t>
            </a:r>
            <a:r>
              <a:rPr lang="en" sz="1140">
                <a:solidFill>
                  <a:schemeClr val="dk1"/>
                </a:solidFill>
              </a:rPr>
              <a:t>Morphine addiction</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9.</a:t>
            </a:r>
            <a:r>
              <a:rPr lang="en" sz="790">
                <a:solidFill>
                  <a:schemeClr val="dk1"/>
                </a:solidFill>
              </a:rPr>
              <a:t> 	</a:t>
            </a:r>
            <a:r>
              <a:rPr lang="en" sz="1140">
                <a:solidFill>
                  <a:schemeClr val="dk1"/>
                </a:solidFill>
              </a:rPr>
              <a:t>Nicotine addiction</a:t>
            </a:r>
            <a:endParaRPr sz="1140">
              <a:solidFill>
                <a:schemeClr val="dk1"/>
              </a:solidFill>
            </a:endParaRPr>
          </a:p>
          <a:p>
            <a:pPr indent="-228600" lvl="0" marL="457200" rtl="0" algn="l">
              <a:lnSpc>
                <a:spcPct val="95000"/>
              </a:lnSpc>
              <a:spcBef>
                <a:spcPts val="1200"/>
              </a:spcBef>
              <a:spcAft>
                <a:spcPts val="0"/>
              </a:spcAft>
              <a:buClr>
                <a:schemeClr val="dk1"/>
              </a:buClr>
              <a:buSzPct val="67543"/>
              <a:buFont typeface="Arial"/>
              <a:buNone/>
            </a:pPr>
            <a:r>
              <a:rPr lang="en" sz="1140">
                <a:solidFill>
                  <a:schemeClr val="dk1"/>
                </a:solidFill>
              </a:rPr>
              <a:t>10.</a:t>
            </a:r>
            <a:r>
              <a:rPr lang="en" sz="790">
                <a:solidFill>
                  <a:schemeClr val="dk1"/>
                </a:solidFill>
              </a:rPr>
              <a:t>   </a:t>
            </a:r>
            <a:r>
              <a:rPr lang="en" sz="1140">
                <a:solidFill>
                  <a:schemeClr val="dk1"/>
                </a:solidFill>
              </a:rPr>
              <a:t>Retrograde endocannabinoid signaling</a:t>
            </a:r>
            <a:endParaRPr sz="1140">
              <a:solidFill>
                <a:schemeClr val="dk1"/>
              </a:solidFill>
            </a:endParaRPr>
          </a:p>
          <a:p>
            <a:pPr indent="0" lvl="0" marL="0" rtl="0" algn="l">
              <a:lnSpc>
                <a:spcPct val="95000"/>
              </a:lnSpc>
              <a:spcBef>
                <a:spcPts val="1200"/>
              </a:spcBef>
              <a:spcAft>
                <a:spcPts val="1200"/>
              </a:spcAft>
              <a:buSzPct val="49358"/>
              <a:buNone/>
            </a:pPr>
            <a:r>
              <a:t/>
            </a:r>
            <a:endParaRPr sz="1560"/>
          </a:p>
        </p:txBody>
      </p:sp>
      <p:sp>
        <p:nvSpPr>
          <p:cNvPr id="125" name="Google Shape;125;p24"/>
          <p:cNvSpPr txBox="1"/>
          <p:nvPr/>
        </p:nvSpPr>
        <p:spPr>
          <a:xfrm>
            <a:off x="2947375" y="1109850"/>
            <a:ext cx="2667900" cy="2923800"/>
          </a:xfrm>
          <a:prstGeom prst="rect">
            <a:avLst/>
          </a:prstGeom>
          <a:noFill/>
          <a:ln>
            <a:noFill/>
          </a:ln>
        </p:spPr>
        <p:txBody>
          <a:bodyPr anchorCtr="0" anchor="t" bIns="91425" lIns="91425" spcFirstLastPara="1" rIns="91425" wrap="square" tIns="91425">
            <a:noAutofit/>
          </a:bodyPr>
          <a:lstStyle/>
          <a:p>
            <a:pPr indent="-457200" lvl="0" marL="685800" rtl="0" algn="l">
              <a:lnSpc>
                <a:spcPct val="95000"/>
              </a:lnSpc>
              <a:spcBef>
                <a:spcPts val="1200"/>
              </a:spcBef>
              <a:spcAft>
                <a:spcPts val="0"/>
              </a:spcAft>
              <a:buClr>
                <a:schemeClr val="dk1"/>
              </a:buClr>
              <a:buSzPts val="523"/>
              <a:buFont typeface="Arial"/>
              <a:buNone/>
            </a:pPr>
            <a:r>
              <a:rPr b="1" lang="en" sz="870">
                <a:solidFill>
                  <a:srgbClr val="FF0000"/>
                </a:solidFill>
              </a:rPr>
              <a:t>For the set of &lt;= -10 and &gt;= +10</a:t>
            </a:r>
            <a:endParaRPr b="1" sz="870">
              <a:solidFill>
                <a:srgbClr val="FF0000"/>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1.</a:t>
            </a:r>
            <a:r>
              <a:rPr lang="en" sz="632">
                <a:solidFill>
                  <a:schemeClr val="dk1"/>
                </a:solidFill>
              </a:rPr>
              <a:t>  	</a:t>
            </a:r>
            <a:r>
              <a:rPr lang="en" sz="822">
                <a:solidFill>
                  <a:schemeClr val="dk1"/>
                </a:solidFill>
              </a:rPr>
              <a:t>2−Oxocarboxylic acid metabolism</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2.</a:t>
            </a:r>
            <a:r>
              <a:rPr lang="en" sz="632">
                <a:solidFill>
                  <a:schemeClr val="dk1"/>
                </a:solidFill>
              </a:rPr>
              <a:t> 	</a:t>
            </a:r>
            <a:r>
              <a:rPr lang="en" sz="822">
                <a:solidFill>
                  <a:schemeClr val="dk1"/>
                </a:solidFill>
              </a:rPr>
              <a:t>Arginine and proline metabolism</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3.</a:t>
            </a:r>
            <a:r>
              <a:rPr lang="en" sz="632">
                <a:solidFill>
                  <a:schemeClr val="dk1"/>
                </a:solidFill>
              </a:rPr>
              <a:t> 	</a:t>
            </a:r>
            <a:r>
              <a:rPr lang="en" sz="822">
                <a:solidFill>
                  <a:schemeClr val="dk1"/>
                </a:solidFill>
              </a:rPr>
              <a:t>Biosynthesis of amino acids</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4.</a:t>
            </a:r>
            <a:r>
              <a:rPr lang="en" sz="632">
                <a:solidFill>
                  <a:schemeClr val="dk1"/>
                </a:solidFill>
              </a:rPr>
              <a:t> 	</a:t>
            </a:r>
            <a:r>
              <a:rPr lang="en" sz="822">
                <a:solidFill>
                  <a:schemeClr val="dk1"/>
                </a:solidFill>
              </a:rPr>
              <a:t>Circadian rhythm</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5.</a:t>
            </a:r>
            <a:r>
              <a:rPr lang="en" sz="632">
                <a:solidFill>
                  <a:schemeClr val="dk1"/>
                </a:solidFill>
              </a:rPr>
              <a:t> 	</a:t>
            </a:r>
            <a:r>
              <a:rPr lang="en" sz="822">
                <a:solidFill>
                  <a:schemeClr val="dk1"/>
                </a:solidFill>
              </a:rPr>
              <a:t>Cysteine and methionine metabolism</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6.</a:t>
            </a:r>
            <a:r>
              <a:rPr lang="en" sz="632">
                <a:solidFill>
                  <a:schemeClr val="dk1"/>
                </a:solidFill>
              </a:rPr>
              <a:t> 	</a:t>
            </a:r>
            <a:r>
              <a:rPr lang="en" sz="822">
                <a:solidFill>
                  <a:schemeClr val="dk1"/>
                </a:solidFill>
              </a:rPr>
              <a:t>Pantothenate and CoA biosynthesis</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7.</a:t>
            </a:r>
            <a:r>
              <a:rPr lang="en" sz="632">
                <a:solidFill>
                  <a:schemeClr val="dk1"/>
                </a:solidFill>
              </a:rPr>
              <a:t> 	</a:t>
            </a:r>
            <a:r>
              <a:rPr lang="en" sz="822">
                <a:solidFill>
                  <a:schemeClr val="dk1"/>
                </a:solidFill>
              </a:rPr>
              <a:t>Protein export</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8.</a:t>
            </a:r>
            <a:r>
              <a:rPr lang="en" sz="632">
                <a:solidFill>
                  <a:schemeClr val="dk1"/>
                </a:solidFill>
              </a:rPr>
              <a:t> 	</a:t>
            </a:r>
            <a:r>
              <a:rPr lang="en" sz="822">
                <a:solidFill>
                  <a:schemeClr val="dk1"/>
                </a:solidFill>
              </a:rPr>
              <a:t>Regulation of lipolysis in adipocytes</a:t>
            </a:r>
            <a:endParaRPr sz="822">
              <a:solidFill>
                <a:schemeClr val="dk1"/>
              </a:solidFill>
            </a:endParaRPr>
          </a:p>
          <a:p>
            <a:pPr indent="-228600" lvl="0" marL="457200" rtl="0" algn="l">
              <a:lnSpc>
                <a:spcPct val="95000"/>
              </a:lnSpc>
              <a:spcBef>
                <a:spcPts val="1200"/>
              </a:spcBef>
              <a:spcAft>
                <a:spcPts val="0"/>
              </a:spcAft>
              <a:buClr>
                <a:schemeClr val="dk1"/>
              </a:buClr>
              <a:buSzPts val="523"/>
              <a:buFont typeface="Arial"/>
              <a:buNone/>
            </a:pPr>
            <a:r>
              <a:rPr b="1" lang="en" sz="870">
                <a:solidFill>
                  <a:schemeClr val="dk1"/>
                </a:solidFill>
              </a:rPr>
              <a:t>9.</a:t>
            </a:r>
            <a:r>
              <a:rPr lang="en" sz="632">
                <a:solidFill>
                  <a:schemeClr val="dk1"/>
                </a:solidFill>
              </a:rPr>
              <a:t> 	</a:t>
            </a:r>
            <a:r>
              <a:rPr lang="en" sz="822">
                <a:solidFill>
                  <a:schemeClr val="dk1"/>
                </a:solidFill>
              </a:rPr>
              <a:t>Valine, leucine and isoleucine degradation</a:t>
            </a:r>
            <a:endParaRPr sz="822">
              <a:solidFill>
                <a:schemeClr val="dk1"/>
              </a:solidFill>
            </a:endParaRPr>
          </a:p>
          <a:p>
            <a:pPr indent="-228600" lvl="0" marL="457200" rtl="0" algn="l">
              <a:lnSpc>
                <a:spcPct val="95000"/>
              </a:lnSpc>
              <a:spcBef>
                <a:spcPts val="1200"/>
              </a:spcBef>
              <a:spcAft>
                <a:spcPts val="1200"/>
              </a:spcAft>
              <a:buSzPts val="523"/>
              <a:buNone/>
            </a:pPr>
            <a:r>
              <a:rPr b="1" lang="en" sz="870">
                <a:solidFill>
                  <a:schemeClr val="dk1"/>
                </a:solidFill>
              </a:rPr>
              <a:t>10.</a:t>
            </a:r>
            <a:r>
              <a:rPr lang="en" sz="632">
                <a:solidFill>
                  <a:schemeClr val="dk1"/>
                </a:solidFill>
              </a:rPr>
              <a:t>  </a:t>
            </a:r>
            <a:r>
              <a:rPr lang="en" sz="822">
                <a:solidFill>
                  <a:schemeClr val="dk1"/>
                </a:solidFill>
              </a:rPr>
              <a:t>VEGF signaling pathway</a:t>
            </a:r>
            <a:endParaRPr sz="1155">
              <a:solidFill>
                <a:schemeClr val="dk2"/>
              </a:solidFill>
            </a:endParaRPr>
          </a:p>
        </p:txBody>
      </p:sp>
      <p:sp>
        <p:nvSpPr>
          <p:cNvPr id="126" name="Google Shape;126;p24"/>
          <p:cNvSpPr txBox="1"/>
          <p:nvPr/>
        </p:nvSpPr>
        <p:spPr>
          <a:xfrm>
            <a:off x="5540450" y="1061700"/>
            <a:ext cx="2913300" cy="3020100"/>
          </a:xfrm>
          <a:prstGeom prst="rect">
            <a:avLst/>
          </a:prstGeom>
          <a:noFill/>
          <a:ln>
            <a:noFill/>
          </a:ln>
        </p:spPr>
        <p:txBody>
          <a:bodyPr anchorCtr="0" anchor="t" bIns="91425" lIns="91425" spcFirstLastPara="1" rIns="91425" wrap="square" tIns="91425">
            <a:noAutofit/>
          </a:bodyPr>
          <a:lstStyle/>
          <a:p>
            <a:pPr indent="0" lvl="0" marL="228600" rtl="0" algn="l">
              <a:lnSpc>
                <a:spcPct val="105000"/>
              </a:lnSpc>
              <a:spcBef>
                <a:spcPts val="1200"/>
              </a:spcBef>
              <a:spcAft>
                <a:spcPts val="0"/>
              </a:spcAft>
              <a:buClr>
                <a:schemeClr val="dk1"/>
              </a:buClr>
              <a:buSzPts val="523"/>
              <a:buFont typeface="Arial"/>
              <a:buNone/>
            </a:pPr>
            <a:r>
              <a:rPr b="1" lang="en" sz="770">
                <a:solidFill>
                  <a:srgbClr val="FF0000"/>
                </a:solidFill>
              </a:rPr>
              <a:t>For the set of inflammation genes</a:t>
            </a:r>
            <a:endParaRPr b="1" sz="770">
              <a:solidFill>
                <a:srgbClr val="FF0000"/>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1.</a:t>
            </a:r>
            <a:r>
              <a:rPr lang="en" sz="694">
                <a:solidFill>
                  <a:schemeClr val="dk1"/>
                </a:solidFill>
              </a:rPr>
              <a:t>  	</a:t>
            </a:r>
            <a:r>
              <a:rPr lang="en" sz="884">
                <a:solidFill>
                  <a:schemeClr val="dk1"/>
                </a:solidFill>
              </a:rPr>
              <a:t>C−type lectin receptor signaling pathway</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2.</a:t>
            </a:r>
            <a:r>
              <a:rPr lang="en" sz="694">
                <a:solidFill>
                  <a:schemeClr val="dk1"/>
                </a:solidFill>
              </a:rPr>
              <a:t> 	</a:t>
            </a:r>
            <a:r>
              <a:rPr lang="en" sz="884">
                <a:solidFill>
                  <a:schemeClr val="dk1"/>
                </a:solidFill>
              </a:rPr>
              <a:t>Cytokine−cytokine receptor interaction</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3.</a:t>
            </a:r>
            <a:r>
              <a:rPr lang="en" sz="694">
                <a:solidFill>
                  <a:schemeClr val="dk1"/>
                </a:solidFill>
              </a:rPr>
              <a:t> 	</a:t>
            </a:r>
            <a:r>
              <a:rPr lang="en" sz="884">
                <a:solidFill>
                  <a:schemeClr val="dk1"/>
                </a:solidFill>
              </a:rPr>
              <a:t>Cytosolic DNA−sensing pathway</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4.</a:t>
            </a:r>
            <a:r>
              <a:rPr lang="en" sz="694">
                <a:solidFill>
                  <a:schemeClr val="dk1"/>
                </a:solidFill>
              </a:rPr>
              <a:t> 	</a:t>
            </a:r>
            <a:r>
              <a:rPr lang="en" sz="884">
                <a:solidFill>
                  <a:schemeClr val="dk1"/>
                </a:solidFill>
              </a:rPr>
              <a:t>IL−17 signaling pathway</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5.</a:t>
            </a:r>
            <a:r>
              <a:rPr lang="en" sz="694">
                <a:solidFill>
                  <a:schemeClr val="dk1"/>
                </a:solidFill>
              </a:rPr>
              <a:t> 	</a:t>
            </a:r>
            <a:r>
              <a:rPr lang="en" sz="884">
                <a:solidFill>
                  <a:schemeClr val="dk1"/>
                </a:solidFill>
              </a:rPr>
              <a:t>Inflammatory bowel disease</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6.</a:t>
            </a:r>
            <a:r>
              <a:rPr lang="en" sz="694">
                <a:solidFill>
                  <a:schemeClr val="dk1"/>
                </a:solidFill>
              </a:rPr>
              <a:t> 	</a:t>
            </a:r>
            <a:r>
              <a:rPr lang="en" sz="884">
                <a:solidFill>
                  <a:schemeClr val="dk1"/>
                </a:solidFill>
              </a:rPr>
              <a:t>Influenza A</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7.</a:t>
            </a:r>
            <a:r>
              <a:rPr lang="en" sz="694">
                <a:solidFill>
                  <a:schemeClr val="dk1"/>
                </a:solidFill>
              </a:rPr>
              <a:t> 	</a:t>
            </a:r>
            <a:r>
              <a:rPr lang="en" sz="884">
                <a:solidFill>
                  <a:schemeClr val="dk1"/>
                </a:solidFill>
              </a:rPr>
              <a:t>JAK−STAT signaling pathway</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8.</a:t>
            </a:r>
            <a:r>
              <a:rPr lang="en" sz="694">
                <a:solidFill>
                  <a:schemeClr val="dk1"/>
                </a:solidFill>
              </a:rPr>
              <a:t> 	</a:t>
            </a:r>
            <a:r>
              <a:rPr lang="en" sz="884">
                <a:solidFill>
                  <a:schemeClr val="dk1"/>
                </a:solidFill>
              </a:rPr>
              <a:t>Legionellosis</a:t>
            </a:r>
            <a:endParaRPr sz="884">
              <a:solidFill>
                <a:schemeClr val="dk1"/>
              </a:solidFill>
            </a:endParaRPr>
          </a:p>
          <a:p>
            <a:pPr indent="-228600" lvl="0" marL="457200" rtl="0" algn="l">
              <a:lnSpc>
                <a:spcPct val="105000"/>
              </a:lnSpc>
              <a:spcBef>
                <a:spcPts val="1200"/>
              </a:spcBef>
              <a:spcAft>
                <a:spcPts val="0"/>
              </a:spcAft>
              <a:buClr>
                <a:schemeClr val="dk1"/>
              </a:buClr>
              <a:buSzPts val="523"/>
              <a:buFont typeface="Arial"/>
              <a:buNone/>
            </a:pPr>
            <a:r>
              <a:rPr b="1" lang="en" sz="932">
                <a:solidFill>
                  <a:schemeClr val="dk1"/>
                </a:solidFill>
              </a:rPr>
              <a:t>9.</a:t>
            </a:r>
            <a:r>
              <a:rPr lang="en" sz="694">
                <a:solidFill>
                  <a:schemeClr val="dk1"/>
                </a:solidFill>
              </a:rPr>
              <a:t> 	</a:t>
            </a:r>
            <a:r>
              <a:rPr lang="en" sz="884">
                <a:solidFill>
                  <a:schemeClr val="dk1"/>
                </a:solidFill>
              </a:rPr>
              <a:t>NOD−like receptor signaling pathway</a:t>
            </a:r>
            <a:endParaRPr sz="884">
              <a:solidFill>
                <a:schemeClr val="dk1"/>
              </a:solidFill>
            </a:endParaRPr>
          </a:p>
          <a:p>
            <a:pPr indent="-228600" lvl="0" marL="457200" rtl="0" algn="l">
              <a:lnSpc>
                <a:spcPct val="105000"/>
              </a:lnSpc>
              <a:spcBef>
                <a:spcPts val="1200"/>
              </a:spcBef>
              <a:spcAft>
                <a:spcPts val="1200"/>
              </a:spcAft>
              <a:buSzPts val="523"/>
              <a:buNone/>
            </a:pPr>
            <a:r>
              <a:rPr b="1" lang="en" sz="932">
                <a:solidFill>
                  <a:schemeClr val="dk1"/>
                </a:solidFill>
              </a:rPr>
              <a:t>10.</a:t>
            </a:r>
            <a:r>
              <a:rPr lang="en" sz="694">
                <a:solidFill>
                  <a:schemeClr val="dk1"/>
                </a:solidFill>
              </a:rPr>
              <a:t>  </a:t>
            </a:r>
            <a:r>
              <a:rPr lang="en" sz="884">
                <a:solidFill>
                  <a:schemeClr val="dk1"/>
                </a:solidFill>
              </a:rPr>
              <a:t>Pertussis</a:t>
            </a:r>
            <a:endParaRPr sz="1217">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representation of top 10 pathways (+-8)</a:t>
            </a:r>
            <a:endParaRPr/>
          </a:p>
        </p:txBody>
      </p:sp>
      <p:pic>
        <p:nvPicPr>
          <p:cNvPr id="132" name="Google Shape;132;p25"/>
          <p:cNvPicPr preferRelativeResize="0"/>
          <p:nvPr/>
        </p:nvPicPr>
        <p:blipFill>
          <a:blip r:embed="rId3">
            <a:alphaModFix/>
          </a:blip>
          <a:stretch>
            <a:fillRect/>
          </a:stretch>
        </p:blipFill>
        <p:spPr>
          <a:xfrm>
            <a:off x="1143000" y="1017725"/>
            <a:ext cx="5763375" cy="401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Enrichment score of KEGG pathways</a:t>
            </a:r>
            <a:endParaRPr/>
          </a:p>
        </p:txBody>
      </p:sp>
      <p:pic>
        <p:nvPicPr>
          <p:cNvPr id="138" name="Google Shape;138;p26"/>
          <p:cNvPicPr preferRelativeResize="0"/>
          <p:nvPr/>
        </p:nvPicPr>
        <p:blipFill>
          <a:blip r:embed="rId3">
            <a:alphaModFix/>
          </a:blip>
          <a:stretch>
            <a:fillRect/>
          </a:stretch>
        </p:blipFill>
        <p:spPr>
          <a:xfrm>
            <a:off x="152400" y="1170125"/>
            <a:ext cx="4064849" cy="3820976"/>
          </a:xfrm>
          <a:prstGeom prst="rect">
            <a:avLst/>
          </a:prstGeom>
          <a:noFill/>
          <a:ln>
            <a:noFill/>
          </a:ln>
        </p:spPr>
      </p:pic>
      <p:pic>
        <p:nvPicPr>
          <p:cNvPr id="139" name="Google Shape;139;p26"/>
          <p:cNvPicPr preferRelativeResize="0"/>
          <p:nvPr/>
        </p:nvPicPr>
        <p:blipFill>
          <a:blip r:embed="rId4">
            <a:alphaModFix/>
          </a:blip>
          <a:stretch>
            <a:fillRect/>
          </a:stretch>
        </p:blipFill>
        <p:spPr>
          <a:xfrm>
            <a:off x="4686775" y="1170125"/>
            <a:ext cx="4304825" cy="3535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representation of top 10 biological processes</a:t>
            </a:r>
            <a:endParaRPr/>
          </a:p>
        </p:txBody>
      </p:sp>
      <p:pic>
        <p:nvPicPr>
          <p:cNvPr id="145" name="Google Shape;145;p27"/>
          <p:cNvPicPr preferRelativeResize="0"/>
          <p:nvPr/>
        </p:nvPicPr>
        <p:blipFill>
          <a:blip r:embed="rId3">
            <a:alphaModFix/>
          </a:blip>
          <a:stretch>
            <a:fillRect/>
          </a:stretch>
        </p:blipFill>
        <p:spPr>
          <a:xfrm>
            <a:off x="419175" y="1159450"/>
            <a:ext cx="5378175" cy="3820974"/>
          </a:xfrm>
          <a:prstGeom prst="rect">
            <a:avLst/>
          </a:prstGeom>
          <a:noFill/>
          <a:ln>
            <a:noFill/>
          </a:ln>
        </p:spPr>
      </p:pic>
      <p:sp>
        <p:nvSpPr>
          <p:cNvPr id="146" name="Google Shape;146;p27"/>
          <p:cNvSpPr txBox="1"/>
          <p:nvPr/>
        </p:nvSpPr>
        <p:spPr>
          <a:xfrm>
            <a:off x="5797350" y="3867225"/>
            <a:ext cx="3089100" cy="11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Similarly, we also made the network representation of </a:t>
            </a:r>
            <a:r>
              <a:rPr b="1" lang="en" sz="1300">
                <a:solidFill>
                  <a:schemeClr val="dk2"/>
                </a:solidFill>
              </a:rPr>
              <a:t>Cellular components and Molecular functions</a:t>
            </a:r>
            <a:endParaRPr b="1" sz="13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Enrichment scores for BP, CC and MF</a:t>
            </a:r>
            <a:endParaRPr/>
          </a:p>
        </p:txBody>
      </p:sp>
      <p:pic>
        <p:nvPicPr>
          <p:cNvPr id="152" name="Google Shape;152;p28"/>
          <p:cNvPicPr preferRelativeResize="0"/>
          <p:nvPr/>
        </p:nvPicPr>
        <p:blipFill>
          <a:blip r:embed="rId3">
            <a:alphaModFix/>
          </a:blip>
          <a:stretch>
            <a:fillRect/>
          </a:stretch>
        </p:blipFill>
        <p:spPr>
          <a:xfrm>
            <a:off x="152400" y="1170125"/>
            <a:ext cx="4278276" cy="3629025"/>
          </a:xfrm>
          <a:prstGeom prst="rect">
            <a:avLst/>
          </a:prstGeom>
          <a:noFill/>
          <a:ln>
            <a:noFill/>
          </a:ln>
        </p:spPr>
      </p:pic>
      <p:pic>
        <p:nvPicPr>
          <p:cNvPr id="153" name="Google Shape;153;p28"/>
          <p:cNvPicPr preferRelativeResize="0"/>
          <p:nvPr/>
        </p:nvPicPr>
        <p:blipFill>
          <a:blip r:embed="rId4">
            <a:alphaModFix/>
          </a:blip>
          <a:stretch>
            <a:fillRect/>
          </a:stretch>
        </p:blipFill>
        <p:spPr>
          <a:xfrm>
            <a:off x="4583076" y="1170125"/>
            <a:ext cx="4408525" cy="33196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filtration</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t/>
            </a:r>
            <a:endParaRPr sz="150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1200"/>
              </a:spcAft>
              <a:buNone/>
            </a:pPr>
            <a:r>
              <a:rPr lang="en">
                <a:solidFill>
                  <a:srgbClr val="FF0000"/>
                </a:solidFill>
              </a:rPr>
              <a:t>Removed all those genes that have all the values zero or has no notable change even after treatment.</a:t>
            </a:r>
            <a:endParaRPr>
              <a:solidFill>
                <a:srgbClr val="FF0000"/>
              </a:solidFill>
            </a:endParaRPr>
          </a:p>
        </p:txBody>
      </p:sp>
      <p:pic>
        <p:nvPicPr>
          <p:cNvPr id="160" name="Google Shape;160;p29"/>
          <p:cNvPicPr preferRelativeResize="0"/>
          <p:nvPr/>
        </p:nvPicPr>
        <p:blipFill>
          <a:blip r:embed="rId3">
            <a:alphaModFix/>
          </a:blip>
          <a:stretch>
            <a:fillRect/>
          </a:stretch>
        </p:blipFill>
        <p:spPr>
          <a:xfrm>
            <a:off x="469525" y="1017725"/>
            <a:ext cx="7277506" cy="276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t>HEAT MAPS</a:t>
            </a:r>
            <a:endParaRPr sz="3011"/>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solidFill>
                  <a:schemeClr val="dk1"/>
                </a:solidFill>
              </a:rPr>
              <a:t>taking up the controls and test samples where for three set of control samples C1, C2, and C3; there was a change only in T1 and T3. The C2 versus T2 sample set has no changes even after the treatment.  </a:t>
            </a:r>
            <a:endParaRPr sz="1500">
              <a:solidFill>
                <a:schemeClr val="dk1"/>
              </a:solidFill>
            </a:endParaRPr>
          </a:p>
          <a:p>
            <a:pPr indent="0" lvl="0" marL="0" rtl="0" algn="l">
              <a:spcBef>
                <a:spcPts val="1200"/>
              </a:spcBef>
              <a:spcAft>
                <a:spcPts val="1200"/>
              </a:spcAft>
              <a:buNone/>
            </a:pPr>
            <a:r>
              <a:rPr lang="en" sz="1500">
                <a:solidFill>
                  <a:schemeClr val="dk1"/>
                </a:solidFill>
              </a:rPr>
              <a:t>	                                                </a:t>
            </a:r>
            <a:endParaRPr/>
          </a:p>
        </p:txBody>
      </p:sp>
      <p:pic>
        <p:nvPicPr>
          <p:cNvPr id="167" name="Google Shape;167;p30"/>
          <p:cNvPicPr preferRelativeResize="0"/>
          <p:nvPr/>
        </p:nvPicPr>
        <p:blipFill>
          <a:blip r:embed="rId3">
            <a:alphaModFix/>
          </a:blip>
          <a:stretch>
            <a:fillRect/>
          </a:stretch>
        </p:blipFill>
        <p:spPr>
          <a:xfrm>
            <a:off x="1734525" y="1946437"/>
            <a:ext cx="2922975" cy="2953050"/>
          </a:xfrm>
          <a:prstGeom prst="rect">
            <a:avLst/>
          </a:prstGeom>
          <a:noFill/>
          <a:ln>
            <a:noFill/>
          </a:ln>
        </p:spPr>
      </p:pic>
      <p:pic>
        <p:nvPicPr>
          <p:cNvPr id="168" name="Google Shape;168;p30"/>
          <p:cNvPicPr preferRelativeResize="0"/>
          <p:nvPr/>
        </p:nvPicPr>
        <p:blipFill>
          <a:blip r:embed="rId4">
            <a:alphaModFix/>
          </a:blip>
          <a:stretch>
            <a:fillRect/>
          </a:stretch>
        </p:blipFill>
        <p:spPr>
          <a:xfrm>
            <a:off x="4995225" y="1913388"/>
            <a:ext cx="3031600" cy="3019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 Functional Annotation</a:t>
            </a:r>
            <a:endParaRPr/>
          </a:p>
        </p:txBody>
      </p:sp>
      <p:sp>
        <p:nvSpPr>
          <p:cNvPr id="174" name="Google Shape;174;p31"/>
          <p:cNvSpPr txBox="1"/>
          <p:nvPr>
            <p:ph idx="1" type="body"/>
          </p:nvPr>
        </p:nvSpPr>
        <p:spPr>
          <a:xfrm>
            <a:off x="311700" y="1152475"/>
            <a:ext cx="8520600" cy="376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Gene </a:t>
            </a:r>
            <a:r>
              <a:rPr lang="en" sz="1600">
                <a:solidFill>
                  <a:schemeClr val="dk1"/>
                </a:solidFill>
              </a:rPr>
              <a:t>annotation</a:t>
            </a:r>
            <a:r>
              <a:rPr lang="en" sz="1600">
                <a:solidFill>
                  <a:schemeClr val="dk1"/>
                </a:solidFill>
              </a:rPr>
              <a:t> of </a:t>
            </a:r>
            <a:r>
              <a:rPr lang="en" sz="1600">
                <a:solidFill>
                  <a:schemeClr val="dk1"/>
                </a:solidFill>
              </a:rPr>
              <a:t>&lt;= -10 and &gt;= +10 &amp; &lt;= -8 and &gt;= +8 genes has already been finished (already on the drive).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Currently</a:t>
            </a:r>
            <a:r>
              <a:rPr lang="en" sz="1600">
                <a:solidFill>
                  <a:schemeClr val="dk1"/>
                </a:solidFill>
              </a:rPr>
              <a:t> we are</a:t>
            </a:r>
            <a:r>
              <a:rPr lang="en" sz="1600">
                <a:solidFill>
                  <a:schemeClr val="dk1"/>
                </a:solidFill>
              </a:rPr>
              <a:t> working on the gene annotation of the</a:t>
            </a:r>
            <a:r>
              <a:rPr lang="en" sz="1600">
                <a:solidFill>
                  <a:schemeClr val="dk1"/>
                </a:solidFill>
              </a:rPr>
              <a:t> </a:t>
            </a:r>
            <a:r>
              <a:rPr lang="en" sz="1600">
                <a:solidFill>
                  <a:schemeClr val="dk1"/>
                </a:solidFill>
              </a:rPr>
              <a:t>&lt;= -5 and &gt;= +5 genes.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We have done nearly 50% percent of the work. (nearly 1500 genes out of 3213)</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Link - </a:t>
            </a:r>
            <a:r>
              <a:rPr lang="en" sz="1600" u="sng">
                <a:solidFill>
                  <a:schemeClr val="dk1"/>
                </a:solidFill>
                <a:hlinkClick r:id="rId3">
                  <a:extLst>
                    <a:ext uri="{A12FA001-AC4F-418D-AE19-62706E023703}">
                      <ahyp:hlinkClr val="tx"/>
                    </a:ext>
                  </a:extLst>
                </a:hlinkClick>
              </a:rPr>
              <a:t>https://docs.google.com/spreadsheets/d/1-O08_dkxZpd3eldwqVXm5lTq0P4LVZVzy0GPTWdiPaU/edit#gid=0</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Next, we will finish with T vs C &lt;=5 and &gt;=5 genes, from which quite a few of the genes are overlapping with the ones in the sheet above. (in a week’s time)</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Link - </a:t>
            </a:r>
            <a:r>
              <a:rPr lang="en" sz="1600" u="sng">
                <a:solidFill>
                  <a:schemeClr val="dk1"/>
                </a:solidFill>
                <a:hlinkClick r:id="rId4">
                  <a:extLst>
                    <a:ext uri="{A12FA001-AC4F-418D-AE19-62706E023703}">
                      <ahyp:hlinkClr val="tx"/>
                    </a:ext>
                  </a:extLst>
                </a:hlinkClick>
              </a:rPr>
              <a:t>https://docs.google.com/spreadsheets/d/12QZktDzRentn-8Y9yglKAEy6OvnuQebt/edit#gid=1191580863</a:t>
            </a:r>
            <a:endParaRPr sz="1600">
              <a:solidFill>
                <a:schemeClr val="dk1"/>
              </a:solidFill>
            </a:endParaRPr>
          </a:p>
          <a:p>
            <a:pPr indent="0" lvl="0" marL="457200" rtl="0" algn="l">
              <a:spcBef>
                <a:spcPts val="1200"/>
              </a:spcBef>
              <a:spcAft>
                <a:spcPts val="0"/>
              </a:spcAft>
              <a:buNone/>
            </a:pPr>
            <a:r>
              <a:t/>
            </a:r>
            <a:endParaRPr sz="1600">
              <a:solidFill>
                <a:schemeClr val="dk1"/>
              </a:solidFill>
            </a:endParaRPr>
          </a:p>
          <a:p>
            <a:pPr indent="0" lvl="0" marL="0" rtl="0" algn="l">
              <a:spcBef>
                <a:spcPts val="1200"/>
              </a:spcBef>
              <a:spcAft>
                <a:spcPts val="0"/>
              </a:spcAft>
              <a:buSzPts val="935"/>
              <a:buNone/>
            </a:pPr>
            <a:r>
              <a:t/>
            </a:r>
            <a:endParaRPr sz="1600">
              <a:solidFill>
                <a:schemeClr val="dk1"/>
              </a:solidFill>
            </a:endParaRPr>
          </a:p>
          <a:p>
            <a:pPr indent="0" lvl="0" marL="0" rtl="0" algn="l">
              <a:spcBef>
                <a:spcPts val="1200"/>
              </a:spcBef>
              <a:spcAft>
                <a:spcPts val="1200"/>
              </a:spcAft>
              <a:buSzPts val="935"/>
              <a:buNone/>
            </a:pPr>
            <a:r>
              <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INTRODUCTION</a:t>
            </a:r>
            <a:endParaRPr sz="3020"/>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Extracellular traps are released from cells other than neutrophils, such as eosinophils, basophils, macrophages, mast cells, and monocytes. These extracellular traps get released from various cells in the presence of different stimuli and are also functional. ETs trap and kill pathogens such as bacteria, parasites, fungi, etc., it was discovered that other than the cells mentioned earlier, microglia, one of the immune cells in the brain, also form ETs when induced with dopamine and are functional.</a:t>
            </a:r>
            <a:endParaRPr/>
          </a:p>
          <a:p>
            <a:pPr indent="0" lvl="0" marL="0" rtl="0" algn="l">
              <a:spcBef>
                <a:spcPts val="1200"/>
              </a:spcBef>
              <a:spcAft>
                <a:spcPts val="1200"/>
              </a:spcAft>
              <a:buNone/>
            </a:pPr>
            <a:r>
              <a:rPr lang="en"/>
              <a:t>And this microglia is in our case…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Distribution </a:t>
            </a:r>
            <a:endParaRPr/>
          </a:p>
        </p:txBody>
      </p:sp>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Rahul Naik: Gene expression counts, Error plots, later moved to work on image data set</a:t>
            </a:r>
            <a:endParaRPr/>
          </a:p>
          <a:p>
            <a:pPr indent="0" lvl="0" marL="0" rtl="0" algn="l">
              <a:spcBef>
                <a:spcPts val="1200"/>
              </a:spcBef>
              <a:spcAft>
                <a:spcPts val="0"/>
              </a:spcAft>
              <a:buNone/>
            </a:pPr>
            <a:r>
              <a:rPr lang="en"/>
              <a:t>Megavath Pavan: Differential Expression (Volcano plots), Gene expression counts, Error plots, Data filtration</a:t>
            </a:r>
            <a:endParaRPr/>
          </a:p>
          <a:p>
            <a:pPr indent="0" lvl="0" marL="0" rtl="0" algn="l">
              <a:spcBef>
                <a:spcPts val="1200"/>
              </a:spcBef>
              <a:spcAft>
                <a:spcPts val="0"/>
              </a:spcAft>
              <a:buNone/>
            </a:pPr>
            <a:r>
              <a:rPr lang="en"/>
              <a:t>Jarpala Ashok: KEGG pathway analysis, Gene ontology, Enrichment analysis, Data Filtration, Heatmaps, Gene functional annotations</a:t>
            </a:r>
            <a:endParaRPr/>
          </a:p>
          <a:p>
            <a:pPr indent="0" lvl="0" marL="0" rtl="0" algn="l">
              <a:spcBef>
                <a:spcPts val="1200"/>
              </a:spcBef>
              <a:spcAft>
                <a:spcPts val="0"/>
              </a:spcAft>
              <a:buNone/>
            </a:pPr>
            <a:r>
              <a:rPr lang="en"/>
              <a:t>Devansh Shah: Heatmaps, Gene functional annotations</a:t>
            </a:r>
            <a:endParaRPr/>
          </a:p>
          <a:p>
            <a:pPr indent="0" lvl="0" marL="0" rtl="0" algn="l">
              <a:spcBef>
                <a:spcPts val="1200"/>
              </a:spcBef>
              <a:spcAft>
                <a:spcPts val="0"/>
              </a:spcAft>
              <a:buNone/>
            </a:pPr>
            <a:r>
              <a:rPr lang="en"/>
              <a:t>Ritu Badgoti: Gene functional annotations</a:t>
            </a:r>
            <a:endParaRPr/>
          </a:p>
          <a:p>
            <a:pPr indent="0" lvl="0" marL="0" rtl="0" algn="l">
              <a:spcBef>
                <a:spcPts val="1200"/>
              </a:spcBef>
              <a:spcAft>
                <a:spcPts val="0"/>
              </a:spcAft>
              <a:buNone/>
            </a:pPr>
            <a:r>
              <a:rPr lang="en"/>
              <a:t>Aditya Parkhi: Gene functional annotations</a:t>
            </a:r>
            <a:endParaRPr/>
          </a:p>
          <a:p>
            <a:pPr indent="0" lvl="0" marL="0" rtl="0" algn="l">
              <a:spcBef>
                <a:spcPts val="1200"/>
              </a:spcBef>
              <a:spcAft>
                <a:spcPts val="1200"/>
              </a:spcAft>
              <a:buNone/>
            </a:pPr>
            <a:r>
              <a:rPr lang="en"/>
              <a:t>Pooja Porwal: Gene functional annotations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idx="1" type="body"/>
          </p:nvPr>
        </p:nvSpPr>
        <p:spPr>
          <a:xfrm>
            <a:off x="776100" y="1602300"/>
            <a:ext cx="7591800" cy="193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sz="10000"/>
              <a:t>THANK YOU</a:t>
            </a:r>
            <a:endParaRPr sz="10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OVERVIEW</a:t>
            </a:r>
            <a:endParaRPr sz="3020"/>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datasets </a:t>
            </a:r>
            <a:r>
              <a:rPr lang="en"/>
              <a:t>that are</a:t>
            </a:r>
            <a:r>
              <a:rPr lang="en"/>
              <a:t> used for </a:t>
            </a:r>
            <a:r>
              <a:rPr lang="en"/>
              <a:t>the</a:t>
            </a:r>
            <a:r>
              <a:rPr lang="en"/>
              <a:t> analysis</a:t>
            </a:r>
            <a:endParaRPr/>
          </a:p>
          <a:p>
            <a:pPr indent="0" lvl="0" marL="0" rtl="0" algn="l">
              <a:spcBef>
                <a:spcPts val="1200"/>
              </a:spcBef>
              <a:spcAft>
                <a:spcPts val="0"/>
              </a:spcAft>
              <a:buClr>
                <a:schemeClr val="dk1"/>
              </a:buClr>
              <a:buSzPts val="1100"/>
              <a:buFont typeface="Arial"/>
              <a:buNone/>
            </a:pPr>
            <a:r>
              <a:rPr lang="en" sz="1500">
                <a:solidFill>
                  <a:srgbClr val="0D0D0D"/>
                </a:solidFill>
              </a:rPr>
              <a:t>−</a:t>
            </a:r>
            <a:r>
              <a:rPr lang="en" sz="1100">
                <a:solidFill>
                  <a:srgbClr val="0D0D0D"/>
                </a:solidFill>
                <a:latin typeface="Times New Roman"/>
                <a:ea typeface="Times New Roman"/>
                <a:cs typeface="Times New Roman"/>
                <a:sym typeface="Times New Roman"/>
              </a:rPr>
              <a:t>   	</a:t>
            </a:r>
            <a:r>
              <a:rPr lang="en" sz="1500">
                <a:solidFill>
                  <a:schemeClr val="dk1"/>
                </a:solidFill>
              </a:rPr>
              <a:t>The differential expression data set:</a:t>
            </a:r>
            <a:r>
              <a:rPr lang="en" sz="1500">
                <a:solidFill>
                  <a:schemeClr val="dk1"/>
                </a:solidFill>
                <a:uFill>
                  <a:noFill/>
                </a:uFill>
                <a:hlinkClick r:id="rId3">
                  <a:extLst>
                    <a:ext uri="{A12FA001-AC4F-418D-AE19-62706E023703}">
                      <ahyp:hlinkClr val="tx"/>
                    </a:ext>
                  </a:extLst>
                </a:hlinkClick>
              </a:rPr>
              <a:t> </a:t>
            </a:r>
            <a:r>
              <a:rPr lang="en" sz="1500" u="sng">
                <a:solidFill>
                  <a:schemeClr val="hlink"/>
                </a:solidFill>
                <a:hlinkClick r:id="rId4"/>
              </a:rPr>
              <a:t>https://docs.google.com/spreadsheets/d/1UOzf8j82Oh0jXm7ytCbfvSAWasqb_dDB/edit?usp=drive_link&amp;ouid=110282695971381908203&amp;rtpof=true&amp;sd=true</a:t>
            </a:r>
            <a:endParaRPr sz="1500" u="sng">
              <a:solidFill>
                <a:schemeClr val="hlink"/>
              </a:solidFill>
            </a:endParaRPr>
          </a:p>
          <a:p>
            <a:pPr indent="0" lvl="0" marL="0" rtl="0" algn="l">
              <a:spcBef>
                <a:spcPts val="1200"/>
              </a:spcBef>
              <a:spcAft>
                <a:spcPts val="0"/>
              </a:spcAft>
              <a:buNone/>
            </a:pPr>
            <a:r>
              <a:rPr lang="en" sz="1500">
                <a:solidFill>
                  <a:srgbClr val="0D0D0D"/>
                </a:solidFill>
              </a:rPr>
              <a:t>−</a:t>
            </a:r>
            <a:r>
              <a:rPr lang="en" sz="1100">
                <a:solidFill>
                  <a:srgbClr val="0D0D0D"/>
                </a:solidFill>
                <a:latin typeface="Times New Roman"/>
                <a:ea typeface="Times New Roman"/>
                <a:cs typeface="Times New Roman"/>
                <a:sym typeface="Times New Roman"/>
              </a:rPr>
              <a:t>   	</a:t>
            </a:r>
            <a:r>
              <a:rPr lang="en" sz="1500">
                <a:solidFill>
                  <a:schemeClr val="dk1"/>
                </a:solidFill>
              </a:rPr>
              <a:t>The gene expression counts data sets (T vs C):</a:t>
            </a:r>
            <a:r>
              <a:rPr lang="en" sz="1500">
                <a:solidFill>
                  <a:schemeClr val="dk1"/>
                </a:solidFill>
                <a:uFill>
                  <a:noFill/>
                </a:uFill>
                <a:hlinkClick r:id="rId5">
                  <a:extLst>
                    <a:ext uri="{A12FA001-AC4F-418D-AE19-62706E023703}">
                      <ahyp:hlinkClr val="tx"/>
                    </a:ext>
                  </a:extLst>
                </a:hlinkClick>
              </a:rPr>
              <a:t> </a:t>
            </a:r>
            <a:r>
              <a:rPr lang="en" sz="1500" u="sng">
                <a:solidFill>
                  <a:schemeClr val="hlink"/>
                </a:solidFill>
                <a:hlinkClick r:id="rId6"/>
              </a:rPr>
              <a:t>https://docs.google.com/spreadsheets/d/1U3slyfMXFbPol4Y2k0SLAE6khW8NAubF/edit?usp=drive_link&amp;ouid=110282695971381908203&amp;rtpof=true&amp;sd=true</a:t>
            </a:r>
            <a:endParaRPr sz="1500" u="sng">
              <a:solidFill>
                <a:schemeClr val="hlink"/>
              </a:solidFill>
            </a:endParaRPr>
          </a:p>
          <a:p>
            <a:pPr indent="0" lvl="0" marL="0" rtl="0" algn="l">
              <a:spcBef>
                <a:spcPts val="1200"/>
              </a:spcBef>
              <a:spcAft>
                <a:spcPts val="0"/>
              </a:spcAft>
              <a:buNone/>
            </a:pPr>
            <a:r>
              <a:rPr lang="en" sz="1500">
                <a:solidFill>
                  <a:srgbClr val="0D0D0D"/>
                </a:solidFill>
              </a:rPr>
              <a:t>−</a:t>
            </a:r>
            <a:r>
              <a:rPr lang="en" sz="1100">
                <a:solidFill>
                  <a:srgbClr val="0D0D0D"/>
                </a:solidFill>
                <a:latin typeface="Times New Roman"/>
                <a:ea typeface="Times New Roman"/>
                <a:cs typeface="Times New Roman"/>
                <a:sym typeface="Times New Roman"/>
              </a:rPr>
              <a:t>   	</a:t>
            </a:r>
            <a:r>
              <a:rPr lang="en" sz="1500">
                <a:solidFill>
                  <a:srgbClr val="0D0D0D"/>
                </a:solidFill>
              </a:rPr>
              <a:t>Also we had inflammation gene data set: </a:t>
            </a:r>
            <a:endParaRPr sz="1500">
              <a:solidFill>
                <a:srgbClr val="0D0D0D"/>
              </a:solidFill>
            </a:endParaRPr>
          </a:p>
          <a:p>
            <a:pPr indent="0" lvl="0" marL="0" rtl="0" algn="l">
              <a:spcBef>
                <a:spcPts val="1200"/>
              </a:spcBef>
              <a:spcAft>
                <a:spcPts val="0"/>
              </a:spcAft>
              <a:buClr>
                <a:schemeClr val="dk1"/>
              </a:buClr>
              <a:buSzPts val="1100"/>
              <a:buFont typeface="Arial"/>
              <a:buNone/>
            </a:pPr>
            <a:r>
              <a:rPr lang="en" sz="1500">
                <a:solidFill>
                  <a:srgbClr val="0D0D0D"/>
                </a:solidFill>
              </a:rPr>
              <a:t>−</a:t>
            </a:r>
            <a:r>
              <a:rPr lang="en" sz="1100">
                <a:solidFill>
                  <a:srgbClr val="0D0D0D"/>
                </a:solidFill>
                <a:latin typeface="Times New Roman"/>
                <a:ea typeface="Times New Roman"/>
                <a:cs typeface="Times New Roman"/>
                <a:sym typeface="Times New Roman"/>
              </a:rPr>
              <a:t>   	</a:t>
            </a:r>
            <a:r>
              <a:rPr lang="en" sz="1500">
                <a:solidFill>
                  <a:schemeClr val="dk1"/>
                </a:solidFill>
              </a:rPr>
              <a:t>The complete folder of transcriptomic data analysis:</a:t>
            </a:r>
            <a:r>
              <a:rPr lang="en" sz="1500">
                <a:solidFill>
                  <a:schemeClr val="dk1"/>
                </a:solidFill>
                <a:uFill>
                  <a:noFill/>
                </a:uFill>
                <a:hlinkClick r:id="rId7">
                  <a:extLst>
                    <a:ext uri="{A12FA001-AC4F-418D-AE19-62706E023703}">
                      <ahyp:hlinkClr val="tx"/>
                    </a:ext>
                  </a:extLst>
                </a:hlinkClick>
              </a:rPr>
              <a:t> </a:t>
            </a:r>
            <a:r>
              <a:rPr lang="en" sz="1500" u="sng">
                <a:solidFill>
                  <a:schemeClr val="hlink"/>
                </a:solidFill>
                <a:hlinkClick r:id="rId8"/>
              </a:rPr>
              <a:t>https://drive.google.com/drive/folders/1jqlGw6puj0mTvsS5LoZXTBPYx0K_Ur_2?usp=drive_link</a:t>
            </a:r>
            <a:endParaRPr sz="1500" u="sng">
              <a:solidFill>
                <a:schemeClr val="hlink"/>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WORKFLOW</a:t>
            </a:r>
            <a:endParaRPr sz="3020"/>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l">
              <a:spcBef>
                <a:spcPts val="1200"/>
              </a:spcBef>
              <a:spcAft>
                <a:spcPts val="0"/>
              </a:spcAft>
              <a:buNone/>
            </a:pPr>
            <a:r>
              <a:rPr b="1" lang="en" sz="1400">
                <a:solidFill>
                  <a:schemeClr val="dk1"/>
                </a:solidFill>
              </a:rPr>
              <a:t>1</a:t>
            </a:r>
            <a:r>
              <a:rPr b="1" lang="en">
                <a:solidFill>
                  <a:schemeClr val="dk1"/>
                </a:solidFill>
              </a:rPr>
              <a:t>.</a:t>
            </a:r>
            <a:r>
              <a:rPr lang="en" sz="1100">
                <a:solidFill>
                  <a:schemeClr val="dk1"/>
                </a:solidFill>
              </a:rPr>
              <a:t> 	</a:t>
            </a:r>
            <a:r>
              <a:rPr b="1" lang="en">
                <a:solidFill>
                  <a:schemeClr val="dk1"/>
                </a:solidFill>
              </a:rPr>
              <a:t>Differential Expression</a:t>
            </a:r>
            <a:endParaRPr b="1">
              <a:solidFill>
                <a:schemeClr val="dk1"/>
              </a:solidFill>
            </a:endParaRPr>
          </a:p>
          <a:p>
            <a:pPr indent="-228600" lvl="0" marL="457200" rtl="0" algn="l">
              <a:spcBef>
                <a:spcPts val="1200"/>
              </a:spcBef>
              <a:spcAft>
                <a:spcPts val="0"/>
              </a:spcAft>
              <a:buClr>
                <a:schemeClr val="dk1"/>
              </a:buClr>
              <a:buSzPts val="1100"/>
              <a:buFont typeface="Arial"/>
              <a:buNone/>
            </a:pPr>
            <a:r>
              <a:rPr b="1" lang="en">
                <a:solidFill>
                  <a:schemeClr val="dk1"/>
                </a:solidFill>
              </a:rPr>
              <a:t>2. Error bars</a:t>
            </a:r>
            <a:endParaRPr b="1">
              <a:solidFill>
                <a:schemeClr val="dk1"/>
              </a:solidFill>
            </a:endParaRPr>
          </a:p>
          <a:p>
            <a:pPr indent="-228600" lvl="0" marL="457200" rtl="0" algn="l">
              <a:spcBef>
                <a:spcPts val="1200"/>
              </a:spcBef>
              <a:spcAft>
                <a:spcPts val="0"/>
              </a:spcAft>
              <a:buClr>
                <a:schemeClr val="dk1"/>
              </a:buClr>
              <a:buSzPts val="1100"/>
              <a:buFont typeface="Arial"/>
              <a:buNone/>
            </a:pPr>
            <a:r>
              <a:rPr b="1" lang="en">
                <a:solidFill>
                  <a:schemeClr val="dk1"/>
                </a:solidFill>
              </a:rPr>
              <a:t>3.</a:t>
            </a:r>
            <a:r>
              <a:rPr lang="en" sz="1100">
                <a:solidFill>
                  <a:schemeClr val="dk1"/>
                </a:solidFill>
              </a:rPr>
              <a:t>	</a:t>
            </a:r>
            <a:r>
              <a:rPr b="1" lang="en">
                <a:solidFill>
                  <a:schemeClr val="dk1"/>
                </a:solidFill>
              </a:rPr>
              <a:t>KEGG pathway Analysis</a:t>
            </a:r>
            <a:endParaRPr b="1">
              <a:solidFill>
                <a:schemeClr val="dk1"/>
              </a:solidFill>
            </a:endParaRPr>
          </a:p>
          <a:p>
            <a:pPr indent="-228600" lvl="0" marL="457200" rtl="0" algn="l">
              <a:spcBef>
                <a:spcPts val="1200"/>
              </a:spcBef>
              <a:spcAft>
                <a:spcPts val="0"/>
              </a:spcAft>
              <a:buClr>
                <a:schemeClr val="dk1"/>
              </a:buClr>
              <a:buSzPts val="1100"/>
              <a:buFont typeface="Arial"/>
              <a:buNone/>
            </a:pPr>
            <a:r>
              <a:rPr b="1" lang="en">
                <a:solidFill>
                  <a:schemeClr val="dk1"/>
                </a:solidFill>
              </a:rPr>
              <a:t>4.Gene ontology enrichment analysis</a:t>
            </a:r>
            <a:endParaRPr b="1">
              <a:solidFill>
                <a:schemeClr val="dk1"/>
              </a:solidFill>
            </a:endParaRPr>
          </a:p>
          <a:p>
            <a:pPr indent="-228600" lvl="0" marL="457200" rtl="0" algn="l">
              <a:spcBef>
                <a:spcPts val="1200"/>
              </a:spcBef>
              <a:spcAft>
                <a:spcPts val="0"/>
              </a:spcAft>
              <a:buClr>
                <a:schemeClr val="dk1"/>
              </a:buClr>
              <a:buSzPts val="1100"/>
              <a:buFont typeface="Arial"/>
              <a:buNone/>
            </a:pPr>
            <a:r>
              <a:rPr b="1" lang="en">
                <a:solidFill>
                  <a:schemeClr val="dk1"/>
                </a:solidFill>
              </a:rPr>
              <a:t>5.</a:t>
            </a:r>
            <a:r>
              <a:rPr lang="en" sz="1100">
                <a:solidFill>
                  <a:schemeClr val="dk1"/>
                </a:solidFill>
              </a:rPr>
              <a:t>	</a:t>
            </a:r>
            <a:r>
              <a:rPr b="1" lang="en">
                <a:solidFill>
                  <a:schemeClr val="dk1"/>
                </a:solidFill>
              </a:rPr>
              <a:t>Data filtration</a:t>
            </a:r>
            <a:endParaRPr b="1">
              <a:solidFill>
                <a:schemeClr val="dk1"/>
              </a:solidFill>
            </a:endParaRPr>
          </a:p>
          <a:p>
            <a:pPr indent="-228600" lvl="0" marL="457200" rtl="0" algn="l">
              <a:spcBef>
                <a:spcPts val="1200"/>
              </a:spcBef>
              <a:spcAft>
                <a:spcPts val="0"/>
              </a:spcAft>
              <a:buClr>
                <a:schemeClr val="dk1"/>
              </a:buClr>
              <a:buSzPts val="1100"/>
              <a:buFont typeface="Arial"/>
              <a:buNone/>
            </a:pPr>
            <a:r>
              <a:rPr b="1" lang="en">
                <a:solidFill>
                  <a:schemeClr val="dk1"/>
                </a:solidFill>
              </a:rPr>
              <a:t>6.</a:t>
            </a:r>
            <a:r>
              <a:rPr lang="en" sz="1100">
                <a:solidFill>
                  <a:schemeClr val="dk1"/>
                </a:solidFill>
              </a:rPr>
              <a:t>	</a:t>
            </a:r>
            <a:r>
              <a:rPr b="1" lang="en">
                <a:solidFill>
                  <a:schemeClr val="dk1"/>
                </a:solidFill>
              </a:rPr>
              <a:t>Heat maps</a:t>
            </a:r>
            <a:endParaRPr b="1">
              <a:solidFill>
                <a:schemeClr val="dk1"/>
              </a:solidFill>
            </a:endParaRPr>
          </a:p>
          <a:p>
            <a:pPr indent="-228600" lvl="0" marL="457200" rtl="0" algn="l">
              <a:spcBef>
                <a:spcPts val="1200"/>
              </a:spcBef>
              <a:spcAft>
                <a:spcPts val="1200"/>
              </a:spcAft>
              <a:buNone/>
            </a:pPr>
            <a:r>
              <a:rPr b="1" lang="en">
                <a:solidFill>
                  <a:schemeClr val="dk1"/>
                </a:solidFill>
              </a:rPr>
              <a:t>7.</a:t>
            </a:r>
            <a:r>
              <a:rPr lang="en" sz="1100">
                <a:solidFill>
                  <a:schemeClr val="dk1"/>
                </a:solidFill>
              </a:rPr>
              <a:t>	</a:t>
            </a:r>
            <a:r>
              <a:rPr b="1" lang="en">
                <a:solidFill>
                  <a:schemeClr val="dk1"/>
                </a:solidFill>
              </a:rPr>
              <a:t>Gene functional annotation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t>Differential Expression</a:t>
            </a:r>
            <a:endParaRPr sz="3020"/>
          </a:p>
        </p:txBody>
      </p:sp>
      <p:sp>
        <p:nvSpPr>
          <p:cNvPr id="80" name="Google Shape;80;p17"/>
          <p:cNvSpPr txBox="1"/>
          <p:nvPr>
            <p:ph idx="1" type="body"/>
          </p:nvPr>
        </p:nvSpPr>
        <p:spPr>
          <a:xfrm>
            <a:off x="3879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Based on the fold changes values, we have taken up the data into multiple sets as</a:t>
            </a:r>
            <a:endParaRPr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2000">
                <a:solidFill>
                  <a:schemeClr val="dk1"/>
                </a:solidFill>
                <a:latin typeface="Times New Roman"/>
                <a:ea typeface="Times New Roman"/>
                <a:cs typeface="Times New Roman"/>
                <a:sym typeface="Times New Roman"/>
              </a:rPr>
              <a:t> </a:t>
            </a:r>
            <a:r>
              <a:rPr lang="en" sz="1500">
                <a:solidFill>
                  <a:schemeClr val="dk1"/>
                </a:solidFill>
              </a:rPr>
              <a:t>1.&lt;= -10 and &gt;= +10</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total number of genes in this range were 19.</a:t>
            </a:r>
            <a:endParaRPr sz="1500">
              <a:solidFill>
                <a:schemeClr val="dk1"/>
              </a:solidFill>
            </a:endParaRPr>
          </a:p>
          <a:p>
            <a:pPr indent="-228600" lvl="0" marL="0" rtl="0" algn="l">
              <a:spcBef>
                <a:spcPts val="1200"/>
              </a:spcBef>
              <a:spcAft>
                <a:spcPts val="0"/>
              </a:spcAft>
              <a:buClr>
                <a:schemeClr val="dk1"/>
              </a:buClr>
              <a:buSzPts val="1100"/>
              <a:buFont typeface="Arial"/>
              <a:buNone/>
            </a:pPr>
            <a:r>
              <a:rPr lang="en" sz="1500">
                <a:solidFill>
                  <a:schemeClr val="dk1"/>
                </a:solidFill>
              </a:rPr>
              <a:t>     2.&lt;= -8 and &gt;= +8</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total number of genes in this range were 361.</a:t>
            </a:r>
            <a:endParaRPr sz="1500">
              <a:solidFill>
                <a:schemeClr val="dk1"/>
              </a:solidFill>
            </a:endParaRPr>
          </a:p>
          <a:p>
            <a:pPr indent="-228600" lvl="0" marL="0" rtl="0" algn="l">
              <a:spcBef>
                <a:spcPts val="1200"/>
              </a:spcBef>
              <a:spcAft>
                <a:spcPts val="0"/>
              </a:spcAft>
              <a:buNone/>
            </a:pPr>
            <a:r>
              <a:rPr lang="en" sz="1500">
                <a:solidFill>
                  <a:schemeClr val="dk1"/>
                </a:solidFill>
              </a:rPr>
              <a:t>     </a:t>
            </a:r>
            <a:r>
              <a:rPr lang="en" sz="1500">
                <a:solidFill>
                  <a:schemeClr val="dk1"/>
                </a:solidFill>
              </a:rPr>
              <a:t>3.&lt;= -5 and &gt;= +5</a:t>
            </a:r>
            <a:endParaRPr sz="1500">
              <a:solidFill>
                <a:schemeClr val="dk1"/>
              </a:solidFill>
            </a:endParaRPr>
          </a:p>
          <a:p>
            <a:pPr indent="0" lvl="0" marL="0" rtl="0" algn="l">
              <a:spcBef>
                <a:spcPts val="1200"/>
              </a:spcBef>
              <a:spcAft>
                <a:spcPts val="1200"/>
              </a:spcAft>
              <a:buNone/>
            </a:pPr>
            <a:r>
              <a:rPr lang="en" sz="1500">
                <a:solidFill>
                  <a:schemeClr val="dk1"/>
                </a:solidFill>
              </a:rPr>
              <a:t>The total number of genes in this range were 3212.</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Volcano Plots</a:t>
            </a:r>
            <a:endParaRPr/>
          </a:p>
        </p:txBody>
      </p:sp>
      <p:sp>
        <p:nvSpPr>
          <p:cNvPr id="86" name="Google Shape;86;p18"/>
          <p:cNvSpPr txBox="1"/>
          <p:nvPr/>
        </p:nvSpPr>
        <p:spPr>
          <a:xfrm>
            <a:off x="85375" y="327250"/>
            <a:ext cx="9144000" cy="3387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None/>
            </a:pPr>
            <a:r>
              <a:t/>
            </a:r>
            <a:endParaRPr sz="1000">
              <a:solidFill>
                <a:srgbClr val="DCDCDC"/>
              </a:solidFill>
              <a:highlight>
                <a:srgbClr val="1E1E1E"/>
              </a:highlight>
              <a:latin typeface="Courier New"/>
              <a:ea typeface="Courier New"/>
              <a:cs typeface="Courier New"/>
              <a:sym typeface="Courier New"/>
            </a:endParaRPr>
          </a:p>
        </p:txBody>
      </p:sp>
      <p:pic>
        <p:nvPicPr>
          <p:cNvPr id="87" name="Google Shape;87;p18"/>
          <p:cNvPicPr preferRelativeResize="0"/>
          <p:nvPr/>
        </p:nvPicPr>
        <p:blipFill>
          <a:blip r:embed="rId3">
            <a:alphaModFix/>
          </a:blip>
          <a:stretch>
            <a:fillRect/>
          </a:stretch>
        </p:blipFill>
        <p:spPr>
          <a:xfrm>
            <a:off x="152400" y="1017725"/>
            <a:ext cx="7016058" cy="3973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152400"/>
            <a:ext cx="8467725"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56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11"/>
              <a:t>Gene Expression Counts (Error Plots)</a:t>
            </a:r>
            <a:endParaRPr sz="3011"/>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2743200" rtl="0" algn="l">
              <a:spcBef>
                <a:spcPts val="1200"/>
              </a:spcBef>
              <a:spcAft>
                <a:spcPts val="0"/>
              </a:spcAft>
              <a:buNone/>
            </a:pPr>
            <a:r>
              <a:t/>
            </a:r>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731">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en" sz="1731">
                <a:solidFill>
                  <a:schemeClr val="dk1"/>
                </a:solidFill>
                <a:latin typeface="Times New Roman"/>
                <a:ea typeface="Times New Roman"/>
                <a:cs typeface="Times New Roman"/>
                <a:sym typeface="Times New Roman"/>
              </a:rPr>
              <a:t>Regulation expression bar plot for differentially expressed genes and in the fold change </a:t>
            </a:r>
            <a:r>
              <a:rPr b="1" lang="en" sz="1731">
                <a:solidFill>
                  <a:schemeClr val="dk1"/>
                </a:solidFill>
                <a:latin typeface="Times New Roman"/>
                <a:ea typeface="Times New Roman"/>
                <a:cs typeface="Times New Roman"/>
                <a:sym typeface="Times New Roman"/>
              </a:rPr>
              <a:t>range &lt;= -10 and &gt;= +10.</a:t>
            </a:r>
            <a:endParaRPr sz="2331"/>
          </a:p>
        </p:txBody>
      </p:sp>
      <p:pic>
        <p:nvPicPr>
          <p:cNvPr id="99" name="Google Shape;99;p20"/>
          <p:cNvPicPr preferRelativeResize="0"/>
          <p:nvPr/>
        </p:nvPicPr>
        <p:blipFill>
          <a:blip r:embed="rId3">
            <a:alphaModFix/>
          </a:blip>
          <a:stretch>
            <a:fillRect/>
          </a:stretch>
        </p:blipFill>
        <p:spPr>
          <a:xfrm>
            <a:off x="2291100" y="836626"/>
            <a:ext cx="4997226" cy="327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KEGG pathways</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have used </a:t>
            </a:r>
            <a:r>
              <a:rPr b="1" lang="en">
                <a:solidFill>
                  <a:srgbClr val="FF0000"/>
                </a:solidFill>
              </a:rPr>
              <a:t>SRPLOT</a:t>
            </a:r>
            <a:r>
              <a:rPr lang="en"/>
              <a:t>, main tool for most of our analysis part</a:t>
            </a:r>
            <a:endParaRPr/>
          </a:p>
          <a:p>
            <a:pPr indent="0" lvl="0" marL="0" rtl="0" algn="l">
              <a:spcBef>
                <a:spcPts val="1200"/>
              </a:spcBef>
              <a:spcAft>
                <a:spcPts val="1200"/>
              </a:spcAft>
              <a:buNone/>
            </a:pPr>
            <a:r>
              <a:t/>
            </a:r>
            <a:endParaRPr/>
          </a:p>
        </p:txBody>
      </p:sp>
      <p:pic>
        <p:nvPicPr>
          <p:cNvPr id="106" name="Google Shape;106;p21"/>
          <p:cNvPicPr preferRelativeResize="0"/>
          <p:nvPr/>
        </p:nvPicPr>
        <p:blipFill rotWithShape="1">
          <a:blip r:embed="rId3">
            <a:alphaModFix/>
          </a:blip>
          <a:srcRect b="11496" l="613" r="-1268" t="10084"/>
          <a:stretch/>
        </p:blipFill>
        <p:spPr>
          <a:xfrm>
            <a:off x="535700" y="1733000"/>
            <a:ext cx="7992701" cy="29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