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57" r:id="rId3"/>
    <p:sldId id="258" r:id="rId4"/>
    <p:sldId id="260" r:id="rId5"/>
    <p:sldId id="259" r:id="rId6"/>
    <p:sldId id="261" r:id="rId7"/>
  </p:sldIdLst>
  <p:sldSz cx="9144000" cy="5143500" type="screen16x9"/>
  <p:notesSz cx="6858000" cy="9144000"/>
  <p:embeddedFontLst>
    <p:embeddedFont>
      <p:font typeface="Montserrat" charset="0"/>
      <p:regular r:id="rId9"/>
      <p:bold r:id="rId10"/>
      <p:italic r:id="rId11"/>
      <p:boldItalic r:id="rId12"/>
    </p:embeddedFont>
    <p:embeddedFont>
      <p:font typeface="Wingdings 2" pitchFamily="18" charset="2"/>
      <p:regular r:id="rId13"/>
    </p:embeddedFont>
    <p:embeddedFont>
      <p:font typeface="Franklin Gothic Book" pitchFamily="34" charset="0"/>
      <p:regular r:id="rId14"/>
      <p:italic r:id="rId15"/>
    </p:embeddedFont>
    <p:embeddedFont>
      <p:font typeface="Perpetua" pitchFamily="18" charset="0"/>
      <p:regular r:id="rId16"/>
      <p:bold r:id="rId17"/>
      <p:italic r:id="rId18"/>
      <p:boldItalic r:id="rId19"/>
    </p:embeddedFont>
    <p:embeddedFont>
      <p:font typeface="Algerian" pitchFamily="8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C1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2" autoAdjust="0"/>
    <p:restoredTop sz="94660"/>
  </p:normalViewPr>
  <p:slideViewPr>
    <p:cSldViewPr snapToGrid="0">
      <p:cViewPr varScale="1">
        <p:scale>
          <a:sx n="98" d="100"/>
          <a:sy n="98" d="100"/>
        </p:scale>
        <p:origin x="-420"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b16a59aa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b16a59aa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16a59aa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b16a59aa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b16a59aa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b16a59aa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b16a59aa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b16a59aa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16a59aa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b16a59aa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C699CB88-5E1A-4FAC-892A-60949ACB1F6F}" type="datetimeFigureOut">
              <a:rPr lang="en-US" smtClean="0"/>
              <a:pPr/>
              <a:t>7/13/2022</a:t>
            </a:fld>
            <a:endParaRPr lang="en-US"/>
          </a:p>
        </p:txBody>
      </p:sp>
      <p:sp>
        <p:nvSpPr>
          <p:cNvPr id="17" name="Espace réservé du pied de page 16"/>
          <p:cNvSpPr>
            <a:spLocks noGrp="1"/>
          </p:cNvSpPr>
          <p:nvPr>
            <p:ph type="ftr" sz="quarter" idx="11"/>
          </p:nvPr>
        </p:nvSpPr>
        <p:spPr/>
        <p:txBody>
          <a:bodyPr/>
          <a:lstStyle/>
          <a:p>
            <a:endParaRPr kumimoji="0" lang="en-U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699CB88-5E1A-4FAC-892A-60949ACB1F6F}" type="datetimeFigureOut">
              <a:rPr lang="en-US" smtClean="0"/>
              <a:pPr/>
              <a:t>7/13/2022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1"/>
            <a:ext cx="2011680" cy="4388644"/>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05980"/>
            <a:ext cx="5562600" cy="438864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699CB88-5E1A-4FAC-892A-60949ACB1F6F}" type="datetimeFigureOut">
              <a:rPr lang="en-US" smtClean="0"/>
              <a:pPr/>
              <a:t>7/13/2022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C699CB88-5E1A-4FAC-892A-60949ACB1F6F}" type="datetimeFigureOut">
              <a:rPr lang="en-US" smtClean="0"/>
              <a:pPr/>
              <a:t>7/13/2022</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
        <p:nvSpPr>
          <p:cNvPr id="8" name="Espace réservé du contenu 7"/>
          <p:cNvSpPr>
            <a:spLocks noGrp="1"/>
          </p:cNvSpPr>
          <p:nvPr>
            <p:ph sz="quarter" idx="1"/>
          </p:nvPr>
        </p:nvSpPr>
        <p:spPr>
          <a:xfrm>
            <a:off x="914400" y="1085850"/>
            <a:ext cx="7772400" cy="3429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699CB88-5E1A-4FAC-892A-60949ACB1F6F}" type="datetimeFigureOut">
              <a:rPr lang="en-US" smtClean="0"/>
              <a:pPr/>
              <a:t>7/13/2022</a:t>
            </a:fld>
            <a:endParaRPr lang="en-US"/>
          </a:p>
        </p:txBody>
      </p:sp>
      <p:sp>
        <p:nvSpPr>
          <p:cNvPr id="5" name="Espace réservé du pied de page 4"/>
          <p:cNvSpPr>
            <a:spLocks noGrp="1"/>
          </p:cNvSpPr>
          <p:nvPr>
            <p:ph type="ftr" sz="quarter" idx="11"/>
          </p:nvPr>
        </p:nvSpPr>
        <p:spPr>
          <a:xfrm>
            <a:off x="800100" y="4629150"/>
            <a:ext cx="4000500" cy="342900"/>
          </a:xfrm>
        </p:spPr>
        <p:txBody>
          <a:bodyPr/>
          <a:lstStyle/>
          <a:p>
            <a:endParaRPr kumimoji="0"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C699CB88-5E1A-4FAC-892A-60949ACB1F6F}" type="datetimeFigureOut">
              <a:rPr lang="en-US" smtClean="0"/>
              <a:pPr/>
              <a:t>7/13/2022</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
        <p:nvSpPr>
          <p:cNvPr id="9" name="Espace réservé du contenu 8"/>
          <p:cNvSpPr>
            <a:spLocks noGrp="1"/>
          </p:cNvSpPr>
          <p:nvPr>
            <p:ph sz="quarter" idx="1"/>
          </p:nvPr>
        </p:nvSpPr>
        <p:spPr>
          <a:xfrm>
            <a:off x="914400" y="1085850"/>
            <a:ext cx="3749040" cy="3429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085850"/>
            <a:ext cx="3749040" cy="3429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04788"/>
            <a:ext cx="7772400" cy="85725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C699CB88-5E1A-4FAC-892A-60949ACB1F6F}" type="datetimeFigureOut">
              <a:rPr lang="en-US" smtClean="0"/>
              <a:pPr/>
              <a:t>7/13/2022</a:t>
            </a:fld>
            <a:endParaRPr lang="en-US"/>
          </a:p>
        </p:txBody>
      </p:sp>
      <p:sp>
        <p:nvSpPr>
          <p:cNvPr id="8" name="Espace réservé du pied de page 7"/>
          <p:cNvSpPr>
            <a:spLocks noGrp="1"/>
          </p:cNvSpPr>
          <p:nvPr>
            <p:ph type="ftr" sz="quarter" idx="11"/>
          </p:nvPr>
        </p:nvSpPr>
        <p:spPr/>
        <p:txBody>
          <a:bodyPr/>
          <a:lstStyle/>
          <a:p>
            <a:endParaRPr kumimoji="0" lang="en-US"/>
          </a:p>
        </p:txBody>
      </p:sp>
      <p:sp>
        <p:nvSpPr>
          <p:cNvPr id="9" name="Espace réservé du numéro de diapositive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
        <p:nvSpPr>
          <p:cNvPr id="11" name="Espace réservé du contenu 10"/>
          <p:cNvSpPr>
            <a:spLocks noGrp="1"/>
          </p:cNvSpPr>
          <p:nvPr>
            <p:ph sz="half" idx="2"/>
          </p:nvPr>
        </p:nvSpPr>
        <p:spPr>
          <a:xfrm>
            <a:off x="914400" y="1685925"/>
            <a:ext cx="3733800" cy="291465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1685925"/>
            <a:ext cx="3733800" cy="291465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699CB88-5E1A-4FAC-892A-60949ACB1F6F}" type="datetimeFigureOut">
              <a:rPr lang="en-US" smtClean="0"/>
              <a:pPr/>
              <a:t>7/13/2022</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99CB88-5E1A-4FAC-892A-60949ACB1F6F}" type="datetimeFigureOut">
              <a:rPr lang="en-US" smtClean="0"/>
              <a:pPr/>
              <a:t>7/13/2022</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04788"/>
            <a:ext cx="7772400" cy="85725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699CB88-5E1A-4FAC-892A-60949ACB1F6F}" type="datetimeFigureOut">
              <a:rPr lang="en-US" smtClean="0"/>
              <a:pPr/>
              <a:t>7/13/2022</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
        <p:nvSpPr>
          <p:cNvPr id="11" name="Espace réservé du contenu 10"/>
          <p:cNvSpPr>
            <a:spLocks noGrp="1"/>
          </p:cNvSpPr>
          <p:nvPr>
            <p:ph sz="quarter" idx="1"/>
          </p:nvPr>
        </p:nvSpPr>
        <p:spPr>
          <a:xfrm>
            <a:off x="2971800" y="1200150"/>
            <a:ext cx="5715000" cy="337185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699CB88-5E1A-4FAC-892A-60949ACB1F6F}" type="datetimeFigureOut">
              <a:rPr lang="en-US" smtClean="0"/>
              <a:pPr/>
              <a:t>7/13/2022</a:t>
            </a:fld>
            <a:endParaRPr lang="en-US"/>
          </a:p>
        </p:txBody>
      </p:sp>
      <p:sp>
        <p:nvSpPr>
          <p:cNvPr id="6" name="Espace réservé du pied de page 5"/>
          <p:cNvSpPr>
            <a:spLocks noGrp="1"/>
          </p:cNvSpPr>
          <p:nvPr>
            <p:ph type="ftr" sz="quarter" idx="11"/>
          </p:nvPr>
        </p:nvSpPr>
        <p:spPr>
          <a:xfrm>
            <a:off x="914400" y="4629150"/>
            <a:ext cx="3886200" cy="342900"/>
          </a:xfrm>
        </p:spPr>
        <p:txBody>
          <a:bodyPr/>
          <a:lstStyle/>
          <a:p>
            <a:endParaRPr kumimoji="0" lang="en-US"/>
          </a:p>
        </p:txBody>
      </p:sp>
      <p:sp>
        <p:nvSpPr>
          <p:cNvPr id="7" name="Espace réservé du numéro de diapositive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05979"/>
            <a:ext cx="7772400" cy="85725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C699CB88-5E1A-4FAC-892A-60949ACB1F6F}" type="datetimeFigureOut">
              <a:rPr lang="en-US" smtClean="0"/>
              <a:pPr/>
              <a:t>7/13/2022</a:t>
            </a:fld>
            <a:endParaRPr lang="en-US"/>
          </a:p>
        </p:txBody>
      </p:sp>
      <p:sp>
        <p:nvSpPr>
          <p:cNvPr id="3" name="Espace réservé du pied de page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a:p>
        </p:txBody>
      </p:sp>
      <p:sp>
        <p:nvSpPr>
          <p:cNvPr id="23" name="Espace réservé du numéro de diapositive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‹N°›</a:t>
            </a:fld>
            <a:endParaRPr lang="fr-F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050" dirty="0">
                <a:solidFill>
                  <a:srgbClr val="D9D3CB"/>
                </a:solidFill>
                <a:highlight>
                  <a:srgbClr val="242525"/>
                </a:highlight>
                <a:latin typeface="Montserrat"/>
                <a:ea typeface="Montserrat"/>
                <a:cs typeface="Montserrat"/>
                <a:sym typeface="Montserrat"/>
              </a:rPr>
              <a:t>which are MySQL, PostgreSQL and SQL SERVER </a:t>
            </a:r>
            <a:endParaRPr sz="1050">
              <a:solidFill>
                <a:srgbClr val="D9D3CB"/>
              </a:solidFill>
              <a:highlight>
                <a:srgbClr val="242525"/>
              </a:highlight>
              <a:latin typeface="Montserrat"/>
              <a:ea typeface="Montserrat"/>
              <a:cs typeface="Montserrat"/>
              <a:sym typeface="Montserrat"/>
            </a:endParaRPr>
          </a:p>
          <a:p>
            <a:pPr marL="0" lvl="0" indent="0" algn="l" rtl="0">
              <a:spcBef>
                <a:spcPts val="0"/>
              </a:spcBef>
              <a:spcAft>
                <a:spcPts val="0"/>
              </a:spcAft>
              <a:buNone/>
            </a:pPr>
            <a:endParaRPr sz="1050">
              <a:solidFill>
                <a:srgbClr val="D9D3CB"/>
              </a:solidFill>
              <a:highlight>
                <a:srgbClr val="242525"/>
              </a:highlight>
              <a:latin typeface="Montserrat"/>
              <a:ea typeface="Montserrat"/>
              <a:cs typeface="Montserrat"/>
              <a:sym typeface="Montserrat"/>
            </a:endParaRPr>
          </a:p>
        </p:txBody>
      </p:sp>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fr" sz="3500"/>
              <a:t>Introduction Database checkpoint</a:t>
            </a:r>
            <a:endParaRPr sz="3500"/>
          </a:p>
        </p:txBody>
      </p:sp>
      <p:sp>
        <p:nvSpPr>
          <p:cNvPr id="4" name="Rectangle 3"/>
          <p:cNvSpPr/>
          <p:nvPr/>
        </p:nvSpPr>
        <p:spPr>
          <a:xfrm>
            <a:off x="6828817" y="4075889"/>
            <a:ext cx="2091447" cy="5252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000" dirty="0" smtClean="0"/>
          </a:p>
          <a:p>
            <a:pPr algn="ctr"/>
            <a:r>
              <a:rPr lang="fr-FR" sz="2000" dirty="0" err="1" smtClean="0"/>
              <a:t>Jarray</a:t>
            </a:r>
            <a:r>
              <a:rPr lang="fr-FR" sz="2000" dirty="0" smtClean="0"/>
              <a:t>  </a:t>
            </a:r>
            <a:r>
              <a:rPr lang="fr-FR" sz="2000" dirty="0" err="1" smtClean="0"/>
              <a:t>Intissar</a:t>
            </a:r>
            <a:endParaRPr lang="fr-FR" sz="2000" dirty="0" smtClean="0"/>
          </a:p>
          <a:p>
            <a:pPr algn="ctr"/>
            <a:endParaRPr lang="fr-FR" dirty="0"/>
          </a:p>
        </p:txBody>
      </p:sp>
    </p:spTree>
  </p:cSld>
  <p:clrMapOvr>
    <a:masterClrMapping/>
  </p:clrMapOvr>
  <p:transition spd="slow">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fr" sz="2400" b="1" dirty="0">
                <a:latin typeface="Times New Roman"/>
                <a:ea typeface="Times New Roman"/>
                <a:cs typeface="Times New Roman"/>
                <a:sym typeface="Times New Roman"/>
              </a:rPr>
              <a:t>MySQL</a:t>
            </a:r>
            <a:r>
              <a:rPr lang="fr" sz="2400" dirty="0">
                <a:latin typeface="Times New Roman"/>
                <a:ea typeface="Times New Roman"/>
                <a:cs typeface="Times New Roman"/>
                <a:sym typeface="Times New Roman"/>
              </a:rPr>
              <a:t>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sz="2400">
              <a:latin typeface="Times New Roman"/>
              <a:ea typeface="Times New Roman"/>
              <a:cs typeface="Times New Roman"/>
              <a:sym typeface="Times New Roman"/>
            </a:endParaRPr>
          </a:p>
        </p:txBody>
      </p:sp>
      <p:sp>
        <p:nvSpPr>
          <p:cNvPr id="4" name="Titre 3"/>
          <p:cNvSpPr>
            <a:spLocks noGrp="1"/>
          </p:cNvSpPr>
          <p:nvPr>
            <p:ph type="title"/>
          </p:nvPr>
        </p:nvSpPr>
        <p:spPr>
          <a:xfrm>
            <a:off x="986215" y="471571"/>
            <a:ext cx="7038900" cy="914100"/>
          </a:xfrm>
        </p:spPr>
        <p:txBody>
          <a:bodyPr>
            <a:normAutofit/>
          </a:bodyPr>
          <a:lstStyle/>
          <a:p>
            <a:pPr algn="ctr"/>
            <a:r>
              <a:rPr lang="fr" b="1" dirty="0" smtClean="0">
                <a:solidFill>
                  <a:srgbClr val="DE4C18"/>
                </a:solidFill>
                <a:latin typeface="Algerian" pitchFamily="82" charset="0"/>
                <a:ea typeface="Times New Roman"/>
                <a:cs typeface="Times New Roman"/>
                <a:sym typeface="Times New Roman"/>
              </a:rPr>
              <a:t>MySQL</a:t>
            </a:r>
            <a:endParaRPr lang="fr-FR" b="1" dirty="0" smtClean="0">
              <a:solidFill>
                <a:srgbClr val="DE4C18"/>
              </a:solidFill>
              <a:latin typeface="Algerian" pitchFamily="82" charset="0"/>
              <a:ea typeface="Times New Roman"/>
              <a:cs typeface="Times New Roman"/>
              <a:sym typeface="Times New Roman"/>
            </a:endParaRPr>
          </a:p>
        </p:txBody>
      </p:sp>
      <p:pic>
        <p:nvPicPr>
          <p:cNvPr id="6" name="Image 5" descr="ii.jpg"/>
          <p:cNvPicPr>
            <a:picLocks noChangeAspect="1"/>
          </p:cNvPicPr>
          <p:nvPr/>
        </p:nvPicPr>
        <p:blipFill>
          <a:blip r:embed="rId3"/>
          <a:stretch>
            <a:fillRect/>
          </a:stretch>
        </p:blipFill>
        <p:spPr>
          <a:xfrm>
            <a:off x="7651353" y="204281"/>
            <a:ext cx="1248560" cy="1060315"/>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20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allAtOnce"/>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marR="0" lvl="0" indent="0" algn="just" rtl="0">
              <a:lnSpc>
                <a:spcPct val="115000"/>
              </a:lnSpc>
              <a:spcBef>
                <a:spcPts val="0"/>
              </a:spcBef>
              <a:spcAft>
                <a:spcPts val="1200"/>
              </a:spcAft>
              <a:buNone/>
            </a:pPr>
            <a:r>
              <a:rPr lang="fr" sz="2400" b="1" dirty="0">
                <a:latin typeface="Times New Roman"/>
                <a:ea typeface="Times New Roman"/>
                <a:cs typeface="Times New Roman"/>
                <a:sym typeface="Times New Roman"/>
              </a:rPr>
              <a:t>PostgreSQL</a:t>
            </a:r>
            <a:r>
              <a:rPr lang="fr" sz="2400" dirty="0">
                <a:latin typeface="Times New Roman"/>
                <a:ea typeface="Times New Roman"/>
                <a:cs typeface="Times New Roman"/>
                <a:sym typeface="Times New Roman"/>
              </a:rPr>
              <a:t> is an advanced, enterprise class open source relational database that supports both SQL (relational) and JSON (non-relational) querying. ... PostgreSQL is used as the primary data store or data warehouse for many web, mobile, geospatial, and analytics applications. The latest major version is PostgreSQL 12.</a:t>
            </a:r>
            <a:endParaRPr sz="2400">
              <a:latin typeface="Times New Roman"/>
              <a:ea typeface="Times New Roman"/>
              <a:cs typeface="Times New Roman"/>
              <a:sym typeface="Times New Roman"/>
            </a:endParaRPr>
          </a:p>
        </p:txBody>
      </p:sp>
      <p:sp>
        <p:nvSpPr>
          <p:cNvPr id="4" name="Titre 3"/>
          <p:cNvSpPr>
            <a:spLocks noGrp="1"/>
          </p:cNvSpPr>
          <p:nvPr>
            <p:ph type="title"/>
          </p:nvPr>
        </p:nvSpPr>
        <p:spPr/>
        <p:txBody>
          <a:bodyPr/>
          <a:lstStyle/>
          <a:p>
            <a:pPr algn="ctr"/>
            <a:r>
              <a:rPr lang="fr" b="1" dirty="0" smtClean="0">
                <a:solidFill>
                  <a:srgbClr val="DE4C18"/>
                </a:solidFill>
                <a:latin typeface="Algerian" pitchFamily="82" charset="0"/>
                <a:ea typeface="Times New Roman"/>
                <a:cs typeface="Times New Roman"/>
                <a:sym typeface="Times New Roman"/>
              </a:rPr>
              <a:t>Postgre SQL</a:t>
            </a:r>
            <a:endParaRPr lang="fr-FR" dirty="0">
              <a:solidFill>
                <a:srgbClr val="DE4C18"/>
              </a:solidFill>
              <a:latin typeface="Algerian" pitchFamily="82" charset="0"/>
            </a:endParaRPr>
          </a:p>
        </p:txBody>
      </p:sp>
      <p:pic>
        <p:nvPicPr>
          <p:cNvPr id="5" name="Image 4" descr="ii.jpg"/>
          <p:cNvPicPr>
            <a:picLocks noChangeAspect="1"/>
          </p:cNvPicPr>
          <p:nvPr/>
        </p:nvPicPr>
        <p:blipFill>
          <a:blip r:embed="rId3"/>
          <a:stretch>
            <a:fillRect/>
          </a:stretch>
        </p:blipFill>
        <p:spPr>
          <a:xfrm>
            <a:off x="7651353" y="204281"/>
            <a:ext cx="1248560" cy="106031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wipe(down)">
                                      <p:cBhvr>
                                        <p:cTn id="7" dur="500"/>
                                        <p:tgtEl>
                                          <p:spTgt spid="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17"/>
          <p:cNvSpPr txBox="1">
            <a:spLocks noGrp="1"/>
          </p:cNvSpPr>
          <p:nvPr>
            <p:ph type="body" idx="1"/>
          </p:nvPr>
        </p:nvSpPr>
        <p:spPr>
          <a:xfrm>
            <a:off x="894945" y="1014009"/>
            <a:ext cx="7334451" cy="1097100"/>
          </a:xfrm>
          <a:prstGeom prst="rect">
            <a:avLst/>
          </a:prstGeom>
        </p:spPr>
        <p:txBody>
          <a:bodyPr spcFirstLastPara="1" wrap="square" lIns="91425" tIns="91425" rIns="91425" bIns="91425" anchor="t" anchorCtr="0">
            <a:noAutofit/>
          </a:bodyPr>
          <a:lstStyle/>
          <a:p>
            <a:pPr marL="0" lvl="0" indent="0">
              <a:spcAft>
                <a:spcPts val="1200"/>
              </a:spcAft>
              <a:buNone/>
            </a:pPr>
            <a:r>
              <a:rPr lang="fr" sz="1600" dirty="0" smtClean="0">
                <a:latin typeface="Times New Roman"/>
                <a:ea typeface="Times New Roman"/>
                <a:cs typeface="Times New Roman"/>
                <a:sym typeface="Times New Roman"/>
              </a:rPr>
              <a:t>PostMySQL, and SQL server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platforms.greSQL</a:t>
            </a:r>
            <a:r>
              <a:rPr lang="fr" sz="1600" dirty="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162" name="Google Shape;162;p17"/>
          <p:cNvPicPr preferRelativeResize="0"/>
          <p:nvPr/>
        </p:nvPicPr>
        <p:blipFill>
          <a:blip r:embed="rId3">
            <a:alphaModFix/>
          </a:blip>
          <a:stretch>
            <a:fillRect/>
          </a:stretch>
        </p:blipFill>
        <p:spPr>
          <a:xfrm>
            <a:off x="914400" y="2295728"/>
            <a:ext cx="7169285" cy="2470825"/>
          </a:xfrm>
          <a:prstGeom prst="rect">
            <a:avLst/>
          </a:prstGeom>
          <a:noFill/>
          <a:ln>
            <a:noFill/>
          </a:ln>
        </p:spPr>
      </p:pic>
      <p:sp>
        <p:nvSpPr>
          <p:cNvPr id="5" name="Titre 4"/>
          <p:cNvSpPr>
            <a:spLocks noGrp="1"/>
          </p:cNvSpPr>
          <p:nvPr>
            <p:ph type="title"/>
          </p:nvPr>
        </p:nvSpPr>
        <p:spPr>
          <a:xfrm>
            <a:off x="680936" y="393750"/>
            <a:ext cx="7655464" cy="914100"/>
          </a:xfrm>
        </p:spPr>
        <p:txBody>
          <a:bodyPr>
            <a:normAutofit fontScale="90000"/>
          </a:bodyPr>
          <a:lstStyle/>
          <a:p>
            <a:r>
              <a:rPr lang="fr-FR" b="1" dirty="0" smtClean="0">
                <a:solidFill>
                  <a:srgbClr val="DE4C18"/>
                </a:solidFill>
                <a:latin typeface="Algerian" pitchFamily="82" charset="0"/>
              </a:rPr>
              <a:t>Comparaison </a:t>
            </a:r>
            <a:r>
              <a:rPr lang="fr-FR" b="1" dirty="0" err="1" smtClean="0">
                <a:solidFill>
                  <a:srgbClr val="DE4C18"/>
                </a:solidFill>
                <a:latin typeface="Algerian" pitchFamily="82" charset="0"/>
              </a:rPr>
              <a:t>between</a:t>
            </a:r>
            <a:r>
              <a:rPr lang="fr-FR" b="1" dirty="0" smtClean="0">
                <a:solidFill>
                  <a:srgbClr val="DE4C18"/>
                </a:solidFill>
                <a:latin typeface="Algerian" pitchFamily="82" charset="0"/>
              </a:rPr>
              <a:t> </a:t>
            </a:r>
            <a:r>
              <a:rPr lang="fr-FR" b="1" dirty="0" err="1" smtClean="0">
                <a:solidFill>
                  <a:srgbClr val="DE4C18"/>
                </a:solidFill>
                <a:latin typeface="Algerian" pitchFamily="82" charset="0"/>
              </a:rPr>
              <a:t>three</a:t>
            </a:r>
            <a:r>
              <a:rPr lang="fr-FR" b="1" dirty="0" smtClean="0">
                <a:solidFill>
                  <a:srgbClr val="DE4C18"/>
                </a:solidFill>
                <a:latin typeface="Algerian" pitchFamily="82" charset="0"/>
              </a:rPr>
              <a:t> </a:t>
            </a:r>
            <a:r>
              <a:rPr lang="fr-FR" b="1" dirty="0" smtClean="0">
                <a:solidFill>
                  <a:srgbClr val="DE4C18"/>
                </a:solidFill>
                <a:latin typeface="Algerian" pitchFamily="82" charset="0"/>
              </a:rPr>
              <a:t> </a:t>
            </a:r>
            <a:r>
              <a:rPr lang="fr-FR" b="1" dirty="0" err="1" smtClean="0">
                <a:solidFill>
                  <a:srgbClr val="DE4C18"/>
                </a:solidFill>
                <a:latin typeface="Algerian" pitchFamily="82" charset="0"/>
              </a:rPr>
              <a:t>relational</a:t>
            </a:r>
            <a:r>
              <a:rPr lang="fr-FR" b="1" dirty="0" smtClean="0">
                <a:solidFill>
                  <a:srgbClr val="DE4C18"/>
                </a:solidFill>
                <a:latin typeface="Algerian" pitchFamily="82" charset="0"/>
              </a:rPr>
              <a:t> RDBMS</a:t>
            </a:r>
            <a:r>
              <a:rPr lang="fr-FR" dirty="0" smtClean="0"/>
              <a:t> </a:t>
            </a:r>
            <a:endParaRPr lang="fr-FR" dirty="0"/>
          </a:p>
        </p:txBody>
      </p:sp>
      <p:pic>
        <p:nvPicPr>
          <p:cNvPr id="6" name="Image 5" descr="ii.jpg"/>
          <p:cNvPicPr>
            <a:picLocks noChangeAspect="1"/>
          </p:cNvPicPr>
          <p:nvPr/>
        </p:nvPicPr>
        <p:blipFill>
          <a:blip r:embed="rId4"/>
          <a:stretch>
            <a:fillRect/>
          </a:stretch>
        </p:blipFill>
        <p:spPr>
          <a:xfrm>
            <a:off x="7880445" y="204282"/>
            <a:ext cx="1019467" cy="865762"/>
          </a:xfrm>
          <a:prstGeom prst="rect">
            <a:avLst/>
          </a:prstGeom>
        </p:spPr>
      </p:pic>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marR="0" lvl="0" indent="0" algn="just" rtl="0">
              <a:lnSpc>
                <a:spcPct val="115000"/>
              </a:lnSpc>
              <a:spcBef>
                <a:spcPts val="0"/>
              </a:spcBef>
              <a:spcAft>
                <a:spcPts val="0"/>
              </a:spcAft>
              <a:buNone/>
            </a:pPr>
            <a:r>
              <a:rPr lang="fr" sz="2400" dirty="0">
                <a:latin typeface="Times New Roman"/>
                <a:ea typeface="Times New Roman"/>
                <a:cs typeface="Times New Roman"/>
                <a:sym typeface="Times New Roman"/>
              </a:rPr>
              <a:t>SQL Server is a database management system (DBMS) in SQL language incorporating, among other things, an RDBMS (relational DBMS ") developed and marketed by the Microsoft company. It works on Windows and Linux OS (since March 2016), but it is possible to launch it on Mac OS via Docker, because there is a version for download on the Microsoft website2.</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4" name="Google Shape;154;p16" descr="Icône de validation par la communauté"/>
          <p:cNvPicPr preferRelativeResize="0"/>
          <p:nvPr/>
        </p:nvPicPr>
        <p:blipFill>
          <a:blip r:embed="rId3">
            <a:alphaModFix/>
          </a:blip>
          <a:stretch>
            <a:fillRect/>
          </a:stretch>
        </p:blipFill>
        <p:spPr>
          <a:xfrm>
            <a:off x="152400" y="152400"/>
            <a:ext cx="295220" cy="152400"/>
          </a:xfrm>
          <a:prstGeom prst="rect">
            <a:avLst/>
          </a:prstGeom>
          <a:noFill/>
          <a:ln>
            <a:noFill/>
          </a:ln>
        </p:spPr>
      </p:pic>
      <p:pic>
        <p:nvPicPr>
          <p:cNvPr id="155" name="Google Shape;155;p16" descr="Icône de validation par la communauté"/>
          <p:cNvPicPr preferRelativeResize="0"/>
          <p:nvPr/>
        </p:nvPicPr>
        <p:blipFill>
          <a:blip r:embed="rId3">
            <a:alphaModFix/>
          </a:blip>
          <a:stretch>
            <a:fillRect/>
          </a:stretch>
        </p:blipFill>
        <p:spPr>
          <a:xfrm>
            <a:off x="152400" y="4631150"/>
            <a:ext cx="152400" cy="152400"/>
          </a:xfrm>
          <a:prstGeom prst="rect">
            <a:avLst/>
          </a:prstGeom>
          <a:noFill/>
          <a:ln>
            <a:noFill/>
          </a:ln>
        </p:spPr>
      </p:pic>
      <p:sp>
        <p:nvSpPr>
          <p:cNvPr id="6" name="Titre 5"/>
          <p:cNvSpPr>
            <a:spLocks noGrp="1"/>
          </p:cNvSpPr>
          <p:nvPr>
            <p:ph type="title"/>
          </p:nvPr>
        </p:nvSpPr>
        <p:spPr/>
        <p:txBody>
          <a:bodyPr/>
          <a:lstStyle/>
          <a:p>
            <a:pPr algn="ctr"/>
            <a:r>
              <a:rPr lang="fr-FR" b="1" dirty="0" smtClean="0">
                <a:solidFill>
                  <a:srgbClr val="DE4C18"/>
                </a:solidFill>
                <a:latin typeface="Algerian" pitchFamily="82" charset="0"/>
              </a:rPr>
              <a:t>SQL  Server</a:t>
            </a:r>
            <a:endParaRPr lang="fr-FR" b="1" dirty="0">
              <a:solidFill>
                <a:srgbClr val="DE4C18"/>
              </a:solidFill>
              <a:latin typeface="Algerian" pitchFamily="82" charset="0"/>
            </a:endParaRPr>
          </a:p>
        </p:txBody>
      </p:sp>
      <p:pic>
        <p:nvPicPr>
          <p:cNvPr id="7" name="Image 6" descr="ii.jpg"/>
          <p:cNvPicPr>
            <a:picLocks noChangeAspect="1"/>
          </p:cNvPicPr>
          <p:nvPr/>
        </p:nvPicPr>
        <p:blipFill>
          <a:blip r:embed="rId4"/>
          <a:stretch>
            <a:fillRect/>
          </a:stretch>
        </p:blipFill>
        <p:spPr>
          <a:xfrm>
            <a:off x="7651353" y="204281"/>
            <a:ext cx="1248560" cy="106031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wipe(down)">
                                      <p:cBhvr>
                                        <p:cTn id="7" dur="500"/>
                                        <p:tgtEl>
                                          <p:spTgt spid="1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4" name="Image 3" descr="imgg.jpeg"/>
          <p:cNvPicPr>
            <a:picLocks noChangeAspect="1"/>
          </p:cNvPicPr>
          <p:nvPr/>
        </p:nvPicPr>
        <p:blipFill>
          <a:blip r:embed="rId3"/>
          <a:stretch>
            <a:fillRect/>
          </a:stretch>
        </p:blipFill>
        <p:spPr>
          <a:xfrm>
            <a:off x="1935805" y="791790"/>
            <a:ext cx="4990290" cy="3391104"/>
          </a:xfrm>
          <a:prstGeom prst="rect">
            <a:avLst/>
          </a:prstGeom>
        </p:spPr>
      </p:pic>
    </p:spTree>
  </p:cSld>
  <p:clrMapOvr>
    <a:masterClrMapping/>
  </p:clrMapOvr>
  <p:transition spd="slow">
    <p:wipe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TotalTime>
  <Words>263</Words>
  <PresentationFormat>Affichage à l'écran (16:9)</PresentationFormat>
  <Paragraphs>12</Paragraphs>
  <Slides>6</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Arial</vt:lpstr>
      <vt:lpstr>Montserrat</vt:lpstr>
      <vt:lpstr>Wingdings 2</vt:lpstr>
      <vt:lpstr>Franklin Gothic Book</vt:lpstr>
      <vt:lpstr>Perpetua</vt:lpstr>
      <vt:lpstr>Times New Roman</vt:lpstr>
      <vt:lpstr>Algerian</vt:lpstr>
      <vt:lpstr>Capitaux</vt:lpstr>
      <vt:lpstr>Introduction Database checkpoint</vt:lpstr>
      <vt:lpstr>MySQL</vt:lpstr>
      <vt:lpstr>Postgre SQL</vt:lpstr>
      <vt:lpstr>Comparaison between three  relational RDBMS </vt:lpstr>
      <vt:lpstr>SQL  Server</vt:lpstr>
      <vt:lpstr>Diapositive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Database checkpoint</dc:title>
  <dc:creator>hp</dc:creator>
  <cp:lastModifiedBy>hp</cp:lastModifiedBy>
  <cp:revision>11</cp:revision>
  <dcterms:modified xsi:type="dcterms:W3CDTF">2022-07-13T21:14:03Z</dcterms:modified>
</cp:coreProperties>
</file>