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83" d="100"/>
          <a:sy n="83" d="100"/>
        </p:scale>
        <p:origin x="686" y="77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174F7E-DFFE-2A15-A701-4A657CF3615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7B59948-331D-3524-A7ED-7D98C537457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E6778D-C70E-2FCA-A5AD-1DDE0F2D33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99150CD-B85C-1454-50B8-F7E62BE860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F1C1228-10A1-9062-0645-AEF4B23338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43480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EC488-6F2F-63CC-180A-183724C8D0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FD0D5A8-304C-745E-A7CA-31FCCF50BDD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9F6390-0A4C-F037-3BE0-F54C5C07D2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6741E6B-6A8D-12EB-B941-3BE334259D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9A9CB60-2B16-36D3-7770-5A3077EDE3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8719310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1A6FFE7-F498-5C27-7029-3E104E636C3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D149716-7FFA-3383-5E54-BFA16048AE8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5B84EC-CD26-6D3F-A912-983DAF4E4F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A76D46E-66C3-98CE-A10D-F9512E532A1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781A259-7B61-BF79-1028-DCD119AA46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47441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921CD3-C603-A701-DE3E-6534A896F4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07D426-228B-954D-C850-1B147F16EC8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51F21B-C178-D365-69AF-FF58D3C84A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3D0B4F3-AD72-19F7-3D08-A66A7B7EF1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227A8FD-BEFB-9614-3AEB-EB8F3149DD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37043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64DBBA-7ED8-92AB-1F07-81C51385B8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345A799-6B7C-90C4-5565-BC98ECF6D7E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54D081F-78CE-BB92-E01A-C19A72922B5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D391FC-C3D4-CEF5-1961-4A2432BF28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5F224D8-AACC-4FC4-6194-BB05FBC24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144603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E27895-44DA-0CAA-CEB5-55EBFE372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EE7BCFB-B71C-E629-94FB-E7915A302F4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10EB75A-E385-2164-2ADB-62B2E85262C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62E778-A379-FA40-B835-9D7326DF4AB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8F6EA8C-3462-E075-B563-D387B0AF5B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4887222-27F2-F717-8CC0-0E6035DB16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552489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3466E5-C2E1-2011-4763-E90BFDA22A4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DA87C7A-D7C2-B036-CB6B-D0127CF6B1B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01C549A-9C01-436A-D385-AA65BCCDF9F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5B0E6773-A9C5-5E3F-8AAC-EFEAE1769EE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30D8AAF-7940-1A9C-F202-FF124B27429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CEDF19E-99FD-71C4-B9C9-A0D0C8C811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02B229D-2E33-DEC3-83E3-01067D4E1F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58AB25-C23E-AAD7-679C-8976B1BB20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389676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E3C1A3-BFD9-D103-B19E-3B515F963F0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1896B94-CB76-D526-C881-956821BA27D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2551FF1-6AA9-8C66-36BA-CB5E1173BB7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2205C92-99FB-8590-F7B3-F461F8A646D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715913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37AE875-48C9-07AB-F37F-C31677E6169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2968C66-318B-7FD9-EAD0-29CE7E3815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70D1260-E048-D024-F873-1D3F3C5B1D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9421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A35B12-953F-5E75-9955-EA8B4DF1F0B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9031AB3-3D63-D147-3941-458C5DA3236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4B5558F-E44F-AB78-8E40-964A1935CD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4E70449-67E4-EEE4-EED0-F4ED28B1132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A059902-6F35-FC89-EE0C-CAB5F6E461D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32F4898-93FC-3445-E958-C6E63C24FA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6610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E11AC81-72FC-415D-5A30-1DD8BC5194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3D486FF-F086-1ADF-7D42-14B51823ACB4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87A7C4F-C454-0902-5691-25912739FFA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2E6721C-6C7D-DA6B-A17E-4CFF541659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A0A8400-C05D-2512-2754-BF3F3348F4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B066D8-2002-6858-8926-BC51646D4E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555383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423309-74FC-2879-70EC-C18F9D7140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F5A2F9D-8B23-51EF-3BA3-E1334D2C009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38F4DCA-2B1B-3DE3-937D-C66B314B3A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A1FB74-F1E5-47BB-899C-98CC94D5158C}" type="datetimeFigureOut">
              <a:rPr lang="en-US" smtClean="0"/>
              <a:t>9/27/2023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C88D18C-05BC-7EA4-7B83-CCB1F997EB7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6539AA-161D-E00E-C00C-E7FDA64EB5DD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211F9F4-5F33-422C-A198-D016157D18A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52431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image" Target="../media/image2.png"/><Relationship Id="rId18" Type="http://schemas.openxmlformats.org/officeDocument/2006/relationships/image" Target="../media/image210.png"/><Relationship Id="rId26" Type="http://schemas.openxmlformats.org/officeDocument/2006/relationships/image" Target="../media/image20.png"/><Relationship Id="rId39" Type="http://schemas.openxmlformats.org/officeDocument/2006/relationships/image" Target="../media/image30.png"/><Relationship Id="rId21" Type="http://schemas.openxmlformats.org/officeDocument/2006/relationships/image" Target="../media/image6.png"/><Relationship Id="rId34" Type="http://schemas.openxmlformats.org/officeDocument/2006/relationships/image" Target="../media/image19.png"/><Relationship Id="rId42" Type="http://schemas.openxmlformats.org/officeDocument/2006/relationships/image" Target="../media/image33.png"/><Relationship Id="rId12" Type="http://schemas.openxmlformats.org/officeDocument/2006/relationships/image" Target="../media/image11.png"/><Relationship Id="rId17" Type="http://schemas.openxmlformats.org/officeDocument/2006/relationships/image" Target="../media/image110.png"/><Relationship Id="rId25" Type="http://schemas.openxmlformats.org/officeDocument/2006/relationships/image" Target="../media/image15.png"/><Relationship Id="rId33" Type="http://schemas.openxmlformats.org/officeDocument/2006/relationships/image" Target="../media/image17.png"/><Relationship Id="rId38" Type="http://schemas.openxmlformats.org/officeDocument/2006/relationships/image" Target="../media/image28.png"/><Relationship Id="rId16" Type="http://schemas.openxmlformats.org/officeDocument/2006/relationships/image" Target="../media/image3.png"/><Relationship Id="rId20" Type="http://schemas.openxmlformats.org/officeDocument/2006/relationships/image" Target="../media/image4.png"/><Relationship Id="rId29" Type="http://schemas.openxmlformats.org/officeDocument/2006/relationships/image" Target="../media/image23.png"/><Relationship Id="rId41" Type="http://schemas.openxmlformats.org/officeDocument/2006/relationships/image" Target="../media/image3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.png"/><Relationship Id="rId11" Type="http://schemas.openxmlformats.org/officeDocument/2006/relationships/image" Target="../media/image1.png"/><Relationship Id="rId24" Type="http://schemas.openxmlformats.org/officeDocument/2006/relationships/image" Target="../media/image18.png"/><Relationship Id="rId32" Type="http://schemas.openxmlformats.org/officeDocument/2006/relationships/image" Target="../media/image26.png"/><Relationship Id="rId37" Type="http://schemas.openxmlformats.org/officeDocument/2006/relationships/image" Target="../media/image27.png"/><Relationship Id="rId40" Type="http://schemas.openxmlformats.org/officeDocument/2006/relationships/image" Target="../media/image32.png"/><Relationship Id="rId15" Type="http://schemas.openxmlformats.org/officeDocument/2006/relationships/image" Target="../media/image14.png"/><Relationship Id="rId23" Type="http://schemas.openxmlformats.org/officeDocument/2006/relationships/image" Target="../media/image12.png"/><Relationship Id="rId28" Type="http://schemas.openxmlformats.org/officeDocument/2006/relationships/image" Target="../media/image22.png"/><Relationship Id="rId36" Type="http://schemas.openxmlformats.org/officeDocument/2006/relationships/image" Target="../media/image24.png"/><Relationship Id="rId10" Type="http://schemas.openxmlformats.org/officeDocument/2006/relationships/image" Target="../media/image9.png"/><Relationship Id="rId19" Type="http://schemas.openxmlformats.org/officeDocument/2006/relationships/image" Target="../media/image31.png"/><Relationship Id="rId31" Type="http://schemas.openxmlformats.org/officeDocument/2006/relationships/image" Target="../media/image25.png"/><Relationship Id="rId9" Type="http://schemas.openxmlformats.org/officeDocument/2006/relationships/image" Target="../media/image8.png"/><Relationship Id="rId14" Type="http://schemas.openxmlformats.org/officeDocument/2006/relationships/image" Target="../media/image13.png"/><Relationship Id="rId22" Type="http://schemas.openxmlformats.org/officeDocument/2006/relationships/image" Target="../media/image10.png"/><Relationship Id="rId27" Type="http://schemas.openxmlformats.org/officeDocument/2006/relationships/image" Target="../media/image21.png"/><Relationship Id="rId30" Type="http://schemas.openxmlformats.org/officeDocument/2006/relationships/image" Target="../media/image16.png"/><Relationship Id="rId35" Type="http://schemas.openxmlformats.org/officeDocument/2006/relationships/image" Target="../media/image29.png"/><Relationship Id="rId8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/>
              <p:nvPr/>
            </p:nvSpPr>
            <p:spPr>
              <a:xfrm>
                <a:off x="106567" y="-7017"/>
                <a:ext cx="2562625" cy="307777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sz="1400" b="1" dirty="0"/>
                  <a:t>2-layer </a:t>
                </a:r>
                <a14:m>
                  <m:oMath xmlns:m="http://schemas.openxmlformats.org/officeDocument/2006/math"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ℓ=</m:t>
                    </m:r>
                    <m:r>
                      <a:rPr lang="en-US" sz="1400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US" sz="1400" b="1" dirty="0"/>
                  <a:t> example of HGRN </a:t>
                </a:r>
              </a:p>
            </p:txBody>
          </p:sp>
        </mc:Choice>
        <mc:Fallback xmlns="">
          <p:sp>
            <p:nvSpPr>
              <p:cNvPr id="58" name="TextBox 57">
                <a:extLst>
                  <a:ext uri="{FF2B5EF4-FFF2-40B4-BE49-F238E27FC236}">
                    <a16:creationId xmlns:a16="http://schemas.microsoft.com/office/drawing/2014/main" id="{2ED75D02-98CB-40D9-2719-2CD2DC3294B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6567" y="-7017"/>
                <a:ext cx="2562625" cy="307777"/>
              </a:xfrm>
              <a:prstGeom prst="rect">
                <a:avLst/>
              </a:prstGeom>
              <a:blipFill>
                <a:blip r:embed="rId6"/>
                <a:stretch>
                  <a:fillRect l="-713" t="-4000" b="-2000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5" name="TextBox 94">
            <a:extLst>
              <a:ext uri="{FF2B5EF4-FFF2-40B4-BE49-F238E27FC236}">
                <a16:creationId xmlns:a16="http://schemas.microsoft.com/office/drawing/2014/main" id="{A4828E84-6559-422F-F97D-74061E45ACC7}"/>
              </a:ext>
            </a:extLst>
          </p:cNvPr>
          <p:cNvSpPr txBox="1"/>
          <p:nvPr/>
        </p:nvSpPr>
        <p:spPr>
          <a:xfrm>
            <a:off x="1760269" y="844616"/>
            <a:ext cx="17560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FF0000"/>
                </a:solidFill>
              </a:rPr>
              <a:t>Encoder Module</a:t>
            </a:r>
          </a:p>
        </p:txBody>
      </p:sp>
      <p:cxnSp>
        <p:nvCxnSpPr>
          <p:cNvPr id="94" name="Straight Arrow Connector 93">
            <a:extLst>
              <a:ext uri="{FF2B5EF4-FFF2-40B4-BE49-F238E27FC236}">
                <a16:creationId xmlns:a16="http://schemas.microsoft.com/office/drawing/2014/main" id="{35A91EEE-39C2-9F4A-EF7B-C6A3BBD2C3FF}"/>
              </a:ext>
            </a:extLst>
          </p:cNvPr>
          <p:cNvCxnSpPr>
            <a:cxnSpLocks/>
          </p:cNvCxnSpPr>
          <p:nvPr/>
        </p:nvCxnSpPr>
        <p:spPr>
          <a:xfrm>
            <a:off x="4948184" y="2797020"/>
            <a:ext cx="0" cy="111919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/>
              <p:nvPr/>
            </p:nvSpPr>
            <p:spPr>
              <a:xfrm>
                <a:off x="10544918" y="678244"/>
                <a:ext cx="895852" cy="784802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 </m:t>
                      </m:r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</m:oMath>
                  </m:oMathPara>
                </a14:m>
                <a:endParaRPr lang="en-US" dirty="0"/>
              </a:p>
            </p:txBody>
          </p:sp>
        </mc:Choice>
        <mc:Fallback xmlns="">
          <p:sp>
            <p:nvSpPr>
              <p:cNvPr id="45" name="Rectangle 44">
                <a:extLst>
                  <a:ext uri="{FF2B5EF4-FFF2-40B4-BE49-F238E27FC236}">
                    <a16:creationId xmlns:a16="http://schemas.microsoft.com/office/drawing/2014/main" id="{B7783DD1-3C88-DDE3-D3C9-E93F0CFC851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918" y="678244"/>
                <a:ext cx="895852" cy="784802"/>
              </a:xfrm>
              <a:prstGeom prst="rect">
                <a:avLst/>
              </a:prstGeom>
              <a:blipFill>
                <a:blip r:embed="rId8"/>
                <a:stretch>
                  <a:fillRect r="-4605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/>
              <p:nvPr/>
            </p:nvSpPr>
            <p:spPr>
              <a:xfrm>
                <a:off x="10544918" y="1498099"/>
                <a:ext cx="1089080" cy="285271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</a:rPr>
                            <m:t>𝑨</m:t>
                          </m:r>
                        </m:e>
                      </m:acc>
                      <m:r>
                        <a:rPr lang="en-US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𝑁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𝑵</m:t>
                          </m:r>
                        </m:sup>
                      </m:sSup>
                    </m:oMath>
                  </m:oMathPara>
                </a14:m>
                <a:endParaRPr lang="en-US" b="1" dirty="0">
                  <a:ea typeface="Cambria Math" panose="02040503050406030204" pitchFamily="18" charset="0"/>
                </a:endParaRPr>
              </a:p>
            </p:txBody>
          </p:sp>
        </mc:Choice>
        <mc:Fallback xmlns="">
          <p:sp>
            <p:nvSpPr>
              <p:cNvPr id="60" name="TextBox 59">
                <a:extLst>
                  <a:ext uri="{FF2B5EF4-FFF2-40B4-BE49-F238E27FC236}">
                    <a16:creationId xmlns:a16="http://schemas.microsoft.com/office/drawing/2014/main" id="{A18B1525-7F1C-763A-85E6-32952D068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544918" y="1498099"/>
                <a:ext cx="1089080" cy="285271"/>
              </a:xfrm>
              <a:prstGeom prst="rect">
                <a:avLst/>
              </a:prstGeom>
              <a:blipFill>
                <a:blip r:embed="rId9"/>
                <a:stretch>
                  <a:fillRect l="-5056" t="-19149" r="-2809" b="-638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80" name="Rectangle: Rounded Corners 79">
            <a:extLst>
              <a:ext uri="{FF2B5EF4-FFF2-40B4-BE49-F238E27FC236}">
                <a16:creationId xmlns:a16="http://schemas.microsoft.com/office/drawing/2014/main" id="{12396251-8153-2016-11D0-FB3DEE2606EF}"/>
              </a:ext>
            </a:extLst>
          </p:cNvPr>
          <p:cNvSpPr/>
          <p:nvPr/>
        </p:nvSpPr>
        <p:spPr>
          <a:xfrm>
            <a:off x="79674" y="851752"/>
            <a:ext cx="5204684" cy="2665473"/>
          </a:xfrm>
          <a:prstGeom prst="roundRect">
            <a:avLst/>
          </a:prstGeom>
          <a:noFill/>
          <a:ln w="19050">
            <a:solidFill>
              <a:srgbClr val="FF000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/>
              <p:nvPr/>
            </p:nvSpPr>
            <p:spPr>
              <a:xfrm>
                <a:off x="427990" y="1247038"/>
                <a:ext cx="731646" cy="64899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𝑨</m:t>
                      </m:r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70778F71-61E0-A9E3-8980-4D2946B42B01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27990" y="1247038"/>
                <a:ext cx="731646" cy="648993"/>
              </a:xfrm>
              <a:prstGeom prst="rect">
                <a:avLst/>
              </a:prstGeom>
              <a:blipFill>
                <a:blip r:embed="rId10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id="{4A8ECB80-6489-3633-5426-A4DFA8104539}"/>
              </a:ext>
            </a:extLst>
          </p:cNvPr>
          <p:cNvSpPr/>
          <p:nvPr/>
        </p:nvSpPr>
        <p:spPr>
          <a:xfrm>
            <a:off x="427990" y="2148085"/>
            <a:ext cx="731646" cy="929451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 w="28575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X</a:t>
            </a:r>
          </a:p>
        </p:txBody>
      </p:sp>
      <p:cxnSp>
        <p:nvCxnSpPr>
          <p:cNvPr id="9" name="Straight Arrow Connector 8">
            <a:extLst>
              <a:ext uri="{FF2B5EF4-FFF2-40B4-BE49-F238E27FC236}">
                <a16:creationId xmlns:a16="http://schemas.microsoft.com/office/drawing/2014/main" id="{6E17B605-1A29-F2F9-E75B-BC08DEAB0E04}"/>
              </a:ext>
            </a:extLst>
          </p:cNvPr>
          <p:cNvCxnSpPr>
            <a:cxnSpLocks/>
            <a:stCxn id="4" idx="3"/>
            <a:endCxn id="27" idx="1"/>
          </p:cNvCxnSpPr>
          <p:nvPr/>
        </p:nvCxnSpPr>
        <p:spPr>
          <a:xfrm>
            <a:off x="1159636" y="1571535"/>
            <a:ext cx="383562" cy="544069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Arrow Connector 9">
            <a:extLst>
              <a:ext uri="{FF2B5EF4-FFF2-40B4-BE49-F238E27FC236}">
                <a16:creationId xmlns:a16="http://schemas.microsoft.com/office/drawing/2014/main" id="{F035ED05-DECC-BEA0-5273-66323BAAF051}"/>
              </a:ext>
            </a:extLst>
          </p:cNvPr>
          <p:cNvCxnSpPr>
            <a:cxnSpLocks/>
            <a:stCxn id="5" idx="3"/>
            <a:endCxn id="27" idx="1"/>
          </p:cNvCxnSpPr>
          <p:nvPr/>
        </p:nvCxnSpPr>
        <p:spPr>
          <a:xfrm flipV="1">
            <a:off x="1159636" y="2115604"/>
            <a:ext cx="383562" cy="49720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/>
              <p:nvPr/>
            </p:nvSpPr>
            <p:spPr>
              <a:xfrm>
                <a:off x="2927710" y="1629342"/>
                <a:ext cx="731646" cy="11515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𝑯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11" name="Rectangle 10">
                <a:extLst>
                  <a:ext uri="{FF2B5EF4-FFF2-40B4-BE49-F238E27FC236}">
                    <a16:creationId xmlns:a16="http://schemas.microsoft.com/office/drawing/2014/main" id="{23D9F638-7294-8211-7B25-3EC044435C2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27710" y="1629342"/>
                <a:ext cx="731646" cy="1151551"/>
              </a:xfrm>
              <a:prstGeom prst="rect">
                <a:avLst/>
              </a:prstGeom>
              <a:blipFill>
                <a:blip r:embed="rId11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/>
              <p:nvPr/>
            </p:nvSpPr>
            <p:spPr>
              <a:xfrm>
                <a:off x="4747743" y="1645469"/>
                <a:ext cx="400882" cy="11515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12" name="Rectangle 11">
                <a:extLst>
                  <a:ext uri="{FF2B5EF4-FFF2-40B4-BE49-F238E27FC236}">
                    <a16:creationId xmlns:a16="http://schemas.microsoft.com/office/drawing/2014/main" id="{7007CC9C-EBFC-8CB2-A8A3-FFD976E7827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747743" y="1645469"/>
                <a:ext cx="400882" cy="1151551"/>
              </a:xfrm>
              <a:prstGeom prst="rect">
                <a:avLst/>
              </a:prstGeom>
              <a:blipFill>
                <a:blip r:embed="rId12"/>
                <a:stretch>
                  <a:fillRect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3" name="Straight Arrow Connector 12">
            <a:extLst>
              <a:ext uri="{FF2B5EF4-FFF2-40B4-BE49-F238E27FC236}">
                <a16:creationId xmlns:a16="http://schemas.microsoft.com/office/drawing/2014/main" id="{03A8B25E-702E-3D38-92B4-A5FDA49AA5E9}"/>
              </a:ext>
            </a:extLst>
          </p:cNvPr>
          <p:cNvCxnSpPr>
            <a:cxnSpLocks/>
          </p:cNvCxnSpPr>
          <p:nvPr/>
        </p:nvCxnSpPr>
        <p:spPr>
          <a:xfrm>
            <a:off x="3705998" y="2175986"/>
            <a:ext cx="335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9DDDA68-3939-012F-4663-2EC047946AC6}"/>
              </a:ext>
            </a:extLst>
          </p:cNvPr>
          <p:cNvCxnSpPr>
            <a:cxnSpLocks/>
          </p:cNvCxnSpPr>
          <p:nvPr/>
        </p:nvCxnSpPr>
        <p:spPr>
          <a:xfrm flipV="1">
            <a:off x="4341868" y="2171137"/>
            <a:ext cx="351476" cy="4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6C7A51CA-DE22-6115-5E7E-F2460E5052D5}"/>
              </a:ext>
            </a:extLst>
          </p:cNvPr>
          <p:cNvSpPr txBox="1"/>
          <p:nvPr/>
        </p:nvSpPr>
        <p:spPr>
          <a:xfrm>
            <a:off x="3969517" y="2023276"/>
            <a:ext cx="370935" cy="30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/>
              <p:nvPr/>
            </p:nvSpPr>
            <p:spPr>
              <a:xfrm>
                <a:off x="7952577" y="1563849"/>
                <a:ext cx="731646" cy="1151551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𝒎</m:t>
                          </m:r>
                        </m:sub>
                      </m:sSub>
                    </m:oMath>
                  </m:oMathPara>
                </a14:m>
                <a:endParaRPr lang="en-US" b="1" dirty="0"/>
              </a:p>
            </p:txBody>
          </p:sp>
        </mc:Choice>
        <mc:Fallback xmlns="">
          <p:sp>
            <p:nvSpPr>
              <p:cNvPr id="37" name="Rectangle 36">
                <a:extLst>
                  <a:ext uri="{FF2B5EF4-FFF2-40B4-BE49-F238E27FC236}">
                    <a16:creationId xmlns:a16="http://schemas.microsoft.com/office/drawing/2014/main" id="{5B9E5334-E351-704E-A296-36D5D7B27039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952577" y="1563849"/>
                <a:ext cx="731646" cy="1151551"/>
              </a:xfrm>
              <a:prstGeom prst="rect">
                <a:avLst/>
              </a:prstGeom>
              <a:blipFill>
                <a:blip r:embed="rId13"/>
                <a:stretch>
                  <a:fillRect r="-320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A647EE1E-51B0-D0D4-C649-A31AE2813882}"/>
              </a:ext>
            </a:extLst>
          </p:cNvPr>
          <p:cNvCxnSpPr>
            <a:cxnSpLocks/>
          </p:cNvCxnSpPr>
          <p:nvPr/>
        </p:nvCxnSpPr>
        <p:spPr>
          <a:xfrm>
            <a:off x="5275609" y="2161812"/>
            <a:ext cx="335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Straight Arrow Connector 41">
            <a:extLst>
              <a:ext uri="{FF2B5EF4-FFF2-40B4-BE49-F238E27FC236}">
                <a16:creationId xmlns:a16="http://schemas.microsoft.com/office/drawing/2014/main" id="{2BBE2A21-01B6-F67B-9472-770C8B581B8A}"/>
              </a:ext>
            </a:extLst>
          </p:cNvPr>
          <p:cNvCxnSpPr>
            <a:cxnSpLocks/>
          </p:cNvCxnSpPr>
          <p:nvPr/>
        </p:nvCxnSpPr>
        <p:spPr>
          <a:xfrm flipV="1">
            <a:off x="5841742" y="2152115"/>
            <a:ext cx="351476" cy="4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3" name="TextBox 42">
            <a:extLst>
              <a:ext uri="{FF2B5EF4-FFF2-40B4-BE49-F238E27FC236}">
                <a16:creationId xmlns:a16="http://schemas.microsoft.com/office/drawing/2014/main" id="{35B97ADC-2A0D-B1D3-DF7A-FC86354D3208}"/>
              </a:ext>
            </a:extLst>
          </p:cNvPr>
          <p:cNvSpPr txBox="1"/>
          <p:nvPr/>
        </p:nvSpPr>
        <p:spPr>
          <a:xfrm>
            <a:off x="5539127" y="2009102"/>
            <a:ext cx="370935" cy="3054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. . .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/>
              <p:nvPr/>
            </p:nvSpPr>
            <p:spPr>
              <a:xfrm>
                <a:off x="9264994" y="1578146"/>
                <a:ext cx="731646" cy="1121503"/>
              </a:xfrm>
              <a:prstGeom prst="rect">
                <a:avLst/>
              </a:prstGeom>
              <a:solidFill>
                <a:schemeClr val="accent1">
                  <a:lumMod val="40000"/>
                  <a:lumOff val="60000"/>
                </a:schemeClr>
              </a:solidFill>
              <a:ln w="28575"/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</m:acc>
                    </m:oMath>
                  </m:oMathPara>
                </a14:m>
                <a:endParaRPr lang="en-US" b="1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46" name="Rectangle 45">
                <a:extLst>
                  <a:ext uri="{FF2B5EF4-FFF2-40B4-BE49-F238E27FC236}">
                    <a16:creationId xmlns:a16="http://schemas.microsoft.com/office/drawing/2014/main" id="{44D6C9B5-8E41-5E53-E52F-E2982DA120DC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264994" y="1578146"/>
                <a:ext cx="731646" cy="1121503"/>
              </a:xfrm>
              <a:prstGeom prst="rect">
                <a:avLst/>
              </a:prstGeom>
              <a:blipFill>
                <a:blip r:embed="rId14"/>
                <a:stretch>
                  <a:fillRect r="-13600"/>
                </a:stretch>
              </a:blipFill>
              <a:ln w="28575"/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63" name="Straight Arrow Connector 62">
            <a:extLst>
              <a:ext uri="{FF2B5EF4-FFF2-40B4-BE49-F238E27FC236}">
                <a16:creationId xmlns:a16="http://schemas.microsoft.com/office/drawing/2014/main" id="{507CFCA3-DEF0-AC64-0520-87837E605E8C}"/>
              </a:ext>
            </a:extLst>
          </p:cNvPr>
          <p:cNvCxnSpPr>
            <a:cxnSpLocks/>
            <a:stCxn id="37" idx="3"/>
            <a:endCxn id="46" idx="1"/>
          </p:cNvCxnSpPr>
          <p:nvPr/>
        </p:nvCxnSpPr>
        <p:spPr>
          <a:xfrm flipV="1">
            <a:off x="8684223" y="2138898"/>
            <a:ext cx="580771" cy="72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: Rounded Corners 81">
            <a:extLst>
              <a:ext uri="{FF2B5EF4-FFF2-40B4-BE49-F238E27FC236}">
                <a16:creationId xmlns:a16="http://schemas.microsoft.com/office/drawing/2014/main" id="{2104AFEB-C76D-76FD-1656-E84002A40CB9}"/>
              </a:ext>
            </a:extLst>
          </p:cNvPr>
          <p:cNvSpPr/>
          <p:nvPr/>
        </p:nvSpPr>
        <p:spPr>
          <a:xfrm>
            <a:off x="4650613" y="857428"/>
            <a:ext cx="4383208" cy="2665473"/>
          </a:xfrm>
          <a:prstGeom prst="roundRect">
            <a:avLst/>
          </a:prstGeom>
          <a:noFill/>
          <a:ln w="19050">
            <a:solidFill>
              <a:srgbClr val="00B050"/>
            </a:solidFill>
            <a:prstDash val="lg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3F79892E-7141-57AB-83EF-7CD96F27D664}"/>
              </a:ext>
            </a:extLst>
          </p:cNvPr>
          <p:cNvSpPr txBox="1"/>
          <p:nvPr/>
        </p:nvSpPr>
        <p:spPr>
          <a:xfrm>
            <a:off x="5656293" y="840717"/>
            <a:ext cx="270202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solidFill>
                  <a:srgbClr val="00B050"/>
                </a:solidFill>
              </a:rPr>
              <a:t>Attribute Decoder Module</a:t>
            </a:r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EE0CE50D-10DD-11E2-5A6A-756FD000CCE4}"/>
              </a:ext>
            </a:extLst>
          </p:cNvPr>
          <p:cNvCxnSpPr>
            <a:cxnSpLocks/>
            <a:stCxn id="12" idx="0"/>
            <a:endCxn id="45" idx="0"/>
          </p:cNvCxnSpPr>
          <p:nvPr/>
        </p:nvCxnSpPr>
        <p:spPr>
          <a:xfrm rot="5400000" flipH="1" flipV="1">
            <a:off x="7486902" y="-1860473"/>
            <a:ext cx="967225" cy="6044660"/>
          </a:xfrm>
          <a:prstGeom prst="bentConnector3">
            <a:avLst>
              <a:gd name="adj1" fmla="val 145599"/>
            </a:avLst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962D9-D8CE-B629-69DD-F027577B7EB5}"/>
                  </a:ext>
                </a:extLst>
              </p:cNvPr>
              <p:cNvSpPr txBox="1"/>
              <p:nvPr/>
            </p:nvSpPr>
            <p:spPr>
              <a:xfrm>
                <a:off x="1543198" y="1946327"/>
                <a:ext cx="1141851" cy="338554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𝐺𝐴𝑇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𝑿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DE0962D9-D8CE-B629-69DD-F027577B7EB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43198" y="1946327"/>
                <a:ext cx="1141851" cy="338554"/>
              </a:xfrm>
              <a:prstGeom prst="rect">
                <a:avLst/>
              </a:prstGeom>
              <a:blipFill>
                <a:blip r:embed="rId15"/>
                <a:stretch>
                  <a:fillRect b="-892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83568-3F6B-85F1-8427-0AF461E0C37E}"/>
                  </a:ext>
                </a:extLst>
              </p:cNvPr>
              <p:cNvSpPr txBox="1"/>
              <p:nvPr/>
            </p:nvSpPr>
            <p:spPr>
              <a:xfrm>
                <a:off x="6161278" y="1969313"/>
                <a:ext cx="1507849" cy="345223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𝐺𝐴𝑇</m:t>
                      </m:r>
                      <m:r>
                        <a:rPr lang="en-US" sz="1600" b="0" i="1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acc>
                            <m:accPr>
                              <m:chr m:val="̂"/>
                              <m:ctrlP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𝑯</m:t>
                              </m:r>
                            </m:e>
                          </m:acc>
                        </m:e>
                        <m:sub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𝒎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</m:sub>
                      </m:sSub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,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𝑨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1600" dirty="0"/>
              </a:p>
            </p:txBody>
          </p:sp>
        </mc:Choice>
        <mc:Fallback xmlns="">
          <p:sp>
            <p:nvSpPr>
              <p:cNvPr id="51" name="TextBox 50">
                <a:extLst>
                  <a:ext uri="{FF2B5EF4-FFF2-40B4-BE49-F238E27FC236}">
                    <a16:creationId xmlns:a16="http://schemas.microsoft.com/office/drawing/2014/main" id="{7C983568-3F6B-85F1-8427-0AF461E0C37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61278" y="1969313"/>
                <a:ext cx="1507849" cy="345223"/>
              </a:xfrm>
              <a:prstGeom prst="rect">
                <a:avLst/>
              </a:prstGeom>
              <a:blipFill>
                <a:blip r:embed="rId16"/>
                <a:stretch>
                  <a:fillRect b="-10526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1F78938F-C149-091B-45CB-396D6091485C}"/>
              </a:ext>
            </a:extLst>
          </p:cNvPr>
          <p:cNvCxnSpPr>
            <a:cxnSpLocks/>
          </p:cNvCxnSpPr>
          <p:nvPr/>
        </p:nvCxnSpPr>
        <p:spPr>
          <a:xfrm flipV="1">
            <a:off x="7564405" y="2156963"/>
            <a:ext cx="351476" cy="4848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mc:AlternateContent xmlns:mc="http://schemas.openxmlformats.org/markup-compatibility/2006" xmlns:a14="http://schemas.microsoft.com/office/drawing/2010/main">
        <mc:Choice Requires="a14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F1677C0-2C69-DD62-7BCE-726EC3DDA996}"/>
                  </a:ext>
                </a:extLst>
              </p:cNvPr>
              <p:cNvSpPr txBox="1"/>
              <p:nvPr/>
            </p:nvSpPr>
            <p:spPr>
              <a:xfrm>
                <a:off x="6552458" y="337479"/>
                <a:ext cx="2658869" cy="25064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r>
                  <a:rPr lang="en-US" sz="1600" b="1" dirty="0"/>
                  <a:t>Graph Reconstruction: </a:t>
                </a:r>
                <a14:m>
                  <m:oMath xmlns:m="http://schemas.openxmlformats.org/officeDocument/2006/math">
                    <m:r>
                      <a:rPr lang="en-US" sz="1600" b="0" i="1" smtClean="0">
                        <a:latin typeface="Cambria Math" panose="02040503050406030204" pitchFamily="18" charset="0"/>
                      </a:rPr>
                      <m:t>𝜎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𝒁</m:t>
                    </m:r>
                    <m:sSup>
                      <m:sSupPr>
                        <m:ctrlPr>
                          <a:rPr lang="en-US" sz="1600" b="1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</m:e>
                      <m: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𝑻</m:t>
                        </m:r>
                      </m:sup>
                    </m:sSup>
                    <m:r>
                      <a:rPr lang="en-US" sz="1600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sz="1600" b="1" dirty="0"/>
                  <a:t> </a:t>
                </a:r>
                <a:endParaRPr lang="en-US" sz="1600" b="0" dirty="0"/>
              </a:p>
            </p:txBody>
          </p:sp>
        </mc:Choice>
        <mc:Fallback xmlns="">
          <p:sp>
            <p:nvSpPr>
              <p:cNvPr id="97" name="TextBox 96">
                <a:extLst>
                  <a:ext uri="{FF2B5EF4-FFF2-40B4-BE49-F238E27FC236}">
                    <a16:creationId xmlns:a16="http://schemas.microsoft.com/office/drawing/2014/main" id="{5F1677C0-2C69-DD62-7BCE-726EC3DDA99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52458" y="337479"/>
                <a:ext cx="2658869" cy="250646"/>
              </a:xfrm>
              <a:prstGeom prst="rect">
                <a:avLst/>
              </a:prstGeom>
              <a:blipFill>
                <a:blip r:embed="rId17"/>
                <a:stretch>
                  <a:fillRect l="-4817" t="-21951" r="-917" b="-5122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110" name="Straight Arrow Connector 109">
            <a:extLst>
              <a:ext uri="{FF2B5EF4-FFF2-40B4-BE49-F238E27FC236}">
                <a16:creationId xmlns:a16="http://schemas.microsoft.com/office/drawing/2014/main" id="{5F304ABE-5725-897B-0ACB-767E3F7F5FE1}"/>
              </a:ext>
            </a:extLst>
          </p:cNvPr>
          <p:cNvCxnSpPr>
            <a:cxnSpLocks/>
          </p:cNvCxnSpPr>
          <p:nvPr/>
        </p:nvCxnSpPr>
        <p:spPr>
          <a:xfrm>
            <a:off x="2592135" y="2156963"/>
            <a:ext cx="335575" cy="0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132" name="Group 131">
            <a:extLst>
              <a:ext uri="{FF2B5EF4-FFF2-40B4-BE49-F238E27FC236}">
                <a16:creationId xmlns:a16="http://schemas.microsoft.com/office/drawing/2014/main" id="{E755009C-69E3-F408-8569-0043BC0D99DF}"/>
              </a:ext>
            </a:extLst>
          </p:cNvPr>
          <p:cNvGrpSpPr/>
          <p:nvPr/>
        </p:nvGrpSpPr>
        <p:grpSpPr>
          <a:xfrm>
            <a:off x="-145219" y="985131"/>
            <a:ext cx="10344097" cy="4301334"/>
            <a:chOff x="-145219" y="985131"/>
            <a:chExt cx="10344097" cy="4301334"/>
          </a:xfrm>
        </p:grpSpPr>
        <p:sp>
          <p:nvSpPr>
            <p:cNvPr id="127" name="Rectangle 126">
              <a:extLst>
                <a:ext uri="{FF2B5EF4-FFF2-40B4-BE49-F238E27FC236}">
                  <a16:creationId xmlns:a16="http://schemas.microsoft.com/office/drawing/2014/main" id="{BD3714F6-B74D-37EB-64ED-325B059F7A5C}"/>
                </a:ext>
              </a:extLst>
            </p:cNvPr>
            <p:cNvSpPr/>
            <p:nvPr/>
          </p:nvSpPr>
          <p:spPr>
            <a:xfrm>
              <a:off x="79674" y="3686502"/>
              <a:ext cx="2840293" cy="1599963"/>
            </a:xfrm>
            <a:prstGeom prst="rect">
              <a:avLst/>
            </a:prstGeom>
            <a:noFill/>
            <a:ln w="57150"/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A1CB0DD-E149-897A-00F0-EE6F8D57D0CB}"/>
                    </a:ext>
                  </a:extLst>
                </p:cNvPr>
                <p:cNvSpPr txBox="1"/>
                <p:nvPr/>
              </p:nvSpPr>
              <p:spPr>
                <a:xfrm>
                  <a:off x="1505579" y="4070926"/>
                  <a:ext cx="1286763" cy="345416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ℓ</m:t>
                            </m:r>
                          </m:sub>
                        </m:sSub>
                        <m:r>
                          <a:rPr lang="en-US" sz="1600" b="1" i="1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  <m:r>
                              <a:rPr lang="en-US" sz="1600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i="1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ℓ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22" name="TextBox 21">
                  <a:extLst>
                    <a:ext uri="{FF2B5EF4-FFF2-40B4-BE49-F238E27FC236}">
                      <a16:creationId xmlns:a16="http://schemas.microsoft.com/office/drawing/2014/main" id="{6A1CB0DD-E149-897A-00F0-EE6F8D57D0C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05579" y="4070926"/>
                  <a:ext cx="1286763" cy="345416"/>
                </a:xfrm>
                <a:prstGeom prst="rect">
                  <a:avLst/>
                </a:prstGeom>
                <a:blipFill>
                  <a:blip r:embed="rId1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391BA1-9E89-1792-C909-42FA343B01A7}"/>
                    </a:ext>
                  </a:extLst>
                </p:cNvPr>
                <p:cNvSpPr txBox="1"/>
                <p:nvPr/>
              </p:nvSpPr>
              <p:spPr>
                <a:xfrm>
                  <a:off x="427990" y="3130944"/>
                  <a:ext cx="782575" cy="203613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𝑿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6" name="TextBox 5">
                  <a:extLst>
                    <a:ext uri="{FF2B5EF4-FFF2-40B4-BE49-F238E27FC236}">
                      <a16:creationId xmlns:a16="http://schemas.microsoft.com/office/drawing/2014/main" id="{BE391BA1-9E89-1792-C909-42FA343B01A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7990" y="3130944"/>
                  <a:ext cx="782575" cy="203613"/>
                </a:xfrm>
                <a:prstGeom prst="rect">
                  <a:avLst/>
                </a:prstGeom>
                <a:blipFill>
                  <a:blip r:embed="rId19"/>
                  <a:stretch>
                    <a:fillRect l="-8527" t="-3030" r="-20155" b="-27273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EEE015-21B0-9FF1-2636-42083BA37E27}"/>
                    </a:ext>
                  </a:extLst>
                </p:cNvPr>
                <p:cNvSpPr txBox="1"/>
                <p:nvPr/>
              </p:nvSpPr>
              <p:spPr>
                <a:xfrm>
                  <a:off x="489198" y="985131"/>
                  <a:ext cx="791582" cy="207272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</m:sup>
                        </m:sSup>
                      </m:oMath>
                    </m:oMathPara>
                  </a14:m>
                  <a:endParaRPr lang="en-US" b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7" name="TextBox 6">
                  <a:extLst>
                    <a:ext uri="{FF2B5EF4-FFF2-40B4-BE49-F238E27FC236}">
                      <a16:creationId xmlns:a16="http://schemas.microsoft.com/office/drawing/2014/main" id="{50EEE015-21B0-9FF1-2636-42083BA37E2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89198" y="985131"/>
                  <a:ext cx="791582" cy="207272"/>
                </a:xfrm>
                <a:prstGeom prst="rect">
                  <a:avLst/>
                </a:prstGeom>
                <a:blipFill>
                  <a:blip r:embed="rId20"/>
                  <a:stretch>
                    <a:fillRect l="-8462" t="-2941" r="-20000" b="-23529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6E0F7F-5B92-4396-F22A-78A60EE9FFF9}"/>
                    </a:ext>
                  </a:extLst>
                </p:cNvPr>
                <p:cNvSpPr txBox="1"/>
                <p:nvPr/>
              </p:nvSpPr>
              <p:spPr>
                <a:xfrm>
                  <a:off x="221652" y="3766761"/>
                  <a:ext cx="943335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𝒁</m:t>
                        </m:r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31" name="TextBox 30">
                  <a:extLst>
                    <a:ext uri="{FF2B5EF4-FFF2-40B4-BE49-F238E27FC236}">
                      <a16:creationId xmlns:a16="http://schemas.microsoft.com/office/drawing/2014/main" id="{E96E0F7F-5B92-4396-F22A-78A60EE9FFF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1652" y="3766761"/>
                  <a:ext cx="943335" cy="246221"/>
                </a:xfrm>
                <a:prstGeom prst="rect">
                  <a:avLst/>
                </a:prstGeom>
                <a:blipFill>
                  <a:blip r:embed="rId21"/>
                  <a:stretch>
                    <a:fillRect l="-4516" r="-645" b="-500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125C7B-C3B7-E7F7-4E15-8263784423AE}"/>
                    </a:ext>
                  </a:extLst>
                </p:cNvPr>
                <p:cNvSpPr txBox="1"/>
                <p:nvPr/>
              </p:nvSpPr>
              <p:spPr>
                <a:xfrm>
                  <a:off x="2810359" y="1337723"/>
                  <a:ext cx="1137876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𝑑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0" name="TextBox 39">
                  <a:extLst>
                    <a:ext uri="{FF2B5EF4-FFF2-40B4-BE49-F238E27FC236}">
                      <a16:creationId xmlns:a16="http://schemas.microsoft.com/office/drawing/2014/main" id="{D7125C7B-C3B7-E7F7-4E15-8263784423A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810359" y="1337723"/>
                  <a:ext cx="1137876" cy="250646"/>
                </a:xfrm>
                <a:prstGeom prst="rect">
                  <a:avLst/>
                </a:prstGeom>
                <a:blipFill>
                  <a:blip r:embed="rId22"/>
                  <a:stretch>
                    <a:fillRect l="-2139" b="-14286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21EDB52-521C-D855-63F9-7BEF77B45BAF}"/>
                    </a:ext>
                  </a:extLst>
                </p:cNvPr>
                <p:cNvSpPr txBox="1"/>
                <p:nvPr/>
              </p:nvSpPr>
              <p:spPr>
                <a:xfrm>
                  <a:off x="7860175" y="1261446"/>
                  <a:ext cx="1063196" cy="252890"/>
                </a:xfrm>
                <a:prstGeom prst="rect">
                  <a:avLst/>
                </a:prstGeom>
                <a:noFill/>
              </p:spPr>
              <p:txBody>
                <a:bodyPr wrap="squar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acc>
                              <m:accPr>
                                <m:chr m:val="̂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𝑯</m:t>
                                </m:r>
                              </m:e>
                            </m:acc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𝒎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b="1" dirty="0"/>
                </a:p>
              </p:txBody>
            </p:sp>
          </mc:Choice>
          <mc:Fallback xmlns="">
            <p:sp>
              <p:nvSpPr>
                <p:cNvPr id="44" name="TextBox 43">
                  <a:extLst>
                    <a:ext uri="{FF2B5EF4-FFF2-40B4-BE49-F238E27FC236}">
                      <a16:creationId xmlns:a16="http://schemas.microsoft.com/office/drawing/2014/main" id="{521EDB52-521C-D855-63F9-7BEF77B45BA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860175" y="1261446"/>
                  <a:ext cx="1063196" cy="252890"/>
                </a:xfrm>
                <a:prstGeom prst="rect">
                  <a:avLst/>
                </a:prstGeom>
                <a:blipFill>
                  <a:blip r:embed="rId23"/>
                  <a:stretch>
                    <a:fillRect l="-4571" t="-19512" r="-1714" b="-1219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A2EC014-04F4-9E48-657A-100C5F641E1A}"/>
                    </a:ext>
                  </a:extLst>
                </p:cNvPr>
                <p:cNvSpPr txBox="1"/>
                <p:nvPr/>
              </p:nvSpPr>
              <p:spPr>
                <a:xfrm>
                  <a:off x="9240667" y="2734862"/>
                  <a:ext cx="958211" cy="25289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acc>
                          <m:accPr>
                            <m:chr m:val="̂"/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𝑿</m:t>
                            </m:r>
                          </m:e>
                        </m:acc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𝑝</m:t>
                            </m:r>
                          </m:sup>
                        </m:sSup>
                      </m:oMath>
                    </m:oMathPara>
                  </a14:m>
                  <a:endParaRPr lang="en-US" sz="1600" b="1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52" name="TextBox 51">
                  <a:extLst>
                    <a:ext uri="{FF2B5EF4-FFF2-40B4-BE49-F238E27FC236}">
                      <a16:creationId xmlns:a16="http://schemas.microsoft.com/office/drawing/2014/main" id="{CA2EC014-04F4-9E48-657A-100C5F641E1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240667" y="2734862"/>
                  <a:ext cx="958211" cy="252890"/>
                </a:xfrm>
                <a:prstGeom prst="rect">
                  <a:avLst/>
                </a:prstGeom>
                <a:blipFill>
                  <a:blip r:embed="rId24"/>
                  <a:stretch>
                    <a:fillRect l="-5096" t="-19512" r="-1911" b="-731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EBACE61-CD04-0DD2-BE79-C51321EB0307}"/>
                    </a:ext>
                  </a:extLst>
                </p:cNvPr>
                <p:cNvSpPr txBox="1"/>
                <p:nvPr/>
              </p:nvSpPr>
              <p:spPr>
                <a:xfrm>
                  <a:off x="186876" y="4406980"/>
                  <a:ext cx="1129860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𝑁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90" name="TextBox 89">
                  <a:extLst>
                    <a:ext uri="{FF2B5EF4-FFF2-40B4-BE49-F238E27FC236}">
                      <a16:creationId xmlns:a16="http://schemas.microsoft.com/office/drawing/2014/main" id="{6EBACE61-CD04-0DD2-BE79-C51321EB030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86876" y="4406980"/>
                  <a:ext cx="1129860" cy="250646"/>
                </a:xfrm>
                <a:prstGeom prst="rect">
                  <a:avLst/>
                </a:prstGeom>
                <a:blipFill>
                  <a:blip r:embed="rId25"/>
                  <a:stretch>
                    <a:fillRect l="-3784" t="-2439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FC1521-8891-EBCC-9D74-7A71777D14C3}"/>
                    </a:ext>
                  </a:extLst>
                </p:cNvPr>
                <p:cNvSpPr txBox="1"/>
                <p:nvPr/>
              </p:nvSpPr>
              <p:spPr>
                <a:xfrm>
                  <a:off x="-145219" y="4012982"/>
                  <a:ext cx="1811381" cy="3429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91" name="TextBox 90">
                  <a:extLst>
                    <a:ext uri="{FF2B5EF4-FFF2-40B4-BE49-F238E27FC236}">
                      <a16:creationId xmlns:a16="http://schemas.microsoft.com/office/drawing/2014/main" id="{F6FC1521-8891-EBCC-9D74-7A71777D14C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-145219" y="4012982"/>
                  <a:ext cx="1811381" cy="342979"/>
                </a:xfrm>
                <a:prstGeom prst="rect">
                  <a:avLst/>
                </a:prstGeom>
                <a:blipFill>
                  <a:blip r:embed="rId2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52ACAB0-C8E8-8A99-C7F5-46375E968699}"/>
                    </a:ext>
                  </a:extLst>
                </p:cNvPr>
                <p:cNvSpPr txBox="1"/>
                <p:nvPr/>
              </p:nvSpPr>
              <p:spPr>
                <a:xfrm>
                  <a:off x="1573776" y="4800766"/>
                  <a:ext cx="1231939" cy="250646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𝑯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∈ 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30" name="TextBox 129">
                  <a:extLst>
                    <a:ext uri="{FF2B5EF4-FFF2-40B4-BE49-F238E27FC236}">
                      <a16:creationId xmlns:a16="http://schemas.microsoft.com/office/drawing/2014/main" id="{352ACAB0-C8E8-8A99-C7F5-46375E96869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573776" y="4800766"/>
                  <a:ext cx="1231939" cy="250646"/>
                </a:xfrm>
                <a:prstGeom prst="rect">
                  <a:avLst/>
                </a:prstGeom>
                <a:blipFill>
                  <a:blip r:embed="rId27"/>
                  <a:stretch>
                    <a:fillRect l="-1980" t="-2439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AEB801B-2438-10C9-3EC7-B89B88C18218}"/>
                    </a:ext>
                  </a:extLst>
                </p:cNvPr>
                <p:cNvSpPr txBox="1"/>
                <p:nvPr/>
              </p:nvSpPr>
              <p:spPr>
                <a:xfrm>
                  <a:off x="1215788" y="4424308"/>
                  <a:ext cx="1811381" cy="342979"/>
                </a:xfrm>
                <a:prstGeom prst="rect">
                  <a:avLst/>
                </a:prstGeom>
                <a:noFill/>
              </p:spPr>
              <p:txBody>
                <a:bodyPr wrap="squar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𝑾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  <m:r>
                          <a:rPr lang="en-US" sz="1600" b="1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𝑞</m:t>
                            </m:r>
                            <m:r>
                              <a:rPr lang="en-US" sz="1600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×</m:t>
                            </m:r>
                            <m:sSub>
                              <m:sSub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𝑘</m:t>
                                </m:r>
                              </m:e>
                              <m:sub>
                                <m:r>
                                  <a:rPr lang="en-US" sz="1600" b="0" i="1" smtClean="0"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</m:sup>
                        </m:sSup>
                      </m:oMath>
                    </m:oMathPara>
                  </a14:m>
                  <a:endParaRPr lang="en-US" sz="1600" dirty="0"/>
                </a:p>
              </p:txBody>
            </p:sp>
          </mc:Choice>
          <mc:Fallback xmlns="">
            <p:sp>
              <p:nvSpPr>
                <p:cNvPr id="131" name="TextBox 130">
                  <a:extLst>
                    <a:ext uri="{FF2B5EF4-FFF2-40B4-BE49-F238E27FC236}">
                      <a16:creationId xmlns:a16="http://schemas.microsoft.com/office/drawing/2014/main" id="{EAEB801B-2438-10C9-3EC7-B89B88C1821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15788" y="4424308"/>
                  <a:ext cx="1811381" cy="342979"/>
                </a:xfrm>
                <a:prstGeom prst="rect">
                  <a:avLst/>
                </a:prstGeom>
                <a:blipFill>
                  <a:blip r:embed="rId2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7" name="Group 16">
            <a:extLst>
              <a:ext uri="{FF2B5EF4-FFF2-40B4-BE49-F238E27FC236}">
                <a16:creationId xmlns:a16="http://schemas.microsoft.com/office/drawing/2014/main" id="{40DC9232-2BEB-3818-CCBD-F02930CC9535}"/>
              </a:ext>
            </a:extLst>
          </p:cNvPr>
          <p:cNvGrpSpPr/>
          <p:nvPr/>
        </p:nvGrpSpPr>
        <p:grpSpPr>
          <a:xfrm>
            <a:off x="3134371" y="2969166"/>
            <a:ext cx="8991280" cy="3695303"/>
            <a:chOff x="3120413" y="3092321"/>
            <a:chExt cx="8991280" cy="3695303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3058AC-5B7F-C39F-4223-33BF94B17CB3}"/>
                    </a:ext>
                  </a:extLst>
                </p:cNvPr>
                <p:cNvSpPr txBox="1"/>
                <p:nvPr/>
              </p:nvSpPr>
              <p:spPr>
                <a:xfrm>
                  <a:off x="4347372" y="4118893"/>
                  <a:ext cx="1347420" cy="24622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soft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𝒁</m:t>
                            </m:r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𝟏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b="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A03058AC-5B7F-C39F-4223-33BF94B17CB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47372" y="4118893"/>
                  <a:ext cx="1347420" cy="246221"/>
                </a:xfrm>
                <a:prstGeom prst="rect">
                  <a:avLst/>
                </a:prstGeom>
                <a:blipFill>
                  <a:blip r:embed="rId29"/>
                  <a:stretch>
                    <a:fillRect l="-3167" b="-14634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3" name="Straight Arrow Connector 32">
              <a:extLst>
                <a:ext uri="{FF2B5EF4-FFF2-40B4-BE49-F238E27FC236}">
                  <a16:creationId xmlns:a16="http://schemas.microsoft.com/office/drawing/2014/main" id="{ADFDA7F5-9415-074C-35AF-46EE00FE3156}"/>
                </a:ext>
              </a:extLst>
            </p:cNvPr>
            <p:cNvCxnSpPr>
              <a:cxnSpLocks/>
            </p:cNvCxnSpPr>
            <p:nvPr/>
          </p:nvCxnSpPr>
          <p:spPr>
            <a:xfrm>
              <a:off x="4934226" y="4422354"/>
              <a:ext cx="0" cy="35842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D87B36E-D143-FC15-7AB4-A7852B66EBB0}"/>
                    </a:ext>
                  </a:extLst>
                </p:cNvPr>
                <p:cNvSpPr/>
                <p:nvPr/>
              </p:nvSpPr>
              <p:spPr>
                <a:xfrm>
                  <a:off x="4573762" y="4823934"/>
                  <a:ext cx="764464" cy="10810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34" name="Rectangle 33">
                  <a:extLst>
                    <a:ext uri="{FF2B5EF4-FFF2-40B4-BE49-F238E27FC236}">
                      <a16:creationId xmlns:a16="http://schemas.microsoft.com/office/drawing/2014/main" id="{3D87B36E-D143-FC15-7AB4-A7852B66EBB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73762" y="4823934"/>
                  <a:ext cx="764464" cy="1081010"/>
                </a:xfrm>
                <a:prstGeom prst="rect">
                  <a:avLst/>
                </a:prstGeom>
                <a:blipFill>
                  <a:blip r:embed="rId30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67" name="Straight Arrow Connector 66">
              <a:extLst>
                <a:ext uri="{FF2B5EF4-FFF2-40B4-BE49-F238E27FC236}">
                  <a16:creationId xmlns:a16="http://schemas.microsoft.com/office/drawing/2014/main" id="{272920E5-0DFF-AA23-52AC-3573EC4B64EE}"/>
                </a:ext>
              </a:extLst>
            </p:cNvPr>
            <p:cNvCxnSpPr>
              <a:cxnSpLocks/>
            </p:cNvCxnSpPr>
            <p:nvPr/>
          </p:nvCxnSpPr>
          <p:spPr>
            <a:xfrm>
              <a:off x="4955994" y="5940741"/>
              <a:ext cx="0" cy="32518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6" name="Rectangle: Rounded Corners 75">
              <a:extLst>
                <a:ext uri="{FF2B5EF4-FFF2-40B4-BE49-F238E27FC236}">
                  <a16:creationId xmlns:a16="http://schemas.microsoft.com/office/drawing/2014/main" id="{177D9977-F248-61FD-D106-1AF653A038A9}"/>
                </a:ext>
              </a:extLst>
            </p:cNvPr>
            <p:cNvSpPr/>
            <p:nvPr/>
          </p:nvSpPr>
          <p:spPr>
            <a:xfrm>
              <a:off x="3120413" y="3932444"/>
              <a:ext cx="3040866" cy="2826745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8" name="TextBox 77">
              <a:extLst>
                <a:ext uri="{FF2B5EF4-FFF2-40B4-BE49-F238E27FC236}">
                  <a16:creationId xmlns:a16="http://schemas.microsoft.com/office/drawing/2014/main" id="{60AE9246-58BC-FCD3-4DAE-FA0108B28917}"/>
                </a:ext>
              </a:extLst>
            </p:cNvPr>
            <p:cNvSpPr txBox="1"/>
            <p:nvPr/>
          </p:nvSpPr>
          <p:spPr>
            <a:xfrm>
              <a:off x="3282295" y="4901343"/>
              <a:ext cx="1221353" cy="52322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Linear </a:t>
              </a:r>
            </a:p>
            <a:p>
              <a:r>
                <a:rPr lang="en-US" sz="1400" b="1" dirty="0"/>
                <a:t>Classifier 1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B9CE37-79E9-3CC3-CDEB-9E93A80510D6}"/>
                    </a:ext>
                  </a:extLst>
                </p:cNvPr>
                <p:cNvSpPr txBox="1"/>
                <p:nvPr/>
              </p:nvSpPr>
              <p:spPr>
                <a:xfrm>
                  <a:off x="8508320" y="5154794"/>
                  <a:ext cx="1464695" cy="277961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m:rPr>
                            <m:sty m:val="p"/>
                          </m:rPr>
                          <a:rPr lang="en-US" sz="1600" i="0" smtClean="0">
                            <a:latin typeface="Cambria Math" panose="02040503050406030204" pitchFamily="18" charset="0"/>
                          </a:rPr>
                          <m:t>soft</m:t>
                        </m:r>
                        <m:r>
                          <m:rPr>
                            <m:sty m:val="p"/>
                          </m:rPr>
                          <a:rPr lang="en-US" sz="1600" b="0" i="0" smtClean="0">
                            <a:latin typeface="Cambria Math" panose="02040503050406030204" pitchFamily="18" charset="0"/>
                          </a:rPr>
                          <m:t>max</m:t>
                        </m:r>
                        <m:d>
                          <m:d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sSub>
                                  <m:sSubPr>
                                    <m:ctrlP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acc>
                                      <m:accPr>
                                        <m:chr m:val="̃"/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accPr>
                                      <m:e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𝑿</m:t>
                                        </m:r>
                                      </m:e>
                                    </m:acc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𝑾</m:t>
                                </m:r>
                              </m:e>
                              <m:sub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𝟐</m:t>
                                </m:r>
                              </m:sub>
                            </m:sSub>
                          </m:e>
                        </m:d>
                      </m:oMath>
                    </m:oMathPara>
                  </a14:m>
                  <a:endParaRPr lang="en-US" sz="1600" dirty="0">
                    <a:ea typeface="Cambria Math" panose="02040503050406030204" pitchFamily="18" charset="0"/>
                  </a:endParaRPr>
                </a:p>
              </p:txBody>
            </p:sp>
          </mc:Choice>
          <mc:Fallback xmlns="">
            <p:sp>
              <p:nvSpPr>
                <p:cNvPr id="47" name="TextBox 46">
                  <a:extLst>
                    <a:ext uri="{FF2B5EF4-FFF2-40B4-BE49-F238E27FC236}">
                      <a16:creationId xmlns:a16="http://schemas.microsoft.com/office/drawing/2014/main" id="{76B9CE37-79E9-3CC3-CDEB-9E93A80510D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508320" y="5154794"/>
                  <a:ext cx="1464695" cy="277961"/>
                </a:xfrm>
                <a:prstGeom prst="rect">
                  <a:avLst/>
                </a:prstGeom>
                <a:blipFill>
                  <a:blip r:embed="rId31"/>
                  <a:stretch>
                    <a:fillRect l="-2917" t="-6522" b="-10870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0CB9EC4-0012-6AD0-0DBE-F68CCF628703}"/>
                    </a:ext>
                  </a:extLst>
                </p:cNvPr>
                <p:cNvSpPr/>
                <p:nvPr/>
              </p:nvSpPr>
              <p:spPr>
                <a:xfrm>
                  <a:off x="9952050" y="6420688"/>
                  <a:ext cx="1792173" cy="2429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Node labels: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73" name="Rectangle 72">
                  <a:extLst>
                    <a:ext uri="{FF2B5EF4-FFF2-40B4-BE49-F238E27FC236}">
                      <a16:creationId xmlns:a16="http://schemas.microsoft.com/office/drawing/2014/main" id="{70CB9EC4-0012-6AD0-0DBE-F68CCF628703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9952050" y="6420688"/>
                  <a:ext cx="1792173" cy="242960"/>
                </a:xfrm>
                <a:prstGeom prst="rect">
                  <a:avLst/>
                </a:prstGeom>
                <a:blipFill>
                  <a:blip r:embed="rId32"/>
                  <a:stretch>
                    <a:fillRect t="-31111" b="-51111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5" name="Straight Arrow Connector 74">
              <a:extLst>
                <a:ext uri="{FF2B5EF4-FFF2-40B4-BE49-F238E27FC236}">
                  <a16:creationId xmlns:a16="http://schemas.microsoft.com/office/drawing/2014/main" id="{FCF2276B-9A8A-F932-767A-4501523B8516}"/>
                </a:ext>
              </a:extLst>
            </p:cNvPr>
            <p:cNvCxnSpPr>
              <a:cxnSpLocks/>
            </p:cNvCxnSpPr>
            <p:nvPr/>
          </p:nvCxnSpPr>
          <p:spPr>
            <a:xfrm>
              <a:off x="11112755" y="6004945"/>
              <a:ext cx="0" cy="351187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7" name="Rectangle: Rounded Corners 76">
              <a:extLst>
                <a:ext uri="{FF2B5EF4-FFF2-40B4-BE49-F238E27FC236}">
                  <a16:creationId xmlns:a16="http://schemas.microsoft.com/office/drawing/2014/main" id="{6FC298D0-67EF-4301-8F13-467696FFD177}"/>
                </a:ext>
              </a:extLst>
            </p:cNvPr>
            <p:cNvSpPr/>
            <p:nvPr/>
          </p:nvSpPr>
          <p:spPr>
            <a:xfrm>
              <a:off x="8055980" y="4527039"/>
              <a:ext cx="3891971" cy="2260585"/>
            </a:xfrm>
            <a:prstGeom prst="roundRect">
              <a:avLst/>
            </a:prstGeom>
            <a:noFill/>
            <a:ln w="38100">
              <a:prstDash val="sysDash"/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9" name="TextBox 78">
              <a:extLst>
                <a:ext uri="{FF2B5EF4-FFF2-40B4-BE49-F238E27FC236}">
                  <a16:creationId xmlns:a16="http://schemas.microsoft.com/office/drawing/2014/main" id="{8B716646-2905-2759-D373-4025F21E3917}"/>
                </a:ext>
              </a:extLst>
            </p:cNvPr>
            <p:cNvSpPr txBox="1"/>
            <p:nvPr/>
          </p:nvSpPr>
          <p:spPr>
            <a:xfrm>
              <a:off x="8528587" y="5675448"/>
              <a:ext cx="1094237" cy="53058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1400" b="1" dirty="0"/>
                <a:t>Linear </a:t>
              </a:r>
            </a:p>
            <a:p>
              <a:r>
                <a:rPr lang="en-US" sz="1400" b="1" dirty="0"/>
                <a:t>Classifier 2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CF7863-30AC-AC6C-50AB-0137D769A14E}"/>
                    </a:ext>
                  </a:extLst>
                </p:cNvPr>
                <p:cNvSpPr txBox="1"/>
                <p:nvPr/>
              </p:nvSpPr>
              <p:spPr>
                <a:xfrm>
                  <a:off x="6193923" y="5114059"/>
                  <a:ext cx="1760547" cy="419025"/>
                </a:xfrm>
                <a:prstGeom prst="rect">
                  <a:avLst/>
                </a:prstGeom>
                <a:noFill/>
              </p:spPr>
              <p:txBody>
                <a:bodyPr wrap="non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sz="1600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𝒁</m:t>
                                    </m:r>
                                  </m:e>
                                  <m:sup>
                                    <m: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  <m:t>𝑻</m:t>
                                    </m:r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i="1">
                                        <a:latin typeface="Cambria Math" panose="02040503050406030204" pitchFamily="18" charset="0"/>
                                      </a:rPr>
                                      <m:t>1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i="1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4" name="TextBox 13">
                  <a:extLst>
                    <a:ext uri="{FF2B5EF4-FFF2-40B4-BE49-F238E27FC236}">
                      <a16:creationId xmlns:a16="http://schemas.microsoft.com/office/drawing/2014/main" id="{DDCF7863-30AC-AC6C-50AB-0137D769A14E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93923" y="5114059"/>
                  <a:ext cx="1760547" cy="419025"/>
                </a:xfrm>
                <a:prstGeom prst="rect">
                  <a:avLst/>
                </a:prstGeom>
                <a:blipFill>
                  <a:blip r:embed="rId33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1305D5E1-5761-B8DB-05AA-34FFD7E37906}"/>
                </a:ext>
              </a:extLst>
            </p:cNvPr>
            <p:cNvCxnSpPr>
              <a:cxnSpLocks/>
            </p:cNvCxnSpPr>
            <p:nvPr/>
          </p:nvCxnSpPr>
          <p:spPr>
            <a:xfrm>
              <a:off x="7038105" y="5541502"/>
              <a:ext cx="0" cy="56183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4017A1F0-18DE-21CF-F63C-C2A75BA49908}"/>
                </a:ext>
              </a:extLst>
            </p:cNvPr>
            <p:cNvCxnSpPr>
              <a:cxnSpLocks/>
            </p:cNvCxnSpPr>
            <p:nvPr/>
          </p:nvCxnSpPr>
          <p:spPr>
            <a:xfrm>
              <a:off x="5395757" y="5323572"/>
              <a:ext cx="884970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8" name="Straight Arrow Connector 67">
              <a:extLst>
                <a:ext uri="{FF2B5EF4-FFF2-40B4-BE49-F238E27FC236}">
                  <a16:creationId xmlns:a16="http://schemas.microsoft.com/office/drawing/2014/main" id="{58C1055C-1CE7-676D-2B65-EB5DB600FB10}"/>
                </a:ext>
              </a:extLst>
            </p:cNvPr>
            <p:cNvCxnSpPr>
              <a:cxnSpLocks/>
            </p:cNvCxnSpPr>
            <p:nvPr/>
          </p:nvCxnSpPr>
          <p:spPr>
            <a:xfrm>
              <a:off x="10188765" y="5331617"/>
              <a:ext cx="410889" cy="0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6" name="Straight Arrow Connector 85">
              <a:extLst>
                <a:ext uri="{FF2B5EF4-FFF2-40B4-BE49-F238E27FC236}">
                  <a16:creationId xmlns:a16="http://schemas.microsoft.com/office/drawing/2014/main" id="{60FD4F7A-067B-FAC2-62F9-EB9EA1EC239B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03238" y="4165687"/>
              <a:ext cx="0" cy="581609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4499E42-8E38-AE3F-2B61-54DF7A5398E0}"/>
                    </a:ext>
                  </a:extLst>
                </p:cNvPr>
                <p:cNvSpPr/>
                <p:nvPr/>
              </p:nvSpPr>
              <p:spPr>
                <a:xfrm>
                  <a:off x="10730523" y="4852887"/>
                  <a:ext cx="764464" cy="108101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b="1" i="1" smtClean="0">
                                <a:solidFill>
                                  <a:schemeClr val="tx1"/>
                                </a:solidFill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5" name="Rectangle 84">
                  <a:extLst>
                    <a:ext uri="{FF2B5EF4-FFF2-40B4-BE49-F238E27FC236}">
                      <a16:creationId xmlns:a16="http://schemas.microsoft.com/office/drawing/2014/main" id="{F4499E42-8E38-AE3F-2B61-54DF7A5398E0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730523" y="4852887"/>
                  <a:ext cx="764464" cy="1081010"/>
                </a:xfrm>
                <a:prstGeom prst="rect">
                  <a:avLst/>
                </a:prstGeom>
                <a:blipFill>
                  <a:blip r:embed="rId34"/>
                  <a:stretch>
                    <a:fillRect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B43D907-E5AF-635D-41F3-DBAEBC79D718}"/>
                    </a:ext>
                  </a:extLst>
                </p:cNvPr>
                <p:cNvSpPr/>
                <p:nvPr/>
              </p:nvSpPr>
              <p:spPr>
                <a:xfrm>
                  <a:off x="4049768" y="6356876"/>
                  <a:ext cx="1792173" cy="242960"/>
                </a:xfrm>
                <a:prstGeom prst="rect">
                  <a:avLst/>
                </a:prstGeom>
                <a:solidFill>
                  <a:schemeClr val="accent1">
                    <a:lumMod val="40000"/>
                    <a:lumOff val="60000"/>
                  </a:schemeClr>
                </a:solidFill>
                <a:ln w="28575"/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b="1" dirty="0">
                      <a:solidFill>
                        <a:schemeClr val="tx1"/>
                      </a:solidFill>
                    </a:rPr>
                    <a:t>Node labels: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𝑺</m:t>
                          </m:r>
                        </m:e>
                        <m:sub>
                          <m:r>
                            <a:rPr lang="en-US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sub>
                      </m:sSub>
                    </m:oMath>
                  </a14:m>
                  <a:endParaRPr lang="en-US" b="1" dirty="0">
                    <a:solidFill>
                      <a:schemeClr val="tx1"/>
                    </a:solidFill>
                  </a:endParaRPr>
                </a:p>
              </p:txBody>
            </p:sp>
          </mc:Choice>
          <mc:Fallback xmlns="">
            <p:sp>
              <p:nvSpPr>
                <p:cNvPr id="87" name="Rectangle 86">
                  <a:extLst>
                    <a:ext uri="{FF2B5EF4-FFF2-40B4-BE49-F238E27FC236}">
                      <a16:creationId xmlns:a16="http://schemas.microsoft.com/office/drawing/2014/main" id="{8B43D907-E5AF-635D-41F3-DBAEBC79D718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049768" y="6356876"/>
                  <a:ext cx="1792173" cy="242960"/>
                </a:xfrm>
                <a:prstGeom prst="rect">
                  <a:avLst/>
                </a:prstGeom>
                <a:blipFill>
                  <a:blip r:embed="rId35"/>
                  <a:stretch>
                    <a:fillRect t="-31818" b="-54545"/>
                  </a:stretch>
                </a:blipFill>
                <a:ln w="28575"/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725600-7E2D-F1A1-FDCA-D727848EE247}"/>
                    </a:ext>
                  </a:extLst>
                </p:cNvPr>
                <p:cNvSpPr txBox="1"/>
                <p:nvPr/>
              </p:nvSpPr>
              <p:spPr>
                <a:xfrm>
                  <a:off x="10147491" y="3776851"/>
                  <a:ext cx="1930528" cy="417230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𝑿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= </m:t>
                        </m:r>
                        <m:r>
                          <a:rPr lang="en-US" sz="1600" b="0" i="1" smtClean="0">
                            <a:latin typeface="Cambria Math" panose="02040503050406030204" pitchFamily="18" charset="0"/>
                          </a:rPr>
                          <m:t>𝜙</m:t>
                        </m:r>
                        <m:sSup>
                          <m:sSupPr>
                            <m:ctrlP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d>
                              <m:dPr>
                                <m:ctrlPr>
                                  <a:rPr lang="en-US" sz="1600" b="0" i="1" smtClean="0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sSup>
                                  <m:sSupPr>
                                    <m:ctrlPr>
                                      <a:rPr lang="en-US" sz="1600" b="1" i="1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𝑿</m:t>
                                    </m:r>
                                  </m:e>
                                  <m:sup>
                                    <m:sSup>
                                      <m:sSupPr>
                                        <m:ctrlP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sSupPr>
                                      <m:e>
                                        <m:d>
                                          <m:dPr>
                                            <m:ctrlP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dPr>
                                          <m:e>
                                            <m:r>
                                              <a:rPr lang="en-US" sz="1600" b="1" i="1">
                                                <a:latin typeface="Cambria Math" panose="02040503050406030204" pitchFamily="18" charset="0"/>
                                              </a:rPr>
                                              <m:t>𝟐</m:t>
                                            </m:r>
                                          </m:e>
                                        </m:d>
                                      </m:e>
                                      <m:sup>
                                        <m:r>
                                          <a:rPr lang="en-US" sz="1600" b="1" i="1" smtClean="0">
                                            <a:latin typeface="Cambria Math" panose="02040503050406030204" pitchFamily="18" charset="0"/>
                                          </a:rPr>
                                          <m:t>𝑻</m:t>
                                        </m:r>
                                      </m:sup>
                                    </m:sSup>
                                  </m:sup>
                                </m:sSup>
                                <m:sSub>
                                  <m:sSubPr>
                                    <m:ctrlP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bPr>
                                  <m:e>
                                    <m:r>
                                      <a:rPr lang="en-US" sz="1600" b="1" i="1" smtClean="0">
                                        <a:latin typeface="Cambria Math" panose="02040503050406030204" pitchFamily="18" charset="0"/>
                                      </a:rPr>
                                      <m:t>𝑷</m:t>
                                    </m:r>
                                  </m:e>
                                  <m:sub>
                                    <m:r>
                                      <a:rPr lang="en-US" sz="1600" b="0" i="1" smtClean="0">
                                        <a:latin typeface="Cambria Math" panose="02040503050406030204" pitchFamily="18" charset="0"/>
                                      </a:rPr>
                                      <m:t>2</m:t>
                                    </m:r>
                                  </m:sub>
                                </m:sSub>
                              </m:e>
                            </m:d>
                          </m:e>
                          <m:sup>
                            <m:r>
                              <a:rPr lang="en-US" sz="1600" b="0" i="1" smtClean="0">
                                <a:latin typeface="Cambria Math" panose="02040503050406030204" pitchFamily="18" charset="0"/>
                              </a:rPr>
                              <m:t>𝑇</m:t>
                            </m:r>
                          </m:sup>
                        </m:sSup>
                      </m:oMath>
                    </m:oMathPara>
                  </a14:m>
                  <a:endParaRPr lang="en-US" dirty="0"/>
                </a:p>
              </p:txBody>
            </p:sp>
          </mc:Choice>
          <mc:Fallback xmlns="">
            <p:sp>
              <p:nvSpPr>
                <p:cNvPr id="101" name="TextBox 100">
                  <a:extLst>
                    <a:ext uri="{FF2B5EF4-FFF2-40B4-BE49-F238E27FC236}">
                      <a16:creationId xmlns:a16="http://schemas.microsoft.com/office/drawing/2014/main" id="{4C725600-7E2D-F1A1-FDCA-D727848EE247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147491" y="3776851"/>
                  <a:ext cx="1930528" cy="417230"/>
                </a:xfrm>
                <a:prstGeom prst="rect">
                  <a:avLst/>
                </a:prstGeom>
                <a:blipFill>
                  <a:blip r:embed="rId36"/>
                  <a:stretch>
                    <a:fillRect l="-1262" b="-5797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7A56879-4F8D-B25E-D15C-EAF54998A925}"/>
                    </a:ext>
                  </a:extLst>
                </p:cNvPr>
                <p:cNvSpPr txBox="1"/>
                <p:nvPr/>
              </p:nvSpPr>
              <p:spPr>
                <a:xfrm>
                  <a:off x="6404312" y="6190357"/>
                  <a:ext cx="1337033" cy="260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𝑨</m:t>
                        </m:r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𝟏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17" name="TextBox 116">
                  <a:extLst>
                    <a:ext uri="{FF2B5EF4-FFF2-40B4-BE49-F238E27FC236}">
                      <a16:creationId xmlns:a16="http://schemas.microsoft.com/office/drawing/2014/main" id="{37A56879-4F8D-B25E-D15C-EAF54998A92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404312" y="6190357"/>
                  <a:ext cx="1337033" cy="260969"/>
                </a:xfrm>
                <a:prstGeom prst="rect">
                  <a:avLst/>
                </a:prstGeom>
                <a:blipFill>
                  <a:blip r:embed="rId37"/>
                  <a:stretch>
                    <a:fillRect l="-3196" t="-9302" r="-913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6B98345-1446-729F-9171-900B7EDA424D}"/>
                    </a:ext>
                  </a:extLst>
                </p:cNvPr>
                <p:cNvSpPr txBox="1"/>
                <p:nvPr/>
              </p:nvSpPr>
              <p:spPr>
                <a:xfrm>
                  <a:off x="10544918" y="3092321"/>
                  <a:ext cx="1566775" cy="260969"/>
                </a:xfrm>
                <a:prstGeom prst="rect">
                  <a:avLst/>
                </a:prstGeom>
                <a:noFill/>
              </p:spPr>
              <p:txBody>
                <a:bodyPr wrap="none" lIns="0" tIns="0" rIns="0" bIns="0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p>
                          <m:s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 smtClean="0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r>
                          <a:rPr lang="en-US" sz="1600" b="1" i="1" smtClean="0">
                            <a:latin typeface="Cambria Math" panose="02040503050406030204" pitchFamily="18" charset="0"/>
                          </a:rPr>
                          <m:t>= </m:t>
                        </m:r>
                        <m:sSubSup>
                          <m:sSubSup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  <m:sup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𝑻</m:t>
                            </m:r>
                          </m:sup>
                        </m:sSubSup>
                        <m:sSup>
                          <m:sSupPr>
                            <m:ctrlPr>
                              <a:rPr lang="en-US" sz="1600" b="1" i="1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acc>
                              <m:accPr>
                                <m:chr m:val="̃"/>
                                <m:ctrlP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</m:ctrlPr>
                              </m:accPr>
                              <m:e>
                                <m:r>
                                  <a:rPr lang="en-US" sz="1600" b="1" i="1">
                                    <a:latin typeface="Cambria Math" panose="02040503050406030204" pitchFamily="18" charset="0"/>
                                  </a:rPr>
                                  <m:t>𝑨</m:t>
                                </m:r>
                              </m:e>
                            </m:acc>
                          </m:e>
                          <m:sup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𝟏</m:t>
                            </m:r>
                            <m:r>
                              <a:rPr lang="en-US" sz="1600" b="1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sup>
                        </m:sSup>
                        <m:sSub>
                          <m:sSubPr>
                            <m:ctrlP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𝑷</m:t>
                            </m:r>
                          </m:e>
                          <m:sub>
                            <m:r>
                              <a:rPr lang="en-US" sz="1600" b="1" i="1" smtClean="0">
                                <a:latin typeface="Cambria Math" panose="02040503050406030204" pitchFamily="18" charset="0"/>
                              </a:rPr>
                              <m:t>𝟐</m:t>
                            </m:r>
                          </m:sub>
                        </m:sSub>
                      </m:oMath>
                    </m:oMathPara>
                  </a14:m>
                  <a:endParaRPr lang="en-US" sz="1600" b="1" dirty="0"/>
                </a:p>
              </p:txBody>
            </p:sp>
          </mc:Choice>
          <mc:Fallback xmlns="">
            <p:sp>
              <p:nvSpPr>
                <p:cNvPr id="121" name="TextBox 120">
                  <a:extLst>
                    <a:ext uri="{FF2B5EF4-FFF2-40B4-BE49-F238E27FC236}">
                      <a16:creationId xmlns:a16="http://schemas.microsoft.com/office/drawing/2014/main" id="{F6B98345-1446-729F-9171-900B7EDA424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544918" y="3092321"/>
                  <a:ext cx="1566775" cy="260969"/>
                </a:xfrm>
                <a:prstGeom prst="rect">
                  <a:avLst/>
                </a:prstGeom>
                <a:blipFill>
                  <a:blip r:embed="rId38"/>
                  <a:stretch>
                    <a:fillRect l="-2335" t="-9302" r="-389" b="-1860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124" name="Straight Arrow Connector 123">
              <a:extLst>
                <a:ext uri="{FF2B5EF4-FFF2-40B4-BE49-F238E27FC236}">
                  <a16:creationId xmlns:a16="http://schemas.microsoft.com/office/drawing/2014/main" id="{9A4EA50D-FBF0-A1D6-8F9B-AE1BADBE9AB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1119901" y="3384091"/>
              <a:ext cx="0" cy="424131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5" name="Straight Arrow Connector 134">
              <a:extLst>
                <a:ext uri="{FF2B5EF4-FFF2-40B4-BE49-F238E27FC236}">
                  <a16:creationId xmlns:a16="http://schemas.microsoft.com/office/drawing/2014/main" id="{3C7BA2A1-3A30-B686-8124-4F33C7AE552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7846217" y="5361336"/>
              <a:ext cx="399783" cy="3103"/>
            </a:xfrm>
            <a:prstGeom prst="straightConnector1">
              <a:avLst/>
            </a:prstGeom>
            <a:ln w="76200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70840E-B5FA-ECA7-6126-8F97D5059AED}"/>
                  </a:ext>
                </a:extLst>
              </p:cNvPr>
              <p:cNvSpPr txBox="1"/>
              <p:nvPr/>
            </p:nvSpPr>
            <p:spPr>
              <a:xfrm>
                <a:off x="209929" y="4823934"/>
                <a:ext cx="1278363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𝑿</m:t>
                          </m:r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 smtClean="0">
                              <a:latin typeface="Cambria Math" panose="02040503050406030204" pitchFamily="18" charset="0"/>
                            </a:rPr>
                            <m:t>𝟏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1" i="1">
                          <a:latin typeface="Cambria Math" panose="02040503050406030204" pitchFamily="18" charset="0"/>
                        </a:rPr>
                        <m:t> </m:t>
                      </m:r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5270840E-B5FA-ECA7-6126-8F97D5059AE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09929" y="4823934"/>
                <a:ext cx="1278363" cy="256480"/>
              </a:xfrm>
              <a:prstGeom prst="rect">
                <a:avLst/>
              </a:prstGeom>
              <a:blipFill>
                <a:blip r:embed="rId39"/>
                <a:stretch>
                  <a:fillRect l="-2857" t="-4762" r="-476" b="-7143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EA192-4688-B7C4-DE9E-5B40C866951B}"/>
                  </a:ext>
                </a:extLst>
              </p:cNvPr>
              <p:cNvSpPr txBox="1"/>
              <p:nvPr/>
            </p:nvSpPr>
            <p:spPr>
              <a:xfrm>
                <a:off x="1559985" y="3754370"/>
                <a:ext cx="1233478" cy="25648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acc>
                            <m:accPr>
                              <m:chr m:val="̃"/>
                              <m:ctrlPr>
                                <a:rPr lang="en-US" sz="1600" b="1" i="1">
                                  <a:latin typeface="Cambria Math" panose="02040503050406030204" pitchFamily="18" charset="0"/>
                                </a:rPr>
                              </m:ctrlPr>
                            </m:accPr>
                            <m:e>
                              <m:r>
                                <a:rPr lang="en-US" sz="1600" b="1" i="1" smtClean="0">
                                  <a:latin typeface="Cambria Math" panose="02040503050406030204" pitchFamily="18" charset="0"/>
                                </a:rPr>
                                <m:t>𝑿</m:t>
                              </m:r>
                            </m:e>
                          </m:acc>
                        </m:e>
                        <m:sup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(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𝟐</m:t>
                          </m:r>
                          <m:r>
                            <a:rPr lang="en-US" sz="1600" b="1" i="1">
                              <a:latin typeface="Cambria Math" panose="02040503050406030204" pitchFamily="18" charset="0"/>
                            </a:rPr>
                            <m:t>)</m:t>
                          </m:r>
                        </m:sup>
                      </m:sSup>
                      <m:r>
                        <a:rPr lang="en-US" sz="1600" b="1" i="1" smtClean="0">
                          <a:latin typeface="Cambria Math" panose="02040503050406030204" pitchFamily="18" charset="0"/>
                        </a:rPr>
                        <m:t>∈ </m:t>
                      </m:r>
                      <m:sSup>
                        <m:sSupPr>
                          <m:ctrlP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ℝ</m:t>
                          </m:r>
                        </m:e>
                        <m:sup>
                          <m:sSub>
                            <m:sSubPr>
                              <m:ctrlP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𝑘</m:t>
                              </m:r>
                            </m:e>
                            <m:sub>
                              <m:r>
                                <a:rPr lang="en-US" sz="1600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US" sz="1600" b="1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×</m:t>
                          </m:r>
                          <m:r>
                            <a:rPr lang="en-US" sz="16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𝑞</m:t>
                          </m:r>
                        </m:sup>
                      </m:sSup>
                    </m:oMath>
                  </m:oMathPara>
                </a14:m>
                <a:endParaRPr lang="en-US" sz="1600" b="1" dirty="0"/>
              </a:p>
            </p:txBody>
          </p:sp>
        </mc:Choice>
        <mc:Fallback xmlns=""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73EA192-4688-B7C4-DE9E-5B40C866951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559985" y="3754370"/>
                <a:ext cx="1233478" cy="256480"/>
              </a:xfrm>
              <a:prstGeom prst="rect">
                <a:avLst/>
              </a:prstGeom>
              <a:blipFill>
                <a:blip r:embed="rId40"/>
                <a:stretch>
                  <a:fillRect l="-3465" t="-14286" r="-990" b="-476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F15DD-A387-06C4-3894-96CC0F4524EE}"/>
                  </a:ext>
                </a:extLst>
              </p:cNvPr>
              <p:cNvSpPr txBox="1"/>
              <p:nvPr/>
            </p:nvSpPr>
            <p:spPr>
              <a:xfrm>
                <a:off x="462166" y="5828469"/>
                <a:ext cx="1647054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1" dirty="0"/>
                  <a:t>Loss: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−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𝛿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𝑀</m:t>
                        </m:r>
                      </m:sub>
                    </m:sSub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4" name="TextBox 23">
                <a:extLst>
                  <a:ext uri="{FF2B5EF4-FFF2-40B4-BE49-F238E27FC236}">
                    <a16:creationId xmlns:a16="http://schemas.microsoft.com/office/drawing/2014/main" id="{085F15DD-A387-06C4-3894-96CC0F4524EE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2166" y="5828469"/>
                <a:ext cx="1647054" cy="369332"/>
              </a:xfrm>
              <a:prstGeom prst="rect">
                <a:avLst/>
              </a:prstGeom>
              <a:blipFill>
                <a:blip r:embed="rId41"/>
                <a:stretch>
                  <a:fillRect l="-3333" t="-8197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F8A57-5A39-24C0-AD05-02CB64207BAC}"/>
                  </a:ext>
                </a:extLst>
              </p:cNvPr>
              <p:cNvSpPr txBox="1"/>
              <p:nvPr/>
            </p:nvSpPr>
            <p:spPr>
              <a:xfrm>
                <a:off x="467069" y="6193548"/>
                <a:ext cx="2425151" cy="369332"/>
              </a:xfrm>
              <a:prstGeom prst="rect">
                <a:avLst/>
              </a:prstGeom>
              <a:noFill/>
            </p:spPr>
            <p:txBody>
              <a:bodyPr wrap="none" rtlCol="0">
                <a:spAutoFit/>
              </a:bodyPr>
              <a:lstStyle/>
              <a:p>
                <a:r>
                  <a:rPr lang="en-US" b="0" dirty="0"/>
                  <a:t>Where: 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𝑅</m:t>
                        </m:r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b="0" i="1" smtClean="0">
                                <a:latin typeface="Cambria Math" panose="02040503050406030204" pitchFamily="18" charset="0"/>
                              </a:rPr>
                              <m:t>𝐴</m:t>
                            </m:r>
                          </m:e>
                        </m:acc>
                      </m:sub>
                    </m:sSub>
                    <m:r>
                      <a:rPr lang="en-US" b="0" i="1" smtClean="0">
                        <a:latin typeface="Cambria Math" panose="02040503050406030204" pitchFamily="18" charset="0"/>
                      </a:rPr>
                      <m:t>+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𝛾</m:t>
                    </m:r>
                    <m:sSub>
                      <m:sSubPr>
                        <m:ctrlPr>
                          <a:rPr lang="en-US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i="1">
                            <a:latin typeface="Cambria Math" panose="02040503050406030204" pitchFamily="18" charset="0"/>
                          </a:rPr>
                          <m:t>𝐿</m:t>
                        </m:r>
                      </m:e>
                      <m:sub>
                        <m:acc>
                          <m:accPr>
                            <m:chr m:val="̂"/>
                            <m:ctrlPr>
                              <a:rPr lang="en-US" i="1">
                                <a:latin typeface="Cambria Math" panose="02040503050406030204" pitchFamily="18" charset="0"/>
                              </a:rPr>
                            </m:ctrlPr>
                          </m:accPr>
                          <m:e>
                            <m:r>
                              <a:rPr lang="en-US" i="1">
                                <a:latin typeface="Cambria Math" panose="02040503050406030204" pitchFamily="18" charset="0"/>
                              </a:rPr>
                              <m:t>𝑋</m:t>
                            </m:r>
                          </m:e>
                        </m:acc>
                      </m:sub>
                    </m:sSub>
                  </m:oMath>
                </a14:m>
                <a:endParaRPr lang="en-US" dirty="0"/>
              </a:p>
            </p:txBody>
          </p:sp>
        </mc:Choice>
        <mc:Fallback>
          <p:sp>
            <p:nvSpPr>
              <p:cNvPr id="25" name="TextBox 24">
                <a:extLst>
                  <a:ext uri="{FF2B5EF4-FFF2-40B4-BE49-F238E27FC236}">
                    <a16:creationId xmlns:a16="http://schemas.microsoft.com/office/drawing/2014/main" id="{07BF8A57-5A39-24C0-AD05-02CB64207BA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67069" y="6193548"/>
                <a:ext cx="2425151" cy="369332"/>
              </a:xfrm>
              <a:prstGeom prst="rect">
                <a:avLst/>
              </a:prstGeom>
              <a:blipFill>
                <a:blip r:embed="rId42"/>
                <a:stretch>
                  <a:fillRect l="-2267" t="-8197" r="-6045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1453062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687</TotalTime>
  <Words>140</Words>
  <Application>Microsoft Office PowerPoint</Application>
  <PresentationFormat>Widescreen</PresentationFormat>
  <Paragraphs>45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6" baseType="lpstr">
      <vt:lpstr>Arial</vt:lpstr>
      <vt:lpstr>Calibri</vt:lpstr>
      <vt:lpstr>Calibri Light</vt:lpstr>
      <vt:lpstr>Cambria Math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Jarred Kvamme</dc:creator>
  <cp:lastModifiedBy>Jarred Kvamme</cp:lastModifiedBy>
  <cp:revision>61</cp:revision>
  <dcterms:created xsi:type="dcterms:W3CDTF">2023-08-24T21:15:58Z</dcterms:created>
  <dcterms:modified xsi:type="dcterms:W3CDTF">2023-09-27T18:50:42Z</dcterms:modified>
</cp:coreProperties>
</file>