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009242"/>
    <a:srgbClr val="FF33CC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9EDE-D497-4857-8908-D51C427BF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14E6C7-4580-4D4C-9CE8-88271A30B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B8DD-8B3F-440C-996C-842D0BE8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EF8E5-3E9C-4C63-8AA7-30E14EADC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F0CE0-ABEB-4A6C-85AB-C0964B9B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36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4B10-75DB-4C5A-952B-759D29758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7202A-0597-401A-AAF0-D41A8531E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B832-4102-46B8-95BD-73CA3B017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4BF82-311C-4B47-8638-1033FD59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5F161-683D-4FD3-BA96-2DC62E56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3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26582-EFE3-43C4-BB7A-1D1400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A3110-D3AD-4DE7-89B4-877323B21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2995-754D-4F2B-A9FE-2680AD15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420C-0EAD-4CD6-8069-5EE5203FC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B3056-AFA9-47D0-8E1E-4BDB8508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87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4C07-2612-456E-9423-58AE5CDC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B59D1-3793-440A-8D61-81F0CE473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D03AA-D2B0-40F2-8EC9-4E4D8C70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06435-B16F-4A9C-B8F3-B1500F02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E5BD-9EDF-4995-8CC0-D2A5D8C4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6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76FC-F108-49A9-BBC3-584481D33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64D6D-C626-48D6-A970-CF874C10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8382-1AAB-478E-A776-1FE13BE09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6961-421D-44A4-BDF6-3FDA5472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A7AD-AE59-4349-89B3-04EBD6BF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2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4295-2D5B-4084-9743-A2DB7D31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A0686-DB66-4893-8CBA-FB0B5433C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ACB55-614F-432C-BE07-5DA6F235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03D31-0792-4633-83B9-686ECF19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5882F-282A-4BC2-B9E8-B4A4F3B36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265A-14C8-4581-87DC-2AACECBF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35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7A69A-E361-4266-A3D5-D405A8437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22E48-6006-45DE-A297-084AB78AB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DD006E-D8B0-40A7-8F1C-36CFC9C8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F2253-BF9A-40BF-BB63-D6EA3929E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3074BA-D401-467F-AC11-C2938F6F2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28AC3-7B73-4CE2-91B4-826923DB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945B8D-AAC2-40AB-83AB-373278386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76DBB-C9D1-4E47-8030-4BC3BBE7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E9FC-49D5-424C-A2D2-A5FE18D8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BEC2C-053D-435A-AA07-248ED64FF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9EA04-1483-4231-A1B6-9D3E89C6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FA4D3-1E61-4CA0-B9D1-1AD12617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01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9DC35B-82B3-4AFC-A59E-6CA29254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739F8-541A-424C-9E27-DB45A66B0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B92E3-7E2C-4E58-A64F-84C3D290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35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6DFF-A55A-4ACE-B38E-355F873EF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F47C9-956C-4706-8042-6EEA118D8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4145-4AE8-4445-BDF7-52710DF4A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F2552-C8C8-4088-B26B-CAD25664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6F650-A8EC-4973-960D-B53239B9F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53F2-49DD-4800-BD66-31E745BE8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DD161-974B-47B8-A981-B137A5460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C05327-4F44-4F15-8C1F-BFB814AC1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6CE19-1DB2-4B70-A044-79F335BFE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9B864-4F27-4FC1-B292-45DCF99F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5A0E3-2F6F-4442-828C-FED97974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ACF95-B0FF-47D9-BF4D-45F942569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D4B62-40C5-47F4-8F1D-A26B65FE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DAB3E-64AE-466C-989D-243ABC16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07FFC-9094-4AF7-8F18-A520071908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4A7AD-1412-4897-9A9F-EB0574B474E4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05A5C-328D-47C6-B4E4-388978235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94D85-E3F5-4A63-A5B8-ED3E4D45A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848F2-75EE-4D43-A9ED-77748D9B9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7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D643F6F-B31D-485D-B728-93BBE9727DD7}"/>
              </a:ext>
            </a:extLst>
          </p:cNvPr>
          <p:cNvGrpSpPr/>
          <p:nvPr/>
        </p:nvGrpSpPr>
        <p:grpSpPr>
          <a:xfrm>
            <a:off x="654248" y="444787"/>
            <a:ext cx="10040255" cy="5499685"/>
            <a:chOff x="903555" y="466997"/>
            <a:chExt cx="10876580" cy="4476520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938E4D-36A6-453B-8F11-1DCD831E833A}"/>
                </a:ext>
              </a:extLst>
            </p:cNvPr>
            <p:cNvSpPr txBox="1"/>
            <p:nvPr/>
          </p:nvSpPr>
          <p:spPr>
            <a:xfrm>
              <a:off x="4747413" y="3191006"/>
              <a:ext cx="2697176" cy="47598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Chr21_44072497_A_G_b38</a:t>
              </a:r>
            </a:p>
            <a:p>
              <a:r>
                <a:rPr lang="en-US" sz="1600" dirty="0">
                  <a:solidFill>
                    <a:srgbClr val="0070C0"/>
                  </a:solidFill>
                </a:rPr>
                <a:t>Chr21_44055608_G_C_b38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6EB99E-72CB-4691-9A36-DFA111F073CF}"/>
                </a:ext>
              </a:extLst>
            </p:cNvPr>
            <p:cNvSpPr txBox="1"/>
            <p:nvPr/>
          </p:nvSpPr>
          <p:spPr>
            <a:xfrm>
              <a:off x="9082390" y="1129189"/>
              <a:ext cx="2697745" cy="87681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FF00"/>
                  </a:solidFill>
                </a:rPr>
                <a:t>Chr21_44057275_A_G_b38</a:t>
              </a:r>
            </a:p>
            <a:p>
              <a:r>
                <a:rPr lang="en-US" sz="1600" dirty="0">
                  <a:solidFill>
                    <a:srgbClr val="7030A0"/>
                  </a:solidFill>
                </a:rPr>
                <a:t>Chr21_44070803_G_A_b38</a:t>
              </a:r>
            </a:p>
            <a:p>
              <a:r>
                <a:rPr lang="en-US" sz="1600" dirty="0">
                  <a:solidFill>
                    <a:srgbClr val="FF33CC"/>
                  </a:solidFill>
                </a:rPr>
                <a:t>Chr21_44029964_A_G_b38</a:t>
              </a:r>
            </a:p>
            <a:p>
              <a:r>
                <a:rPr lang="en-US" sz="1600" dirty="0">
                  <a:solidFill>
                    <a:schemeClr val="accent4">
                      <a:lumMod val="20000"/>
                      <a:lumOff val="80000"/>
                    </a:schemeClr>
                  </a:solidFill>
                </a:rPr>
                <a:t>Chr21_44089769_G_A_b38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72A3BF-9808-40E6-9819-FECA3E014081}"/>
                </a:ext>
              </a:extLst>
            </p:cNvPr>
            <p:cNvSpPr txBox="1"/>
            <p:nvPr/>
          </p:nvSpPr>
          <p:spPr>
            <a:xfrm>
              <a:off x="903555" y="1129189"/>
              <a:ext cx="2789143" cy="6763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9933"/>
                  </a:solidFill>
                </a:rPr>
                <a:t>Chr21_44092475_G_C_b38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Chr21_44057219_G_A_b38</a:t>
              </a:r>
            </a:p>
            <a:p>
              <a:r>
                <a:rPr lang="en-US" sz="1600" dirty="0">
                  <a:solidFill>
                    <a:srgbClr val="92D050"/>
                  </a:solidFill>
                </a:rPr>
                <a:t>Chr21_44067413_T_G_b38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EF2BC0B-60CF-47C8-B5BC-0230DA7C10B7}"/>
                </a:ext>
              </a:extLst>
            </p:cNvPr>
            <p:cNvSpPr txBox="1"/>
            <p:nvPr/>
          </p:nvSpPr>
          <p:spPr>
            <a:xfrm>
              <a:off x="4747414" y="466997"/>
              <a:ext cx="2697175" cy="27556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9242"/>
                  </a:solidFill>
                </a:rPr>
                <a:t>Chr21_44024948_C_G_b38</a:t>
              </a:r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93BB0148-874C-4018-8EE7-8BFFD8A04696}"/>
                </a:ext>
              </a:extLst>
            </p:cNvPr>
            <p:cNvSpPr/>
            <p:nvPr/>
          </p:nvSpPr>
          <p:spPr>
            <a:xfrm>
              <a:off x="4996981" y="4638631"/>
              <a:ext cx="2198037" cy="3048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1600" dirty="0"/>
                <a:t>ENSG00000275464</a:t>
              </a:r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92931FA1-B2D0-41F6-8AD3-1536326AF6A6}"/>
                </a:ext>
              </a:extLst>
            </p:cNvPr>
            <p:cNvSpPr/>
            <p:nvPr/>
          </p:nvSpPr>
          <p:spPr>
            <a:xfrm>
              <a:off x="1805328" y="3276555"/>
              <a:ext cx="2198037" cy="3048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1600" dirty="0"/>
                <a:t>PWP2</a:t>
              </a:r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85FCCCFE-1E9A-48E6-9A56-17D6BFBB9AAA}"/>
                </a:ext>
              </a:extLst>
            </p:cNvPr>
            <p:cNvSpPr/>
            <p:nvPr/>
          </p:nvSpPr>
          <p:spPr>
            <a:xfrm>
              <a:off x="8188635" y="3276556"/>
              <a:ext cx="2198037" cy="3048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1600" dirty="0"/>
                <a:t>GATD3A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B8FC2DEF-DF07-42E1-A982-24D47B7C19A3}"/>
                </a:ext>
              </a:extLst>
            </p:cNvPr>
            <p:cNvSpPr/>
            <p:nvPr/>
          </p:nvSpPr>
          <p:spPr>
            <a:xfrm>
              <a:off x="4996981" y="1928222"/>
              <a:ext cx="2198037" cy="304886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1">
              <a:spAutoFit/>
            </a:bodyPr>
            <a:lstStyle/>
            <a:p>
              <a:r>
                <a:rPr lang="en-US" sz="1600" dirty="0"/>
                <a:t>GATD3B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9E9ED7B-BA26-4EBF-8A2E-0C80A321221F}"/>
                </a:ext>
              </a:extLst>
            </p:cNvPr>
            <p:cNvCxnSpPr>
              <a:cxnSpLocks/>
              <a:stCxn id="81" idx="1"/>
            </p:cNvCxnSpPr>
            <p:nvPr/>
          </p:nvCxnSpPr>
          <p:spPr>
            <a:xfrm flipH="1">
              <a:off x="3036436" y="2080665"/>
              <a:ext cx="1960545" cy="1209630"/>
            </a:xfrm>
            <a:prstGeom prst="straightConnector1">
              <a:avLst/>
            </a:prstGeom>
            <a:grpFill/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20550515-8BFB-4F0A-8988-AB2342EB1B99}"/>
                </a:ext>
              </a:extLst>
            </p:cNvPr>
            <p:cNvCxnSpPr>
              <a:cxnSpLocks/>
              <a:stCxn id="79" idx="2"/>
              <a:endCxn id="77" idx="1"/>
            </p:cNvCxnSpPr>
            <p:nvPr/>
          </p:nvCxnSpPr>
          <p:spPr>
            <a:xfrm>
              <a:off x="2904347" y="3581442"/>
              <a:ext cx="2092633" cy="1209632"/>
            </a:xfrm>
            <a:prstGeom prst="straightConnector1">
              <a:avLst/>
            </a:prstGeom>
            <a:grpFill/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0BA0B22-9764-4160-A81E-1CD840EB236A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flipH="1" flipV="1">
              <a:off x="7195018" y="2080665"/>
              <a:ext cx="1974929" cy="1209630"/>
            </a:xfrm>
            <a:prstGeom prst="straightConnector1">
              <a:avLst/>
            </a:prstGeom>
            <a:grpFill/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978288C-B6A5-4085-96E8-32C5C235265A}"/>
                </a:ext>
              </a:extLst>
            </p:cNvPr>
            <p:cNvCxnSpPr>
              <a:cxnSpLocks/>
              <a:stCxn id="80" idx="2"/>
              <a:endCxn id="77" idx="3"/>
            </p:cNvCxnSpPr>
            <p:nvPr/>
          </p:nvCxnSpPr>
          <p:spPr>
            <a:xfrm flipH="1">
              <a:off x="7195018" y="3581443"/>
              <a:ext cx="2092637" cy="1209632"/>
            </a:xfrm>
            <a:prstGeom prst="straightConnector1">
              <a:avLst/>
            </a:prstGeom>
            <a:grpFill/>
            <a:ln w="38100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A4F0D4A-B83F-4D52-88A3-8A54892F1D79}"/>
                </a:ext>
              </a:extLst>
            </p:cNvPr>
            <p:cNvCxnSpPr>
              <a:cxnSpLocks/>
              <a:stCxn id="5" idx="0"/>
              <a:endCxn id="81" idx="2"/>
            </p:cNvCxnSpPr>
            <p:nvPr/>
          </p:nvCxnSpPr>
          <p:spPr>
            <a:xfrm flipH="1" flipV="1">
              <a:off x="6096000" y="2233108"/>
              <a:ext cx="1" cy="957898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C97356F4-4A7A-4095-BE4A-F595247663E8}"/>
                </a:ext>
              </a:extLst>
            </p:cNvPr>
            <p:cNvCxnSpPr>
              <a:cxnSpLocks/>
              <a:stCxn id="5" idx="3"/>
              <a:endCxn id="80" idx="1"/>
            </p:cNvCxnSpPr>
            <p:nvPr/>
          </p:nvCxnSpPr>
          <p:spPr>
            <a:xfrm>
              <a:off x="7444589" y="3428998"/>
              <a:ext cx="744046" cy="2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2339B0FC-BDBE-4ED3-B8E1-47F635763A24}"/>
                </a:ext>
              </a:extLst>
            </p:cNvPr>
            <p:cNvCxnSpPr>
              <a:cxnSpLocks/>
              <a:stCxn id="5" idx="2"/>
              <a:endCxn id="77" idx="0"/>
            </p:cNvCxnSpPr>
            <p:nvPr/>
          </p:nvCxnSpPr>
          <p:spPr>
            <a:xfrm flipH="1">
              <a:off x="6096000" y="3666989"/>
              <a:ext cx="1" cy="971642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83A161A-CC72-4574-96CB-FEEB62F516F4}"/>
                </a:ext>
              </a:extLst>
            </p:cNvPr>
            <p:cNvCxnSpPr>
              <a:cxnSpLocks/>
              <a:stCxn id="5" idx="1"/>
              <a:endCxn id="79" idx="3"/>
            </p:cNvCxnSpPr>
            <p:nvPr/>
          </p:nvCxnSpPr>
          <p:spPr>
            <a:xfrm flipH="1">
              <a:off x="4003365" y="3428998"/>
              <a:ext cx="744048" cy="1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029BB529-AF49-49D0-B2F8-B66F78D63ED4}"/>
                </a:ext>
              </a:extLst>
            </p:cNvPr>
            <p:cNvCxnSpPr>
              <a:cxnSpLocks/>
              <a:stCxn id="75" idx="2"/>
              <a:endCxn id="81" idx="0"/>
            </p:cNvCxnSpPr>
            <p:nvPr/>
          </p:nvCxnSpPr>
          <p:spPr>
            <a:xfrm flipH="1">
              <a:off x="6096000" y="742566"/>
              <a:ext cx="2" cy="1185656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BE3A7EB-9569-4BFD-A1ED-930B159052A9}"/>
                </a:ext>
              </a:extLst>
            </p:cNvPr>
            <p:cNvCxnSpPr>
              <a:cxnSpLocks/>
              <a:stCxn id="75" idx="1"/>
              <a:endCxn id="79" idx="0"/>
            </p:cNvCxnSpPr>
            <p:nvPr/>
          </p:nvCxnSpPr>
          <p:spPr>
            <a:xfrm flipH="1">
              <a:off x="2904347" y="604782"/>
              <a:ext cx="1843067" cy="2671774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F66C3DA-CDB1-4FF0-8D8A-60DA786614FF}"/>
                </a:ext>
              </a:extLst>
            </p:cNvPr>
            <p:cNvCxnSpPr>
              <a:cxnSpLocks/>
              <a:stCxn id="75" idx="3"/>
              <a:endCxn id="80" idx="0"/>
            </p:cNvCxnSpPr>
            <p:nvPr/>
          </p:nvCxnSpPr>
          <p:spPr>
            <a:xfrm>
              <a:off x="7444589" y="604782"/>
              <a:ext cx="1843066" cy="2671775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714B0162-B172-4BDB-8975-1AD4BD9C472D}"/>
                </a:ext>
              </a:extLst>
            </p:cNvPr>
            <p:cNvCxnSpPr>
              <a:cxnSpLocks/>
              <a:stCxn id="7" idx="3"/>
              <a:endCxn id="81" idx="1"/>
            </p:cNvCxnSpPr>
            <p:nvPr/>
          </p:nvCxnSpPr>
          <p:spPr>
            <a:xfrm>
              <a:off x="3692698" y="1467388"/>
              <a:ext cx="1304283" cy="613277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52E1131D-CF3B-4213-9E31-890238B1D91C}"/>
                </a:ext>
              </a:extLst>
            </p:cNvPr>
            <p:cNvCxnSpPr>
              <a:cxnSpLocks/>
              <a:stCxn id="6" idx="1"/>
              <a:endCxn id="81" idx="3"/>
            </p:cNvCxnSpPr>
            <p:nvPr/>
          </p:nvCxnSpPr>
          <p:spPr>
            <a:xfrm flipH="1">
              <a:off x="7195018" y="1567595"/>
              <a:ext cx="1887372" cy="513070"/>
            </a:xfrm>
            <a:prstGeom prst="straightConnector1">
              <a:avLst/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C7352685-7392-4325-BF63-5AABED04C7E2}"/>
                </a:ext>
              </a:extLst>
            </p:cNvPr>
            <p:cNvCxnSpPr>
              <a:cxnSpLocks/>
              <a:stCxn id="7" idx="1"/>
              <a:endCxn id="77" idx="2"/>
            </p:cNvCxnSpPr>
            <p:nvPr/>
          </p:nvCxnSpPr>
          <p:spPr>
            <a:xfrm rot="10800000" flipH="1" flipV="1">
              <a:off x="903555" y="1467388"/>
              <a:ext cx="5192445" cy="3476129"/>
            </a:xfrm>
            <a:prstGeom prst="curvedConnector4">
              <a:avLst>
                <a:gd name="adj1" fmla="val -9746"/>
                <a:gd name="adj2" fmla="val 118113"/>
              </a:avLst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Connector: Curved 159">
              <a:extLst>
                <a:ext uri="{FF2B5EF4-FFF2-40B4-BE49-F238E27FC236}">
                  <a16:creationId xmlns:a16="http://schemas.microsoft.com/office/drawing/2014/main" id="{B2B4311F-76B8-4928-8CFC-34E6B10EA237}"/>
                </a:ext>
              </a:extLst>
            </p:cNvPr>
            <p:cNvCxnSpPr>
              <a:cxnSpLocks/>
              <a:stCxn id="6" idx="3"/>
              <a:endCxn id="80" idx="3"/>
            </p:cNvCxnSpPr>
            <p:nvPr/>
          </p:nvCxnSpPr>
          <p:spPr>
            <a:xfrm flipH="1">
              <a:off x="10386672" y="1567595"/>
              <a:ext cx="1393463" cy="1861405"/>
            </a:xfrm>
            <a:prstGeom prst="curvedConnector3">
              <a:avLst>
                <a:gd name="adj1" fmla="val -17772"/>
              </a:avLst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or: Curved 170">
              <a:extLst>
                <a:ext uri="{FF2B5EF4-FFF2-40B4-BE49-F238E27FC236}">
                  <a16:creationId xmlns:a16="http://schemas.microsoft.com/office/drawing/2014/main" id="{20066423-837B-4225-A7BD-4D15FBD3485D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903555" y="1498521"/>
              <a:ext cx="901771" cy="1930478"/>
            </a:xfrm>
            <a:prstGeom prst="curvedConnector3">
              <a:avLst>
                <a:gd name="adj1" fmla="val -28518"/>
              </a:avLst>
            </a:prstGeom>
            <a:grpFill/>
            <a:ln w="381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1" name="TextBox 200">
            <a:extLst>
              <a:ext uri="{FF2B5EF4-FFF2-40B4-BE49-F238E27FC236}">
                <a16:creationId xmlns:a16="http://schemas.microsoft.com/office/drawing/2014/main" id="{BE9FD890-0B7F-479E-A235-8F9EF74F07FA}"/>
              </a:ext>
            </a:extLst>
          </p:cNvPr>
          <p:cNvSpPr txBox="1"/>
          <p:nvPr/>
        </p:nvSpPr>
        <p:spPr>
          <a:xfrm>
            <a:off x="9496425" y="352425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4 Example</a:t>
            </a:r>
          </a:p>
        </p:txBody>
      </p:sp>
    </p:spTree>
    <p:extLst>
      <p:ext uri="{BB962C8B-B14F-4D97-AF65-F5344CB8AC3E}">
        <p14:creationId xmlns:p14="http://schemas.microsoft.com/office/powerpoint/2010/main" val="107042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FFD4BF3-486D-4E4F-A92E-451B05E1D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7150151"/>
              </p:ext>
            </p:extLst>
          </p:nvPr>
        </p:nvGraphicFramePr>
        <p:xfrm>
          <a:off x="914400" y="454025"/>
          <a:ext cx="103632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Worksheet" r:id="rId3" imgW="12428185" imgH="7132179" progId="Excel.Sheet.12">
                  <p:embed/>
                </p:oleObj>
              </mc:Choice>
              <mc:Fallback>
                <p:oleObj name="Worksheet" r:id="rId3" imgW="12428185" imgH="7132179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54025"/>
                        <a:ext cx="10363200" cy="594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954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BF33F9E-B14F-418F-9D8E-BD69CF3E060F}"/>
              </a:ext>
            </a:extLst>
          </p:cNvPr>
          <p:cNvSpPr/>
          <p:nvPr/>
        </p:nvSpPr>
        <p:spPr>
          <a:xfrm>
            <a:off x="2514805" y="3219450"/>
            <a:ext cx="2427097" cy="3546096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A9CA39-B801-4311-8603-6011EB2EE972}"/>
              </a:ext>
            </a:extLst>
          </p:cNvPr>
          <p:cNvSpPr/>
          <p:nvPr/>
        </p:nvSpPr>
        <p:spPr>
          <a:xfrm>
            <a:off x="87708" y="891408"/>
            <a:ext cx="2277299" cy="105644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Chr19:38812203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FA9AD4-979B-4CE6-9D18-03717A576F8A}"/>
              </a:ext>
            </a:extLst>
          </p:cNvPr>
          <p:cNvSpPr/>
          <p:nvPr/>
        </p:nvSpPr>
        <p:spPr>
          <a:xfrm>
            <a:off x="9796096" y="891408"/>
            <a:ext cx="2277299" cy="105644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Chr19:38908269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A48796-2413-4A4D-B2E0-6CB4AF66F45D}"/>
              </a:ext>
            </a:extLst>
          </p:cNvPr>
          <p:cNvSpPr/>
          <p:nvPr/>
        </p:nvSpPr>
        <p:spPr>
          <a:xfrm>
            <a:off x="7368999" y="891408"/>
            <a:ext cx="2277299" cy="1056443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Chr19:38970293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A8260-06FC-4BBC-81DC-42DFC47765E0}"/>
              </a:ext>
            </a:extLst>
          </p:cNvPr>
          <p:cNvSpPr/>
          <p:nvPr/>
        </p:nvSpPr>
        <p:spPr>
          <a:xfrm>
            <a:off x="4941902" y="891408"/>
            <a:ext cx="2277299" cy="10564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Chr19:39785683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794BF3-BBFF-49DD-BBA8-EFB8EFF4DC3D}"/>
              </a:ext>
            </a:extLst>
          </p:cNvPr>
          <p:cNvSpPr/>
          <p:nvPr/>
        </p:nvSpPr>
        <p:spPr>
          <a:xfrm>
            <a:off x="2514805" y="891408"/>
            <a:ext cx="2277299" cy="10564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Chr19:39763843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5FF04-0CEC-4361-9188-0B007AA89E58}"/>
              </a:ext>
            </a:extLst>
          </p:cNvPr>
          <p:cNvSpPr/>
          <p:nvPr/>
        </p:nvSpPr>
        <p:spPr>
          <a:xfrm>
            <a:off x="7368999" y="4607622"/>
            <a:ext cx="2098275" cy="43971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LGALS4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897D70AE-F4A7-4216-A70D-9E028FE55814}"/>
              </a:ext>
            </a:extLst>
          </p:cNvPr>
          <p:cNvSpPr/>
          <p:nvPr/>
        </p:nvSpPr>
        <p:spPr>
          <a:xfrm>
            <a:off x="5380183" y="4634048"/>
            <a:ext cx="1339272" cy="4064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4FC85887-3D13-4C8D-A391-4E0683BB1CC3}"/>
              </a:ext>
            </a:extLst>
          </p:cNvPr>
          <p:cNvSpPr/>
          <p:nvPr/>
        </p:nvSpPr>
        <p:spPr>
          <a:xfrm rot="1922560">
            <a:off x="4423315" y="2130296"/>
            <a:ext cx="489527" cy="9236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086F2317-4A0B-4D0E-B32D-A2E5E7D95DE7}"/>
              </a:ext>
            </a:extLst>
          </p:cNvPr>
          <p:cNvSpPr/>
          <p:nvPr/>
        </p:nvSpPr>
        <p:spPr>
          <a:xfrm rot="19721968">
            <a:off x="7190225" y="2143620"/>
            <a:ext cx="489527" cy="92363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54C07-0061-4C40-BA94-AE827A2AE721}"/>
              </a:ext>
            </a:extLst>
          </p:cNvPr>
          <p:cNvSpPr txBox="1"/>
          <p:nvPr/>
        </p:nvSpPr>
        <p:spPr>
          <a:xfrm>
            <a:off x="304242" y="92454"/>
            <a:ext cx="1803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Adipose Visceral</a:t>
            </a:r>
          </a:p>
          <a:p>
            <a:r>
              <a:rPr lang="en-US" dirty="0"/>
              <a:t>Brain Cerebellum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862948-564F-43F7-9991-90502096D0CA}"/>
              </a:ext>
            </a:extLst>
          </p:cNvPr>
          <p:cNvSpPr txBox="1"/>
          <p:nvPr/>
        </p:nvSpPr>
        <p:spPr>
          <a:xfrm>
            <a:off x="2857303" y="92454"/>
            <a:ext cx="1592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Nucleus </a:t>
            </a:r>
            <a:r>
              <a:rPr lang="en-US" dirty="0" err="1"/>
              <a:t>Accumbens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F40361-8AA7-422A-A7F0-F114E66DFAE2}"/>
              </a:ext>
            </a:extLst>
          </p:cNvPr>
          <p:cNvSpPr txBox="1"/>
          <p:nvPr/>
        </p:nvSpPr>
        <p:spPr>
          <a:xfrm>
            <a:off x="5273963" y="92453"/>
            <a:ext cx="1644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Brain </a:t>
            </a:r>
            <a:r>
              <a:rPr lang="en-US" dirty="0" err="1"/>
              <a:t>Substantianigra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9D4004-B686-4906-8A54-007D4DF3DB33}"/>
              </a:ext>
            </a:extLst>
          </p:cNvPr>
          <p:cNvSpPr txBox="1"/>
          <p:nvPr/>
        </p:nvSpPr>
        <p:spPr>
          <a:xfrm>
            <a:off x="7643883" y="92453"/>
            <a:ext cx="169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 Cultured Fibroblasts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EAE07-8A15-4C0B-B47B-5A04CF505A96}"/>
              </a:ext>
            </a:extLst>
          </p:cNvPr>
          <p:cNvSpPr txBox="1"/>
          <p:nvPr/>
        </p:nvSpPr>
        <p:spPr>
          <a:xfrm>
            <a:off x="10585450" y="369452"/>
            <a:ext cx="69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652F38-8E7F-479A-9A96-9543A4D238D2}"/>
              </a:ext>
            </a:extLst>
          </p:cNvPr>
          <p:cNvSpPr txBox="1"/>
          <p:nvPr/>
        </p:nvSpPr>
        <p:spPr>
          <a:xfrm>
            <a:off x="10115261" y="6174509"/>
            <a:ext cx="1809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4 Example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AB8A12-63E5-4438-A445-D42E1BB8F106}"/>
              </a:ext>
            </a:extLst>
          </p:cNvPr>
          <p:cNvGrpSpPr/>
          <p:nvPr/>
        </p:nvGrpSpPr>
        <p:grpSpPr>
          <a:xfrm>
            <a:off x="2693828" y="3357212"/>
            <a:ext cx="2098276" cy="3223758"/>
            <a:chOff x="2724726" y="3359319"/>
            <a:chExt cx="2098276" cy="32237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D56943B-7E95-4B92-BEF0-58F8E7410959}"/>
                </a:ext>
              </a:extLst>
            </p:cNvPr>
            <p:cNvSpPr/>
            <p:nvPr/>
          </p:nvSpPr>
          <p:spPr>
            <a:xfrm>
              <a:off x="2724726" y="5208446"/>
              <a:ext cx="2098276" cy="75814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LINC01661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ENSG00000235140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761E973-4B26-470F-A03F-B2C161E55B62}"/>
                </a:ext>
              </a:extLst>
            </p:cNvPr>
            <p:cNvSpPr/>
            <p:nvPr/>
          </p:nvSpPr>
          <p:spPr>
            <a:xfrm>
              <a:off x="2724726" y="6176677"/>
              <a:ext cx="2098276" cy="40640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MIR3118-2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58DD31B-2D6C-43D4-96DB-40F5A4918C7B}"/>
                </a:ext>
              </a:extLst>
            </p:cNvPr>
            <p:cNvSpPr/>
            <p:nvPr/>
          </p:nvSpPr>
          <p:spPr>
            <a:xfrm>
              <a:off x="2724726" y="4591961"/>
              <a:ext cx="2098276" cy="40640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ENSG00000201938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5086433-4DE6-4568-B310-5F74059D04BD}"/>
                </a:ext>
              </a:extLst>
            </p:cNvPr>
            <p:cNvSpPr/>
            <p:nvPr/>
          </p:nvSpPr>
          <p:spPr>
            <a:xfrm>
              <a:off x="2724726" y="3975476"/>
              <a:ext cx="2098276" cy="4064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MT-TM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A46246-1205-477E-AADE-2063B20DE355}"/>
                </a:ext>
              </a:extLst>
            </p:cNvPr>
            <p:cNvSpPr/>
            <p:nvPr/>
          </p:nvSpPr>
          <p:spPr>
            <a:xfrm>
              <a:off x="2724726" y="3359319"/>
              <a:ext cx="2098276" cy="4064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ENSG00000200754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315A75-3095-4DB8-95CE-A4B163C42C28}"/>
              </a:ext>
            </a:extLst>
          </p:cNvPr>
          <p:cNvGrpSpPr/>
          <p:nvPr/>
        </p:nvGrpSpPr>
        <p:grpSpPr>
          <a:xfrm>
            <a:off x="87708" y="6105195"/>
            <a:ext cx="1505037" cy="752805"/>
            <a:chOff x="8517880" y="6131187"/>
            <a:chExt cx="1505037" cy="752805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5444D38-0EE0-45AB-A74D-81935FC26A6B}"/>
                </a:ext>
              </a:extLst>
            </p:cNvPr>
            <p:cNvGrpSpPr/>
            <p:nvPr/>
          </p:nvGrpSpPr>
          <p:grpSpPr>
            <a:xfrm rot="5400000">
              <a:off x="8310927" y="6430442"/>
              <a:ext cx="568200" cy="154294"/>
              <a:chOff x="8247793" y="6579354"/>
              <a:chExt cx="568200" cy="154294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E25BE2-55FA-47B7-8868-D7CABB3B08C4}"/>
                  </a:ext>
                </a:extLst>
              </p:cNvPr>
              <p:cNvSpPr/>
              <p:nvPr/>
            </p:nvSpPr>
            <p:spPr>
              <a:xfrm>
                <a:off x="8247793" y="6579356"/>
                <a:ext cx="184727" cy="15429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1ED3BD3-3E44-4DEB-84CD-AEC8FF08D802}"/>
                  </a:ext>
                </a:extLst>
              </p:cNvPr>
              <p:cNvSpPr/>
              <p:nvPr/>
            </p:nvSpPr>
            <p:spPr>
              <a:xfrm>
                <a:off x="8631266" y="6579354"/>
                <a:ext cx="184727" cy="15429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0FA625A-C779-4F22-9D65-602C7BCB090C}"/>
                </a:ext>
              </a:extLst>
            </p:cNvPr>
            <p:cNvSpPr txBox="1"/>
            <p:nvPr/>
          </p:nvSpPr>
          <p:spPr>
            <a:xfrm>
              <a:off x="8791298" y="651466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Cis Gene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050329-E65B-44D2-B9AB-D0EC8AEE495E}"/>
                </a:ext>
              </a:extLst>
            </p:cNvPr>
            <p:cNvSpPr txBox="1"/>
            <p:nvPr/>
          </p:nvSpPr>
          <p:spPr>
            <a:xfrm>
              <a:off x="8791298" y="6131187"/>
              <a:ext cx="123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 Gene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58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5BA2D1FC-2694-4AD8-8BA0-02F74F951E77}"/>
              </a:ext>
            </a:extLst>
          </p:cNvPr>
          <p:cNvGrpSpPr/>
          <p:nvPr/>
        </p:nvGrpSpPr>
        <p:grpSpPr>
          <a:xfrm>
            <a:off x="6095998" y="2366530"/>
            <a:ext cx="1407626" cy="2821258"/>
            <a:chOff x="6095998" y="2366530"/>
            <a:chExt cx="1407626" cy="2821258"/>
          </a:xfrm>
        </p:grpSpPr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D0CF6D78-DAA0-46A3-B76D-95C637B14969}"/>
                </a:ext>
              </a:extLst>
            </p:cNvPr>
            <p:cNvSpPr/>
            <p:nvPr/>
          </p:nvSpPr>
          <p:spPr>
            <a:xfrm rot="534275">
              <a:off x="6126927" y="4680990"/>
              <a:ext cx="1376697" cy="50679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9843327E-E275-45E3-A9C2-AB9E19F88563}"/>
                </a:ext>
              </a:extLst>
            </p:cNvPr>
            <p:cNvSpPr/>
            <p:nvPr/>
          </p:nvSpPr>
          <p:spPr>
            <a:xfrm rot="20871205">
              <a:off x="6095998" y="2366530"/>
              <a:ext cx="1376697" cy="506798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2997294-07E6-43F9-8AC2-D62E514F753C}"/>
              </a:ext>
            </a:extLst>
          </p:cNvPr>
          <p:cNvGrpSpPr/>
          <p:nvPr/>
        </p:nvGrpSpPr>
        <p:grpSpPr>
          <a:xfrm>
            <a:off x="230250" y="784306"/>
            <a:ext cx="5625500" cy="5692582"/>
            <a:chOff x="230250" y="784306"/>
            <a:chExt cx="5625500" cy="569258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80524C8-EE70-4743-B5D2-29EDBD38E28D}"/>
                </a:ext>
              </a:extLst>
            </p:cNvPr>
            <p:cNvSpPr/>
            <p:nvPr/>
          </p:nvSpPr>
          <p:spPr>
            <a:xfrm>
              <a:off x="3578450" y="784306"/>
              <a:ext cx="2277299" cy="50679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chrX:154506456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73D16CD-0429-4547-A1BD-8A2341B4A73C}"/>
                </a:ext>
              </a:extLst>
            </p:cNvPr>
            <p:cNvSpPr/>
            <p:nvPr/>
          </p:nvSpPr>
          <p:spPr>
            <a:xfrm>
              <a:off x="3578447" y="2385342"/>
              <a:ext cx="2277299" cy="50679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chrX:154516183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3076C2-6697-4F92-A594-3A53D1D860EA}"/>
                </a:ext>
              </a:extLst>
            </p:cNvPr>
            <p:cNvSpPr/>
            <p:nvPr/>
          </p:nvSpPr>
          <p:spPr>
            <a:xfrm>
              <a:off x="3578451" y="3916405"/>
              <a:ext cx="2277299" cy="506798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chrX:154529974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3293BEF-30FC-4528-93B7-848BDCFADB35}"/>
                </a:ext>
              </a:extLst>
            </p:cNvPr>
            <p:cNvSpPr/>
            <p:nvPr/>
          </p:nvSpPr>
          <p:spPr>
            <a:xfrm>
              <a:off x="3578449" y="4493176"/>
              <a:ext cx="2277299" cy="50679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1"/>
                  </a:solidFill>
                </a:rPr>
                <a:t>chrX_154531643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4DC3C5-F4B7-4CA8-9EAC-A02FB1F5530B}"/>
                </a:ext>
              </a:extLst>
            </p:cNvPr>
            <p:cNvSpPr/>
            <p:nvPr/>
          </p:nvSpPr>
          <p:spPr>
            <a:xfrm>
              <a:off x="3578448" y="5069947"/>
              <a:ext cx="2277299" cy="5067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chrX_154591448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F8B968-EA64-4921-A750-DE1DAEC4A139}"/>
                </a:ext>
              </a:extLst>
            </p:cNvPr>
            <p:cNvSpPr/>
            <p:nvPr/>
          </p:nvSpPr>
          <p:spPr>
            <a:xfrm>
              <a:off x="3578448" y="5970090"/>
              <a:ext cx="2277299" cy="506798"/>
            </a:xfrm>
            <a:prstGeom prst="ellipse">
              <a:avLst/>
            </a:prstGeom>
            <a:solidFill>
              <a:srgbClr val="FF99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chrX_154600913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1B434BE-416E-4E30-B707-20B0C39750F1}"/>
                </a:ext>
              </a:extLst>
            </p:cNvPr>
            <p:cNvSpPr txBox="1"/>
            <p:nvPr/>
          </p:nvSpPr>
          <p:spPr>
            <a:xfrm>
              <a:off x="230251" y="1496545"/>
              <a:ext cx="3016864" cy="22467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Brain Cerebellar Hemisphere; Brain Frontal Cortex; Adipose Visceral; Artery Coronary; Adrenal Gland; Brain Cerebellum; Cells Cultured fibroblasts; Colon Sigmoid; Colon Transverse; Esophagus Mucosa; Esophagus Muscularis; Lung, Nerve Tibial; Pancreas; Skin Not Sun Exposed; Thyroid; Whole Blood; Heart Atrial Appendage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74750DC-03F1-48E6-A782-FE97BA5A8BA2}"/>
                </a:ext>
              </a:extLst>
            </p:cNvPr>
            <p:cNvSpPr txBox="1"/>
            <p:nvPr/>
          </p:nvSpPr>
          <p:spPr>
            <a:xfrm>
              <a:off x="230250" y="883817"/>
              <a:ext cx="3016863" cy="30777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Heart Left Ventricle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5C7468-D256-48F6-89B7-4B12853C37CA}"/>
                </a:ext>
              </a:extLst>
            </p:cNvPr>
            <p:cNvSpPr txBox="1"/>
            <p:nvPr/>
          </p:nvSpPr>
          <p:spPr>
            <a:xfrm>
              <a:off x="230251" y="4020243"/>
              <a:ext cx="3016864" cy="30777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Minor Salivary Gland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6008812-1C13-4BE2-BD05-2F85D2853580}"/>
                </a:ext>
              </a:extLst>
            </p:cNvPr>
            <p:cNvSpPr txBox="1"/>
            <p:nvPr/>
          </p:nvSpPr>
          <p:spPr>
            <a:xfrm>
              <a:off x="230251" y="4592686"/>
              <a:ext cx="3016864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Ovary; Testis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3E3250B-114B-48E4-8F19-97C5C9E0A030}"/>
                </a:ext>
              </a:extLst>
            </p:cNvPr>
            <p:cNvSpPr txBox="1"/>
            <p:nvPr/>
          </p:nvSpPr>
          <p:spPr>
            <a:xfrm>
              <a:off x="230250" y="5092517"/>
              <a:ext cx="3016864" cy="52322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Adipose Subcutaneous; Skin Sun Exposed; Uterus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C39FADE-E16B-450B-AB2C-EAA679AB7ED0}"/>
                </a:ext>
              </a:extLst>
            </p:cNvPr>
            <p:cNvSpPr txBox="1"/>
            <p:nvPr/>
          </p:nvSpPr>
          <p:spPr>
            <a:xfrm>
              <a:off x="230250" y="6069600"/>
              <a:ext cx="3016864" cy="307777"/>
            </a:xfrm>
            <a:prstGeom prst="rect">
              <a:avLst/>
            </a:prstGeom>
            <a:solidFill>
              <a:srgbClr val="FF99FF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Brain Spinal cord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DD00F19-A05D-4121-9624-C8E42A95AD33}"/>
              </a:ext>
            </a:extLst>
          </p:cNvPr>
          <p:cNvGrpSpPr/>
          <p:nvPr/>
        </p:nvGrpSpPr>
        <p:grpSpPr>
          <a:xfrm>
            <a:off x="7692927" y="803356"/>
            <a:ext cx="4268822" cy="4615101"/>
            <a:chOff x="7623034" y="784306"/>
            <a:chExt cx="4268822" cy="46151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71F989C-E7DB-441D-B8A0-F03617069D17}"/>
                </a:ext>
              </a:extLst>
            </p:cNvPr>
            <p:cNvSpPr/>
            <p:nvPr/>
          </p:nvSpPr>
          <p:spPr>
            <a:xfrm>
              <a:off x="9793580" y="1023452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MTND4P24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1C4CC96-146C-4F19-9196-DD1EB1A8D8F6}"/>
                </a:ext>
              </a:extLst>
            </p:cNvPr>
            <p:cNvSpPr/>
            <p:nvPr/>
          </p:nvSpPr>
          <p:spPr>
            <a:xfrm>
              <a:off x="7623034" y="2108488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MCFD2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7EB24D7-B4F2-4D23-9787-E931FB245152}"/>
                </a:ext>
              </a:extLst>
            </p:cNvPr>
            <p:cNvSpPr/>
            <p:nvPr/>
          </p:nvSpPr>
          <p:spPr>
            <a:xfrm>
              <a:off x="7623034" y="1023452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LINC02020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CA293D1-50E3-423C-BB33-FBB263982BAB}"/>
                </a:ext>
              </a:extLst>
            </p:cNvPr>
            <p:cNvSpPr/>
            <p:nvPr/>
          </p:nvSpPr>
          <p:spPr>
            <a:xfrm>
              <a:off x="9793580" y="2097754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MIR3178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F275966-F147-4CFB-95A1-09CFFE24442A}"/>
                </a:ext>
              </a:extLst>
            </p:cNvPr>
            <p:cNvSpPr/>
            <p:nvPr/>
          </p:nvSpPr>
          <p:spPr>
            <a:xfrm>
              <a:off x="7623034" y="3172056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MTC03P22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6A6EBA2-203E-42C6-937D-0657F688EBEC}"/>
                </a:ext>
              </a:extLst>
            </p:cNvPr>
            <p:cNvSpPr/>
            <p:nvPr/>
          </p:nvSpPr>
          <p:spPr>
            <a:xfrm>
              <a:off x="9793580" y="3172056"/>
              <a:ext cx="2098276" cy="406400"/>
            </a:xfrm>
            <a:prstGeom prst="round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MTND1P23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1EBEA4A-FEF2-43CA-A93B-9B136BCF3BFB}"/>
                </a:ext>
              </a:extLst>
            </p:cNvPr>
            <p:cNvSpPr/>
            <p:nvPr/>
          </p:nvSpPr>
          <p:spPr>
            <a:xfrm>
              <a:off x="8672172" y="4993007"/>
              <a:ext cx="2098276" cy="406400"/>
            </a:xfrm>
            <a:prstGeom prst="roundRect">
              <a:avLst/>
            </a:prstGeom>
            <a:solidFill>
              <a:srgbClr val="00B0F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FAM3A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E40EE65-F4B1-4A16-B413-4BD22D587580}"/>
                </a:ext>
              </a:extLst>
            </p:cNvPr>
            <p:cNvSpPr/>
            <p:nvPr/>
          </p:nvSpPr>
          <p:spPr>
            <a:xfrm>
              <a:off x="9793580" y="784306"/>
              <a:ext cx="184727" cy="1542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C9788C-03E7-4ED0-A400-7E6DABFFD953}"/>
                </a:ext>
              </a:extLst>
            </p:cNvPr>
            <p:cNvSpPr/>
            <p:nvPr/>
          </p:nvSpPr>
          <p:spPr>
            <a:xfrm>
              <a:off x="10052199" y="784306"/>
              <a:ext cx="184727" cy="1542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D81B77E-6CFB-4EF5-9D1B-2F313FAD841E}"/>
                </a:ext>
              </a:extLst>
            </p:cNvPr>
            <p:cNvSpPr/>
            <p:nvPr/>
          </p:nvSpPr>
          <p:spPr>
            <a:xfrm>
              <a:off x="7643080" y="2935347"/>
              <a:ext cx="184727" cy="1542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06D1E6-659D-496C-95BE-7B1028EB7371}"/>
                </a:ext>
              </a:extLst>
            </p:cNvPr>
            <p:cNvSpPr/>
            <p:nvPr/>
          </p:nvSpPr>
          <p:spPr>
            <a:xfrm>
              <a:off x="7643080" y="1871779"/>
              <a:ext cx="184727" cy="1542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E8A87F-37AF-464D-BD32-22C4065E1942}"/>
                </a:ext>
              </a:extLst>
            </p:cNvPr>
            <p:cNvSpPr/>
            <p:nvPr/>
          </p:nvSpPr>
          <p:spPr>
            <a:xfrm>
              <a:off x="9793579" y="1871779"/>
              <a:ext cx="184727" cy="1542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33BBEF-1E96-4AB0-B860-A9EB4F8CDE75}"/>
                </a:ext>
              </a:extLst>
            </p:cNvPr>
            <p:cNvSpPr/>
            <p:nvPr/>
          </p:nvSpPr>
          <p:spPr>
            <a:xfrm>
              <a:off x="7903133" y="2935347"/>
              <a:ext cx="184727" cy="15429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E5FE23-1A8E-4405-BBDF-D2D452030246}"/>
                </a:ext>
              </a:extLst>
            </p:cNvPr>
            <p:cNvSpPr/>
            <p:nvPr/>
          </p:nvSpPr>
          <p:spPr>
            <a:xfrm>
              <a:off x="7643080" y="806671"/>
              <a:ext cx="184727" cy="154292"/>
            </a:xfrm>
            <a:prstGeom prst="rect">
              <a:avLst/>
            </a:prstGeom>
            <a:solidFill>
              <a:srgbClr val="FF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D37CB1-9CD1-4E52-81E8-3193623FA180}"/>
                </a:ext>
              </a:extLst>
            </p:cNvPr>
            <p:cNvSpPr/>
            <p:nvPr/>
          </p:nvSpPr>
          <p:spPr>
            <a:xfrm>
              <a:off x="9793495" y="2935347"/>
              <a:ext cx="184727" cy="1542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6A19A7B-948A-46A4-B9C7-4C67214A28B7}"/>
                </a:ext>
              </a:extLst>
            </p:cNvPr>
            <p:cNvSpPr/>
            <p:nvPr/>
          </p:nvSpPr>
          <p:spPr>
            <a:xfrm>
              <a:off x="10052114" y="2935347"/>
              <a:ext cx="184727" cy="1542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CA3C4B1-51DE-4C6F-9717-09F28AAD1FFC}"/>
                </a:ext>
              </a:extLst>
            </p:cNvPr>
            <p:cNvSpPr/>
            <p:nvPr/>
          </p:nvSpPr>
          <p:spPr>
            <a:xfrm>
              <a:off x="10310733" y="2935347"/>
              <a:ext cx="184727" cy="1542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F0C36EF-DAA4-41D4-AA82-B58622565758}"/>
              </a:ext>
            </a:extLst>
          </p:cNvPr>
          <p:cNvGrpSpPr/>
          <p:nvPr/>
        </p:nvGrpSpPr>
        <p:grpSpPr>
          <a:xfrm>
            <a:off x="10686963" y="6056575"/>
            <a:ext cx="1505037" cy="752805"/>
            <a:chOff x="8517880" y="6131187"/>
            <a:chExt cx="1505037" cy="75280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F50C3FF-39C0-4933-A9DE-ECAA23CEE5DA}"/>
                </a:ext>
              </a:extLst>
            </p:cNvPr>
            <p:cNvGrpSpPr/>
            <p:nvPr/>
          </p:nvGrpSpPr>
          <p:grpSpPr>
            <a:xfrm rot="5400000">
              <a:off x="8310927" y="6430442"/>
              <a:ext cx="568200" cy="154294"/>
              <a:chOff x="8247793" y="6579354"/>
              <a:chExt cx="568200" cy="154294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59E1EBA9-0772-4412-84D6-87BE46236065}"/>
                  </a:ext>
                </a:extLst>
              </p:cNvPr>
              <p:cNvSpPr/>
              <p:nvPr/>
            </p:nvSpPr>
            <p:spPr>
              <a:xfrm>
                <a:off x="8247793" y="6579356"/>
                <a:ext cx="184727" cy="15429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74CAC9E-73A6-4983-AF9A-097CD60C0D05}"/>
                  </a:ext>
                </a:extLst>
              </p:cNvPr>
              <p:cNvSpPr/>
              <p:nvPr/>
            </p:nvSpPr>
            <p:spPr>
              <a:xfrm>
                <a:off x="8631266" y="6579354"/>
                <a:ext cx="184727" cy="15429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A65FD82-90DB-4484-A9DD-082BACCA156B}"/>
                </a:ext>
              </a:extLst>
            </p:cNvPr>
            <p:cNvSpPr txBox="1"/>
            <p:nvPr/>
          </p:nvSpPr>
          <p:spPr>
            <a:xfrm>
              <a:off x="8791298" y="651466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Cis Gene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0EA069D-91D9-476B-9D6A-11F2356FEEF2}"/>
                </a:ext>
              </a:extLst>
            </p:cNvPr>
            <p:cNvSpPr txBox="1"/>
            <p:nvPr/>
          </p:nvSpPr>
          <p:spPr>
            <a:xfrm>
              <a:off x="8791298" y="6131187"/>
              <a:ext cx="123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 Gene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0F0CE57-7236-4C9C-984C-39C8C5AC03A2}"/>
              </a:ext>
            </a:extLst>
          </p:cNvPr>
          <p:cNvSpPr txBox="1"/>
          <p:nvPr/>
        </p:nvSpPr>
        <p:spPr>
          <a:xfrm>
            <a:off x="230250" y="102888"/>
            <a:ext cx="1344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M3 Example</a:t>
            </a:r>
          </a:p>
        </p:txBody>
      </p:sp>
    </p:spTree>
    <p:extLst>
      <p:ext uri="{BB962C8B-B14F-4D97-AF65-F5344CB8AC3E}">
        <p14:creationId xmlns:p14="http://schemas.microsoft.com/office/powerpoint/2010/main" val="222069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4E121-5916-426F-918E-E46CEE7A11A3}"/>
              </a:ext>
            </a:extLst>
          </p:cNvPr>
          <p:cNvSpPr txBox="1"/>
          <p:nvPr/>
        </p:nvSpPr>
        <p:spPr>
          <a:xfrm>
            <a:off x="406400" y="443345"/>
            <a:ext cx="1749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M2 Trio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7E9298-173E-4400-AFE9-780E9F7D4721}"/>
              </a:ext>
            </a:extLst>
          </p:cNvPr>
          <p:cNvSpPr/>
          <p:nvPr/>
        </p:nvSpPr>
        <p:spPr>
          <a:xfrm>
            <a:off x="2959603" y="4368798"/>
            <a:ext cx="1953816" cy="1052945"/>
          </a:xfrm>
          <a:prstGeom prst="ellipse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NAMPT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4076E-50DF-425C-9F6B-80C7ADB39A76}"/>
              </a:ext>
            </a:extLst>
          </p:cNvPr>
          <p:cNvSpPr/>
          <p:nvPr/>
        </p:nvSpPr>
        <p:spPr>
          <a:xfrm>
            <a:off x="7536547" y="4368799"/>
            <a:ext cx="1953816" cy="1052945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NAMPTP1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A106DB-0297-4B59-84BA-AE9D72064B52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6224983" y="2641601"/>
            <a:ext cx="1597694" cy="1881398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7440C8-69C8-4A62-9C97-01F4360943D7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913419" y="4895271"/>
            <a:ext cx="2623128" cy="1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89994D-88AB-4E69-866C-40EFBDE1AD8F}"/>
              </a:ext>
            </a:extLst>
          </p:cNvPr>
          <p:cNvGrpSpPr/>
          <p:nvPr/>
        </p:nvGrpSpPr>
        <p:grpSpPr>
          <a:xfrm>
            <a:off x="10252854" y="5844138"/>
            <a:ext cx="1505037" cy="752805"/>
            <a:chOff x="8517880" y="6131187"/>
            <a:chExt cx="1505037" cy="7528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7D6817A-9AB6-4101-B019-F7107E0D94E8}"/>
                </a:ext>
              </a:extLst>
            </p:cNvPr>
            <p:cNvGrpSpPr/>
            <p:nvPr/>
          </p:nvGrpSpPr>
          <p:grpSpPr>
            <a:xfrm rot="5400000">
              <a:off x="8310927" y="6430442"/>
              <a:ext cx="568200" cy="154294"/>
              <a:chOff x="8247793" y="6579354"/>
              <a:chExt cx="568200" cy="15429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B80012F-1A69-4B63-85B3-907426C4F7CC}"/>
                  </a:ext>
                </a:extLst>
              </p:cNvPr>
              <p:cNvSpPr/>
              <p:nvPr/>
            </p:nvSpPr>
            <p:spPr>
              <a:xfrm>
                <a:off x="8247793" y="6579356"/>
                <a:ext cx="184727" cy="154292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B57CE69-B182-45DB-BD86-8D0409A70F3A}"/>
                  </a:ext>
                </a:extLst>
              </p:cNvPr>
              <p:cNvSpPr/>
              <p:nvPr/>
            </p:nvSpPr>
            <p:spPr>
              <a:xfrm>
                <a:off x="8631266" y="6579354"/>
                <a:ext cx="184727" cy="15429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7FF86A-D7BF-402C-917A-A95CEF12F6FB}"/>
                </a:ext>
              </a:extLst>
            </p:cNvPr>
            <p:cNvSpPr txBox="1"/>
            <p:nvPr/>
          </p:nvSpPr>
          <p:spPr>
            <a:xfrm>
              <a:off x="8791298" y="6514660"/>
              <a:ext cx="10021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Cis Gene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02B9AE-3AA5-45AD-B4DD-0E1F6101B658}"/>
                </a:ext>
              </a:extLst>
            </p:cNvPr>
            <p:cNvSpPr txBox="1"/>
            <p:nvPr/>
          </p:nvSpPr>
          <p:spPr>
            <a:xfrm>
              <a:off x="8791298" y="6131187"/>
              <a:ext cx="1231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 Gene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4BE98A-1166-47F5-AE05-25501E3A4FB3}"/>
              </a:ext>
            </a:extLst>
          </p:cNvPr>
          <p:cNvSpPr/>
          <p:nvPr/>
        </p:nvSpPr>
        <p:spPr>
          <a:xfrm>
            <a:off x="3936511" y="628011"/>
            <a:ext cx="4576944" cy="2013590"/>
          </a:xfrm>
          <a:prstGeom prst="round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chr7:106258959:Artery Tibial</a:t>
            </a:r>
          </a:p>
          <a:p>
            <a:pPr algn="ctr"/>
            <a:r>
              <a:rPr lang="en-US" dirty="0"/>
              <a:t>chr7:106249852:Cells Cultured Fibroblasts</a:t>
            </a:r>
          </a:p>
          <a:p>
            <a:pPr algn="ctr"/>
            <a:r>
              <a:rPr lang="en-US" dirty="0"/>
              <a:t>chr7:106285885:Esophagus Muscularis</a:t>
            </a:r>
          </a:p>
          <a:p>
            <a:pPr algn="ctr"/>
            <a:r>
              <a:rPr lang="en-US" dirty="0"/>
              <a:t>chr7:106276191:Heart Atrial Appendage </a:t>
            </a:r>
          </a:p>
          <a:p>
            <a:pPr algn="ctr"/>
            <a:r>
              <a:rPr lang="en-US" dirty="0"/>
              <a:t>chr7:106279429:Heart Left Ventricle </a:t>
            </a:r>
          </a:p>
          <a:p>
            <a:pPr algn="ctr"/>
            <a:r>
              <a:rPr lang="en-US" dirty="0"/>
              <a:t>chr7:106263458:Whole Blood</a:t>
            </a:r>
          </a:p>
        </p:txBody>
      </p:sp>
    </p:spTree>
    <p:extLst>
      <p:ext uri="{BB962C8B-B14F-4D97-AF65-F5344CB8AC3E}">
        <p14:creationId xmlns:p14="http://schemas.microsoft.com/office/powerpoint/2010/main" val="1400051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545844-F020-47E5-98D2-04BAB2954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1982129"/>
            <a:ext cx="7611537" cy="32389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B75617-EB3F-4269-B01E-5FD117093F29}"/>
              </a:ext>
            </a:extLst>
          </p:cNvPr>
          <p:cNvSpPr txBox="1"/>
          <p:nvPr/>
        </p:nvSpPr>
        <p:spPr>
          <a:xfrm>
            <a:off x="5396929" y="1267587"/>
            <a:ext cx="347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 adjacency matrix :Whole Blood</a:t>
            </a:r>
          </a:p>
        </p:txBody>
      </p:sp>
    </p:spTree>
    <p:extLst>
      <p:ext uri="{BB962C8B-B14F-4D97-AF65-F5344CB8AC3E}">
        <p14:creationId xmlns:p14="http://schemas.microsoft.com/office/powerpoint/2010/main" val="340289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E2C982-4E0C-4667-A5CF-5FECBADF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041" y="1930079"/>
            <a:ext cx="8278380" cy="4591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F6D403-EBF8-4A94-898B-D8A3CA09511D}"/>
              </a:ext>
            </a:extLst>
          </p:cNvPr>
          <p:cNvSpPr txBox="1"/>
          <p:nvPr/>
        </p:nvSpPr>
        <p:spPr>
          <a:xfrm>
            <a:off x="5153891" y="1108364"/>
            <a:ext cx="418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M2 adjacency matrix :  Heart </a:t>
            </a:r>
            <a:r>
              <a:rPr lang="en-US" dirty="0"/>
              <a:t>Left Ventricle</a:t>
            </a:r>
          </a:p>
        </p:txBody>
      </p:sp>
    </p:spTree>
    <p:extLst>
      <p:ext uri="{BB962C8B-B14F-4D97-AF65-F5344CB8AC3E}">
        <p14:creationId xmlns:p14="http://schemas.microsoft.com/office/powerpoint/2010/main" val="22084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265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27</cp:revision>
  <dcterms:created xsi:type="dcterms:W3CDTF">2021-12-14T21:56:34Z</dcterms:created>
  <dcterms:modified xsi:type="dcterms:W3CDTF">2021-12-16T06:57:46Z</dcterms:modified>
</cp:coreProperties>
</file>