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7" r:id="rId3"/>
    <p:sldId id="370" r:id="rId4"/>
    <p:sldId id="371" r:id="rId5"/>
    <p:sldId id="373" r:id="rId6"/>
    <p:sldId id="377" r:id="rId7"/>
    <p:sldId id="376" r:id="rId8"/>
    <p:sldId id="375" r:id="rId9"/>
    <p:sldId id="378" r:id="rId10"/>
    <p:sldId id="379" r:id="rId11"/>
    <p:sldId id="380" r:id="rId12"/>
    <p:sldId id="381" r:id="rId13"/>
    <p:sldId id="382" r:id="rId14"/>
    <p:sldId id="3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18</a:t>
            </a:r>
            <a:br>
              <a:rPr lang="en-US" dirty="0"/>
            </a:br>
            <a:r>
              <a:rPr lang="en-US" dirty="0"/>
              <a:t>Confidence Intervals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223BD-136B-305F-FF01-052B998F7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8" y="199574"/>
            <a:ext cx="11745964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5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DE7DEA-37BC-FEC5-470D-2E9F38A2EF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DE7DEA-37BC-FEC5-470D-2E9F38A2E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9E75A-AED3-3E9A-5DA1-8E84152F0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solution is modify the confidence interval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to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denotes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-score from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 resembles a standard normal distribution but with heavier tails </a:t>
                </a:r>
              </a:p>
              <a:p>
                <a:pPr marL="457200" lvl="1" indent="0">
                  <a:buNone/>
                </a:pPr>
                <a:r>
                  <a:rPr lang="en-US" dirty="0"/>
                  <a:t>its standard deviation is a bit larger than 1 and depends on the </a:t>
                </a:r>
                <a:r>
                  <a:rPr lang="en-US" i="1" dirty="0"/>
                  <a:t>degrees of freedom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It requires the assumption that the population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normal</a:t>
                </a:r>
              </a:p>
              <a:p>
                <a:pPr marL="457200" lvl="1" indent="0">
                  <a:buNone/>
                </a:pPr>
                <a:r>
                  <a:rPr lang="en-US" dirty="0"/>
                  <a:t>Despite this assumption it is still valid under most violations of normality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9E75A-AED3-3E9A-5DA1-8E84152F0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95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D12128-CBBE-3342-60A6-F5CFA845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547285"/>
            <a:ext cx="8783276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5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7774-BA76-D4FA-5FE8-965877AE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5BD8-37DB-2B99-4386-06B55A9D28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now on we will not necessarily being using 2 as our standard score in confidence intervals. </a:t>
                </a:r>
              </a:p>
              <a:p>
                <a:endParaRPr lang="en-US" dirty="0"/>
              </a:p>
              <a:p>
                <a:r>
                  <a:rPr lang="en-US" dirty="0"/>
                  <a:t>For confidence intervals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look up the value of z corresponding to the desired confidence level. </a:t>
                </a:r>
              </a:p>
              <a:p>
                <a:endParaRPr lang="en-US" dirty="0"/>
              </a:p>
              <a:p>
                <a:r>
                  <a:rPr lang="en-US" dirty="0"/>
                  <a:t>For confidence intervals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look up the value of corresponding to the desired confidence level and degrees of freedom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5BD8-37DB-2B99-4386-06B55A9D2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32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34B3-230C-9972-D029-BC418B47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90DF9-5AB3-56D2-3FD1-EA27FB35A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Social Survey asked “What do you think is the ideal number of children for a family to have?” 30 females were asked to give a </a:t>
                </a:r>
                <a:r>
                  <a:rPr lang="en-US" dirty="0" err="1"/>
                  <a:t>likert</a:t>
                </a:r>
                <a:r>
                  <a:rPr lang="en-US" dirty="0"/>
                  <a:t> response between 0 and 6 and the mean score of the recorded responses was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=2.56</m:t>
                    </m:r>
                  </m:oMath>
                </a14:m>
                <a:r>
                  <a:rPr lang="en-US" dirty="0"/>
                  <a:t> with standard deviation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0.84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90DF9-5AB3-56D2-3FD1-EA27FB35A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4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09E3-EC6A-8AB3-ECD5-7161018B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9BC969-ADFD-D4DA-59A9-9A2D4FA07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 are two types of estimation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Point estimation </a:t>
                </a:r>
                <a:r>
                  <a:rPr lang="en-US" dirty="0"/>
                  <a:t>-  is estimation of the value of a parameter with the value of a statistic (</a:t>
                </a:r>
                <a:r>
                  <a:rPr lang="en-US" dirty="0" err="1"/>
                  <a:t>i.e</a:t>
                </a:r>
                <a:r>
                  <a:rPr lang="en-US" dirty="0"/>
                  <a:t>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Interval estimation </a:t>
                </a:r>
                <a:r>
                  <a:rPr lang="en-US" dirty="0"/>
                  <a:t>-  is the estimation of the value of a parameter with an interval of values. The device we will be using for interval estimation is a </a:t>
                </a:r>
                <a:r>
                  <a:rPr lang="en-US" i="1" dirty="0"/>
                  <a:t>confidence </a:t>
                </a:r>
                <a:r>
                  <a:rPr lang="en-US" dirty="0"/>
                  <a:t>interval.</a:t>
                </a:r>
              </a:p>
              <a:p>
                <a:pPr marL="0" indent="0">
                  <a:buNone/>
                </a:pPr>
                <a:r>
                  <a:rPr lang="en-US" b="1" dirty="0"/>
                  <a:t>Confidence Interval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Confidence Interval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9BC969-ADFD-D4DA-59A9-9A2D4FA07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66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53E2-15C5-0DE4-6036-B2913C24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CE3E66-EB38-C889-CDA8-DE6468B0DEED}"/>
                  </a:ext>
                </a:extLst>
              </p:cNvPr>
              <p:cNvSpPr txBox="1"/>
              <p:nvPr/>
            </p:nvSpPr>
            <p:spPr>
              <a:xfrm>
                <a:off x="838200" y="1450108"/>
                <a:ext cx="10515600" cy="957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the yield of a chemical reaction under certain circumstances.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be the mean yield for a sample of 25 observations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Suppose we obtain a sample and find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=0.4.</m:t>
                    </m:r>
                  </m:oMath>
                </a14:m>
                <a:r>
                  <a:rPr lang="en-US" dirty="0"/>
                  <a:t> What are the (estimated) </a:t>
                </a:r>
                <a:r>
                  <a:rPr lang="en-US" i="1" dirty="0"/>
                  <a:t>standard error </a:t>
                </a:r>
                <a:r>
                  <a:rPr lang="en-US" dirty="0"/>
                  <a:t>and the </a:t>
                </a:r>
                <a:r>
                  <a:rPr lang="en-US" i="1" dirty="0"/>
                  <a:t>margin of error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? Compute the 95% confidence interval for the population mean yield.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CE3E66-EB38-C889-CDA8-DE6468B0D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0108"/>
                <a:ext cx="10515600" cy="957121"/>
              </a:xfrm>
              <a:prstGeom prst="rect">
                <a:avLst/>
              </a:prstGeom>
              <a:blipFill>
                <a:blip r:embed="rId2"/>
                <a:stretch>
                  <a:fillRect l="-522" t="-3822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18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0D7-12EE-7AE9-D0DF-78EEFEFC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1DD55-EE81-87F1-39C6-299A90143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555182" cy="466725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0" dirty="0"/>
                  <a:t>We can control the con</a:t>
                </a:r>
                <a:r>
                  <a:rPr lang="en-US" dirty="0"/>
                  <a:t>fidence level of a confidence interval by adjusting the </a:t>
                </a:r>
                <a:r>
                  <a:rPr lang="en-US" b="1" dirty="0"/>
                  <a:t>standard score</a:t>
                </a:r>
              </a:p>
              <a:p>
                <a:endParaRPr lang="en-US" b="1" dirty="0"/>
              </a:p>
              <a:p>
                <a:r>
                  <a:rPr lang="en-US" dirty="0"/>
                  <a:t>Since both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are normal random variables, the standard score comes from the standard normal distribution and is represented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0" dirty="0"/>
                  <a:t>For one standard score: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−0.99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+0.99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≈0.68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two standard scores: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−1.96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+1.96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≈0.95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For three standard scores: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−2.57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+2.57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≈0.99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same applies to confidence intervals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1DD55-EE81-87F1-39C6-299A90143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555182" cy="4667250"/>
              </a:xfrm>
              <a:blipFill>
                <a:blip r:embed="rId2"/>
                <a:stretch>
                  <a:fillRect l="-784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ECABD1-7364-01A6-76FD-547203C08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132" y="2225343"/>
            <a:ext cx="2440847" cy="30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4CD8-A945-9CE7-3E9D-598CCA9F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7540"/>
            <a:ext cx="10515600" cy="1325563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28C12-5529-4449-FF35-775FA062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5624"/>
                <a:ext cx="11410950" cy="49371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platyfish</a:t>
                </a:r>
                <a:r>
                  <a:rPr lang="en-US" dirty="0"/>
                  <a:t> is a common type of aquarium fish. Female </a:t>
                </a:r>
                <a:r>
                  <a:rPr lang="en-US" dirty="0" err="1"/>
                  <a:t>platyfish</a:t>
                </a:r>
                <a:r>
                  <a:rPr lang="en-US" dirty="0"/>
                  <a:t> have demonstrated sexual selection based on male tail color. Suppose that females show a preference toward males with yellow tails. Out of a sample of 84 observations, the yellow-tailed male was preferred on 67 observations. Let be the probability that a female will prefer the yellow-tailed male. What is our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using the confidence interval with confidence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95%?</m:t>
                    </m:r>
                  </m:oMath>
                </a14:m>
                <a:r>
                  <a:rPr lang="en-US" dirty="0"/>
                  <a:t> What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90%?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28C12-5529-4449-FF35-775FA062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5624"/>
                <a:ext cx="11410950" cy="4937125"/>
              </a:xfrm>
              <a:blipFill>
                <a:blip r:embed="rId2"/>
                <a:stretch>
                  <a:fillRect l="-962" t="-1975" r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6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5129-75BA-0F22-C329-8C408DF3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sample size and confidence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2BD3-01E1-0C3D-3A2C-8BCA9355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changing the confidence level effect a confidence interval?</a:t>
            </a:r>
          </a:p>
          <a:p>
            <a:endParaRPr lang="en-US" dirty="0"/>
          </a:p>
          <a:p>
            <a:r>
              <a:rPr lang="en-US" dirty="0"/>
              <a:t>How does changing the sample size change effect a confidence interval?</a:t>
            </a:r>
          </a:p>
        </p:txBody>
      </p:sp>
    </p:spTree>
    <p:extLst>
      <p:ext uri="{BB962C8B-B14F-4D97-AF65-F5344CB8AC3E}">
        <p14:creationId xmlns:p14="http://schemas.microsoft.com/office/powerpoint/2010/main" val="285828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57F04-8596-90D2-5BCF-5A49A6FB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371048"/>
            <a:ext cx="11241069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2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0948D4-1662-40B5-8C9A-B6B8F4D4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7" y="523693"/>
            <a:ext cx="10717121" cy="261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D83B1-3976-6710-26EC-06A2FB95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0" y="3271612"/>
            <a:ext cx="1062185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2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37C5D7-CCD3-C87F-47C9-A041D1604D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37C5D7-CCD3-C87F-47C9-A041D1604D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6CC0E-8124-0DD6-C552-E8CF9E86B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Unfortunately, the actual confidence level of the confidence interval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less than specified confidence level, especially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because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 the Central Limit Theorem no longer applies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6CC0E-8124-0DD6-C552-E8CF9E86B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13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600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Lecture 18 Confidence Intervals  </vt:lpstr>
      <vt:lpstr>Review</vt:lpstr>
      <vt:lpstr>Example</vt:lpstr>
      <vt:lpstr>Confidence Level</vt:lpstr>
      <vt:lpstr>Example </vt:lpstr>
      <vt:lpstr>Effects of sample size and confidence level</vt:lpstr>
      <vt:lpstr>PowerPoint Presentation</vt:lpstr>
      <vt:lpstr>PowerPoint Presentation</vt:lpstr>
      <vt:lpstr>Confidence Interval for μ </vt:lpstr>
      <vt:lpstr>PowerPoint Presentation</vt:lpstr>
      <vt:lpstr>Confidence Interval for μ </vt:lpstr>
      <vt:lpstr>PowerPoint Presentation</vt:lpstr>
      <vt:lpstr>Important!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170</cp:revision>
  <dcterms:created xsi:type="dcterms:W3CDTF">2023-08-21T21:11:45Z</dcterms:created>
  <dcterms:modified xsi:type="dcterms:W3CDTF">2024-03-04T16:21:42Z</dcterms:modified>
</cp:coreProperties>
</file>