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27" r:id="rId3"/>
    <p:sldId id="320" r:id="rId4"/>
    <p:sldId id="318" r:id="rId5"/>
    <p:sldId id="324" r:id="rId6"/>
    <p:sldId id="321" r:id="rId7"/>
    <p:sldId id="325" r:id="rId8"/>
    <p:sldId id="323" r:id="rId9"/>
    <p:sldId id="326" r:id="rId10"/>
    <p:sldId id="328" r:id="rId11"/>
    <p:sldId id="329" r:id="rId12"/>
    <p:sldId id="330" r:id="rId13"/>
    <p:sldId id="335" r:id="rId14"/>
    <p:sldId id="336" r:id="rId15"/>
    <p:sldId id="337" r:id="rId16"/>
    <p:sldId id="334" r:id="rId17"/>
    <p:sldId id="338" r:id="rId18"/>
    <p:sldId id="331" r:id="rId19"/>
    <p:sldId id="332" r:id="rId20"/>
    <p:sldId id="333" r:id="rId21"/>
    <p:sldId id="33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034C4-6B25-C375-38B3-5C1F8F0C70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3779033-8997-99B3-E88E-D3CEE73C0F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6773206-0A96-403A-61D4-B91153CBE1AC}"/>
              </a:ext>
            </a:extLst>
          </p:cNvPr>
          <p:cNvSpPr>
            <a:spLocks noGrp="1"/>
          </p:cNvSpPr>
          <p:nvPr>
            <p:ph type="dt" sz="half" idx="10"/>
          </p:nvPr>
        </p:nvSpPr>
        <p:spPr/>
        <p:txBody>
          <a:bodyPr/>
          <a:lstStyle/>
          <a:p>
            <a:fld id="{16242ECF-4EC5-4F6F-92F2-C9C58BEB3FE8}" type="datetimeFigureOut">
              <a:rPr lang="en-US" smtClean="0"/>
              <a:t>2/21/2024</a:t>
            </a:fld>
            <a:endParaRPr lang="en-US"/>
          </a:p>
        </p:txBody>
      </p:sp>
      <p:sp>
        <p:nvSpPr>
          <p:cNvPr id="5" name="Footer Placeholder 4">
            <a:extLst>
              <a:ext uri="{FF2B5EF4-FFF2-40B4-BE49-F238E27FC236}">
                <a16:creationId xmlns:a16="http://schemas.microsoft.com/office/drawing/2014/main" id="{9A58986C-779E-ED1A-76F2-FD378A0920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1AF8ED-1894-02E7-0FA0-E7DE9B303C97}"/>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3473182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D1F52-CD67-64AE-2D46-44B01663A2E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1069A3-A000-C17C-6609-DE6666C5C6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4E9DC3-D121-AB86-A9A7-711F899CA878}"/>
              </a:ext>
            </a:extLst>
          </p:cNvPr>
          <p:cNvSpPr>
            <a:spLocks noGrp="1"/>
          </p:cNvSpPr>
          <p:nvPr>
            <p:ph type="dt" sz="half" idx="10"/>
          </p:nvPr>
        </p:nvSpPr>
        <p:spPr/>
        <p:txBody>
          <a:bodyPr/>
          <a:lstStyle/>
          <a:p>
            <a:fld id="{16242ECF-4EC5-4F6F-92F2-C9C58BEB3FE8}" type="datetimeFigureOut">
              <a:rPr lang="en-US" smtClean="0"/>
              <a:t>2/21/2024</a:t>
            </a:fld>
            <a:endParaRPr lang="en-US"/>
          </a:p>
        </p:txBody>
      </p:sp>
      <p:sp>
        <p:nvSpPr>
          <p:cNvPr id="5" name="Footer Placeholder 4">
            <a:extLst>
              <a:ext uri="{FF2B5EF4-FFF2-40B4-BE49-F238E27FC236}">
                <a16:creationId xmlns:a16="http://schemas.microsoft.com/office/drawing/2014/main" id="{09E812D3-D92E-143B-0CA7-F7283E514D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6A977E-DFD5-043D-917F-3AA022F96224}"/>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755454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3F395D-17B0-4996-5246-0996D0F0A4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3CBE2B-1DE2-77BA-E832-383CB13665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02C1AA-7BFE-C87C-A085-D7338094A1E7}"/>
              </a:ext>
            </a:extLst>
          </p:cNvPr>
          <p:cNvSpPr>
            <a:spLocks noGrp="1"/>
          </p:cNvSpPr>
          <p:nvPr>
            <p:ph type="dt" sz="half" idx="10"/>
          </p:nvPr>
        </p:nvSpPr>
        <p:spPr/>
        <p:txBody>
          <a:bodyPr/>
          <a:lstStyle/>
          <a:p>
            <a:fld id="{16242ECF-4EC5-4F6F-92F2-C9C58BEB3FE8}" type="datetimeFigureOut">
              <a:rPr lang="en-US" smtClean="0"/>
              <a:t>2/21/2024</a:t>
            </a:fld>
            <a:endParaRPr lang="en-US"/>
          </a:p>
        </p:txBody>
      </p:sp>
      <p:sp>
        <p:nvSpPr>
          <p:cNvPr id="5" name="Footer Placeholder 4">
            <a:extLst>
              <a:ext uri="{FF2B5EF4-FFF2-40B4-BE49-F238E27FC236}">
                <a16:creationId xmlns:a16="http://schemas.microsoft.com/office/drawing/2014/main" id="{D8D769BE-7256-BBD2-431C-B3DCA04411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F755BF-0C82-EBF6-60B3-60542105CD34}"/>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778535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9F525-6516-D493-9347-1C2655A11D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D002E0-4ADF-62A8-A569-79FAF83630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CA57B6-13BB-FAE1-888E-C823BD4222F3}"/>
              </a:ext>
            </a:extLst>
          </p:cNvPr>
          <p:cNvSpPr>
            <a:spLocks noGrp="1"/>
          </p:cNvSpPr>
          <p:nvPr>
            <p:ph type="dt" sz="half" idx="10"/>
          </p:nvPr>
        </p:nvSpPr>
        <p:spPr/>
        <p:txBody>
          <a:bodyPr/>
          <a:lstStyle/>
          <a:p>
            <a:fld id="{16242ECF-4EC5-4F6F-92F2-C9C58BEB3FE8}" type="datetimeFigureOut">
              <a:rPr lang="en-US" smtClean="0"/>
              <a:t>2/21/2024</a:t>
            </a:fld>
            <a:endParaRPr lang="en-US"/>
          </a:p>
        </p:txBody>
      </p:sp>
      <p:sp>
        <p:nvSpPr>
          <p:cNvPr id="5" name="Footer Placeholder 4">
            <a:extLst>
              <a:ext uri="{FF2B5EF4-FFF2-40B4-BE49-F238E27FC236}">
                <a16:creationId xmlns:a16="http://schemas.microsoft.com/office/drawing/2014/main" id="{E23B5B76-EC1F-2463-8B63-1A74809A2C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1A578A-BDD2-F334-E4AB-104976BEC459}"/>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3159237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28245-1B12-3680-6277-FC9EC6D651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79E0E2-D527-167B-50D7-547E3F8615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61B6E3-AD54-0508-1F18-464FFDB642AB}"/>
              </a:ext>
            </a:extLst>
          </p:cNvPr>
          <p:cNvSpPr>
            <a:spLocks noGrp="1"/>
          </p:cNvSpPr>
          <p:nvPr>
            <p:ph type="dt" sz="half" idx="10"/>
          </p:nvPr>
        </p:nvSpPr>
        <p:spPr/>
        <p:txBody>
          <a:bodyPr/>
          <a:lstStyle/>
          <a:p>
            <a:fld id="{16242ECF-4EC5-4F6F-92F2-C9C58BEB3FE8}" type="datetimeFigureOut">
              <a:rPr lang="en-US" smtClean="0"/>
              <a:t>2/21/2024</a:t>
            </a:fld>
            <a:endParaRPr lang="en-US"/>
          </a:p>
        </p:txBody>
      </p:sp>
      <p:sp>
        <p:nvSpPr>
          <p:cNvPr id="5" name="Footer Placeholder 4">
            <a:extLst>
              <a:ext uri="{FF2B5EF4-FFF2-40B4-BE49-F238E27FC236}">
                <a16:creationId xmlns:a16="http://schemas.microsoft.com/office/drawing/2014/main" id="{EF61F2A6-D7FA-7CAD-DF6C-106AB12560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283CEA-A301-C69D-E813-EC9B10C77633}"/>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4282448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4E9A5-0A0A-6AC6-441D-D2043D1676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1CFBEA-EAAC-0349-B3F9-3BF060E36B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1115B37-1C84-F317-9457-287D242364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7A156D-D680-549B-EA40-56E9D64D6D8B}"/>
              </a:ext>
            </a:extLst>
          </p:cNvPr>
          <p:cNvSpPr>
            <a:spLocks noGrp="1"/>
          </p:cNvSpPr>
          <p:nvPr>
            <p:ph type="dt" sz="half" idx="10"/>
          </p:nvPr>
        </p:nvSpPr>
        <p:spPr/>
        <p:txBody>
          <a:bodyPr/>
          <a:lstStyle/>
          <a:p>
            <a:fld id="{16242ECF-4EC5-4F6F-92F2-C9C58BEB3FE8}" type="datetimeFigureOut">
              <a:rPr lang="en-US" smtClean="0"/>
              <a:t>2/21/2024</a:t>
            </a:fld>
            <a:endParaRPr lang="en-US"/>
          </a:p>
        </p:txBody>
      </p:sp>
      <p:sp>
        <p:nvSpPr>
          <p:cNvPr id="6" name="Footer Placeholder 5">
            <a:extLst>
              <a:ext uri="{FF2B5EF4-FFF2-40B4-BE49-F238E27FC236}">
                <a16:creationId xmlns:a16="http://schemas.microsoft.com/office/drawing/2014/main" id="{1E32619E-0288-C9E3-BD1E-CD67D32633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D4B070-D297-20AD-DB30-5C8560D222B9}"/>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3675905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600C0-F8A9-7F4A-0874-F821C443045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5F809D-B29A-7D5E-AF87-2EE4FC6D5A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FE41AE-8C39-683A-3414-ECDE25E54E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B007DBF-3A82-D2F7-9C22-61CC570F6F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AE2A2E-D9C3-42E4-4270-553AAE21CE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805755-016A-D3ED-30E2-AA0021452963}"/>
              </a:ext>
            </a:extLst>
          </p:cNvPr>
          <p:cNvSpPr>
            <a:spLocks noGrp="1"/>
          </p:cNvSpPr>
          <p:nvPr>
            <p:ph type="dt" sz="half" idx="10"/>
          </p:nvPr>
        </p:nvSpPr>
        <p:spPr/>
        <p:txBody>
          <a:bodyPr/>
          <a:lstStyle/>
          <a:p>
            <a:fld id="{16242ECF-4EC5-4F6F-92F2-C9C58BEB3FE8}" type="datetimeFigureOut">
              <a:rPr lang="en-US" smtClean="0"/>
              <a:t>2/21/2024</a:t>
            </a:fld>
            <a:endParaRPr lang="en-US"/>
          </a:p>
        </p:txBody>
      </p:sp>
      <p:sp>
        <p:nvSpPr>
          <p:cNvPr id="8" name="Footer Placeholder 7">
            <a:extLst>
              <a:ext uri="{FF2B5EF4-FFF2-40B4-BE49-F238E27FC236}">
                <a16:creationId xmlns:a16="http://schemas.microsoft.com/office/drawing/2014/main" id="{F364671A-CE64-10D9-FFE4-71279307B1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C2AEB7-177D-78D4-378E-E88834D72DA0}"/>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2694562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BC70B-5246-F92F-E9D0-AC7CBCF14E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2B44CF7-A569-AE55-00DF-B3B259C81E8A}"/>
              </a:ext>
            </a:extLst>
          </p:cNvPr>
          <p:cNvSpPr>
            <a:spLocks noGrp="1"/>
          </p:cNvSpPr>
          <p:nvPr>
            <p:ph type="dt" sz="half" idx="10"/>
          </p:nvPr>
        </p:nvSpPr>
        <p:spPr/>
        <p:txBody>
          <a:bodyPr/>
          <a:lstStyle/>
          <a:p>
            <a:fld id="{16242ECF-4EC5-4F6F-92F2-C9C58BEB3FE8}" type="datetimeFigureOut">
              <a:rPr lang="en-US" smtClean="0"/>
              <a:t>2/21/2024</a:t>
            </a:fld>
            <a:endParaRPr lang="en-US"/>
          </a:p>
        </p:txBody>
      </p:sp>
      <p:sp>
        <p:nvSpPr>
          <p:cNvPr id="4" name="Footer Placeholder 3">
            <a:extLst>
              <a:ext uri="{FF2B5EF4-FFF2-40B4-BE49-F238E27FC236}">
                <a16:creationId xmlns:a16="http://schemas.microsoft.com/office/drawing/2014/main" id="{A9476D27-72B1-18B4-5273-72B61BD7C3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86DD730-97FB-15CE-0466-73D4AC0432FF}"/>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490117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52AC97-6CBB-B8C6-618D-D2DD3D40FC14}"/>
              </a:ext>
            </a:extLst>
          </p:cNvPr>
          <p:cNvSpPr>
            <a:spLocks noGrp="1"/>
          </p:cNvSpPr>
          <p:nvPr>
            <p:ph type="dt" sz="half" idx="10"/>
          </p:nvPr>
        </p:nvSpPr>
        <p:spPr/>
        <p:txBody>
          <a:bodyPr/>
          <a:lstStyle/>
          <a:p>
            <a:fld id="{16242ECF-4EC5-4F6F-92F2-C9C58BEB3FE8}" type="datetimeFigureOut">
              <a:rPr lang="en-US" smtClean="0"/>
              <a:t>2/21/2024</a:t>
            </a:fld>
            <a:endParaRPr lang="en-US"/>
          </a:p>
        </p:txBody>
      </p:sp>
      <p:sp>
        <p:nvSpPr>
          <p:cNvPr id="3" name="Footer Placeholder 2">
            <a:extLst>
              <a:ext uri="{FF2B5EF4-FFF2-40B4-BE49-F238E27FC236}">
                <a16:creationId xmlns:a16="http://schemas.microsoft.com/office/drawing/2014/main" id="{C5F5CD89-14C1-5893-B8A1-EF15DA88775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EDCC2E-1FCA-A275-58AC-7CA078C2870D}"/>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483095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E961A-252B-F60C-FD57-80D2990896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3E5581-D791-8ACE-889B-A91555C8A4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76234D-EC2F-7C1F-D2EA-A939EB1555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FDD210-CCAF-AAB2-03F2-12F90AD5CAFB}"/>
              </a:ext>
            </a:extLst>
          </p:cNvPr>
          <p:cNvSpPr>
            <a:spLocks noGrp="1"/>
          </p:cNvSpPr>
          <p:nvPr>
            <p:ph type="dt" sz="half" idx="10"/>
          </p:nvPr>
        </p:nvSpPr>
        <p:spPr/>
        <p:txBody>
          <a:bodyPr/>
          <a:lstStyle/>
          <a:p>
            <a:fld id="{16242ECF-4EC5-4F6F-92F2-C9C58BEB3FE8}" type="datetimeFigureOut">
              <a:rPr lang="en-US" smtClean="0"/>
              <a:t>2/21/2024</a:t>
            </a:fld>
            <a:endParaRPr lang="en-US"/>
          </a:p>
        </p:txBody>
      </p:sp>
      <p:sp>
        <p:nvSpPr>
          <p:cNvPr id="6" name="Footer Placeholder 5">
            <a:extLst>
              <a:ext uri="{FF2B5EF4-FFF2-40B4-BE49-F238E27FC236}">
                <a16:creationId xmlns:a16="http://schemas.microsoft.com/office/drawing/2014/main" id="{15D52BD2-DA5D-078A-5088-825B34BFC3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033DCB-E22E-CDA1-EB92-8C078C44B179}"/>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3037024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54A99-2421-DCB8-49E4-A0AD2C69C8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6D92BD5-E795-6BA8-20FC-72E2891774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5A731F1-61B6-9C25-1084-ED1ED7CFFA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6751C3-0562-6122-51E7-BCFC3021FA1A}"/>
              </a:ext>
            </a:extLst>
          </p:cNvPr>
          <p:cNvSpPr>
            <a:spLocks noGrp="1"/>
          </p:cNvSpPr>
          <p:nvPr>
            <p:ph type="dt" sz="half" idx="10"/>
          </p:nvPr>
        </p:nvSpPr>
        <p:spPr/>
        <p:txBody>
          <a:bodyPr/>
          <a:lstStyle/>
          <a:p>
            <a:fld id="{16242ECF-4EC5-4F6F-92F2-C9C58BEB3FE8}" type="datetimeFigureOut">
              <a:rPr lang="en-US" smtClean="0"/>
              <a:t>2/21/2024</a:t>
            </a:fld>
            <a:endParaRPr lang="en-US"/>
          </a:p>
        </p:txBody>
      </p:sp>
      <p:sp>
        <p:nvSpPr>
          <p:cNvPr id="6" name="Footer Placeholder 5">
            <a:extLst>
              <a:ext uri="{FF2B5EF4-FFF2-40B4-BE49-F238E27FC236}">
                <a16:creationId xmlns:a16="http://schemas.microsoft.com/office/drawing/2014/main" id="{C30063FB-5E1B-A73B-7E18-D25B55052F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02C885-D7DA-138A-565A-E3B3149F7D2B}"/>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1952025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3DD8F3-6D3E-5FB9-5161-BC23C5E52F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F7B0CF6-36A8-29A0-721E-D9869FF07B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4123B-E885-F873-BBC4-465D7F8EB0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242ECF-4EC5-4F6F-92F2-C9C58BEB3FE8}" type="datetimeFigureOut">
              <a:rPr lang="en-US" smtClean="0"/>
              <a:t>2/21/2024</a:t>
            </a:fld>
            <a:endParaRPr lang="en-US"/>
          </a:p>
        </p:txBody>
      </p:sp>
      <p:sp>
        <p:nvSpPr>
          <p:cNvPr id="5" name="Footer Placeholder 4">
            <a:extLst>
              <a:ext uri="{FF2B5EF4-FFF2-40B4-BE49-F238E27FC236}">
                <a16:creationId xmlns:a16="http://schemas.microsoft.com/office/drawing/2014/main" id="{61E53C03-559F-90AC-0C25-141B074F70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4A4977-5DA9-A57B-119B-F3280CF884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2AE41C-99D7-4F15-8155-38EF520FE5FE}" type="slidenum">
              <a:rPr lang="en-US" smtClean="0"/>
              <a:t>‹#›</a:t>
            </a:fld>
            <a:endParaRPr lang="en-US"/>
          </a:p>
        </p:txBody>
      </p:sp>
    </p:spTree>
    <p:extLst>
      <p:ext uri="{BB962C8B-B14F-4D97-AF65-F5344CB8AC3E}">
        <p14:creationId xmlns:p14="http://schemas.microsoft.com/office/powerpoint/2010/main" val="7888394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www.statdistributions.com/norma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ED9DA-382E-3F49-9A16-F5642CACFF74}"/>
              </a:ext>
            </a:extLst>
          </p:cNvPr>
          <p:cNvSpPr>
            <a:spLocks noGrp="1"/>
          </p:cNvSpPr>
          <p:nvPr>
            <p:ph type="ctrTitle"/>
          </p:nvPr>
        </p:nvSpPr>
        <p:spPr>
          <a:xfrm>
            <a:off x="1524000" y="1122362"/>
            <a:ext cx="9144000" cy="4659601"/>
          </a:xfrm>
        </p:spPr>
        <p:txBody>
          <a:bodyPr>
            <a:normAutofit/>
          </a:bodyPr>
          <a:lstStyle/>
          <a:p>
            <a:r>
              <a:rPr lang="en-US" dirty="0"/>
              <a:t>Lecture 12</a:t>
            </a:r>
            <a:br>
              <a:rPr lang="en-US"/>
            </a:br>
            <a:r>
              <a:rPr lang="en-US"/>
              <a:t>probability and random variables</a:t>
            </a:r>
            <a:br>
              <a:rPr lang="en-US" dirty="0"/>
            </a:br>
            <a:br>
              <a:rPr lang="en-US" dirty="0"/>
            </a:br>
            <a:endParaRPr lang="en-US" dirty="0"/>
          </a:p>
        </p:txBody>
      </p:sp>
    </p:spTree>
    <p:extLst>
      <p:ext uri="{BB962C8B-B14F-4D97-AF65-F5344CB8AC3E}">
        <p14:creationId xmlns:p14="http://schemas.microsoft.com/office/powerpoint/2010/main" val="2443331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DB38C-8000-C816-DA5E-201C90B58459}"/>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397A4FA-FB1B-F2E0-C90D-C8F535352802}"/>
              </a:ext>
            </a:extLst>
          </p:cNvPr>
          <p:cNvSpPr>
            <a:spLocks noGrp="1"/>
          </p:cNvSpPr>
          <p:nvPr>
            <p:ph idx="1"/>
          </p:nvPr>
        </p:nvSpPr>
        <p:spPr>
          <a:xfrm>
            <a:off x="838200" y="1825624"/>
            <a:ext cx="10515600" cy="5032375"/>
          </a:xfrm>
        </p:spPr>
        <p:txBody>
          <a:bodyPr/>
          <a:lstStyle/>
          <a:p>
            <a:r>
              <a:rPr lang="en-US" dirty="0"/>
              <a:t>Consider a scenario in the Star Wars universe where the number of rebel attacks on an Imperial outpost follows a Poisson distribution. </a:t>
            </a:r>
          </a:p>
          <a:p>
            <a:endParaRPr lang="en-US" dirty="0"/>
          </a:p>
          <a:p>
            <a:r>
              <a:rPr lang="en-US" dirty="0"/>
              <a:t>If the average rate of rebel attacks is 3.5 attacks per week, what is the probability of experiencing exactly 5 rebel attacks in a given week</a:t>
            </a:r>
          </a:p>
          <a:p>
            <a:endParaRPr lang="en-US" dirty="0"/>
          </a:p>
          <a:p>
            <a:r>
              <a:rPr lang="en-US" dirty="0"/>
              <a:t>What is the probability of experiencing less than 2 attacks in a given week?</a:t>
            </a:r>
          </a:p>
        </p:txBody>
      </p:sp>
    </p:spTree>
    <p:extLst>
      <p:ext uri="{BB962C8B-B14F-4D97-AF65-F5344CB8AC3E}">
        <p14:creationId xmlns:p14="http://schemas.microsoft.com/office/powerpoint/2010/main" val="3345966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91983-8781-252C-A0E6-DE43B81C95C5}"/>
              </a:ext>
            </a:extLst>
          </p:cNvPr>
          <p:cNvSpPr>
            <a:spLocks noGrp="1"/>
          </p:cNvSpPr>
          <p:nvPr>
            <p:ph type="title"/>
          </p:nvPr>
        </p:nvSpPr>
        <p:spPr/>
        <p:txBody>
          <a:bodyPr/>
          <a:lstStyle/>
          <a:p>
            <a:r>
              <a:rPr lang="en-US" dirty="0"/>
              <a:t>Continuous Random Variables</a:t>
            </a:r>
          </a:p>
        </p:txBody>
      </p:sp>
      <p:sp>
        <p:nvSpPr>
          <p:cNvPr id="3" name="Content Placeholder 2">
            <a:extLst>
              <a:ext uri="{FF2B5EF4-FFF2-40B4-BE49-F238E27FC236}">
                <a16:creationId xmlns:a16="http://schemas.microsoft.com/office/drawing/2014/main" id="{50B5AC39-7347-8F90-AC83-950386F5C5EA}"/>
              </a:ext>
            </a:extLst>
          </p:cNvPr>
          <p:cNvSpPr>
            <a:spLocks noGrp="1"/>
          </p:cNvSpPr>
          <p:nvPr>
            <p:ph idx="1"/>
          </p:nvPr>
        </p:nvSpPr>
        <p:spPr>
          <a:xfrm>
            <a:off x="838200" y="1825624"/>
            <a:ext cx="10515600" cy="4935393"/>
          </a:xfrm>
        </p:spPr>
        <p:txBody>
          <a:bodyPr/>
          <a:lstStyle/>
          <a:p>
            <a:r>
              <a:rPr lang="en-US" dirty="0"/>
              <a:t>Recall that a </a:t>
            </a:r>
            <a:r>
              <a:rPr lang="en-US" b="1" dirty="0"/>
              <a:t>continuous random variable </a:t>
            </a:r>
            <a:r>
              <a:rPr lang="en-US" dirty="0"/>
              <a:t>is a random variable with an uncountable number of values</a:t>
            </a:r>
          </a:p>
          <a:p>
            <a:endParaRPr lang="en-US" dirty="0"/>
          </a:p>
          <a:p>
            <a:r>
              <a:rPr lang="en-US" dirty="0"/>
              <a:t>Finding probabilities for continuous random variables requires a different mathematical treatment.</a:t>
            </a:r>
          </a:p>
          <a:p>
            <a:pPr marL="914400" lvl="2" indent="0">
              <a:buNone/>
            </a:pPr>
            <a:r>
              <a:rPr lang="en-US" dirty="0"/>
              <a:t>- we cannot simply list the possible values of a continuous random variable and their probabilities</a:t>
            </a:r>
          </a:p>
          <a:p>
            <a:pPr lvl="2"/>
            <a:endParaRPr lang="en-US" dirty="0"/>
          </a:p>
          <a:p>
            <a:r>
              <a:rPr lang="en-US" dirty="0"/>
              <a:t>The </a:t>
            </a:r>
            <a:r>
              <a:rPr lang="en-US" u="sng" dirty="0"/>
              <a:t>probability distribution</a:t>
            </a:r>
            <a:r>
              <a:rPr lang="en-US" dirty="0"/>
              <a:t> of a continuous random variable is typically represented by a </a:t>
            </a:r>
            <a:r>
              <a:rPr lang="en-US" i="1" dirty="0"/>
              <a:t>function</a:t>
            </a:r>
            <a:r>
              <a:rPr lang="en-US" dirty="0"/>
              <a:t>, which we will usually consider graphically</a:t>
            </a:r>
          </a:p>
          <a:p>
            <a:pPr marL="914400" lvl="2" indent="0">
              <a:buNone/>
            </a:pPr>
            <a:r>
              <a:rPr lang="en-US" dirty="0"/>
              <a:t>- This function relates the value of the random variable to its </a:t>
            </a:r>
            <a:r>
              <a:rPr lang="en-US" u="sng" dirty="0"/>
              <a:t>probability density</a:t>
            </a:r>
          </a:p>
          <a:p>
            <a:endParaRPr lang="en-US" dirty="0"/>
          </a:p>
          <a:p>
            <a:endParaRPr lang="en-US" dirty="0"/>
          </a:p>
        </p:txBody>
      </p:sp>
    </p:spTree>
    <p:extLst>
      <p:ext uri="{BB962C8B-B14F-4D97-AF65-F5344CB8AC3E}">
        <p14:creationId xmlns:p14="http://schemas.microsoft.com/office/powerpoint/2010/main" val="3867675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DAFB0-E90E-4A55-65D3-4A903057A578}"/>
              </a:ext>
            </a:extLst>
          </p:cNvPr>
          <p:cNvSpPr>
            <a:spLocks noGrp="1"/>
          </p:cNvSpPr>
          <p:nvPr>
            <p:ph type="title"/>
          </p:nvPr>
        </p:nvSpPr>
        <p:spPr/>
        <p:txBody>
          <a:bodyPr/>
          <a:lstStyle/>
          <a:p>
            <a:r>
              <a:rPr lang="en-US" dirty="0"/>
              <a:t>Probability Density Functions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31AD2A0-F01B-835F-A2B4-5C6A462FBD8D}"/>
                  </a:ext>
                </a:extLst>
              </p:cNvPr>
              <p:cNvSpPr>
                <a:spLocks noGrp="1"/>
              </p:cNvSpPr>
              <p:nvPr>
                <p:ph idx="1"/>
              </p:nvPr>
            </p:nvSpPr>
            <p:spPr/>
            <p:txBody>
              <a:bodyPr>
                <a:normAutofit/>
              </a:bodyPr>
              <a:lstStyle/>
              <a:p>
                <a:r>
                  <a:rPr lang="en-US" dirty="0"/>
                  <a:t>A probability density function is a function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which gives the probability density of a random variable </a:t>
                </a:r>
                <a14:m>
                  <m:oMath xmlns:m="http://schemas.openxmlformats.org/officeDocument/2006/math">
                    <m:r>
                      <a:rPr lang="en-US" b="0" i="1" smtClean="0">
                        <a:latin typeface="Cambria Math" panose="02040503050406030204" pitchFamily="18" charset="0"/>
                      </a:rPr>
                      <m:t>𝑥</m:t>
                    </m:r>
                  </m:oMath>
                </a14:m>
                <a:r>
                  <a:rPr lang="en-US" dirty="0"/>
                  <a:t>. It has the following 3 properties</a:t>
                </a:r>
              </a:p>
              <a:p>
                <a:endParaRPr lang="en-US" dirty="0"/>
              </a:p>
              <a:p>
                <a:pPr marL="514350" indent="-514350">
                  <a:buFont typeface="+mj-lt"/>
                  <a:buAutoNum type="arabicPeriod"/>
                </a:pPr>
                <a:r>
                  <a:rPr lang="en-US" dirty="0"/>
                  <a:t>The function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is non-negative: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≥0</m:t>
                    </m:r>
                  </m:oMath>
                </a14:m>
                <a:endParaRPr lang="en-US" dirty="0"/>
              </a:p>
              <a:p>
                <a:pPr marL="514350" indent="-514350">
                  <a:buFont typeface="+mj-lt"/>
                  <a:buAutoNum type="arabicPeriod"/>
                </a:pPr>
                <a:endParaRPr lang="en-US" dirty="0"/>
              </a:p>
              <a:p>
                <a:pPr marL="514350" indent="-514350">
                  <a:buFont typeface="+mj-lt"/>
                  <a:buAutoNum type="arabicPeriod"/>
                </a:pPr>
                <a:r>
                  <a:rPr lang="en-US" dirty="0"/>
                  <a:t>The area under the curve of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and above zero equals 1</a:t>
                </a:r>
              </a:p>
              <a:p>
                <a:pPr marL="514350" indent="-514350">
                  <a:buFont typeface="+mj-lt"/>
                  <a:buAutoNum type="arabicPeriod"/>
                </a:pPr>
                <a:endParaRPr lang="en-US" dirty="0"/>
              </a:p>
              <a:p>
                <a:pPr marL="514350" indent="-514350">
                  <a:buFont typeface="+mj-lt"/>
                  <a:buAutoNum type="arabicPeriod"/>
                </a:pPr>
                <a:r>
                  <a:rPr lang="en-US" dirty="0"/>
                  <a:t>The area under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and between </a:t>
                </a:r>
                <a14:m>
                  <m:oMath xmlns:m="http://schemas.openxmlformats.org/officeDocument/2006/math">
                    <m:r>
                      <a:rPr lang="en-US" b="0" i="1" smtClean="0">
                        <a:latin typeface="Cambria Math" panose="02040503050406030204" pitchFamily="18" charset="0"/>
                      </a:rPr>
                      <m:t>𝑎</m:t>
                    </m:r>
                  </m:oMath>
                </a14:m>
                <a:r>
                  <a:rPr lang="en-US" dirty="0"/>
                  <a:t> and </a:t>
                </a:r>
                <a14:m>
                  <m:oMath xmlns:m="http://schemas.openxmlformats.org/officeDocument/2006/math">
                    <m:r>
                      <a:rPr lang="en-US" b="0" i="1" smtClean="0">
                        <a:latin typeface="Cambria Math" panose="02040503050406030204" pitchFamily="18" charset="0"/>
                      </a:rPr>
                      <m:t>𝑏</m:t>
                    </m:r>
                  </m:oMath>
                </a14:m>
                <a:r>
                  <a:rPr lang="en-US" dirty="0"/>
                  <a:t> equals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&lt;</m:t>
                    </m:r>
                    <m:r>
                      <a:rPr lang="en-US" b="0" i="1" smtClean="0">
                        <a:latin typeface="Cambria Math" panose="02040503050406030204" pitchFamily="18" charset="0"/>
                      </a:rPr>
                      <m:t>𝑥</m:t>
                    </m:r>
                    <m:r>
                      <a:rPr lang="en-US" b="0" i="1" smtClean="0">
                        <a:latin typeface="Cambria Math" panose="02040503050406030204" pitchFamily="18" charset="0"/>
                      </a:rPr>
                      <m:t>&lt;</m:t>
                    </m:r>
                    <m:r>
                      <a:rPr lang="en-US" b="0" i="1" smtClean="0">
                        <a:latin typeface="Cambria Math" panose="02040503050406030204" pitchFamily="18" charset="0"/>
                      </a:rPr>
                      <m:t>𝑏</m:t>
                    </m:r>
                    <m:r>
                      <a:rPr lang="en-US" b="0" i="1" smtClean="0">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231AD2A0-F01B-835F-A2B4-5C6A462FBD8D}"/>
                  </a:ext>
                </a:extLst>
              </p:cNvPr>
              <p:cNvSpPr>
                <a:spLocks noGrp="1" noRot="1" noChangeAspect="1" noMove="1" noResize="1" noEditPoints="1" noAdjustHandles="1" noChangeArrowheads="1" noChangeShapeType="1" noTextEdit="1"/>
              </p:cNvSpPr>
              <p:nvPr>
                <p:ph idx="1"/>
              </p:nvPr>
            </p:nvSpPr>
            <p:spPr>
              <a:blipFill>
                <a:blip r:embed="rId2"/>
                <a:stretch>
                  <a:fillRect l="-1217" t="-2241" b="-3221"/>
                </a:stretch>
              </a:blipFill>
            </p:spPr>
            <p:txBody>
              <a:bodyPr/>
              <a:lstStyle/>
              <a:p>
                <a:r>
                  <a:rPr lang="en-US">
                    <a:noFill/>
                  </a:rPr>
                  <a:t> </a:t>
                </a:r>
              </a:p>
            </p:txBody>
          </p:sp>
        </mc:Fallback>
      </mc:AlternateContent>
    </p:spTree>
    <p:extLst>
      <p:ext uri="{BB962C8B-B14F-4D97-AF65-F5344CB8AC3E}">
        <p14:creationId xmlns:p14="http://schemas.microsoft.com/office/powerpoint/2010/main" val="21501514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6CECE-CFFD-EFED-D5DB-10D64A147343}"/>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100" kern="1200">
                <a:solidFill>
                  <a:srgbClr val="FFFFFF"/>
                </a:solidFill>
                <a:latin typeface="+mj-lt"/>
                <a:ea typeface="+mj-ea"/>
                <a:cs typeface="+mj-cs"/>
              </a:rPr>
              <a:t>Approximating Probabilities of Continuous Distributions</a:t>
            </a:r>
          </a:p>
        </p:txBody>
      </p:sp>
      <p:pic>
        <p:nvPicPr>
          <p:cNvPr id="7" name="Picture 6">
            <a:extLst>
              <a:ext uri="{FF2B5EF4-FFF2-40B4-BE49-F238E27FC236}">
                <a16:creationId xmlns:a16="http://schemas.microsoft.com/office/drawing/2014/main" id="{9A9F0987-0B57-5116-B107-CFEB1880F8A4}"/>
              </a:ext>
            </a:extLst>
          </p:cNvPr>
          <p:cNvPicPr>
            <a:picLocks noChangeAspect="1"/>
          </p:cNvPicPr>
          <p:nvPr/>
        </p:nvPicPr>
        <p:blipFill>
          <a:blip r:embed="rId2"/>
          <a:stretch>
            <a:fillRect/>
          </a:stretch>
        </p:blipFill>
        <p:spPr>
          <a:xfrm>
            <a:off x="5083923" y="126548"/>
            <a:ext cx="5433856" cy="3681436"/>
          </a:xfrm>
          <a:prstGeom prst="rect">
            <a:avLst/>
          </a:prstGeom>
        </p:spPr>
      </p:pic>
      <p:pic>
        <p:nvPicPr>
          <p:cNvPr id="9" name="Picture 8">
            <a:extLst>
              <a:ext uri="{FF2B5EF4-FFF2-40B4-BE49-F238E27FC236}">
                <a16:creationId xmlns:a16="http://schemas.microsoft.com/office/drawing/2014/main" id="{82B644DF-ACAB-4A64-6CA7-07ECC52FA10E}"/>
              </a:ext>
            </a:extLst>
          </p:cNvPr>
          <p:cNvPicPr>
            <a:picLocks noChangeAspect="1"/>
          </p:cNvPicPr>
          <p:nvPr/>
        </p:nvPicPr>
        <p:blipFill>
          <a:blip r:embed="rId3"/>
          <a:stretch>
            <a:fillRect/>
          </a:stretch>
        </p:blipFill>
        <p:spPr>
          <a:xfrm>
            <a:off x="5083924" y="3886200"/>
            <a:ext cx="5531068" cy="2415209"/>
          </a:xfrm>
          <a:prstGeom prst="rect">
            <a:avLst/>
          </a:prstGeom>
        </p:spPr>
      </p:pic>
    </p:spTree>
    <p:extLst>
      <p:ext uri="{BB962C8B-B14F-4D97-AF65-F5344CB8AC3E}">
        <p14:creationId xmlns:p14="http://schemas.microsoft.com/office/powerpoint/2010/main" val="3285679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730C7C1-126B-6B83-785C-923646E16498}"/>
              </a:ext>
            </a:extLst>
          </p:cNvPr>
          <p:cNvPicPr>
            <a:picLocks noChangeAspect="1"/>
          </p:cNvPicPr>
          <p:nvPr/>
        </p:nvPicPr>
        <p:blipFill>
          <a:blip r:embed="rId2"/>
          <a:stretch>
            <a:fillRect/>
          </a:stretch>
        </p:blipFill>
        <p:spPr>
          <a:xfrm>
            <a:off x="1555824" y="213450"/>
            <a:ext cx="9080351" cy="3225090"/>
          </a:xfrm>
          <a:prstGeom prst="rect">
            <a:avLst/>
          </a:prstGeom>
        </p:spPr>
      </p:pic>
      <p:pic>
        <p:nvPicPr>
          <p:cNvPr id="3" name="Picture 2">
            <a:extLst>
              <a:ext uri="{FF2B5EF4-FFF2-40B4-BE49-F238E27FC236}">
                <a16:creationId xmlns:a16="http://schemas.microsoft.com/office/drawing/2014/main" id="{05435E3A-EAAE-91FD-7924-AACBA7A9EA24}"/>
              </a:ext>
            </a:extLst>
          </p:cNvPr>
          <p:cNvPicPr>
            <a:picLocks noChangeAspect="1"/>
          </p:cNvPicPr>
          <p:nvPr/>
        </p:nvPicPr>
        <p:blipFill>
          <a:blip r:embed="rId3"/>
          <a:stretch>
            <a:fillRect/>
          </a:stretch>
        </p:blipFill>
        <p:spPr>
          <a:xfrm>
            <a:off x="1519671" y="3438540"/>
            <a:ext cx="8846326" cy="3419460"/>
          </a:xfrm>
          <a:prstGeom prst="rect">
            <a:avLst/>
          </a:prstGeom>
        </p:spPr>
      </p:pic>
    </p:spTree>
    <p:extLst>
      <p:ext uri="{BB962C8B-B14F-4D97-AF65-F5344CB8AC3E}">
        <p14:creationId xmlns:p14="http://schemas.microsoft.com/office/powerpoint/2010/main" val="3469687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10F08A2-7D87-6012-FD89-6F981BA184CE}"/>
                  </a:ext>
                </a:extLst>
              </p:cNvPr>
              <p:cNvSpPr>
                <a:spLocks noGrp="1"/>
              </p:cNvSpPr>
              <p:nvPr>
                <p:ph idx="1"/>
              </p:nvPr>
            </p:nvSpPr>
            <p:spPr>
              <a:xfrm>
                <a:off x="838199" y="4514849"/>
                <a:ext cx="10067925" cy="1662113"/>
              </a:xfrm>
            </p:spPr>
            <p:txBody>
              <a:bodyPr>
                <a:normAutofit fontScale="92500" lnSpcReduction="10000"/>
              </a:bodyPr>
              <a:lstStyle/>
              <a:p>
                <a:pPr marL="0" indent="0">
                  <a:buNone/>
                </a:pP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&lt;0.5</m:t>
                        </m:r>
                      </m:e>
                    </m:d>
                    <m:r>
                      <a:rPr lang="en-US" b="0" i="1" smtClean="0">
                        <a:latin typeface="Cambria Math" panose="02040503050406030204" pitchFamily="18" charset="0"/>
                      </a:rPr>
                      <m:t>= ?</m:t>
                    </m:r>
                  </m:oMath>
                </a14:m>
                <a:r>
                  <a:rPr lang="en-US" b="0" i="1" dirty="0">
                    <a:latin typeface="Cambria Math" panose="02040503050406030204" pitchFamily="18" charset="0"/>
                  </a:rPr>
                  <a:t> </a:t>
                </a:r>
              </a:p>
              <a:p>
                <a:pPr marL="0" indent="0">
                  <a:buNone/>
                </a:pPr>
                <a:endParaRPr lang="en-US" dirty="0"/>
              </a:p>
              <a:p>
                <a:pPr marL="0" indent="0">
                  <a:buNone/>
                </a:pPr>
                <a:endParaRPr lang="en-US" dirty="0"/>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0.25&lt;</m:t>
                          </m:r>
                          <m:r>
                            <a:rPr lang="en-US" b="0" i="1" smtClean="0">
                              <a:latin typeface="Cambria Math" panose="02040503050406030204" pitchFamily="18" charset="0"/>
                            </a:rPr>
                            <m:t>𝑋</m:t>
                          </m:r>
                          <m:r>
                            <a:rPr lang="en-US" b="0" i="1" smtClean="0">
                              <a:latin typeface="Cambria Math" panose="02040503050406030204" pitchFamily="18" charset="0"/>
                            </a:rPr>
                            <m:t>&lt;0.5</m:t>
                          </m:r>
                        </m:e>
                      </m:d>
                      <m:r>
                        <a:rPr lang="en-US" b="0" i="1" smtClean="0">
                          <a:latin typeface="Cambria Math" panose="02040503050406030204" pitchFamily="18" charset="0"/>
                        </a:rPr>
                        <m:t>= ?</m:t>
                      </m:r>
                    </m:oMath>
                  </m:oMathPara>
                </a14:m>
                <a:endParaRPr lang="en-US" dirty="0"/>
              </a:p>
            </p:txBody>
          </p:sp>
        </mc:Choice>
        <mc:Fallback>
          <p:sp>
            <p:nvSpPr>
              <p:cNvPr id="3" name="Content Placeholder 2">
                <a:extLst>
                  <a:ext uri="{FF2B5EF4-FFF2-40B4-BE49-F238E27FC236}">
                    <a16:creationId xmlns:a16="http://schemas.microsoft.com/office/drawing/2014/main" id="{510F08A2-7D87-6012-FD89-6F981BA184CE}"/>
                  </a:ext>
                </a:extLst>
              </p:cNvPr>
              <p:cNvSpPr>
                <a:spLocks noGrp="1" noRot="1" noChangeAspect="1" noMove="1" noResize="1" noEditPoints="1" noAdjustHandles="1" noChangeArrowheads="1" noChangeShapeType="1" noTextEdit="1"/>
              </p:cNvSpPr>
              <p:nvPr>
                <p:ph idx="1"/>
              </p:nvPr>
            </p:nvSpPr>
            <p:spPr>
              <a:xfrm>
                <a:off x="838199" y="4514849"/>
                <a:ext cx="10067925" cy="1662113"/>
              </a:xfrm>
              <a:blipFill>
                <a:blip r:embed="rId2"/>
                <a:stretch>
                  <a:fillRect l="-182"/>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91FF1ABB-88AB-3CF6-90D9-570C9233A0F0}"/>
              </a:ext>
            </a:extLst>
          </p:cNvPr>
          <p:cNvPicPr>
            <a:picLocks noChangeAspect="1"/>
          </p:cNvPicPr>
          <p:nvPr/>
        </p:nvPicPr>
        <p:blipFill>
          <a:blip r:embed="rId3"/>
          <a:stretch>
            <a:fillRect/>
          </a:stretch>
        </p:blipFill>
        <p:spPr>
          <a:xfrm>
            <a:off x="538160" y="131393"/>
            <a:ext cx="10668001" cy="3954832"/>
          </a:xfrm>
          <a:prstGeom prst="rect">
            <a:avLst/>
          </a:prstGeom>
        </p:spPr>
      </p:pic>
    </p:spTree>
    <p:extLst>
      <p:ext uri="{BB962C8B-B14F-4D97-AF65-F5344CB8AC3E}">
        <p14:creationId xmlns:p14="http://schemas.microsoft.com/office/powerpoint/2010/main" val="32572595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249A1-CF12-06E1-4C9C-71DE8D044034}"/>
              </a:ext>
            </a:extLst>
          </p:cNvPr>
          <p:cNvSpPr>
            <a:spLocks noGrp="1"/>
          </p:cNvSpPr>
          <p:nvPr>
            <p:ph type="title"/>
          </p:nvPr>
        </p:nvSpPr>
        <p:spPr>
          <a:xfrm>
            <a:off x="162339" y="174394"/>
            <a:ext cx="10515600" cy="1325563"/>
          </a:xfrm>
        </p:spPr>
        <p:txBody>
          <a:bodyPr/>
          <a:lstStyle/>
          <a:p>
            <a:r>
              <a:rPr lang="en-US" dirty="0"/>
              <a:t>Quartiles</a:t>
            </a:r>
          </a:p>
        </p:txBody>
      </p:sp>
      <p:pic>
        <p:nvPicPr>
          <p:cNvPr id="5" name="Picture 4">
            <a:extLst>
              <a:ext uri="{FF2B5EF4-FFF2-40B4-BE49-F238E27FC236}">
                <a16:creationId xmlns:a16="http://schemas.microsoft.com/office/drawing/2014/main" id="{8A4259EF-A56D-51B2-BA89-7DE6199B330F}"/>
              </a:ext>
            </a:extLst>
          </p:cNvPr>
          <p:cNvPicPr>
            <a:picLocks noChangeAspect="1"/>
          </p:cNvPicPr>
          <p:nvPr/>
        </p:nvPicPr>
        <p:blipFill>
          <a:blip r:embed="rId2"/>
          <a:stretch>
            <a:fillRect/>
          </a:stretch>
        </p:blipFill>
        <p:spPr>
          <a:xfrm>
            <a:off x="477078" y="1558643"/>
            <a:ext cx="10876722" cy="5124963"/>
          </a:xfrm>
          <a:prstGeom prst="rect">
            <a:avLst/>
          </a:prstGeom>
        </p:spPr>
      </p:pic>
    </p:spTree>
    <p:extLst>
      <p:ext uri="{BB962C8B-B14F-4D97-AF65-F5344CB8AC3E}">
        <p14:creationId xmlns:p14="http://schemas.microsoft.com/office/powerpoint/2010/main" val="42239461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FDA00-6105-B607-83CA-61D7800EFB1D}"/>
              </a:ext>
            </a:extLst>
          </p:cNvPr>
          <p:cNvSpPr>
            <a:spLocks noGrp="1"/>
          </p:cNvSpPr>
          <p:nvPr>
            <p:ph type="title"/>
          </p:nvPr>
        </p:nvSpPr>
        <p:spPr/>
        <p:txBody>
          <a:bodyPr/>
          <a:lstStyle/>
          <a:p>
            <a:r>
              <a:rPr lang="en-US" dirty="0"/>
              <a:t>Mean and variance of Continuous Random Variables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E516EBB-7601-215E-7812-A5D87B47A53F}"/>
                  </a:ext>
                </a:extLst>
              </p:cNvPr>
              <p:cNvSpPr>
                <a:spLocks noGrp="1"/>
              </p:cNvSpPr>
              <p:nvPr>
                <p:ph idx="1"/>
              </p:nvPr>
            </p:nvSpPr>
            <p:spPr/>
            <p:txBody>
              <a:bodyPr/>
              <a:lstStyle/>
              <a:p>
                <a:r>
                  <a:rPr lang="en-US" dirty="0"/>
                  <a:t>The mean </a:t>
                </a:r>
                <a14:m>
                  <m:oMath xmlns:m="http://schemas.openxmlformats.org/officeDocument/2006/math">
                    <m:r>
                      <a:rPr lang="en-US" b="0" i="1" smtClean="0">
                        <a:latin typeface="Cambria Math" panose="02040503050406030204" pitchFamily="18" charset="0"/>
                      </a:rPr>
                      <m:t>𝜇</m:t>
                    </m:r>
                  </m:oMath>
                </a14:m>
                <a:r>
                  <a:rPr lang="en-US" dirty="0"/>
                  <a:t> of continuous random variable </a:t>
                </a:r>
                <a:r>
                  <a:rPr lang="en-US" b="1" dirty="0"/>
                  <a:t>cannot</a:t>
                </a:r>
                <a:r>
                  <a:rPr lang="en-US" dirty="0"/>
                  <a:t> (usually) be defined or computed without calculus, but it is the </a:t>
                </a:r>
                <a:r>
                  <a:rPr lang="en-US" u="sng" dirty="0"/>
                  <a:t>“balance point” </a:t>
                </a:r>
                <a:r>
                  <a:rPr lang="en-US" dirty="0"/>
                  <a:t>of its probability distribution.</a:t>
                </a:r>
              </a:p>
              <a:p>
                <a:endParaRPr lang="en-US" dirty="0"/>
              </a:p>
              <a:p>
                <a:r>
                  <a:rPr lang="en-US" dirty="0"/>
                  <a:t>The standard deviation </a:t>
                </a:r>
                <a14:m>
                  <m:oMath xmlns:m="http://schemas.openxmlformats.org/officeDocument/2006/math">
                    <m:r>
                      <a:rPr lang="en-US" b="0" i="1" smtClean="0">
                        <a:latin typeface="Cambria Math" panose="02040503050406030204" pitchFamily="18" charset="0"/>
                      </a:rPr>
                      <m:t>𝜎</m:t>
                    </m:r>
                  </m:oMath>
                </a14:m>
                <a:r>
                  <a:rPr lang="en-US" dirty="0"/>
                  <a:t> of a continuous random variable </a:t>
                </a:r>
                <a:r>
                  <a:rPr lang="en-US" b="1" dirty="0"/>
                  <a:t>cannot</a:t>
                </a:r>
                <a:r>
                  <a:rPr lang="en-US" dirty="0"/>
                  <a:t> (usually) be defined or computed without calculus, but it measures the “spread” of the probability distribution.</a:t>
                </a:r>
              </a:p>
            </p:txBody>
          </p:sp>
        </mc:Choice>
        <mc:Fallback xmlns="">
          <p:sp>
            <p:nvSpPr>
              <p:cNvPr id="3" name="Content Placeholder 2">
                <a:extLst>
                  <a:ext uri="{FF2B5EF4-FFF2-40B4-BE49-F238E27FC236}">
                    <a16:creationId xmlns:a16="http://schemas.microsoft.com/office/drawing/2014/main" id="{3E516EBB-7601-215E-7812-A5D87B47A53F}"/>
                  </a:ext>
                </a:extLst>
              </p:cNvPr>
              <p:cNvSpPr>
                <a:spLocks noGrp="1" noRot="1" noChangeAspect="1" noMove="1" noResize="1" noEditPoints="1" noAdjustHandles="1" noChangeArrowheads="1" noChangeShapeType="1" noTextEdit="1"/>
              </p:cNvSpPr>
              <p:nvPr>
                <p:ph idx="1"/>
              </p:nvPr>
            </p:nvSpPr>
            <p:spPr>
              <a:blipFill>
                <a:blip r:embed="rId2"/>
                <a:stretch>
                  <a:fillRect l="-1043" t="-2241" r="-1217"/>
                </a:stretch>
              </a:blipFill>
            </p:spPr>
            <p:txBody>
              <a:bodyPr/>
              <a:lstStyle/>
              <a:p>
                <a:r>
                  <a:rPr lang="en-US">
                    <a:noFill/>
                  </a:rPr>
                  <a:t> </a:t>
                </a:r>
              </a:p>
            </p:txBody>
          </p:sp>
        </mc:Fallback>
      </mc:AlternateContent>
    </p:spTree>
    <p:extLst>
      <p:ext uri="{BB962C8B-B14F-4D97-AF65-F5344CB8AC3E}">
        <p14:creationId xmlns:p14="http://schemas.microsoft.com/office/powerpoint/2010/main" val="7173608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D0481-4E97-0E49-D5AE-2A1580A6B2F2}"/>
              </a:ext>
            </a:extLst>
          </p:cNvPr>
          <p:cNvSpPr>
            <a:spLocks noGrp="1"/>
          </p:cNvSpPr>
          <p:nvPr>
            <p:ph type="title"/>
          </p:nvPr>
        </p:nvSpPr>
        <p:spPr>
          <a:xfrm>
            <a:off x="202096" y="0"/>
            <a:ext cx="10515600" cy="1325563"/>
          </a:xfrm>
        </p:spPr>
        <p:txBody>
          <a:bodyPr/>
          <a:lstStyle/>
          <a:p>
            <a:r>
              <a:rPr lang="en-US" dirty="0"/>
              <a:t>The Normal Distribution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9C8630-56EB-2B8C-ED22-48C179060A6D}"/>
                  </a:ext>
                </a:extLst>
              </p:cNvPr>
              <p:cNvSpPr>
                <a:spLocks noGrp="1"/>
              </p:cNvSpPr>
              <p:nvPr>
                <p:ph idx="1"/>
              </p:nvPr>
            </p:nvSpPr>
            <p:spPr>
              <a:xfrm>
                <a:off x="838200" y="1487695"/>
                <a:ext cx="10515600" cy="1781978"/>
              </a:xfrm>
            </p:spPr>
            <p:txBody>
              <a:bodyPr>
                <a:normAutofit fontScale="77500" lnSpcReduction="20000"/>
              </a:bodyPr>
              <a:lstStyle/>
              <a:p>
                <a:r>
                  <a:rPr lang="en-US" dirty="0"/>
                  <a:t>One important family of continuous probability distributions is the </a:t>
                </a:r>
                <a:r>
                  <a:rPr lang="en-US" b="1" dirty="0"/>
                  <a:t>normal distribution</a:t>
                </a:r>
                <a:r>
                  <a:rPr lang="en-US" dirty="0"/>
                  <a:t>.</a:t>
                </a:r>
              </a:p>
              <a:p>
                <a:endParaRPr lang="en-US" dirty="0"/>
              </a:p>
              <a:p>
                <a:r>
                  <a:rPr lang="en-US" dirty="0"/>
                  <a:t>PDF normal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 </m:t>
                      </m:r>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𝜎</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m:t>
                              </m:r>
                              <m:r>
                                <a:rPr lang="en-US" b="0" i="1" smtClean="0">
                                  <a:latin typeface="Cambria Math" panose="02040503050406030204" pitchFamily="18" charset="0"/>
                                </a:rPr>
                                <m:t>𝜋</m:t>
                              </m:r>
                            </m:e>
                          </m:rad>
                        </m:den>
                      </m:f>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f>
                            <m:fPr>
                              <m:ctrlPr>
                                <a:rPr lang="en-US" b="0" i="1" smtClean="0">
                                  <a:latin typeface="Cambria Math" panose="02040503050406030204" pitchFamily="18" charset="0"/>
                                </a:rPr>
                              </m:ctrlPr>
                            </m:fPr>
                            <m:num>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𝜇</m:t>
                                      </m:r>
                                    </m:e>
                                  </m:d>
                                </m:e>
                                <m:sup>
                                  <m:r>
                                    <a:rPr lang="en-US" b="0" i="1" smtClean="0">
                                      <a:latin typeface="Cambria Math" panose="02040503050406030204" pitchFamily="18" charset="0"/>
                                    </a:rPr>
                                    <m:t>2</m:t>
                                  </m:r>
                                </m:sup>
                              </m:sSup>
                            </m:num>
                            <m:den>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den>
                          </m:f>
                        </m:sup>
                      </m:sSup>
                    </m:oMath>
                  </m:oMathPara>
                </a14:m>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069C8630-56EB-2B8C-ED22-48C179060A6D}"/>
                  </a:ext>
                </a:extLst>
              </p:cNvPr>
              <p:cNvSpPr>
                <a:spLocks noGrp="1" noRot="1" noChangeAspect="1" noMove="1" noResize="1" noEditPoints="1" noAdjustHandles="1" noChangeArrowheads="1" noChangeShapeType="1" noTextEdit="1"/>
              </p:cNvSpPr>
              <p:nvPr>
                <p:ph idx="1"/>
              </p:nvPr>
            </p:nvSpPr>
            <p:spPr>
              <a:xfrm>
                <a:off x="838200" y="1487695"/>
                <a:ext cx="10515600" cy="1781978"/>
              </a:xfrm>
              <a:blipFill>
                <a:blip r:embed="rId2"/>
                <a:stretch>
                  <a:fillRect l="-696" t="-7192"/>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E90B479C-EA0B-E6A3-FC0F-78252DFE3A14}"/>
              </a:ext>
            </a:extLst>
          </p:cNvPr>
          <p:cNvPicPr>
            <a:picLocks noChangeAspect="1"/>
          </p:cNvPicPr>
          <p:nvPr/>
        </p:nvPicPr>
        <p:blipFill>
          <a:blip r:embed="rId3"/>
          <a:stretch>
            <a:fillRect/>
          </a:stretch>
        </p:blipFill>
        <p:spPr>
          <a:xfrm>
            <a:off x="1511203" y="3687417"/>
            <a:ext cx="8823792" cy="3170583"/>
          </a:xfrm>
          <a:prstGeom prst="rect">
            <a:avLst/>
          </a:prstGeom>
        </p:spPr>
      </p:pic>
    </p:spTree>
    <p:extLst>
      <p:ext uri="{BB962C8B-B14F-4D97-AF65-F5344CB8AC3E}">
        <p14:creationId xmlns:p14="http://schemas.microsoft.com/office/powerpoint/2010/main" val="33021711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AABE8-076A-EF29-53AE-E3032AE90B01}"/>
              </a:ext>
            </a:extLst>
          </p:cNvPr>
          <p:cNvSpPr>
            <a:spLocks noGrp="1"/>
          </p:cNvSpPr>
          <p:nvPr>
            <p:ph type="title"/>
          </p:nvPr>
        </p:nvSpPr>
        <p:spPr/>
        <p:txBody>
          <a:bodyPr/>
          <a:lstStyle/>
          <a:p>
            <a:r>
              <a:rPr lang="en-US" dirty="0"/>
              <a:t>Computing Probabilities From A Normal Distribution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91F873F-F1C3-3FAF-099A-641195DBDD62}"/>
                  </a:ext>
                </a:extLst>
              </p:cNvPr>
              <p:cNvSpPr>
                <a:spLocks noGrp="1"/>
              </p:cNvSpPr>
              <p:nvPr>
                <p:ph idx="1"/>
              </p:nvPr>
            </p:nvSpPr>
            <p:spPr/>
            <p:txBody>
              <a:bodyPr/>
              <a:lstStyle/>
              <a:p>
                <a:r>
                  <a:rPr lang="en-US" dirty="0"/>
                  <a:t>If we want to find the probability of a given value that we know follows a normal probability distribution we must first find its </a:t>
                </a:r>
                <a14:m>
                  <m:oMath xmlns:m="http://schemas.openxmlformats.org/officeDocument/2006/math">
                    <m:r>
                      <a:rPr lang="en-US" b="0" i="1" smtClean="0">
                        <a:latin typeface="Cambria Math" panose="02040503050406030204" pitchFamily="18" charset="0"/>
                      </a:rPr>
                      <m:t>𝑧</m:t>
                    </m:r>
                  </m:oMath>
                </a14:m>
                <a:r>
                  <a:rPr lang="en-US" dirty="0"/>
                  <a:t>-score</a:t>
                </a:r>
              </a:p>
              <a:p>
                <a:pPr marL="0" indent="0">
                  <a:buNone/>
                </a:pPr>
                <a:endParaRPr lang="en-US" dirty="0"/>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𝑧</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𝜇</m:t>
                          </m:r>
                        </m:num>
                        <m:den>
                          <m:r>
                            <a:rPr lang="en-US" b="0" i="1" smtClean="0">
                              <a:latin typeface="Cambria Math" panose="02040503050406030204" pitchFamily="18" charset="0"/>
                            </a:rPr>
                            <m:t>𝜎</m:t>
                          </m:r>
                        </m:den>
                      </m:f>
                      <m:r>
                        <a:rPr lang="en-US" b="0" i="1" smtClean="0">
                          <a:latin typeface="Cambria Math" panose="02040503050406030204" pitchFamily="18" charset="0"/>
                        </a:rPr>
                        <m:t>∼</m:t>
                      </m:r>
                      <m:r>
                        <a:rPr lang="en-US" b="0" i="1" smtClean="0">
                          <a:latin typeface="Cambria Math" panose="02040503050406030204" pitchFamily="18" charset="0"/>
                        </a:rPr>
                        <m:t>𝑁</m:t>
                      </m:r>
                      <m:d>
                        <m:dPr>
                          <m:ctrlPr>
                            <a:rPr lang="en-US" b="0" i="1" smtClean="0">
                              <a:latin typeface="Cambria Math" panose="02040503050406030204" pitchFamily="18" charset="0"/>
                            </a:rPr>
                          </m:ctrlPr>
                        </m:dPr>
                        <m:e>
                          <m:r>
                            <a:rPr lang="en-US" b="0" i="1" smtClean="0">
                              <a:latin typeface="Cambria Math" panose="02040503050406030204" pitchFamily="18" charset="0"/>
                            </a:rPr>
                            <m:t>0,1</m:t>
                          </m:r>
                        </m:e>
                      </m:d>
                      <m:r>
                        <a:rPr lang="en-US" b="0" i="1" smtClean="0">
                          <a:latin typeface="Cambria Math" panose="02040503050406030204" pitchFamily="18" charset="0"/>
                        </a:rPr>
                        <m:t>    </m:t>
                      </m:r>
                      <m:r>
                        <m:rPr>
                          <m:sty m:val="p"/>
                        </m:rPr>
                        <a:rPr lang="en-US" b="0" i="0" smtClean="0">
                          <a:latin typeface="Cambria Math" panose="02040503050406030204" pitchFamily="18" charset="0"/>
                        </a:rPr>
                        <m:t>if</m:t>
                      </m:r>
                      <m:r>
                        <a:rPr lang="en-US" b="0" i="0" smtClean="0">
                          <a:latin typeface="Cambria Math" panose="02040503050406030204" pitchFamily="18" charset="0"/>
                        </a:rPr>
                        <m:t> </m:t>
                      </m:r>
                      <m:r>
                        <a:rPr lang="en-US" b="0" i="1" smtClean="0">
                          <a:latin typeface="Cambria Math" panose="02040503050406030204" pitchFamily="18" charset="0"/>
                        </a:rPr>
                        <m:t> </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𝑁</m:t>
                      </m:r>
                      <m:d>
                        <m:dPr>
                          <m:ctrlPr>
                            <a:rPr lang="en-US" b="0" i="1" smtClean="0">
                              <a:latin typeface="Cambria Math" panose="02040503050406030204" pitchFamily="18" charset="0"/>
                            </a:rPr>
                          </m:ctrlPr>
                        </m:dPr>
                        <m:e>
                          <m:r>
                            <a:rPr lang="en-US" b="0" i="1" smtClean="0">
                              <a:latin typeface="Cambria Math" panose="02040503050406030204" pitchFamily="18" charset="0"/>
                            </a:rPr>
                            <m:t>𝜇</m:t>
                          </m:r>
                          <m:r>
                            <a:rPr lang="en-US" b="0" i="1" smtClean="0">
                              <a:latin typeface="Cambria Math" panose="02040503050406030204" pitchFamily="18" charset="0"/>
                            </a:rPr>
                            <m:t>, </m:t>
                          </m:r>
                          <m:r>
                            <a:rPr lang="en-US" b="0" i="1" smtClean="0">
                              <a:latin typeface="Cambria Math" panose="02040503050406030204" pitchFamily="18" charset="0"/>
                            </a:rPr>
                            <m:t>𝜎</m:t>
                          </m:r>
                        </m:e>
                      </m:d>
                    </m:oMath>
                  </m:oMathPara>
                </a14:m>
                <a:endParaRPr lang="en-US" dirty="0"/>
              </a:p>
              <a:p>
                <a:pPr marL="0" indent="0">
                  <a:buNone/>
                </a:pPr>
                <a:endParaRPr lang="en-US" dirty="0"/>
              </a:p>
              <a:p>
                <a:r>
                  <a:rPr lang="en-US" dirty="0"/>
                  <a:t>We can use a probability table for the standard normal distribution or use software such as </a:t>
                </a:r>
                <a:r>
                  <a:rPr lang="en-US" dirty="0">
                    <a:hlinkClick r:id="rId2"/>
                  </a:rPr>
                  <a:t>http://www.statdistributions.com/normal/</a:t>
                </a:r>
                <a:r>
                  <a:rPr lang="en-US" dirty="0"/>
                  <a:t> to compute the probabilities based on </a:t>
                </a:r>
                <a14:m>
                  <m:oMath xmlns:m="http://schemas.openxmlformats.org/officeDocument/2006/math">
                    <m:r>
                      <a:rPr lang="en-US" b="0" i="1" smtClean="0">
                        <a:latin typeface="Cambria Math" panose="02040503050406030204" pitchFamily="18" charset="0"/>
                      </a:rPr>
                      <m:t>𝑧</m:t>
                    </m:r>
                  </m:oMath>
                </a14:m>
                <a:r>
                  <a:rPr lang="en-US" dirty="0"/>
                  <a:t>-scores. </a:t>
                </a:r>
              </a:p>
            </p:txBody>
          </p:sp>
        </mc:Choice>
        <mc:Fallback xmlns="">
          <p:sp>
            <p:nvSpPr>
              <p:cNvPr id="3" name="Content Placeholder 2">
                <a:extLst>
                  <a:ext uri="{FF2B5EF4-FFF2-40B4-BE49-F238E27FC236}">
                    <a16:creationId xmlns:a16="http://schemas.microsoft.com/office/drawing/2014/main" id="{691F873F-F1C3-3FAF-099A-641195DBDD62}"/>
                  </a:ext>
                </a:extLst>
              </p:cNvPr>
              <p:cNvSpPr>
                <a:spLocks noGrp="1" noRot="1" noChangeAspect="1" noMove="1" noResize="1" noEditPoints="1" noAdjustHandles="1" noChangeArrowheads="1" noChangeShapeType="1" noTextEdit="1"/>
              </p:cNvSpPr>
              <p:nvPr>
                <p:ph idx="1"/>
              </p:nvPr>
            </p:nvSpPr>
            <p:spPr>
              <a:blipFill>
                <a:blip r:embed="rId3"/>
                <a:stretch>
                  <a:fillRect l="-1043" t="-2241" r="-1217"/>
                </a:stretch>
              </a:blipFill>
            </p:spPr>
            <p:txBody>
              <a:bodyPr/>
              <a:lstStyle/>
              <a:p>
                <a:r>
                  <a:rPr lang="en-US">
                    <a:noFill/>
                  </a:rPr>
                  <a:t> </a:t>
                </a:r>
              </a:p>
            </p:txBody>
          </p:sp>
        </mc:Fallback>
      </mc:AlternateContent>
    </p:spTree>
    <p:extLst>
      <p:ext uri="{BB962C8B-B14F-4D97-AF65-F5344CB8AC3E}">
        <p14:creationId xmlns:p14="http://schemas.microsoft.com/office/powerpoint/2010/main" val="839014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E8668-4448-979A-8B8D-1449C11EBA54}"/>
              </a:ext>
            </a:extLst>
          </p:cNvPr>
          <p:cNvSpPr>
            <a:spLocks noGrp="1"/>
          </p:cNvSpPr>
          <p:nvPr>
            <p:ph type="title"/>
          </p:nvPr>
        </p:nvSpPr>
        <p:spPr/>
        <p:txBody>
          <a:bodyPr/>
          <a:lstStyle/>
          <a:p>
            <a:r>
              <a:rPr lang="en-US" dirty="0"/>
              <a:t>Review From Friday 2/16</a:t>
            </a:r>
          </a:p>
        </p:txBody>
      </p:sp>
      <p:sp>
        <p:nvSpPr>
          <p:cNvPr id="3" name="Content Placeholder 2">
            <a:extLst>
              <a:ext uri="{FF2B5EF4-FFF2-40B4-BE49-F238E27FC236}">
                <a16:creationId xmlns:a16="http://schemas.microsoft.com/office/drawing/2014/main" id="{0B3A2FCE-12F5-BDD3-3C8C-BC252785FED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320896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AACF3-E6A1-74A5-5892-46E4C421B6FE}"/>
              </a:ext>
            </a:extLst>
          </p:cNvPr>
          <p:cNvSpPr>
            <a:spLocks noGrp="1"/>
          </p:cNvSpPr>
          <p:nvPr>
            <p:ph type="title"/>
          </p:nvPr>
        </p:nvSpPr>
        <p:spPr/>
        <p:txBody>
          <a:bodyPr/>
          <a:lstStyle/>
          <a:p>
            <a:r>
              <a:rPr lang="en-US" dirty="0"/>
              <a:t>Examples: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DB12B85-6694-5A7C-D85C-6F91CAB2CD26}"/>
                  </a:ext>
                </a:extLst>
              </p:cNvPr>
              <p:cNvSpPr>
                <a:spLocks noGrp="1"/>
              </p:cNvSpPr>
              <p:nvPr>
                <p:ph idx="1"/>
              </p:nvPr>
            </p:nvSpPr>
            <p:spPr/>
            <p:txBody>
              <a:bodyPr>
                <a:normAutofit lnSpcReduction="10000"/>
              </a:bodyPr>
              <a:lstStyle/>
              <a:p>
                <a:pPr marL="0" indent="0">
                  <a:buNone/>
                </a:pPr>
                <a:r>
                  <a:rPr lang="en-US" dirty="0"/>
                  <a:t>Using StatDistributions.com find the following probabilities for a random variable (remember to first convert to </a:t>
                </a:r>
                <a14:m>
                  <m:oMath xmlns:m="http://schemas.openxmlformats.org/officeDocument/2006/math">
                    <m:r>
                      <a:rPr lang="en-US" b="0" i="1" smtClean="0">
                        <a:latin typeface="Cambria Math" panose="02040503050406030204" pitchFamily="18" charset="0"/>
                      </a:rPr>
                      <m:t>𝑧</m:t>
                    </m:r>
                  </m:oMath>
                </a14:m>
                <a:r>
                  <a:rPr lang="en-US" b="0" dirty="0">
                    <a:latin typeface="Cambria Math" panose="02040503050406030204" pitchFamily="18" charset="0"/>
                  </a:rPr>
                  <a:t>- scores)</a:t>
                </a:r>
                <a:endParaRPr lang="en-US" b="0" i="1" dirty="0">
                  <a:latin typeface="Cambria Math" panose="02040503050406030204" pitchFamily="18" charset="0"/>
                </a:endParaRPr>
              </a:p>
              <a:p>
                <a:pPr marL="0" indent="0">
                  <a:buNone/>
                </a:pP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=100,</m:t>
                    </m:r>
                    <m:r>
                      <a:rPr lang="en-US" b="0" i="1" smtClean="0">
                        <a:latin typeface="Cambria Math" panose="02040503050406030204" pitchFamily="18" charset="0"/>
                      </a:rPr>
                      <m:t>𝜎</m:t>
                    </m:r>
                    <m:r>
                      <a:rPr lang="en-US" b="0" i="1" smtClean="0">
                        <a:latin typeface="Cambria Math" panose="02040503050406030204" pitchFamily="18" charset="0"/>
                      </a:rPr>
                      <m:t>=10)</m:t>
                    </m:r>
                  </m:oMath>
                </a14:m>
                <a:r>
                  <a:rPr lang="en-US" dirty="0"/>
                  <a:t>:</a:t>
                </a:r>
              </a:p>
              <a:p>
                <a:endParaRPr lang="en-US" dirty="0"/>
              </a:p>
              <a:p>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&lt;90)</m:t>
                    </m:r>
                  </m:oMath>
                </a14:m>
                <a:r>
                  <a:rPr lang="en-US" dirty="0"/>
                  <a:t>                </a:t>
                </a:r>
              </a:p>
              <a:p>
                <a:pPr marL="0" indent="0">
                  <a:buNone/>
                </a:pPr>
                <a:endParaRPr lang="en-US" dirty="0"/>
              </a:p>
              <a:p>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&gt;90</m:t>
                        </m:r>
                      </m:e>
                    </m:d>
                  </m:oMath>
                </a14:m>
                <a:endParaRPr lang="en-US" b="0" dirty="0"/>
              </a:p>
              <a:p>
                <a:endParaRPr lang="en-US" dirty="0"/>
              </a:p>
              <a:p>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(90&lt;</m:t>
                    </m:r>
                    <m:r>
                      <a:rPr lang="en-US" b="0" i="1" smtClean="0">
                        <a:latin typeface="Cambria Math" panose="02040503050406030204" pitchFamily="18" charset="0"/>
                      </a:rPr>
                      <m:t>𝑋</m:t>
                    </m:r>
                    <m:r>
                      <a:rPr lang="en-US" b="0" i="1" smtClean="0">
                        <a:latin typeface="Cambria Math" panose="02040503050406030204" pitchFamily="18" charset="0"/>
                      </a:rPr>
                      <m:t>&lt;110)</m:t>
                    </m:r>
                  </m:oMath>
                </a14:m>
                <a:endParaRPr lang="en-US" dirty="0"/>
              </a:p>
            </p:txBody>
          </p:sp>
        </mc:Choice>
        <mc:Fallback xmlns="">
          <p:sp>
            <p:nvSpPr>
              <p:cNvPr id="3" name="Content Placeholder 2">
                <a:extLst>
                  <a:ext uri="{FF2B5EF4-FFF2-40B4-BE49-F238E27FC236}">
                    <a16:creationId xmlns:a16="http://schemas.microsoft.com/office/drawing/2014/main" id="{8DB12B85-6694-5A7C-D85C-6F91CAB2CD26}"/>
                  </a:ext>
                </a:extLst>
              </p:cNvPr>
              <p:cNvSpPr>
                <a:spLocks noGrp="1" noRot="1" noChangeAspect="1" noMove="1" noResize="1" noEditPoints="1" noAdjustHandles="1" noChangeArrowheads="1" noChangeShapeType="1" noTextEdit="1"/>
              </p:cNvSpPr>
              <p:nvPr>
                <p:ph idx="1"/>
              </p:nvPr>
            </p:nvSpPr>
            <p:spPr>
              <a:blipFill>
                <a:blip r:embed="rId2"/>
                <a:stretch>
                  <a:fillRect l="-1217" t="-3081"/>
                </a:stretch>
              </a:blipFill>
            </p:spPr>
            <p:txBody>
              <a:bodyPr/>
              <a:lstStyle/>
              <a:p>
                <a:r>
                  <a:rPr lang="en-US">
                    <a:noFill/>
                  </a:rPr>
                  <a:t> </a:t>
                </a:r>
              </a:p>
            </p:txBody>
          </p:sp>
        </mc:Fallback>
      </mc:AlternateContent>
    </p:spTree>
    <p:extLst>
      <p:ext uri="{BB962C8B-B14F-4D97-AF65-F5344CB8AC3E}">
        <p14:creationId xmlns:p14="http://schemas.microsoft.com/office/powerpoint/2010/main" val="4609674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AACF3-E6A1-74A5-5892-46E4C421B6FE}"/>
              </a:ext>
            </a:extLst>
          </p:cNvPr>
          <p:cNvSpPr>
            <a:spLocks noGrp="1"/>
          </p:cNvSpPr>
          <p:nvPr>
            <p:ph type="title"/>
          </p:nvPr>
        </p:nvSpPr>
        <p:spPr/>
        <p:txBody>
          <a:bodyPr/>
          <a:lstStyle/>
          <a:p>
            <a:r>
              <a:rPr lang="en-US" dirty="0"/>
              <a:t>Examples: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DB12B85-6694-5A7C-D85C-6F91CAB2CD26}"/>
                  </a:ext>
                </a:extLst>
              </p:cNvPr>
              <p:cNvSpPr>
                <a:spLocks noGrp="1"/>
              </p:cNvSpPr>
              <p:nvPr>
                <p:ph idx="1"/>
              </p:nvPr>
            </p:nvSpPr>
            <p:spPr/>
            <p:txBody>
              <a:bodyPr>
                <a:normAutofit fontScale="92500" lnSpcReduction="10000"/>
              </a:bodyPr>
              <a:lstStyle/>
              <a:p>
                <a:pPr marL="0" indent="0">
                  <a:buNone/>
                </a:pPr>
                <a:r>
                  <a:rPr lang="en-US" dirty="0"/>
                  <a:t>Using the </a:t>
                </a:r>
                <a14:m>
                  <m:oMath xmlns:m="http://schemas.openxmlformats.org/officeDocument/2006/math">
                    <m:r>
                      <a:rPr lang="en-US" b="0" i="1" smtClean="0">
                        <a:latin typeface="Cambria Math" panose="02040503050406030204" pitchFamily="18" charset="0"/>
                      </a:rPr>
                      <m:t>𝑧</m:t>
                    </m:r>
                  </m:oMath>
                </a14:m>
                <a:r>
                  <a:rPr lang="en-US" dirty="0"/>
                  <a:t> table on Canvas, find the following probabilities for a random variable (remember to first convert to </a:t>
                </a:r>
                <a14:m>
                  <m:oMath xmlns:m="http://schemas.openxmlformats.org/officeDocument/2006/math">
                    <m:r>
                      <a:rPr lang="en-US" b="0" i="1" smtClean="0">
                        <a:latin typeface="Cambria Math" panose="02040503050406030204" pitchFamily="18" charset="0"/>
                      </a:rPr>
                      <m:t>𝑧</m:t>
                    </m:r>
                  </m:oMath>
                </a14:m>
                <a:r>
                  <a:rPr lang="en-US" b="0" dirty="0">
                    <a:latin typeface="Cambria Math" panose="02040503050406030204" pitchFamily="18" charset="0"/>
                  </a:rPr>
                  <a:t>- scores)</a:t>
                </a:r>
                <a:endParaRPr lang="en-US" b="0" i="1" dirty="0">
                  <a:latin typeface="Cambria Math" panose="02040503050406030204" pitchFamily="18" charset="0"/>
                </a:endParaRPr>
              </a:p>
              <a:p>
                <a:pPr marL="0" indent="0">
                  <a:buNone/>
                </a:pP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=100,</m:t>
                    </m:r>
                    <m:r>
                      <a:rPr lang="en-US" b="0" i="1" smtClean="0">
                        <a:latin typeface="Cambria Math" panose="02040503050406030204" pitchFamily="18" charset="0"/>
                      </a:rPr>
                      <m:t>𝜎</m:t>
                    </m:r>
                    <m:r>
                      <a:rPr lang="en-US" b="0" i="1" smtClean="0">
                        <a:latin typeface="Cambria Math" panose="02040503050406030204" pitchFamily="18" charset="0"/>
                      </a:rPr>
                      <m:t>=5)</m:t>
                    </m:r>
                  </m:oMath>
                </a14:m>
                <a:r>
                  <a:rPr lang="en-US" dirty="0"/>
                  <a:t>:</a:t>
                </a:r>
              </a:p>
              <a:p>
                <a:endParaRPr lang="en-US" dirty="0"/>
              </a:p>
              <a:p>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&lt;90)</m:t>
                    </m:r>
                  </m:oMath>
                </a14:m>
                <a:r>
                  <a:rPr lang="en-US" dirty="0"/>
                  <a:t>                </a:t>
                </a:r>
                <a14:m>
                  <m:oMath xmlns:m="http://schemas.openxmlformats.org/officeDocument/2006/math">
                    <m:r>
                      <a:rPr lang="en-US" b="0" i="1" dirty="0" smtClean="0">
                        <a:latin typeface="Cambria Math" panose="02040503050406030204" pitchFamily="18" charset="0"/>
                      </a:rPr>
                      <m:t>𝑧</m:t>
                    </m:r>
                    <m:r>
                      <a:rPr lang="en-US" b="0" i="1" dirty="0" smtClean="0">
                        <a:latin typeface="Cambria Math" panose="02040503050406030204" pitchFamily="18" charset="0"/>
                      </a:rPr>
                      <m:t>= </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90 −100</m:t>
                        </m:r>
                      </m:num>
                      <m:den>
                        <m:r>
                          <a:rPr lang="en-US" b="0" i="1" dirty="0" smtClean="0">
                            <a:latin typeface="Cambria Math" panose="02040503050406030204" pitchFamily="18" charset="0"/>
                          </a:rPr>
                          <m:t>5</m:t>
                        </m:r>
                      </m:den>
                    </m:f>
                    <m:r>
                      <a:rPr lang="en-US" b="0" i="1" dirty="0" smtClean="0">
                        <a:latin typeface="Cambria Math" panose="02040503050406030204" pitchFamily="18" charset="0"/>
                      </a:rPr>
                      <m:t>=−2</m:t>
                    </m:r>
                  </m:oMath>
                </a14:m>
                <a:endParaRPr lang="en-US" dirty="0"/>
              </a:p>
              <a:p>
                <a:pPr marL="0" indent="0">
                  <a:buNone/>
                </a:pPr>
                <a:endParaRPr lang="en-US" dirty="0"/>
              </a:p>
              <a:p>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&gt;80</m:t>
                        </m:r>
                      </m:e>
                    </m:d>
                  </m:oMath>
                </a14:m>
                <a:r>
                  <a:rPr lang="en-US" b="0" dirty="0"/>
                  <a:t>           </a:t>
                </a:r>
                <a14:m>
                  <m:oMath xmlns:m="http://schemas.openxmlformats.org/officeDocument/2006/math">
                    <m:r>
                      <a:rPr lang="en-US" b="0" i="1" dirty="0" smtClean="0">
                        <a:latin typeface="Cambria Math" panose="02040503050406030204" pitchFamily="18" charset="0"/>
                      </a:rPr>
                      <m:t>𝑧</m:t>
                    </m:r>
                    <m:r>
                      <a:rPr lang="en-US" b="0" i="1" dirty="0" smtClean="0">
                        <a:latin typeface="Cambria Math" panose="02040503050406030204" pitchFamily="18" charset="0"/>
                      </a:rPr>
                      <m:t>= </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85 −100</m:t>
                        </m:r>
                      </m:num>
                      <m:den>
                        <m:r>
                          <a:rPr lang="en-US" b="0" i="1" dirty="0" smtClean="0">
                            <a:latin typeface="Cambria Math" panose="02040503050406030204" pitchFamily="18" charset="0"/>
                          </a:rPr>
                          <m:t>5</m:t>
                        </m:r>
                      </m:den>
                    </m:f>
                    <m:r>
                      <a:rPr lang="en-US" b="0" i="1" dirty="0" smtClean="0">
                        <a:latin typeface="Cambria Math" panose="02040503050406030204" pitchFamily="18" charset="0"/>
                      </a:rPr>
                      <m:t>=−3</m:t>
                    </m:r>
                  </m:oMath>
                </a14:m>
                <a:r>
                  <a:rPr lang="en-US" b="0" dirty="0"/>
                  <a:t>       </a:t>
                </a:r>
              </a:p>
              <a:p>
                <a:endParaRPr lang="en-US" dirty="0"/>
              </a:p>
              <a:p>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90&lt;</m:t>
                        </m:r>
                        <m:r>
                          <a:rPr lang="en-US" b="0" i="1" smtClean="0">
                            <a:latin typeface="Cambria Math" panose="02040503050406030204" pitchFamily="18" charset="0"/>
                          </a:rPr>
                          <m:t>𝑋</m:t>
                        </m:r>
                        <m:r>
                          <a:rPr lang="en-US" b="0" i="1" smtClean="0">
                            <a:latin typeface="Cambria Math" panose="02040503050406030204" pitchFamily="18" charset="0"/>
                          </a:rPr>
                          <m:t>&lt;110</m:t>
                        </m:r>
                      </m:e>
                    </m:d>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(−2≤</m:t>
                    </m:r>
                    <m:r>
                      <a:rPr lang="en-US" b="0" i="1" smtClean="0">
                        <a:latin typeface="Cambria Math" panose="02040503050406030204" pitchFamily="18" charset="0"/>
                      </a:rPr>
                      <m:t>𝑧</m:t>
                    </m:r>
                    <m:r>
                      <a:rPr lang="en-US" b="0" i="1" smtClean="0">
                        <a:latin typeface="Cambria Math" panose="02040503050406030204" pitchFamily="18" charset="0"/>
                      </a:rPr>
                      <m:t>≤2)</m:t>
                    </m:r>
                  </m:oMath>
                </a14:m>
                <a:endParaRPr lang="en-US" dirty="0"/>
              </a:p>
            </p:txBody>
          </p:sp>
        </mc:Choice>
        <mc:Fallback xmlns="">
          <p:sp>
            <p:nvSpPr>
              <p:cNvPr id="3" name="Content Placeholder 2">
                <a:extLst>
                  <a:ext uri="{FF2B5EF4-FFF2-40B4-BE49-F238E27FC236}">
                    <a16:creationId xmlns:a16="http://schemas.microsoft.com/office/drawing/2014/main" id="{8DB12B85-6694-5A7C-D85C-6F91CAB2CD26}"/>
                  </a:ext>
                </a:extLst>
              </p:cNvPr>
              <p:cNvSpPr>
                <a:spLocks noGrp="1" noRot="1" noChangeAspect="1" noMove="1" noResize="1" noEditPoints="1" noAdjustHandles="1" noChangeArrowheads="1" noChangeShapeType="1" noTextEdit="1"/>
              </p:cNvSpPr>
              <p:nvPr>
                <p:ph idx="1"/>
              </p:nvPr>
            </p:nvSpPr>
            <p:spPr>
              <a:blipFill>
                <a:blip r:embed="rId2"/>
                <a:stretch>
                  <a:fillRect l="-1043" t="-2801"/>
                </a:stretch>
              </a:blipFill>
            </p:spPr>
            <p:txBody>
              <a:bodyPr/>
              <a:lstStyle/>
              <a:p>
                <a:r>
                  <a:rPr lang="en-US">
                    <a:noFill/>
                  </a:rPr>
                  <a:t> </a:t>
                </a:r>
              </a:p>
            </p:txBody>
          </p:sp>
        </mc:Fallback>
      </mc:AlternateContent>
    </p:spTree>
    <p:extLst>
      <p:ext uri="{BB962C8B-B14F-4D97-AF65-F5344CB8AC3E}">
        <p14:creationId xmlns:p14="http://schemas.microsoft.com/office/powerpoint/2010/main" val="3069646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EC53C-A37E-D51F-193D-1DC1D371D10A}"/>
              </a:ext>
            </a:extLst>
          </p:cNvPr>
          <p:cNvSpPr>
            <a:spLocks noGrp="1"/>
          </p:cNvSpPr>
          <p:nvPr>
            <p:ph type="title"/>
          </p:nvPr>
        </p:nvSpPr>
        <p:spPr>
          <a:xfrm>
            <a:off x="542636" y="140636"/>
            <a:ext cx="10515600" cy="1325563"/>
          </a:xfrm>
        </p:spPr>
        <p:txBody>
          <a:bodyPr>
            <a:normAutofit/>
          </a:bodyPr>
          <a:lstStyle/>
          <a:p>
            <a:r>
              <a:rPr lang="en-US" sz="4000" dirty="0"/>
              <a:t>Deriving Sampling Distributions</a:t>
            </a:r>
          </a:p>
        </p:txBody>
      </p:sp>
      <p:sp>
        <p:nvSpPr>
          <p:cNvPr id="6" name="TextBox 5">
            <a:extLst>
              <a:ext uri="{FF2B5EF4-FFF2-40B4-BE49-F238E27FC236}">
                <a16:creationId xmlns:a16="http://schemas.microsoft.com/office/drawing/2014/main" id="{F1325006-BBE9-72D7-7B13-5A900243741F}"/>
              </a:ext>
            </a:extLst>
          </p:cNvPr>
          <p:cNvSpPr txBox="1"/>
          <p:nvPr/>
        </p:nvSpPr>
        <p:spPr>
          <a:xfrm>
            <a:off x="1887283" y="2408208"/>
            <a:ext cx="2740943" cy="646331"/>
          </a:xfrm>
          <a:prstGeom prst="rect">
            <a:avLst/>
          </a:prstGeom>
          <a:noFill/>
        </p:spPr>
        <p:txBody>
          <a:bodyPr wrap="none" rtlCol="0">
            <a:spAutoFit/>
          </a:bodyPr>
          <a:lstStyle/>
          <a:p>
            <a:pPr algn="ctr"/>
            <a:r>
              <a:rPr lang="en-US" dirty="0"/>
              <a:t>Probability distribution for </a:t>
            </a:r>
          </a:p>
          <a:p>
            <a:pPr algn="ctr"/>
            <a:r>
              <a:rPr lang="en-US" dirty="0"/>
              <a:t>a single roll of a 4-sided die</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57619D0-94DC-E521-C2C2-5B4D959678F7}"/>
                  </a:ext>
                </a:extLst>
              </p:cNvPr>
              <p:cNvSpPr txBox="1"/>
              <p:nvPr/>
            </p:nvSpPr>
            <p:spPr>
              <a:xfrm>
                <a:off x="6389672" y="2252074"/>
                <a:ext cx="4089902" cy="646331"/>
              </a:xfrm>
              <a:prstGeom prst="rect">
                <a:avLst/>
              </a:prstGeom>
              <a:noFill/>
            </p:spPr>
            <p:txBody>
              <a:bodyPr wrap="none" rtlCol="0">
                <a:spAutoFit/>
              </a:bodyPr>
              <a:lstStyle/>
              <a:p>
                <a:pPr algn="ctr"/>
                <a:r>
                  <a:rPr lang="en-US" dirty="0"/>
                  <a:t>Probability distribution for </a:t>
                </a:r>
              </a:p>
              <a:p>
                <a:pPr algn="ctr"/>
                <a:r>
                  <a:rPr lang="en-US" u="sng" dirty="0"/>
                  <a:t>the average of </a:t>
                </a:r>
                <a14:m>
                  <m:oMath xmlns:m="http://schemas.openxmlformats.org/officeDocument/2006/math">
                    <m:r>
                      <a:rPr lang="en-US" b="0" i="1" u="sng" smtClean="0">
                        <a:latin typeface="Cambria Math" panose="02040503050406030204" pitchFamily="18" charset="0"/>
                      </a:rPr>
                      <m:t>𝑛</m:t>
                    </m:r>
                    <m:r>
                      <a:rPr lang="en-US" b="0" i="1" u="sng" smtClean="0">
                        <a:latin typeface="Cambria Math" panose="02040503050406030204" pitchFamily="18" charset="0"/>
                      </a:rPr>
                      <m:t>=2</m:t>
                    </m:r>
                  </m:oMath>
                </a14:m>
                <a:r>
                  <a:rPr lang="en-US" u="sng" dirty="0"/>
                  <a:t> rolls </a:t>
                </a:r>
                <a:r>
                  <a:rPr lang="en-US" dirty="0"/>
                  <a:t>of a 4-sided die</a:t>
                </a:r>
              </a:p>
            </p:txBody>
          </p:sp>
        </mc:Choice>
        <mc:Fallback xmlns="">
          <p:sp>
            <p:nvSpPr>
              <p:cNvPr id="9" name="TextBox 8">
                <a:extLst>
                  <a:ext uri="{FF2B5EF4-FFF2-40B4-BE49-F238E27FC236}">
                    <a16:creationId xmlns:a16="http://schemas.microsoft.com/office/drawing/2014/main" id="{C57619D0-94DC-E521-C2C2-5B4D959678F7}"/>
                  </a:ext>
                </a:extLst>
              </p:cNvPr>
              <p:cNvSpPr txBox="1">
                <a:spLocks noRot="1" noChangeAspect="1" noMove="1" noResize="1" noEditPoints="1" noAdjustHandles="1" noChangeArrowheads="1" noChangeShapeType="1" noTextEdit="1"/>
              </p:cNvSpPr>
              <p:nvPr/>
            </p:nvSpPr>
            <p:spPr>
              <a:xfrm>
                <a:off x="6389672" y="2252074"/>
                <a:ext cx="4089902" cy="646331"/>
              </a:xfrm>
              <a:prstGeom prst="rect">
                <a:avLst/>
              </a:prstGeom>
              <a:blipFill>
                <a:blip r:embed="rId2"/>
                <a:stretch>
                  <a:fillRect l="-745" t="-4717" r="-894" b="-14151"/>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2AC95A04-00B7-1F58-C85C-C64F5F975DB0}"/>
              </a:ext>
            </a:extLst>
          </p:cNvPr>
          <p:cNvSpPr txBox="1"/>
          <p:nvPr/>
        </p:nvSpPr>
        <p:spPr>
          <a:xfrm>
            <a:off x="1842504" y="1802179"/>
            <a:ext cx="3169394" cy="461665"/>
          </a:xfrm>
          <a:prstGeom prst="rect">
            <a:avLst/>
          </a:prstGeom>
          <a:noFill/>
        </p:spPr>
        <p:txBody>
          <a:bodyPr wrap="none" rtlCol="0">
            <a:spAutoFit/>
          </a:bodyPr>
          <a:lstStyle/>
          <a:p>
            <a:r>
              <a:rPr lang="en-US" sz="2400" b="1" dirty="0"/>
              <a:t>Population Distribution</a:t>
            </a:r>
          </a:p>
        </p:txBody>
      </p:sp>
      <p:sp>
        <p:nvSpPr>
          <p:cNvPr id="11" name="TextBox 10">
            <a:extLst>
              <a:ext uri="{FF2B5EF4-FFF2-40B4-BE49-F238E27FC236}">
                <a16:creationId xmlns:a16="http://schemas.microsoft.com/office/drawing/2014/main" id="{DFB300E7-AE2A-F541-AF14-E471BB01374F}"/>
              </a:ext>
            </a:extLst>
          </p:cNvPr>
          <p:cNvSpPr txBox="1"/>
          <p:nvPr/>
        </p:nvSpPr>
        <p:spPr>
          <a:xfrm>
            <a:off x="6952692" y="1802179"/>
            <a:ext cx="2952796" cy="461665"/>
          </a:xfrm>
          <a:prstGeom prst="rect">
            <a:avLst/>
          </a:prstGeom>
          <a:noFill/>
        </p:spPr>
        <p:txBody>
          <a:bodyPr wrap="none" rtlCol="0">
            <a:spAutoFit/>
          </a:bodyPr>
          <a:lstStyle/>
          <a:p>
            <a:r>
              <a:rPr lang="en-US" sz="2400" b="1" dirty="0"/>
              <a:t>Sampling Distribution</a:t>
            </a:r>
          </a:p>
        </p:txBody>
      </p:sp>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1F50E96C-6634-D80E-83F9-4FDB465D019B}"/>
                  </a:ext>
                </a:extLst>
              </p:cNvPr>
              <p:cNvGraphicFramePr>
                <a:graphicFrameLocks noGrp="1"/>
              </p:cNvGraphicFramePr>
              <p:nvPr/>
            </p:nvGraphicFramePr>
            <p:xfrm>
              <a:off x="1967346" y="3239489"/>
              <a:ext cx="2780146" cy="3386670"/>
            </p:xfrm>
            <a:graphic>
              <a:graphicData uri="http://schemas.openxmlformats.org/drawingml/2006/table">
                <a:tbl>
                  <a:tblPr firstRow="1" bandRow="1">
                    <a:tableStyleId>{5C22544A-7EE6-4342-B048-85BDC9FD1C3A}</a:tableStyleId>
                  </a:tblPr>
                  <a:tblGrid>
                    <a:gridCol w="1390073">
                      <a:extLst>
                        <a:ext uri="{9D8B030D-6E8A-4147-A177-3AD203B41FA5}">
                          <a16:colId xmlns:a16="http://schemas.microsoft.com/office/drawing/2014/main" val="3878833903"/>
                        </a:ext>
                      </a:extLst>
                    </a:gridCol>
                    <a:gridCol w="1390073">
                      <a:extLst>
                        <a:ext uri="{9D8B030D-6E8A-4147-A177-3AD203B41FA5}">
                          <a16:colId xmlns:a16="http://schemas.microsoft.com/office/drawing/2014/main" val="682965364"/>
                        </a:ext>
                      </a:extLst>
                    </a:gridCol>
                  </a:tblGrid>
                  <a:tr h="677334">
                    <a:tc>
                      <a:txBody>
                        <a:bodyPr/>
                        <a:lstStyle/>
                        <a:p>
                          <a:pPr algn="ct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𝑿</m:t>
                                </m:r>
                              </m:oMath>
                            </m:oMathPara>
                          </a14:m>
                          <a:endParaRPr lang="en-US" sz="28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𝑷</m:t>
                                </m:r>
                                <m:r>
                                  <a:rPr lang="en-US" sz="2800" b="1" i="1" smtClean="0">
                                    <a:latin typeface="Cambria Math" panose="02040503050406030204" pitchFamily="18" charset="0"/>
                                  </a:rPr>
                                  <m:t>(</m:t>
                                </m:r>
                                <m:r>
                                  <a:rPr lang="en-US" sz="2800" b="1" i="1" smtClean="0">
                                    <a:latin typeface="Cambria Math" panose="02040503050406030204" pitchFamily="18" charset="0"/>
                                  </a:rPr>
                                  <m:t>𝑿</m:t>
                                </m:r>
                                <m:r>
                                  <a:rPr lang="en-US" sz="2800" b="1" i="1" smtClean="0">
                                    <a:latin typeface="Cambria Math" panose="02040503050406030204" pitchFamily="18" charset="0"/>
                                  </a:rPr>
                                  <m:t>)</m:t>
                                </m:r>
                              </m:oMath>
                            </m:oMathPara>
                          </a14:m>
                          <a:endParaRPr lang="en-US" sz="2800" dirty="0"/>
                        </a:p>
                      </a:txBody>
                      <a:tcPr/>
                    </a:tc>
                    <a:extLst>
                      <a:ext uri="{0D108BD9-81ED-4DB2-BD59-A6C34878D82A}">
                        <a16:rowId xmlns:a16="http://schemas.microsoft.com/office/drawing/2014/main" val="3248656686"/>
                      </a:ext>
                    </a:extLst>
                  </a:tr>
                  <a:tr h="677334">
                    <a:tc>
                      <a:txBody>
                        <a:bodyPr/>
                        <a:lstStyle/>
                        <a:p>
                          <a:pPr algn="ctr"/>
                          <a:r>
                            <a:rPr lang="en-US" sz="2800" dirty="0"/>
                            <a:t>1</a:t>
                          </a:r>
                        </a:p>
                      </a:txBody>
                      <a:tcPr/>
                    </a:tc>
                    <a:tc>
                      <a:txBody>
                        <a:bodyPr/>
                        <a:lstStyle/>
                        <a:p>
                          <a:pPr algn="ctr"/>
                          <a:r>
                            <a:rPr lang="en-US" sz="2800" dirty="0"/>
                            <a:t>0.25</a:t>
                          </a:r>
                        </a:p>
                      </a:txBody>
                      <a:tcPr/>
                    </a:tc>
                    <a:extLst>
                      <a:ext uri="{0D108BD9-81ED-4DB2-BD59-A6C34878D82A}">
                        <a16:rowId xmlns:a16="http://schemas.microsoft.com/office/drawing/2014/main" val="1279014749"/>
                      </a:ext>
                    </a:extLst>
                  </a:tr>
                  <a:tr h="677334">
                    <a:tc>
                      <a:txBody>
                        <a:bodyPr/>
                        <a:lstStyle/>
                        <a:p>
                          <a:pPr algn="ctr"/>
                          <a:r>
                            <a:rPr lang="en-US" sz="2800" dirty="0"/>
                            <a:t>2</a:t>
                          </a:r>
                        </a:p>
                      </a:txBody>
                      <a:tcPr/>
                    </a:tc>
                    <a:tc>
                      <a:txBody>
                        <a:bodyPr/>
                        <a:lstStyle/>
                        <a:p>
                          <a:pPr algn="ctr"/>
                          <a:r>
                            <a:rPr lang="en-US" sz="2800" dirty="0"/>
                            <a:t>0.25</a:t>
                          </a:r>
                        </a:p>
                      </a:txBody>
                      <a:tcPr/>
                    </a:tc>
                    <a:extLst>
                      <a:ext uri="{0D108BD9-81ED-4DB2-BD59-A6C34878D82A}">
                        <a16:rowId xmlns:a16="http://schemas.microsoft.com/office/drawing/2014/main" val="3717946757"/>
                      </a:ext>
                    </a:extLst>
                  </a:tr>
                  <a:tr h="677334">
                    <a:tc>
                      <a:txBody>
                        <a:bodyPr/>
                        <a:lstStyle/>
                        <a:p>
                          <a:pPr algn="ctr"/>
                          <a:r>
                            <a:rPr lang="en-US" sz="2800" dirty="0"/>
                            <a:t>3</a:t>
                          </a:r>
                        </a:p>
                      </a:txBody>
                      <a:tcPr/>
                    </a:tc>
                    <a:tc>
                      <a:txBody>
                        <a:bodyPr/>
                        <a:lstStyle/>
                        <a:p>
                          <a:pPr algn="ctr"/>
                          <a:r>
                            <a:rPr lang="en-US" sz="2800" dirty="0"/>
                            <a:t>0.25</a:t>
                          </a:r>
                        </a:p>
                      </a:txBody>
                      <a:tcPr/>
                    </a:tc>
                    <a:extLst>
                      <a:ext uri="{0D108BD9-81ED-4DB2-BD59-A6C34878D82A}">
                        <a16:rowId xmlns:a16="http://schemas.microsoft.com/office/drawing/2014/main" val="3085236576"/>
                      </a:ext>
                    </a:extLst>
                  </a:tr>
                  <a:tr h="677334">
                    <a:tc>
                      <a:txBody>
                        <a:bodyPr/>
                        <a:lstStyle/>
                        <a:p>
                          <a:pPr algn="ctr"/>
                          <a:r>
                            <a:rPr lang="en-US" sz="2800" dirty="0"/>
                            <a:t>4</a:t>
                          </a:r>
                        </a:p>
                      </a:txBody>
                      <a:tcPr/>
                    </a:tc>
                    <a:tc>
                      <a:txBody>
                        <a:bodyPr/>
                        <a:lstStyle/>
                        <a:p>
                          <a:pPr algn="ctr"/>
                          <a:r>
                            <a:rPr lang="en-US" sz="2800" dirty="0"/>
                            <a:t>0.25</a:t>
                          </a:r>
                        </a:p>
                      </a:txBody>
                      <a:tcPr/>
                    </a:tc>
                    <a:extLst>
                      <a:ext uri="{0D108BD9-81ED-4DB2-BD59-A6C34878D82A}">
                        <a16:rowId xmlns:a16="http://schemas.microsoft.com/office/drawing/2014/main" val="221642871"/>
                      </a:ext>
                    </a:extLst>
                  </a:tr>
                </a:tbl>
              </a:graphicData>
            </a:graphic>
          </p:graphicFrame>
        </mc:Choice>
        <mc:Fallback xmlns="">
          <p:graphicFrame>
            <p:nvGraphicFramePr>
              <p:cNvPr id="3" name="Table 2">
                <a:extLst>
                  <a:ext uri="{FF2B5EF4-FFF2-40B4-BE49-F238E27FC236}">
                    <a16:creationId xmlns:a16="http://schemas.microsoft.com/office/drawing/2014/main" id="{1F50E96C-6634-D80E-83F9-4FDB465D019B}"/>
                  </a:ext>
                </a:extLst>
              </p:cNvPr>
              <p:cNvGraphicFramePr>
                <a:graphicFrameLocks noGrp="1"/>
              </p:cNvGraphicFramePr>
              <p:nvPr>
                <p:extLst>
                  <p:ext uri="{D42A27DB-BD31-4B8C-83A1-F6EECF244321}">
                    <p14:modId xmlns:p14="http://schemas.microsoft.com/office/powerpoint/2010/main" val="2591783698"/>
                  </p:ext>
                </p:extLst>
              </p:nvPr>
            </p:nvGraphicFramePr>
            <p:xfrm>
              <a:off x="1967346" y="3239489"/>
              <a:ext cx="2780146" cy="3386670"/>
            </p:xfrm>
            <a:graphic>
              <a:graphicData uri="http://schemas.openxmlformats.org/drawingml/2006/table">
                <a:tbl>
                  <a:tblPr firstRow="1" bandRow="1">
                    <a:tableStyleId>{5C22544A-7EE6-4342-B048-85BDC9FD1C3A}</a:tableStyleId>
                  </a:tblPr>
                  <a:tblGrid>
                    <a:gridCol w="1390073">
                      <a:extLst>
                        <a:ext uri="{9D8B030D-6E8A-4147-A177-3AD203B41FA5}">
                          <a16:colId xmlns:a16="http://schemas.microsoft.com/office/drawing/2014/main" val="3878833903"/>
                        </a:ext>
                      </a:extLst>
                    </a:gridCol>
                    <a:gridCol w="1390073">
                      <a:extLst>
                        <a:ext uri="{9D8B030D-6E8A-4147-A177-3AD203B41FA5}">
                          <a16:colId xmlns:a16="http://schemas.microsoft.com/office/drawing/2014/main" val="682965364"/>
                        </a:ext>
                      </a:extLst>
                    </a:gridCol>
                  </a:tblGrid>
                  <a:tr h="677334">
                    <a:tc>
                      <a:txBody>
                        <a:bodyPr/>
                        <a:lstStyle/>
                        <a:p>
                          <a:endParaRPr lang="en-US"/>
                        </a:p>
                      </a:txBody>
                      <a:tcPr>
                        <a:blipFill>
                          <a:blip r:embed="rId3"/>
                          <a:stretch>
                            <a:fillRect l="-437" t="-901" r="-101310" b="-403604"/>
                          </a:stretch>
                        </a:blipFill>
                      </a:tcPr>
                    </a:tc>
                    <a:tc>
                      <a:txBody>
                        <a:bodyPr/>
                        <a:lstStyle/>
                        <a:p>
                          <a:endParaRPr lang="en-US"/>
                        </a:p>
                      </a:txBody>
                      <a:tcPr>
                        <a:blipFill>
                          <a:blip r:embed="rId3"/>
                          <a:stretch>
                            <a:fillRect l="-100877" t="-901" r="-1754" b="-403604"/>
                          </a:stretch>
                        </a:blipFill>
                      </a:tcPr>
                    </a:tc>
                    <a:extLst>
                      <a:ext uri="{0D108BD9-81ED-4DB2-BD59-A6C34878D82A}">
                        <a16:rowId xmlns:a16="http://schemas.microsoft.com/office/drawing/2014/main" val="3248656686"/>
                      </a:ext>
                    </a:extLst>
                  </a:tr>
                  <a:tr h="677334">
                    <a:tc>
                      <a:txBody>
                        <a:bodyPr/>
                        <a:lstStyle/>
                        <a:p>
                          <a:pPr algn="ctr"/>
                          <a:r>
                            <a:rPr lang="en-US" sz="2800" dirty="0"/>
                            <a:t>1</a:t>
                          </a:r>
                        </a:p>
                      </a:txBody>
                      <a:tcPr/>
                    </a:tc>
                    <a:tc>
                      <a:txBody>
                        <a:bodyPr/>
                        <a:lstStyle/>
                        <a:p>
                          <a:pPr algn="ctr"/>
                          <a:r>
                            <a:rPr lang="en-US" sz="2800" dirty="0"/>
                            <a:t>0.25</a:t>
                          </a:r>
                        </a:p>
                      </a:txBody>
                      <a:tcPr/>
                    </a:tc>
                    <a:extLst>
                      <a:ext uri="{0D108BD9-81ED-4DB2-BD59-A6C34878D82A}">
                        <a16:rowId xmlns:a16="http://schemas.microsoft.com/office/drawing/2014/main" val="1279014749"/>
                      </a:ext>
                    </a:extLst>
                  </a:tr>
                  <a:tr h="677334">
                    <a:tc>
                      <a:txBody>
                        <a:bodyPr/>
                        <a:lstStyle/>
                        <a:p>
                          <a:pPr algn="ctr"/>
                          <a:r>
                            <a:rPr lang="en-US" sz="2800" dirty="0"/>
                            <a:t>2</a:t>
                          </a:r>
                        </a:p>
                      </a:txBody>
                      <a:tcPr/>
                    </a:tc>
                    <a:tc>
                      <a:txBody>
                        <a:bodyPr/>
                        <a:lstStyle/>
                        <a:p>
                          <a:pPr algn="ctr"/>
                          <a:r>
                            <a:rPr lang="en-US" sz="2800" dirty="0"/>
                            <a:t>0.25</a:t>
                          </a:r>
                        </a:p>
                      </a:txBody>
                      <a:tcPr/>
                    </a:tc>
                    <a:extLst>
                      <a:ext uri="{0D108BD9-81ED-4DB2-BD59-A6C34878D82A}">
                        <a16:rowId xmlns:a16="http://schemas.microsoft.com/office/drawing/2014/main" val="3717946757"/>
                      </a:ext>
                    </a:extLst>
                  </a:tr>
                  <a:tr h="677334">
                    <a:tc>
                      <a:txBody>
                        <a:bodyPr/>
                        <a:lstStyle/>
                        <a:p>
                          <a:pPr algn="ctr"/>
                          <a:r>
                            <a:rPr lang="en-US" sz="2800" dirty="0"/>
                            <a:t>3</a:t>
                          </a:r>
                        </a:p>
                      </a:txBody>
                      <a:tcPr/>
                    </a:tc>
                    <a:tc>
                      <a:txBody>
                        <a:bodyPr/>
                        <a:lstStyle/>
                        <a:p>
                          <a:pPr algn="ctr"/>
                          <a:r>
                            <a:rPr lang="en-US" sz="2800" dirty="0"/>
                            <a:t>0.25</a:t>
                          </a:r>
                        </a:p>
                      </a:txBody>
                      <a:tcPr/>
                    </a:tc>
                    <a:extLst>
                      <a:ext uri="{0D108BD9-81ED-4DB2-BD59-A6C34878D82A}">
                        <a16:rowId xmlns:a16="http://schemas.microsoft.com/office/drawing/2014/main" val="3085236576"/>
                      </a:ext>
                    </a:extLst>
                  </a:tr>
                  <a:tr h="677334">
                    <a:tc>
                      <a:txBody>
                        <a:bodyPr/>
                        <a:lstStyle/>
                        <a:p>
                          <a:pPr algn="ctr"/>
                          <a:r>
                            <a:rPr lang="en-US" sz="2800" dirty="0"/>
                            <a:t>4</a:t>
                          </a:r>
                        </a:p>
                      </a:txBody>
                      <a:tcPr/>
                    </a:tc>
                    <a:tc>
                      <a:txBody>
                        <a:bodyPr/>
                        <a:lstStyle/>
                        <a:p>
                          <a:pPr algn="ctr"/>
                          <a:r>
                            <a:rPr lang="en-US" sz="2800" dirty="0"/>
                            <a:t>0.25</a:t>
                          </a:r>
                        </a:p>
                      </a:txBody>
                      <a:tcPr/>
                    </a:tc>
                    <a:extLst>
                      <a:ext uri="{0D108BD9-81ED-4DB2-BD59-A6C34878D82A}">
                        <a16:rowId xmlns:a16="http://schemas.microsoft.com/office/drawing/2014/main" val="221642871"/>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E8FE8242-544B-F17D-695B-3E13E80A61AA}"/>
                  </a:ext>
                </a:extLst>
              </p:cNvPr>
              <p:cNvGraphicFramePr>
                <a:graphicFrameLocks noGrp="1"/>
              </p:cNvGraphicFramePr>
              <p:nvPr/>
            </p:nvGraphicFramePr>
            <p:xfrm>
              <a:off x="6096000" y="3104024"/>
              <a:ext cx="5218545" cy="3657600"/>
            </p:xfrm>
            <a:graphic>
              <a:graphicData uri="http://schemas.openxmlformats.org/drawingml/2006/table">
                <a:tbl>
                  <a:tblPr firstRow="1" bandRow="1">
                    <a:tableStyleId>{5C22544A-7EE6-4342-B048-85BDC9FD1C3A}</a:tableStyleId>
                  </a:tblPr>
                  <a:tblGrid>
                    <a:gridCol w="879039">
                      <a:extLst>
                        <a:ext uri="{9D8B030D-6E8A-4147-A177-3AD203B41FA5}">
                          <a16:colId xmlns:a16="http://schemas.microsoft.com/office/drawing/2014/main" val="3878833903"/>
                        </a:ext>
                      </a:extLst>
                    </a:gridCol>
                    <a:gridCol w="3037179">
                      <a:extLst>
                        <a:ext uri="{9D8B030D-6E8A-4147-A177-3AD203B41FA5}">
                          <a16:colId xmlns:a16="http://schemas.microsoft.com/office/drawing/2014/main" val="682965364"/>
                        </a:ext>
                      </a:extLst>
                    </a:gridCol>
                    <a:gridCol w="1302327">
                      <a:extLst>
                        <a:ext uri="{9D8B030D-6E8A-4147-A177-3AD203B41FA5}">
                          <a16:colId xmlns:a16="http://schemas.microsoft.com/office/drawing/2014/main" val="1160708133"/>
                        </a:ext>
                      </a:extLst>
                    </a:gridCol>
                  </a:tblGrid>
                  <a:tr h="390377">
                    <a:tc>
                      <a:txBody>
                        <a:bodyPr/>
                        <a:lstStyle/>
                        <a:p>
                          <a:pPr algn="ctr"/>
                          <a14:m>
                            <m:oMathPara xmlns:m="http://schemas.openxmlformats.org/officeDocument/2006/math">
                              <m:oMathParaPr>
                                <m:jc m:val="centerGroup"/>
                              </m:oMathParaPr>
                              <m:oMath xmlns:m="http://schemas.openxmlformats.org/officeDocument/2006/math">
                                <m:acc>
                                  <m:accPr>
                                    <m:chr m:val="̅"/>
                                    <m:ctrlPr>
                                      <a:rPr lang="en-US" sz="2400" b="1" i="1" smtClean="0">
                                        <a:latin typeface="Cambria Math" panose="02040503050406030204" pitchFamily="18" charset="0"/>
                                      </a:rPr>
                                    </m:ctrlPr>
                                  </m:accPr>
                                  <m:e>
                                    <m:r>
                                      <a:rPr lang="en-US" sz="2400" b="1" i="1" smtClean="0">
                                        <a:latin typeface="Cambria Math" panose="02040503050406030204" pitchFamily="18" charset="0"/>
                                      </a:rPr>
                                      <m:t>𝒙</m:t>
                                    </m:r>
                                  </m:e>
                                </m:acc>
                              </m:oMath>
                            </m:oMathPara>
                          </a14:m>
                          <a:endParaRPr lang="en-US" sz="2400" dirty="0"/>
                        </a:p>
                      </a:txBody>
                      <a:tcPr/>
                    </a:tc>
                    <a:tc>
                      <a:txBody>
                        <a:bodyPr/>
                        <a:lstStyle/>
                        <a:p>
                          <a:pPr algn="ctr"/>
                          <a:r>
                            <a:rPr lang="en-US" sz="2400" dirty="0"/>
                            <a:t>Possible Outcomes</a:t>
                          </a:r>
                        </a:p>
                      </a:txBody>
                      <a:tcPr/>
                    </a:tc>
                    <a:tc>
                      <a:txBody>
                        <a:bodyPr/>
                        <a:lstStyle/>
                        <a:p>
                          <a:pPr algn="ctr"/>
                          <a:endParaRPr lang="en-US" sz="2400" dirty="0"/>
                        </a:p>
                      </a:txBody>
                      <a:tcPr/>
                    </a:tc>
                    <a:extLst>
                      <a:ext uri="{0D108BD9-81ED-4DB2-BD59-A6C34878D82A}">
                        <a16:rowId xmlns:a16="http://schemas.microsoft.com/office/drawing/2014/main" val="3248656686"/>
                      </a:ext>
                    </a:extLst>
                  </a:tr>
                  <a:tr h="390377">
                    <a:tc>
                      <a:txBody>
                        <a:bodyPr/>
                        <a:lstStyle/>
                        <a:p>
                          <a:pPr algn="ctr"/>
                          <a:r>
                            <a:rPr lang="en-US" sz="2400" dirty="0"/>
                            <a:t>1</a:t>
                          </a:r>
                        </a:p>
                      </a:txBody>
                      <a:tcPr/>
                    </a:tc>
                    <a:tc>
                      <a:txBody>
                        <a:bodyPr/>
                        <a:lstStyle/>
                        <a:p>
                          <a:pPr algn="ctr"/>
                          <a:r>
                            <a:rPr lang="en-US" sz="2400" dirty="0"/>
                            <a:t>(1,1) </a:t>
                          </a:r>
                        </a:p>
                      </a:txBody>
                      <a:tcPr/>
                    </a:tc>
                    <a:tc>
                      <a:txBody>
                        <a:bodyPr/>
                        <a:lstStyle/>
                        <a:p>
                          <a:pPr algn="ctr"/>
                          <a:r>
                            <a:rPr lang="en-US" sz="2400" dirty="0"/>
                            <a:t>1/16</a:t>
                          </a:r>
                        </a:p>
                      </a:txBody>
                      <a:tcPr/>
                    </a:tc>
                    <a:extLst>
                      <a:ext uri="{0D108BD9-81ED-4DB2-BD59-A6C34878D82A}">
                        <a16:rowId xmlns:a16="http://schemas.microsoft.com/office/drawing/2014/main" val="1279014749"/>
                      </a:ext>
                    </a:extLst>
                  </a:tr>
                  <a:tr h="390377">
                    <a:tc>
                      <a:txBody>
                        <a:bodyPr/>
                        <a:lstStyle/>
                        <a:p>
                          <a:pPr algn="ctr"/>
                          <a:r>
                            <a:rPr lang="en-US" sz="2400" dirty="0"/>
                            <a:t>1.5</a:t>
                          </a:r>
                        </a:p>
                      </a:txBody>
                      <a:tcPr/>
                    </a:tc>
                    <a:tc>
                      <a:txBody>
                        <a:bodyPr/>
                        <a:lstStyle/>
                        <a:p>
                          <a:pPr algn="ctr"/>
                          <a:r>
                            <a:rPr lang="en-US" sz="2400" dirty="0"/>
                            <a:t>(1,2), (2,1)</a:t>
                          </a:r>
                        </a:p>
                      </a:txBody>
                      <a:tcPr/>
                    </a:tc>
                    <a:tc>
                      <a:txBody>
                        <a:bodyPr/>
                        <a:lstStyle/>
                        <a:p>
                          <a:pPr algn="ctr"/>
                          <a:r>
                            <a:rPr lang="en-US" sz="2400" dirty="0"/>
                            <a:t>2/16</a:t>
                          </a:r>
                        </a:p>
                      </a:txBody>
                      <a:tcPr/>
                    </a:tc>
                    <a:extLst>
                      <a:ext uri="{0D108BD9-81ED-4DB2-BD59-A6C34878D82A}">
                        <a16:rowId xmlns:a16="http://schemas.microsoft.com/office/drawing/2014/main" val="3717946757"/>
                      </a:ext>
                    </a:extLst>
                  </a:tr>
                  <a:tr h="390377">
                    <a:tc>
                      <a:txBody>
                        <a:bodyPr/>
                        <a:lstStyle/>
                        <a:p>
                          <a:pPr algn="ctr"/>
                          <a:r>
                            <a:rPr lang="en-US" sz="2400" dirty="0"/>
                            <a:t>2</a:t>
                          </a:r>
                        </a:p>
                      </a:txBody>
                      <a:tcPr/>
                    </a:tc>
                    <a:tc>
                      <a:txBody>
                        <a:bodyPr/>
                        <a:lstStyle/>
                        <a:p>
                          <a:pPr algn="ctr"/>
                          <a:r>
                            <a:rPr lang="en-US" sz="2400" dirty="0"/>
                            <a:t>(1,3), (3,1),(2,2) </a:t>
                          </a:r>
                        </a:p>
                      </a:txBody>
                      <a:tcPr/>
                    </a:tc>
                    <a:tc>
                      <a:txBody>
                        <a:bodyPr/>
                        <a:lstStyle/>
                        <a:p>
                          <a:pPr algn="ctr"/>
                          <a:r>
                            <a:rPr lang="en-US" sz="2400" dirty="0"/>
                            <a:t>3/16</a:t>
                          </a:r>
                        </a:p>
                      </a:txBody>
                      <a:tcPr/>
                    </a:tc>
                    <a:extLst>
                      <a:ext uri="{0D108BD9-81ED-4DB2-BD59-A6C34878D82A}">
                        <a16:rowId xmlns:a16="http://schemas.microsoft.com/office/drawing/2014/main" val="3085236576"/>
                      </a:ext>
                    </a:extLst>
                  </a:tr>
                  <a:tr h="390377">
                    <a:tc>
                      <a:txBody>
                        <a:bodyPr/>
                        <a:lstStyle/>
                        <a:p>
                          <a:pPr algn="ctr"/>
                          <a:r>
                            <a:rPr lang="en-US" sz="2400" dirty="0"/>
                            <a:t>2.5</a:t>
                          </a:r>
                        </a:p>
                      </a:txBody>
                      <a:tcPr/>
                    </a:tc>
                    <a:tc>
                      <a:txBody>
                        <a:bodyPr/>
                        <a:lstStyle/>
                        <a:p>
                          <a:pPr algn="ctr"/>
                          <a:r>
                            <a:rPr lang="en-US" sz="2400" dirty="0"/>
                            <a:t>(3,2), (2,3), (4,1),(1,4)</a:t>
                          </a:r>
                        </a:p>
                      </a:txBody>
                      <a:tcPr/>
                    </a:tc>
                    <a:tc>
                      <a:txBody>
                        <a:bodyPr/>
                        <a:lstStyle/>
                        <a:p>
                          <a:pPr algn="ctr"/>
                          <a:r>
                            <a:rPr lang="en-US" sz="2400" dirty="0"/>
                            <a:t>4/16</a:t>
                          </a:r>
                        </a:p>
                      </a:txBody>
                      <a:tcPr/>
                    </a:tc>
                    <a:extLst>
                      <a:ext uri="{0D108BD9-81ED-4DB2-BD59-A6C34878D82A}">
                        <a16:rowId xmlns:a16="http://schemas.microsoft.com/office/drawing/2014/main" val="3766682040"/>
                      </a:ext>
                    </a:extLst>
                  </a:tr>
                  <a:tr h="390377">
                    <a:tc>
                      <a:txBody>
                        <a:bodyPr/>
                        <a:lstStyle/>
                        <a:p>
                          <a:pPr algn="ctr"/>
                          <a:r>
                            <a:rPr lang="en-US" sz="2400" dirty="0"/>
                            <a:t>3</a:t>
                          </a:r>
                        </a:p>
                      </a:txBody>
                      <a:tcPr/>
                    </a:tc>
                    <a:tc>
                      <a:txBody>
                        <a:bodyPr/>
                        <a:lstStyle/>
                        <a:p>
                          <a:pPr algn="ctr"/>
                          <a:r>
                            <a:rPr lang="en-US" sz="2400" dirty="0"/>
                            <a:t>(3,3), (4,2), (2,4)</a:t>
                          </a:r>
                        </a:p>
                      </a:txBody>
                      <a:tcPr/>
                    </a:tc>
                    <a:tc>
                      <a:txBody>
                        <a:bodyPr/>
                        <a:lstStyle/>
                        <a:p>
                          <a:pPr algn="ctr"/>
                          <a:r>
                            <a:rPr lang="en-US" sz="2400" dirty="0"/>
                            <a:t>3/16</a:t>
                          </a:r>
                        </a:p>
                      </a:txBody>
                      <a:tcPr/>
                    </a:tc>
                    <a:extLst>
                      <a:ext uri="{0D108BD9-81ED-4DB2-BD59-A6C34878D82A}">
                        <a16:rowId xmlns:a16="http://schemas.microsoft.com/office/drawing/2014/main" val="2501426512"/>
                      </a:ext>
                    </a:extLst>
                  </a:tr>
                  <a:tr h="390377">
                    <a:tc>
                      <a:txBody>
                        <a:bodyPr/>
                        <a:lstStyle/>
                        <a:p>
                          <a:pPr algn="ctr"/>
                          <a:r>
                            <a:rPr lang="en-US" sz="2400" dirty="0"/>
                            <a:t>3.5</a:t>
                          </a:r>
                        </a:p>
                      </a:txBody>
                      <a:tcPr/>
                    </a:tc>
                    <a:tc>
                      <a:txBody>
                        <a:bodyPr/>
                        <a:lstStyle/>
                        <a:p>
                          <a:pPr algn="ctr"/>
                          <a:r>
                            <a:rPr lang="en-US" sz="2400" dirty="0"/>
                            <a:t>(3,4),(4,3)</a:t>
                          </a:r>
                        </a:p>
                      </a:txBody>
                      <a:tcPr/>
                    </a:tc>
                    <a:tc>
                      <a:txBody>
                        <a:bodyPr/>
                        <a:lstStyle/>
                        <a:p>
                          <a:pPr algn="ctr"/>
                          <a:r>
                            <a:rPr lang="en-US" sz="2400" dirty="0"/>
                            <a:t>2/16</a:t>
                          </a:r>
                        </a:p>
                      </a:txBody>
                      <a:tcPr/>
                    </a:tc>
                    <a:extLst>
                      <a:ext uri="{0D108BD9-81ED-4DB2-BD59-A6C34878D82A}">
                        <a16:rowId xmlns:a16="http://schemas.microsoft.com/office/drawing/2014/main" val="3391905172"/>
                      </a:ext>
                    </a:extLst>
                  </a:tr>
                  <a:tr h="390377">
                    <a:tc>
                      <a:txBody>
                        <a:bodyPr/>
                        <a:lstStyle/>
                        <a:p>
                          <a:pPr algn="ctr"/>
                          <a:r>
                            <a:rPr lang="en-US" sz="2400" dirty="0"/>
                            <a:t>4</a:t>
                          </a:r>
                        </a:p>
                      </a:txBody>
                      <a:tcPr/>
                    </a:tc>
                    <a:tc>
                      <a:txBody>
                        <a:bodyPr/>
                        <a:lstStyle/>
                        <a:p>
                          <a:pPr algn="ctr"/>
                          <a:r>
                            <a:rPr lang="en-US" sz="2400" dirty="0"/>
                            <a:t>(4,4)</a:t>
                          </a:r>
                        </a:p>
                      </a:txBody>
                      <a:tcPr/>
                    </a:tc>
                    <a:tc>
                      <a:txBody>
                        <a:bodyPr/>
                        <a:lstStyle/>
                        <a:p>
                          <a:pPr algn="ctr"/>
                          <a:r>
                            <a:rPr lang="en-US" sz="2400" dirty="0"/>
                            <a:t>1/16</a:t>
                          </a:r>
                        </a:p>
                      </a:txBody>
                      <a:tcPr/>
                    </a:tc>
                    <a:extLst>
                      <a:ext uri="{0D108BD9-81ED-4DB2-BD59-A6C34878D82A}">
                        <a16:rowId xmlns:a16="http://schemas.microsoft.com/office/drawing/2014/main" val="962298706"/>
                      </a:ext>
                    </a:extLst>
                  </a:tr>
                </a:tbl>
              </a:graphicData>
            </a:graphic>
          </p:graphicFrame>
        </mc:Choice>
        <mc:Fallback xmlns="">
          <p:graphicFrame>
            <p:nvGraphicFramePr>
              <p:cNvPr id="4" name="Table 3">
                <a:extLst>
                  <a:ext uri="{FF2B5EF4-FFF2-40B4-BE49-F238E27FC236}">
                    <a16:creationId xmlns:a16="http://schemas.microsoft.com/office/drawing/2014/main" id="{E8FE8242-544B-F17D-695B-3E13E80A61AA}"/>
                  </a:ext>
                </a:extLst>
              </p:cNvPr>
              <p:cNvGraphicFramePr>
                <a:graphicFrameLocks noGrp="1"/>
              </p:cNvGraphicFramePr>
              <p:nvPr>
                <p:extLst>
                  <p:ext uri="{D42A27DB-BD31-4B8C-83A1-F6EECF244321}">
                    <p14:modId xmlns:p14="http://schemas.microsoft.com/office/powerpoint/2010/main" val="1317346993"/>
                  </p:ext>
                </p:extLst>
              </p:nvPr>
            </p:nvGraphicFramePr>
            <p:xfrm>
              <a:off x="6096000" y="3104024"/>
              <a:ext cx="5218545" cy="3657600"/>
            </p:xfrm>
            <a:graphic>
              <a:graphicData uri="http://schemas.openxmlformats.org/drawingml/2006/table">
                <a:tbl>
                  <a:tblPr firstRow="1" bandRow="1">
                    <a:tableStyleId>{5C22544A-7EE6-4342-B048-85BDC9FD1C3A}</a:tableStyleId>
                  </a:tblPr>
                  <a:tblGrid>
                    <a:gridCol w="879039">
                      <a:extLst>
                        <a:ext uri="{9D8B030D-6E8A-4147-A177-3AD203B41FA5}">
                          <a16:colId xmlns:a16="http://schemas.microsoft.com/office/drawing/2014/main" val="3878833903"/>
                        </a:ext>
                      </a:extLst>
                    </a:gridCol>
                    <a:gridCol w="3037179">
                      <a:extLst>
                        <a:ext uri="{9D8B030D-6E8A-4147-A177-3AD203B41FA5}">
                          <a16:colId xmlns:a16="http://schemas.microsoft.com/office/drawing/2014/main" val="682965364"/>
                        </a:ext>
                      </a:extLst>
                    </a:gridCol>
                    <a:gridCol w="1302327">
                      <a:extLst>
                        <a:ext uri="{9D8B030D-6E8A-4147-A177-3AD203B41FA5}">
                          <a16:colId xmlns:a16="http://schemas.microsoft.com/office/drawing/2014/main" val="1160708133"/>
                        </a:ext>
                      </a:extLst>
                    </a:gridCol>
                  </a:tblGrid>
                  <a:tr h="457200">
                    <a:tc>
                      <a:txBody>
                        <a:bodyPr/>
                        <a:lstStyle/>
                        <a:p>
                          <a:endParaRPr lang="en-US"/>
                        </a:p>
                      </a:txBody>
                      <a:tcPr>
                        <a:blipFill>
                          <a:blip r:embed="rId4"/>
                          <a:stretch>
                            <a:fillRect l="-1389" t="-10667" r="-497917" b="-730667"/>
                          </a:stretch>
                        </a:blipFill>
                      </a:tcPr>
                    </a:tc>
                    <a:tc>
                      <a:txBody>
                        <a:bodyPr/>
                        <a:lstStyle/>
                        <a:p>
                          <a:pPr algn="ctr"/>
                          <a:r>
                            <a:rPr lang="en-US" sz="2400" dirty="0"/>
                            <a:t>Possible Outcomes</a:t>
                          </a:r>
                        </a:p>
                      </a:txBody>
                      <a:tcPr/>
                    </a:tc>
                    <a:tc>
                      <a:txBody>
                        <a:bodyPr/>
                        <a:lstStyle/>
                        <a:p>
                          <a:pPr algn="ctr"/>
                          <a:endParaRPr lang="en-US" sz="2400" dirty="0"/>
                        </a:p>
                      </a:txBody>
                      <a:tcPr/>
                    </a:tc>
                    <a:extLst>
                      <a:ext uri="{0D108BD9-81ED-4DB2-BD59-A6C34878D82A}">
                        <a16:rowId xmlns:a16="http://schemas.microsoft.com/office/drawing/2014/main" val="3248656686"/>
                      </a:ext>
                    </a:extLst>
                  </a:tr>
                  <a:tr h="457200">
                    <a:tc>
                      <a:txBody>
                        <a:bodyPr/>
                        <a:lstStyle/>
                        <a:p>
                          <a:pPr algn="ctr"/>
                          <a:r>
                            <a:rPr lang="en-US" sz="2400" dirty="0"/>
                            <a:t>1</a:t>
                          </a:r>
                        </a:p>
                      </a:txBody>
                      <a:tcPr/>
                    </a:tc>
                    <a:tc>
                      <a:txBody>
                        <a:bodyPr/>
                        <a:lstStyle/>
                        <a:p>
                          <a:pPr algn="ctr"/>
                          <a:r>
                            <a:rPr lang="en-US" sz="2400" dirty="0"/>
                            <a:t>(1,1) </a:t>
                          </a:r>
                        </a:p>
                      </a:txBody>
                      <a:tcPr/>
                    </a:tc>
                    <a:tc>
                      <a:txBody>
                        <a:bodyPr/>
                        <a:lstStyle/>
                        <a:p>
                          <a:pPr algn="ctr"/>
                          <a:r>
                            <a:rPr lang="en-US" sz="2400" dirty="0"/>
                            <a:t>1/16</a:t>
                          </a:r>
                        </a:p>
                      </a:txBody>
                      <a:tcPr/>
                    </a:tc>
                    <a:extLst>
                      <a:ext uri="{0D108BD9-81ED-4DB2-BD59-A6C34878D82A}">
                        <a16:rowId xmlns:a16="http://schemas.microsoft.com/office/drawing/2014/main" val="1279014749"/>
                      </a:ext>
                    </a:extLst>
                  </a:tr>
                  <a:tr h="457200">
                    <a:tc>
                      <a:txBody>
                        <a:bodyPr/>
                        <a:lstStyle/>
                        <a:p>
                          <a:pPr algn="ctr"/>
                          <a:r>
                            <a:rPr lang="en-US" sz="2400" dirty="0"/>
                            <a:t>1.5</a:t>
                          </a:r>
                        </a:p>
                      </a:txBody>
                      <a:tcPr/>
                    </a:tc>
                    <a:tc>
                      <a:txBody>
                        <a:bodyPr/>
                        <a:lstStyle/>
                        <a:p>
                          <a:pPr algn="ctr"/>
                          <a:r>
                            <a:rPr lang="en-US" sz="2400" dirty="0"/>
                            <a:t>(1,2), (2,1)</a:t>
                          </a:r>
                        </a:p>
                      </a:txBody>
                      <a:tcPr/>
                    </a:tc>
                    <a:tc>
                      <a:txBody>
                        <a:bodyPr/>
                        <a:lstStyle/>
                        <a:p>
                          <a:pPr algn="ctr"/>
                          <a:r>
                            <a:rPr lang="en-US" sz="2400" dirty="0"/>
                            <a:t>2/16</a:t>
                          </a:r>
                        </a:p>
                      </a:txBody>
                      <a:tcPr/>
                    </a:tc>
                    <a:extLst>
                      <a:ext uri="{0D108BD9-81ED-4DB2-BD59-A6C34878D82A}">
                        <a16:rowId xmlns:a16="http://schemas.microsoft.com/office/drawing/2014/main" val="3717946757"/>
                      </a:ext>
                    </a:extLst>
                  </a:tr>
                  <a:tr h="457200">
                    <a:tc>
                      <a:txBody>
                        <a:bodyPr/>
                        <a:lstStyle/>
                        <a:p>
                          <a:pPr algn="ctr"/>
                          <a:r>
                            <a:rPr lang="en-US" sz="2400" dirty="0"/>
                            <a:t>2</a:t>
                          </a:r>
                        </a:p>
                      </a:txBody>
                      <a:tcPr/>
                    </a:tc>
                    <a:tc>
                      <a:txBody>
                        <a:bodyPr/>
                        <a:lstStyle/>
                        <a:p>
                          <a:pPr algn="ctr"/>
                          <a:r>
                            <a:rPr lang="en-US" sz="2400" dirty="0"/>
                            <a:t>(1,3), (3,1),(2,2) </a:t>
                          </a:r>
                        </a:p>
                      </a:txBody>
                      <a:tcPr/>
                    </a:tc>
                    <a:tc>
                      <a:txBody>
                        <a:bodyPr/>
                        <a:lstStyle/>
                        <a:p>
                          <a:pPr algn="ctr"/>
                          <a:r>
                            <a:rPr lang="en-US" sz="2400" dirty="0"/>
                            <a:t>3/16</a:t>
                          </a:r>
                        </a:p>
                      </a:txBody>
                      <a:tcPr/>
                    </a:tc>
                    <a:extLst>
                      <a:ext uri="{0D108BD9-81ED-4DB2-BD59-A6C34878D82A}">
                        <a16:rowId xmlns:a16="http://schemas.microsoft.com/office/drawing/2014/main" val="3085236576"/>
                      </a:ext>
                    </a:extLst>
                  </a:tr>
                  <a:tr h="457200">
                    <a:tc>
                      <a:txBody>
                        <a:bodyPr/>
                        <a:lstStyle/>
                        <a:p>
                          <a:pPr algn="ctr"/>
                          <a:r>
                            <a:rPr lang="en-US" sz="2400" dirty="0"/>
                            <a:t>2.5</a:t>
                          </a:r>
                        </a:p>
                      </a:txBody>
                      <a:tcPr/>
                    </a:tc>
                    <a:tc>
                      <a:txBody>
                        <a:bodyPr/>
                        <a:lstStyle/>
                        <a:p>
                          <a:pPr algn="ctr"/>
                          <a:r>
                            <a:rPr lang="en-US" sz="2400" dirty="0"/>
                            <a:t>(3,2), (2,3), (4,1),(1,4)</a:t>
                          </a:r>
                        </a:p>
                      </a:txBody>
                      <a:tcPr/>
                    </a:tc>
                    <a:tc>
                      <a:txBody>
                        <a:bodyPr/>
                        <a:lstStyle/>
                        <a:p>
                          <a:pPr algn="ctr"/>
                          <a:r>
                            <a:rPr lang="en-US" sz="2400" dirty="0"/>
                            <a:t>4/16</a:t>
                          </a:r>
                        </a:p>
                      </a:txBody>
                      <a:tcPr/>
                    </a:tc>
                    <a:extLst>
                      <a:ext uri="{0D108BD9-81ED-4DB2-BD59-A6C34878D82A}">
                        <a16:rowId xmlns:a16="http://schemas.microsoft.com/office/drawing/2014/main" val="3766682040"/>
                      </a:ext>
                    </a:extLst>
                  </a:tr>
                  <a:tr h="457200">
                    <a:tc>
                      <a:txBody>
                        <a:bodyPr/>
                        <a:lstStyle/>
                        <a:p>
                          <a:pPr algn="ctr"/>
                          <a:r>
                            <a:rPr lang="en-US" sz="2400" dirty="0"/>
                            <a:t>3</a:t>
                          </a:r>
                        </a:p>
                      </a:txBody>
                      <a:tcPr/>
                    </a:tc>
                    <a:tc>
                      <a:txBody>
                        <a:bodyPr/>
                        <a:lstStyle/>
                        <a:p>
                          <a:pPr algn="ctr"/>
                          <a:r>
                            <a:rPr lang="en-US" sz="2400" dirty="0"/>
                            <a:t>(3,3), (4,2), (2,4)</a:t>
                          </a:r>
                        </a:p>
                      </a:txBody>
                      <a:tcPr/>
                    </a:tc>
                    <a:tc>
                      <a:txBody>
                        <a:bodyPr/>
                        <a:lstStyle/>
                        <a:p>
                          <a:pPr algn="ctr"/>
                          <a:r>
                            <a:rPr lang="en-US" sz="2400" dirty="0"/>
                            <a:t>3/16</a:t>
                          </a:r>
                        </a:p>
                      </a:txBody>
                      <a:tcPr/>
                    </a:tc>
                    <a:extLst>
                      <a:ext uri="{0D108BD9-81ED-4DB2-BD59-A6C34878D82A}">
                        <a16:rowId xmlns:a16="http://schemas.microsoft.com/office/drawing/2014/main" val="2501426512"/>
                      </a:ext>
                    </a:extLst>
                  </a:tr>
                  <a:tr h="457200">
                    <a:tc>
                      <a:txBody>
                        <a:bodyPr/>
                        <a:lstStyle/>
                        <a:p>
                          <a:pPr algn="ctr"/>
                          <a:r>
                            <a:rPr lang="en-US" sz="2400" dirty="0"/>
                            <a:t>3.5</a:t>
                          </a:r>
                        </a:p>
                      </a:txBody>
                      <a:tcPr/>
                    </a:tc>
                    <a:tc>
                      <a:txBody>
                        <a:bodyPr/>
                        <a:lstStyle/>
                        <a:p>
                          <a:pPr algn="ctr"/>
                          <a:r>
                            <a:rPr lang="en-US" sz="2400" dirty="0"/>
                            <a:t>(3,4),(4,3)</a:t>
                          </a:r>
                        </a:p>
                      </a:txBody>
                      <a:tcPr/>
                    </a:tc>
                    <a:tc>
                      <a:txBody>
                        <a:bodyPr/>
                        <a:lstStyle/>
                        <a:p>
                          <a:pPr algn="ctr"/>
                          <a:r>
                            <a:rPr lang="en-US" sz="2400" dirty="0"/>
                            <a:t>2/16</a:t>
                          </a:r>
                        </a:p>
                      </a:txBody>
                      <a:tcPr/>
                    </a:tc>
                    <a:extLst>
                      <a:ext uri="{0D108BD9-81ED-4DB2-BD59-A6C34878D82A}">
                        <a16:rowId xmlns:a16="http://schemas.microsoft.com/office/drawing/2014/main" val="3391905172"/>
                      </a:ext>
                    </a:extLst>
                  </a:tr>
                  <a:tr h="457200">
                    <a:tc>
                      <a:txBody>
                        <a:bodyPr/>
                        <a:lstStyle/>
                        <a:p>
                          <a:pPr algn="ctr"/>
                          <a:r>
                            <a:rPr lang="en-US" sz="2400" dirty="0"/>
                            <a:t>4</a:t>
                          </a:r>
                        </a:p>
                      </a:txBody>
                      <a:tcPr/>
                    </a:tc>
                    <a:tc>
                      <a:txBody>
                        <a:bodyPr/>
                        <a:lstStyle/>
                        <a:p>
                          <a:pPr algn="ctr"/>
                          <a:r>
                            <a:rPr lang="en-US" sz="2400" dirty="0"/>
                            <a:t>(4,4)</a:t>
                          </a:r>
                        </a:p>
                      </a:txBody>
                      <a:tcPr/>
                    </a:tc>
                    <a:tc>
                      <a:txBody>
                        <a:bodyPr/>
                        <a:lstStyle/>
                        <a:p>
                          <a:pPr algn="ctr"/>
                          <a:r>
                            <a:rPr lang="en-US" sz="2400" dirty="0"/>
                            <a:t>1/16</a:t>
                          </a:r>
                        </a:p>
                      </a:txBody>
                      <a:tcPr/>
                    </a:tc>
                    <a:extLst>
                      <a:ext uri="{0D108BD9-81ED-4DB2-BD59-A6C34878D82A}">
                        <a16:rowId xmlns:a16="http://schemas.microsoft.com/office/drawing/2014/main" val="962298706"/>
                      </a:ext>
                    </a:extLst>
                  </a:tr>
                </a:tbl>
              </a:graphicData>
            </a:graphic>
          </p:graphicFrame>
        </mc:Fallback>
      </mc:AlternateContent>
    </p:spTree>
    <p:extLst>
      <p:ext uri="{BB962C8B-B14F-4D97-AF65-F5344CB8AC3E}">
        <p14:creationId xmlns:p14="http://schemas.microsoft.com/office/powerpoint/2010/main" val="3095505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8E8EC-9E6A-F683-0489-B26AE743956C}"/>
              </a:ext>
            </a:extLst>
          </p:cNvPr>
          <p:cNvSpPr>
            <a:spLocks noGrp="1"/>
          </p:cNvSpPr>
          <p:nvPr>
            <p:ph type="title"/>
          </p:nvPr>
        </p:nvSpPr>
        <p:spPr/>
        <p:txBody>
          <a:bodyPr>
            <a:normAutofit/>
          </a:bodyPr>
          <a:lstStyle/>
          <a:p>
            <a:r>
              <a:rPr lang="en-US" sz="3600" dirty="0"/>
              <a:t>Mean and Standard Deviation of </a:t>
            </a:r>
            <a:r>
              <a:rPr lang="en-US" sz="3600" u="sng" dirty="0"/>
              <a:t>Discrete</a:t>
            </a:r>
            <a:r>
              <a:rPr lang="en-US" sz="3600" dirty="0"/>
              <a:t> Random Variables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0B764C1-42F0-AE1F-85C2-1808DC200926}"/>
                  </a:ext>
                </a:extLst>
              </p:cNvPr>
              <p:cNvSpPr>
                <a:spLocks noGrp="1"/>
              </p:cNvSpPr>
              <p:nvPr>
                <p:ph idx="1"/>
              </p:nvPr>
            </p:nvSpPr>
            <p:spPr>
              <a:xfrm>
                <a:off x="838200" y="1825624"/>
                <a:ext cx="10515600" cy="5032375"/>
              </a:xfrm>
            </p:spPr>
            <p:txBody>
              <a:bodyPr>
                <a:normAutofit fontScale="85000" lnSpcReduction="10000"/>
              </a:bodyPr>
              <a:lstStyle/>
              <a:p>
                <a:r>
                  <a:rPr lang="en-US" dirty="0"/>
                  <a:t>The mean of a probability distribution is defined as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𝜇</m:t>
                      </m:r>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𝑥</m:t>
                          </m:r>
                        </m:sub>
                        <m:sup/>
                        <m:e>
                          <m:r>
                            <a:rPr lang="en-US" b="0" i="1" smtClean="0">
                              <a:latin typeface="Cambria Math" panose="02040503050406030204" pitchFamily="18" charset="0"/>
                            </a:rPr>
                            <m:t>𝑥𝑃</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nary>
                    </m:oMath>
                  </m:oMathPara>
                </a14:m>
                <a:endParaRPr lang="en-US" dirty="0"/>
              </a:p>
              <a:p>
                <a:pPr marL="0" indent="0">
                  <a:buNone/>
                </a:pPr>
                <a:endParaRPr lang="en-US" dirty="0"/>
              </a:p>
              <a:p>
                <a:r>
                  <a:rPr lang="en-US" dirty="0"/>
                  <a:t>The variance and standard deviation of a probability distribution are defined as</a:t>
                </a:r>
              </a:p>
              <a:p>
                <a:pPr marL="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𝑥</m:t>
                          </m:r>
                        </m:sub>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𝜇</m:t>
                                  </m:r>
                                </m:e>
                              </m:d>
                            </m:e>
                            <m:sup>
                              <m:r>
                                <a:rPr lang="en-US" b="0" i="1" smtClean="0">
                                  <a:latin typeface="Cambria Math" panose="02040503050406030204" pitchFamily="18" charset="0"/>
                                </a:rPr>
                                <m:t>2</m:t>
                              </m:r>
                            </m:sup>
                          </m:sSup>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𝑥</m:t>
                          </m:r>
                        </m:e>
                      </m:nary>
                      <m:r>
                        <a:rPr lang="en-US" b="0" i="1" smtClean="0">
                          <a:latin typeface="Cambria Math" panose="02040503050406030204" pitchFamily="18" charset="0"/>
                        </a:rPr>
                        <m:t>)</m:t>
                      </m:r>
                    </m:oMath>
                  </m:oMathPara>
                </a14:m>
                <a:endParaRPr lang="en-US" b="0"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𝜎</m:t>
                      </m:r>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e>
                      </m:rad>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nary>
                            <m:naryPr>
                              <m:chr m:val="∑"/>
                              <m:supHide m:val="on"/>
                              <m:ctrlPr>
                                <a:rPr lang="en-US" i="1">
                                  <a:latin typeface="Cambria Math" panose="02040503050406030204" pitchFamily="18" charset="0"/>
                                </a:rPr>
                              </m:ctrlPr>
                            </m:naryPr>
                            <m:sub>
                              <m:r>
                                <a:rPr lang="en-US" i="1">
                                  <a:latin typeface="Cambria Math" panose="02040503050406030204" pitchFamily="18" charset="0"/>
                                </a:rPr>
                                <m:t>𝑥</m:t>
                              </m:r>
                            </m:sub>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 −</m:t>
                                      </m:r>
                                      <m:r>
                                        <a:rPr lang="en-US" i="1">
                                          <a:latin typeface="Cambria Math" panose="02040503050406030204" pitchFamily="18" charset="0"/>
                                        </a:rPr>
                                        <m:t>𝜇</m:t>
                                      </m:r>
                                    </m:e>
                                  </m:d>
                                </m:e>
                                <m:sup>
                                  <m:r>
                                    <a:rPr lang="en-US" i="1">
                                      <a:latin typeface="Cambria Math" panose="02040503050406030204" pitchFamily="18" charset="0"/>
                                    </a:rPr>
                                    <m:t>2</m:t>
                                  </m:r>
                                </m:sup>
                              </m:sSup>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𝑥</m:t>
                              </m:r>
                            </m:e>
                          </m:nary>
                          <m:r>
                            <a:rPr lang="en-US" i="1">
                              <a:latin typeface="Cambria Math" panose="02040503050406030204" pitchFamily="18" charset="0"/>
                            </a:rPr>
                            <m:t>)</m:t>
                          </m:r>
                          <m:r>
                            <m:rPr>
                              <m:nor/>
                            </m:rPr>
                            <a:rPr lang="en-US" dirty="0"/>
                            <m:t> </m:t>
                          </m:r>
                        </m:e>
                      </m:rad>
                    </m:oMath>
                  </m:oMathPara>
                </a14:m>
                <a:endParaRPr lang="en-US" b="0" dirty="0"/>
              </a:p>
              <a:p>
                <a:pPr marL="0" indent="0">
                  <a:buNone/>
                </a:pPr>
                <a:r>
                  <a:rPr lang="en-US" dirty="0"/>
                  <a:t>Where </a:t>
                </a:r>
                <a14:m>
                  <m:oMath xmlns:m="http://schemas.openxmlformats.org/officeDocument/2006/math">
                    <m:r>
                      <a:rPr lang="en-US" b="0" i="1" smtClean="0">
                        <a:latin typeface="Cambria Math" panose="02040503050406030204" pitchFamily="18" charset="0"/>
                      </a:rPr>
                      <m:t>𝑥</m:t>
                    </m:r>
                  </m:oMath>
                </a14:m>
                <a:r>
                  <a:rPr lang="en-US" b="0" dirty="0"/>
                  <a:t> denotes </a:t>
                </a:r>
                <a:r>
                  <a:rPr lang="en-US" dirty="0"/>
                  <a:t>an outcome</a:t>
                </a:r>
                <a:r>
                  <a:rPr lang="en-US" b="0" dirty="0"/>
                  <a:t> of the random variable </a:t>
                </a:r>
                <a14:m>
                  <m:oMath xmlns:m="http://schemas.openxmlformats.org/officeDocument/2006/math">
                    <m:r>
                      <a:rPr lang="en-US" b="0" i="1" smtClean="0">
                        <a:latin typeface="Cambria Math" panose="02040503050406030204" pitchFamily="18" charset="0"/>
                      </a:rPr>
                      <m:t>𝑋</m:t>
                    </m:r>
                  </m:oMath>
                </a14:m>
                <a:r>
                  <a:rPr lang="en-US" b="0" dirty="0"/>
                  <a:t> and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b="0" dirty="0"/>
                  <a:t> denotes the probability of </a:t>
                </a:r>
                <a:r>
                  <a:rPr lang="en-US" dirty="0"/>
                  <a:t>the outcome</a:t>
                </a:r>
                <a:endParaRPr lang="en-US" b="0"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40B764C1-42F0-AE1F-85C2-1808DC200926}"/>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928" t="-2300" b="-726"/>
                </a:stretch>
              </a:blipFill>
            </p:spPr>
            <p:txBody>
              <a:bodyPr/>
              <a:lstStyle/>
              <a:p>
                <a:r>
                  <a:rPr lang="en-US">
                    <a:noFill/>
                  </a:rPr>
                  <a:t> </a:t>
                </a:r>
              </a:p>
            </p:txBody>
          </p:sp>
        </mc:Fallback>
      </mc:AlternateContent>
    </p:spTree>
    <p:extLst>
      <p:ext uri="{BB962C8B-B14F-4D97-AF65-F5344CB8AC3E}">
        <p14:creationId xmlns:p14="http://schemas.microsoft.com/office/powerpoint/2010/main" val="2622511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6B460-A143-9371-402E-99E64CDF6240}"/>
              </a:ext>
            </a:extLst>
          </p:cNvPr>
          <p:cNvSpPr>
            <a:spLocks noGrp="1"/>
          </p:cNvSpPr>
          <p:nvPr>
            <p:ph type="title"/>
          </p:nvPr>
        </p:nvSpPr>
        <p:spPr>
          <a:xfrm>
            <a:off x="1137034" y="609597"/>
            <a:ext cx="9392421" cy="1330841"/>
          </a:xfrm>
        </p:spPr>
        <p:txBody>
          <a:bodyPr>
            <a:normAutofit/>
          </a:bodyPr>
          <a:lstStyle/>
          <a:p>
            <a:r>
              <a:rPr lang="en-US" dirty="0"/>
              <a:t>The Bernoulli distribution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60FA45-FC94-F207-B943-7E82380CA120}"/>
                  </a:ext>
                </a:extLst>
              </p:cNvPr>
              <p:cNvSpPr>
                <a:spLocks noGrp="1"/>
              </p:cNvSpPr>
              <p:nvPr>
                <p:ph idx="1"/>
              </p:nvPr>
            </p:nvSpPr>
            <p:spPr>
              <a:xfrm>
                <a:off x="1137034" y="1588656"/>
                <a:ext cx="4958966" cy="4527480"/>
              </a:xfrm>
            </p:spPr>
            <p:txBody>
              <a:bodyPr>
                <a:normAutofit fontScale="85000" lnSpcReduction="10000"/>
              </a:bodyPr>
              <a:lstStyle/>
              <a:p>
                <a:r>
                  <a:rPr lang="en-US" sz="2000" dirty="0"/>
                  <a:t>The </a:t>
                </a:r>
                <a:r>
                  <a:rPr lang="en-US" sz="2000" b="1" dirty="0"/>
                  <a:t>probability mass function (PMF) </a:t>
                </a:r>
                <a:r>
                  <a:rPr lang="en-US" sz="2000" dirty="0"/>
                  <a:t>of a discrete random is a function that gives the probability that the variable is exactly equal to some value</a:t>
                </a:r>
              </a:p>
              <a:p>
                <a:r>
                  <a:rPr lang="en-US" sz="2000" dirty="0"/>
                  <a:t>A Bernoulli random variable is on which there are two possible outcomes with probabilities </a:t>
                </a:r>
                <a14:m>
                  <m:oMath xmlns:m="http://schemas.openxmlformats.org/officeDocument/2006/math">
                    <m:r>
                      <a:rPr lang="en-US" sz="2000" b="0" i="1">
                        <a:latin typeface="Cambria Math" panose="02040503050406030204" pitchFamily="18" charset="0"/>
                      </a:rPr>
                      <m:t>𝑝</m:t>
                    </m:r>
                  </m:oMath>
                </a14:m>
                <a:r>
                  <a:rPr lang="en-US" sz="2000" dirty="0"/>
                  <a:t> and </a:t>
                </a:r>
                <a14:m>
                  <m:oMath xmlns:m="http://schemas.openxmlformats.org/officeDocument/2006/math">
                    <m:r>
                      <a:rPr lang="en-US" sz="2000" b="0" i="1">
                        <a:latin typeface="Cambria Math" panose="02040503050406030204" pitchFamily="18" charset="0"/>
                      </a:rPr>
                      <m:t>1 −</m:t>
                    </m:r>
                    <m:r>
                      <a:rPr lang="en-US" sz="2000" b="0" i="1">
                        <a:latin typeface="Cambria Math" panose="02040503050406030204" pitchFamily="18" charset="0"/>
                      </a:rPr>
                      <m:t>𝑝</m:t>
                    </m:r>
                  </m:oMath>
                </a14:m>
                <a:endParaRPr lang="en-US" sz="2000" dirty="0"/>
              </a:p>
              <a:p>
                <a:endParaRPr lang="en-US" sz="2000" dirty="0"/>
              </a:p>
              <a:p>
                <a:r>
                  <a:rPr lang="en-US" sz="2000" dirty="0"/>
                  <a:t>Whenever we assign the outcomes of a random variable to either “success” or “failure” (1 or 0)  we are dealing with a Bernoulli random variable </a:t>
                </a:r>
              </a:p>
              <a:p>
                <a:pPr marL="0" indent="0">
                  <a:buNone/>
                </a:pPr>
                <a14:m>
                  <m:oMathPara xmlns:m="http://schemas.openxmlformats.org/officeDocument/2006/math">
                    <m:oMathParaPr>
                      <m:jc m:val="centerGroup"/>
                    </m:oMathParaPr>
                    <m:oMath xmlns:m="http://schemas.openxmlformats.org/officeDocument/2006/math">
                      <m:r>
                        <m:rPr>
                          <m:sty m:val="p"/>
                        </m:rPr>
                        <a:rPr lang="en-US" sz="2000" b="0" i="0" smtClean="0">
                          <a:latin typeface="Cambria Math" panose="02040503050406030204" pitchFamily="18" charset="0"/>
                        </a:rPr>
                        <m:t>mean</m:t>
                      </m:r>
                      <m:r>
                        <a:rPr lang="en-US" sz="2000" b="0" i="1" smtClean="0">
                          <a:latin typeface="Cambria Math" panose="02040503050406030204" pitchFamily="18" charset="0"/>
                        </a:rPr>
                        <m:t>=</m:t>
                      </m:r>
                      <m:r>
                        <a:rPr lang="en-US" sz="2000" b="0" i="1" smtClean="0">
                          <a:latin typeface="Cambria Math" panose="02040503050406030204" pitchFamily="18" charset="0"/>
                        </a:rPr>
                        <m:t>𝑝</m:t>
                      </m:r>
                    </m:oMath>
                  </m:oMathPara>
                </a14:m>
                <a:endParaRPr lang="en-US" sz="2000" b="0" dirty="0"/>
              </a:p>
              <a:p>
                <a:pPr marL="0" indent="0">
                  <a:buNone/>
                </a:pPr>
                <a:endParaRPr lang="en-US" sz="2000" b="0" dirty="0"/>
              </a:p>
              <a:p>
                <a:pPr marL="0" indent="0">
                  <a:buNone/>
                </a:pPr>
                <a14:m>
                  <m:oMathPara xmlns:m="http://schemas.openxmlformats.org/officeDocument/2006/math">
                    <m:oMathParaPr>
                      <m:jc m:val="centerGroup"/>
                    </m:oMathParaPr>
                    <m:oMath xmlns:m="http://schemas.openxmlformats.org/officeDocument/2006/math">
                      <m:r>
                        <m:rPr>
                          <m:sty m:val="p"/>
                        </m:rPr>
                        <a:rPr lang="en-US" sz="2000" b="0" i="0" smtClean="0">
                          <a:latin typeface="Cambria Math" panose="02040503050406030204" pitchFamily="18" charset="0"/>
                        </a:rPr>
                        <m:t>variance</m:t>
                      </m:r>
                      <m:r>
                        <a:rPr lang="en-US" sz="2000" b="0" i="0" smtClean="0">
                          <a:latin typeface="Cambria Math" panose="02040503050406030204" pitchFamily="18" charset="0"/>
                        </a:rPr>
                        <m:t>=</m:t>
                      </m:r>
                      <m:r>
                        <a:rPr lang="en-US" sz="2000" b="0" i="1" smtClean="0">
                          <a:latin typeface="Cambria Math" panose="02040503050406030204" pitchFamily="18" charset="0"/>
                        </a:rPr>
                        <m:t>𝑝</m:t>
                      </m:r>
                      <m:r>
                        <a:rPr lang="en-US" sz="2000" b="0" i="1" smtClean="0">
                          <a:latin typeface="Cambria Math" panose="02040503050406030204" pitchFamily="18" charset="0"/>
                        </a:rPr>
                        <m:t>(1−</m:t>
                      </m:r>
                      <m:r>
                        <a:rPr lang="en-US" sz="2000" b="0" i="1" smtClean="0">
                          <a:latin typeface="Cambria Math" panose="02040503050406030204" pitchFamily="18" charset="0"/>
                        </a:rPr>
                        <m:t>𝑝</m:t>
                      </m:r>
                      <m:r>
                        <a:rPr lang="en-US" sz="2000" b="0" i="1" smtClean="0">
                          <a:latin typeface="Cambria Math" panose="02040503050406030204" pitchFamily="18" charset="0"/>
                        </a:rPr>
                        <m:t>)</m:t>
                      </m:r>
                    </m:oMath>
                  </m:oMathPara>
                </a14:m>
                <a:endParaRPr lang="en-US" sz="2000" b="0" dirty="0"/>
              </a:p>
              <a:p>
                <a:pPr marL="0" indent="0">
                  <a:buNone/>
                </a:pPr>
                <a:endParaRPr lang="en-US" sz="2000" dirty="0"/>
              </a:p>
              <a:p>
                <a:pPr marL="0" indent="0">
                  <a:buNone/>
                </a:pPr>
                <a14:m>
                  <m:oMathPara xmlns:m="http://schemas.openxmlformats.org/officeDocument/2006/math">
                    <m:oMathParaPr>
                      <m:jc m:val="centerGroup"/>
                    </m:oMathParaPr>
                    <m:oMath xmlns:m="http://schemas.openxmlformats.org/officeDocument/2006/math">
                      <m:r>
                        <m:rPr>
                          <m:sty m:val="p"/>
                        </m:rPr>
                        <a:rPr lang="en-US" sz="2000" b="0" i="0" smtClean="0">
                          <a:latin typeface="Cambria Math" panose="02040503050406030204" pitchFamily="18" charset="0"/>
                        </a:rPr>
                        <m:t>PMF</m:t>
                      </m:r>
                      <m:r>
                        <a:rPr lang="en-US" sz="2000" b="0" i="0" smtClean="0">
                          <a:latin typeface="Cambria Math" panose="02040503050406030204" pitchFamily="18" charset="0"/>
                        </a:rPr>
                        <m:t>:</m:t>
                      </m:r>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r>
                            <a:rPr lang="en-US" sz="2000" b="0" i="1" smtClean="0">
                              <a:latin typeface="Cambria Math" panose="02040503050406030204" pitchFamily="18" charset="0"/>
                            </a:rPr>
                            <m:t>=</m:t>
                          </m:r>
                          <m:r>
                            <a:rPr lang="en-US" sz="2000" b="0" i="1" smtClean="0">
                              <a:latin typeface="Cambria Math" panose="02040503050406030204" pitchFamily="18" charset="0"/>
                            </a:rPr>
                            <m:t>𝑥</m:t>
                          </m:r>
                        </m:e>
                      </m:d>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eqArr>
                            <m:eqArrPr>
                              <m:ctrlPr>
                                <a:rPr lang="en-US" sz="2000" b="0" i="1" smtClean="0">
                                  <a:latin typeface="Cambria Math" panose="02040503050406030204" pitchFamily="18" charset="0"/>
                                </a:rPr>
                              </m:ctrlPr>
                            </m:eqArrPr>
                            <m:e>
                              <m:r>
                                <a:rPr lang="en-US" sz="2000" b="0" i="1" smtClean="0">
                                  <a:latin typeface="Cambria Math" panose="02040503050406030204" pitchFamily="18" charset="0"/>
                                </a:rPr>
                                <m:t>𝑝</m:t>
                              </m:r>
                              <m:r>
                                <a:rPr lang="en-US" sz="2000" b="0" i="1" smtClean="0">
                                  <a:latin typeface="Cambria Math" panose="02040503050406030204" pitchFamily="18" charset="0"/>
                                </a:rPr>
                                <m:t>,  </m:t>
                              </m:r>
                              <m:r>
                                <m:rPr>
                                  <m:sty m:val="p"/>
                                </m:rPr>
                                <a:rPr lang="en-US" sz="2000" b="0" i="0" smtClean="0">
                                  <a:latin typeface="Cambria Math" panose="02040503050406030204" pitchFamily="18" charset="0"/>
                                </a:rPr>
                                <m:t>if</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success</m:t>
                              </m:r>
                            </m:e>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1−</m:t>
                                  </m:r>
                                  <m:r>
                                    <a:rPr lang="en-US" sz="2000" b="0" i="1" smtClean="0">
                                      <a:latin typeface="Cambria Math" panose="02040503050406030204" pitchFamily="18" charset="0"/>
                                    </a:rPr>
                                    <m:t>𝑝</m:t>
                                  </m:r>
                                </m:e>
                              </m:d>
                              <m:r>
                                <a:rPr lang="en-US" sz="2000" b="0" i="1" smtClean="0">
                                  <a:latin typeface="Cambria Math" panose="02040503050406030204" pitchFamily="18" charset="0"/>
                                </a:rPr>
                                <m:t>,   </m:t>
                              </m:r>
                              <m:r>
                                <m:rPr>
                                  <m:sty m:val="p"/>
                                </m:rPr>
                                <a:rPr lang="en-US" sz="2000" b="0" i="0" smtClean="0">
                                  <a:latin typeface="Cambria Math" panose="02040503050406030204" pitchFamily="18" charset="0"/>
                                </a:rPr>
                                <m:t>else</m:t>
                              </m:r>
                            </m:e>
                          </m:eqArr>
                        </m:e>
                      </m:d>
                    </m:oMath>
                  </m:oMathPara>
                </a14:m>
                <a:endParaRPr lang="en-US" sz="2000" b="0" dirty="0"/>
              </a:p>
              <a:p>
                <a:endParaRPr lang="en-US" sz="2000" dirty="0"/>
              </a:p>
              <a:p>
                <a:endParaRPr lang="en-US" sz="2000" dirty="0"/>
              </a:p>
              <a:p>
                <a:pPr marL="0" indent="0">
                  <a:buNone/>
                </a:pPr>
                <a:endParaRPr lang="en-US" sz="2000" dirty="0"/>
              </a:p>
            </p:txBody>
          </p:sp>
        </mc:Choice>
        <mc:Fallback xmlns="">
          <p:sp>
            <p:nvSpPr>
              <p:cNvPr id="3" name="Content Placeholder 2">
                <a:extLst>
                  <a:ext uri="{FF2B5EF4-FFF2-40B4-BE49-F238E27FC236}">
                    <a16:creationId xmlns:a16="http://schemas.microsoft.com/office/drawing/2014/main" id="{7660FA45-FC94-F207-B943-7E82380CA120}"/>
                  </a:ext>
                </a:extLst>
              </p:cNvPr>
              <p:cNvSpPr>
                <a:spLocks noGrp="1" noRot="1" noChangeAspect="1" noMove="1" noResize="1" noEditPoints="1" noAdjustHandles="1" noChangeArrowheads="1" noChangeShapeType="1" noTextEdit="1"/>
              </p:cNvSpPr>
              <p:nvPr>
                <p:ph idx="1"/>
              </p:nvPr>
            </p:nvSpPr>
            <p:spPr>
              <a:xfrm>
                <a:off x="1137034" y="1588656"/>
                <a:ext cx="4958966" cy="4527480"/>
              </a:xfrm>
              <a:blipFill>
                <a:blip r:embed="rId2"/>
                <a:stretch>
                  <a:fillRect l="-615" t="-1482"/>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13DBC33B-E5B8-10EE-1DD3-CCA068A9AF8A}"/>
              </a:ext>
            </a:extLst>
          </p:cNvPr>
          <p:cNvPicPr>
            <a:picLocks noChangeAspect="1"/>
          </p:cNvPicPr>
          <p:nvPr/>
        </p:nvPicPr>
        <p:blipFill>
          <a:blip r:embed="rId3"/>
          <a:stretch>
            <a:fillRect/>
          </a:stretch>
        </p:blipFill>
        <p:spPr>
          <a:xfrm>
            <a:off x="6719367" y="2645046"/>
            <a:ext cx="4788505" cy="2835651"/>
          </a:xfrm>
          <a:prstGeom prst="rect">
            <a:avLst/>
          </a:prstGeom>
        </p:spPr>
      </p:pic>
    </p:spTree>
    <p:extLst>
      <p:ext uri="{BB962C8B-B14F-4D97-AF65-F5344CB8AC3E}">
        <p14:creationId xmlns:p14="http://schemas.microsoft.com/office/powerpoint/2010/main" val="4050648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F98DE-7492-F942-E873-E6CBAFFB7EA0}"/>
              </a:ext>
            </a:extLst>
          </p:cNvPr>
          <p:cNvSpPr>
            <a:spLocks noGrp="1"/>
          </p:cNvSpPr>
          <p:nvPr>
            <p:ph type="title"/>
          </p:nvPr>
        </p:nvSpPr>
        <p:spPr>
          <a:xfrm>
            <a:off x="0" y="0"/>
            <a:ext cx="10515600" cy="1325563"/>
          </a:xfrm>
        </p:spPr>
        <p:txBody>
          <a:bodyPr/>
          <a:lstStyle/>
          <a:p>
            <a:r>
              <a:rPr lang="en-US" dirty="0"/>
              <a:t>The Binomial Distribution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0C69F58-46BB-54CA-C235-345E64062CFF}"/>
                  </a:ext>
                </a:extLst>
              </p:cNvPr>
              <p:cNvSpPr>
                <a:spLocks noGrp="1"/>
              </p:cNvSpPr>
              <p:nvPr>
                <p:ph idx="1"/>
              </p:nvPr>
            </p:nvSpPr>
            <p:spPr>
              <a:xfrm>
                <a:off x="838200" y="1145309"/>
                <a:ext cx="10515600" cy="5474566"/>
              </a:xfrm>
            </p:spPr>
            <p:txBody>
              <a:bodyPr>
                <a:noAutofit/>
              </a:bodyPr>
              <a:lstStyle/>
              <a:p>
                <a:r>
                  <a:rPr lang="en-US" sz="1800" dirty="0"/>
                  <a:t>A discrete distribution which describes the probabilities for the number of successful outcomes in a given number of independent trials where each trial has the same probability of success</a:t>
                </a:r>
              </a:p>
              <a:p>
                <a:pPr marL="457200" lvl="1" indent="0">
                  <a:buNone/>
                </a:pPr>
                <a:r>
                  <a:rPr lang="en-US" sz="1800" dirty="0"/>
                  <a:t>It has two parameters:</a:t>
                </a:r>
              </a:p>
              <a:p>
                <a:pPr marL="457200" lvl="1" indent="0">
                  <a:buNone/>
                </a:pPr>
                <a:r>
                  <a:rPr lang="en-US" sz="1800" dirty="0"/>
                  <a:t>		</a:t>
                </a:r>
                <a14:m>
                  <m:oMath xmlns:m="http://schemas.openxmlformats.org/officeDocument/2006/math">
                    <m:r>
                      <a:rPr lang="en-US" sz="1800" b="0" i="1" smtClean="0">
                        <a:latin typeface="Cambria Math" panose="02040503050406030204" pitchFamily="18" charset="0"/>
                      </a:rPr>
                      <m:t>𝑛</m:t>
                    </m:r>
                    <m:r>
                      <a:rPr lang="en-US" sz="1800" b="0" i="1" smtClean="0">
                        <a:latin typeface="Cambria Math" panose="02040503050406030204" pitchFamily="18" charset="0"/>
                      </a:rPr>
                      <m:t>=</m:t>
                    </m:r>
                  </m:oMath>
                </a14:m>
                <a:r>
                  <a:rPr lang="en-US" sz="1800" dirty="0"/>
                  <a:t> the number of trials</a:t>
                </a:r>
              </a:p>
              <a:p>
                <a:pPr marL="457200" lvl="1" indent="0">
                  <a:buNone/>
                </a:pPr>
                <a:r>
                  <a:rPr lang="en-US" sz="1800" dirty="0"/>
                  <a:t>		</a:t>
                </a:r>
                <a14:m>
                  <m:oMath xmlns:m="http://schemas.openxmlformats.org/officeDocument/2006/math">
                    <m:r>
                      <a:rPr lang="en-US" sz="1800" b="0" i="1" smtClean="0">
                        <a:latin typeface="Cambria Math" panose="02040503050406030204" pitchFamily="18" charset="0"/>
                      </a:rPr>
                      <m:t>𝑝</m:t>
                    </m:r>
                  </m:oMath>
                </a14:m>
                <a:r>
                  <a:rPr lang="en-US" sz="1800" dirty="0"/>
                  <a:t> =  the probability of “success” or the probability of the outcome of 		        		                           			        interest.</a:t>
                </a:r>
              </a:p>
              <a:p>
                <a:pPr marL="457200" lvl="1" indent="0">
                  <a:buNone/>
                </a:pPr>
                <a:r>
                  <a:rPr lang="en-US" sz="1800" dirty="0"/>
                  <a:t>		mean = </a:t>
                </a:r>
                <a14:m>
                  <m:oMath xmlns:m="http://schemas.openxmlformats.org/officeDocument/2006/math">
                    <m:r>
                      <a:rPr lang="en-US" sz="1800" b="0" i="1" smtClean="0">
                        <a:latin typeface="Cambria Math" panose="02040503050406030204" pitchFamily="18" charset="0"/>
                      </a:rPr>
                      <m:t>𝑛𝑝</m:t>
                    </m:r>
                  </m:oMath>
                </a14:m>
                <a:r>
                  <a:rPr lang="en-US" sz="1800" b="0" dirty="0"/>
                  <a:t>                variance = </a:t>
                </a:r>
                <a14:m>
                  <m:oMath xmlns:m="http://schemas.openxmlformats.org/officeDocument/2006/math">
                    <m:r>
                      <a:rPr lang="en-US" sz="1800" b="0" i="1" smtClean="0">
                        <a:latin typeface="Cambria Math" panose="02040503050406030204" pitchFamily="18" charset="0"/>
                      </a:rPr>
                      <m:t>𝑛𝑝</m:t>
                    </m:r>
                    <m:r>
                      <a:rPr lang="en-US" sz="1800" b="0" i="1" smtClean="0">
                        <a:latin typeface="Cambria Math" panose="02040503050406030204" pitchFamily="18" charset="0"/>
                      </a:rPr>
                      <m:t>(1−</m:t>
                    </m:r>
                    <m:r>
                      <a:rPr lang="en-US" sz="1800" b="0" i="1" smtClean="0">
                        <a:latin typeface="Cambria Math" panose="02040503050406030204" pitchFamily="18" charset="0"/>
                      </a:rPr>
                      <m:t>𝑝</m:t>
                    </m:r>
                    <m:r>
                      <a:rPr lang="en-US" sz="1800" b="0" i="1" smtClean="0">
                        <a:latin typeface="Cambria Math" panose="02040503050406030204" pitchFamily="18" charset="0"/>
                      </a:rPr>
                      <m:t>)</m:t>
                    </m:r>
                  </m:oMath>
                </a14:m>
                <a:endParaRPr lang="en-US" sz="1800" dirty="0"/>
              </a:p>
              <a:p>
                <a:pPr marL="457200" lvl="1" indent="0">
                  <a:buNone/>
                </a:pPr>
                <a:endParaRPr lang="en-US" sz="1800" dirty="0"/>
              </a:p>
              <a:p>
                <a:r>
                  <a:rPr lang="en-US" sz="1800" dirty="0"/>
                  <a:t>It describes the proportion of trials in which a particular outcome of interest occurs</a:t>
                </a:r>
              </a:p>
              <a:p>
                <a:pPr marL="0" indent="0">
                  <a:buNone/>
                </a:pPr>
                <a:endParaRPr lang="en-US" sz="1800" dirty="0"/>
              </a:p>
              <a:p>
                <a:r>
                  <a:rPr lang="en-US" sz="1800" dirty="0"/>
                  <a:t>It is a sum of </a:t>
                </a:r>
                <a14:m>
                  <m:oMath xmlns:m="http://schemas.openxmlformats.org/officeDocument/2006/math">
                    <m:r>
                      <a:rPr lang="en-US" sz="1800" b="0" i="1" smtClean="0">
                        <a:latin typeface="Cambria Math" panose="02040503050406030204" pitchFamily="18" charset="0"/>
                      </a:rPr>
                      <m:t>𝑛</m:t>
                    </m:r>
                  </m:oMath>
                </a14:m>
                <a:r>
                  <a:rPr lang="en-US" sz="1800" dirty="0"/>
                  <a:t> independent Bernoulli random variables</a:t>
                </a:r>
              </a:p>
              <a:p>
                <a:pPr marL="0" indent="0">
                  <a:buNone/>
                </a:pPr>
                <a:endParaRPr lang="en-US" sz="1800" dirty="0"/>
              </a:p>
              <a:p>
                <a:r>
                  <a:rPr lang="en-US" sz="1800" dirty="0"/>
                  <a:t>There are many examples of binomial random variables </a:t>
                </a:r>
              </a:p>
              <a:p>
                <a:pPr lvl="1"/>
                <a:r>
                  <a:rPr lang="en-US" sz="1800" dirty="0"/>
                  <a:t> the number of heads observed in </a:t>
                </a:r>
                <a14:m>
                  <m:oMath xmlns:m="http://schemas.openxmlformats.org/officeDocument/2006/math">
                    <m:r>
                      <a:rPr lang="en-US" sz="1800" b="0" i="1" smtClean="0">
                        <a:latin typeface="Cambria Math" panose="02040503050406030204" pitchFamily="18" charset="0"/>
                      </a:rPr>
                      <m:t>𝑛</m:t>
                    </m:r>
                  </m:oMath>
                </a14:m>
                <a:r>
                  <a:rPr lang="en-US" sz="1800" dirty="0"/>
                  <a:t> flips of a coin where (each times heads has probability </a:t>
                </a:r>
                <a14:m>
                  <m:oMath xmlns:m="http://schemas.openxmlformats.org/officeDocument/2006/math">
                    <m:r>
                      <a:rPr lang="en-US" sz="1800" b="0" i="1" smtClean="0">
                        <a:latin typeface="Cambria Math" panose="02040503050406030204" pitchFamily="18" charset="0"/>
                      </a:rPr>
                      <m:t>𝑝</m:t>
                    </m:r>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2</m:t>
                        </m:r>
                      </m:den>
                    </m:f>
                  </m:oMath>
                </a14:m>
                <a:r>
                  <a:rPr lang="en-US" sz="1800" dirty="0"/>
                  <a:t> of occurring)</a:t>
                </a:r>
              </a:p>
              <a:p>
                <a:pPr lvl="1"/>
                <a:r>
                  <a:rPr lang="en-US" sz="1800" dirty="0"/>
                  <a:t>The proportion of deer with chronic wasting disease (CWD)</a:t>
                </a:r>
              </a:p>
              <a:p>
                <a:pPr lvl="1"/>
                <a:r>
                  <a:rPr lang="en-US" sz="1800" dirty="0"/>
                  <a:t>The number of patients who experience headaches as side of effect of taking a drug</a:t>
                </a:r>
              </a:p>
            </p:txBody>
          </p:sp>
        </mc:Choice>
        <mc:Fallback xmlns="">
          <p:sp>
            <p:nvSpPr>
              <p:cNvPr id="3" name="Content Placeholder 2">
                <a:extLst>
                  <a:ext uri="{FF2B5EF4-FFF2-40B4-BE49-F238E27FC236}">
                    <a16:creationId xmlns:a16="http://schemas.microsoft.com/office/drawing/2014/main" id="{F0C69F58-46BB-54CA-C235-345E64062CFF}"/>
                  </a:ext>
                </a:extLst>
              </p:cNvPr>
              <p:cNvSpPr>
                <a:spLocks noGrp="1" noRot="1" noChangeAspect="1" noMove="1" noResize="1" noEditPoints="1" noAdjustHandles="1" noChangeArrowheads="1" noChangeShapeType="1" noTextEdit="1"/>
              </p:cNvSpPr>
              <p:nvPr>
                <p:ph idx="1"/>
              </p:nvPr>
            </p:nvSpPr>
            <p:spPr>
              <a:xfrm>
                <a:off x="838200" y="1145309"/>
                <a:ext cx="10515600" cy="5474566"/>
              </a:xfrm>
              <a:blipFill>
                <a:blip r:embed="rId2"/>
                <a:stretch>
                  <a:fillRect l="-406" t="-1114" b="-2895"/>
                </a:stretch>
              </a:blipFill>
            </p:spPr>
            <p:txBody>
              <a:bodyPr/>
              <a:lstStyle/>
              <a:p>
                <a:r>
                  <a:rPr lang="en-US">
                    <a:noFill/>
                  </a:rPr>
                  <a:t> </a:t>
                </a:r>
              </a:p>
            </p:txBody>
          </p:sp>
        </mc:Fallback>
      </mc:AlternateContent>
    </p:spTree>
    <p:extLst>
      <p:ext uri="{BB962C8B-B14F-4D97-AF65-F5344CB8AC3E}">
        <p14:creationId xmlns:p14="http://schemas.microsoft.com/office/powerpoint/2010/main" val="166181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C665E-69C1-74AE-1747-C4BA78E60F93}"/>
              </a:ext>
            </a:extLst>
          </p:cNvPr>
          <p:cNvSpPr>
            <a:spLocks noGrp="1"/>
          </p:cNvSpPr>
          <p:nvPr>
            <p:ph type="title"/>
          </p:nvPr>
        </p:nvSpPr>
        <p:spPr>
          <a:xfrm>
            <a:off x="80818" y="143452"/>
            <a:ext cx="10515600" cy="1325563"/>
          </a:xfrm>
        </p:spPr>
        <p:txBody>
          <a:bodyPr/>
          <a:lstStyle/>
          <a:p>
            <a:r>
              <a:rPr lang="en-US" dirty="0"/>
              <a:t>The Binomial Distribution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1A7FD2F-4A35-5FFB-6BAF-EDDACD17CE02}"/>
                  </a:ext>
                </a:extLst>
              </p:cNvPr>
              <p:cNvSpPr>
                <a:spLocks noGrp="1"/>
              </p:cNvSpPr>
              <p:nvPr>
                <p:ph idx="1"/>
              </p:nvPr>
            </p:nvSpPr>
            <p:spPr>
              <a:xfrm>
                <a:off x="157018" y="1219200"/>
                <a:ext cx="11196782" cy="5338618"/>
              </a:xfrm>
            </p:spPr>
            <p:txBody>
              <a:bodyPr>
                <a:normAutofit/>
              </a:bodyPr>
              <a:lstStyle/>
              <a:p>
                <a:r>
                  <a:rPr lang="en-US" dirty="0"/>
                  <a:t>Probability Mass Function: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𝑘</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f>
                            <m:fPr>
                              <m:type m:val="noBar"/>
                              <m:ctrlPr>
                                <a:rPr lang="en-US" b="0" i="1" smtClean="0">
                                  <a:latin typeface="Cambria Math" panose="02040503050406030204" pitchFamily="18" charset="0"/>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𝑘</m:t>
                              </m:r>
                            </m:den>
                          </m:f>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𝑘</m:t>
                          </m:r>
                        </m:sup>
                      </m:sSup>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𝑝</m:t>
                              </m:r>
                            </m:e>
                          </m:d>
                        </m:e>
                        <m:sup>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𝑘</m:t>
                          </m:r>
                        </m:sup>
                      </m:sSup>
                    </m:oMath>
                  </m:oMathPara>
                </a14:m>
                <a:endParaRPr lang="en-US" b="0" dirty="0"/>
              </a:p>
              <a:p>
                <a:pPr marL="0" indent="0">
                  <a:buNone/>
                </a:pPr>
                <a:r>
                  <a:rPr lang="en-US" dirty="0"/>
                  <a:t> </a:t>
                </a:r>
              </a:p>
              <a:p>
                <a:pPr marL="457200" lvl="1" indent="0">
                  <a:buNone/>
                </a:pPr>
                <a:r>
                  <a:rPr lang="en-US" dirty="0"/>
                  <a:t>- </a:t>
                </a:r>
                <a14:m>
                  <m:oMath xmlns:m="http://schemas.openxmlformats.org/officeDocument/2006/math">
                    <m:r>
                      <a:rPr lang="en-US" b="0" i="1" smtClean="0">
                        <a:latin typeface="Cambria Math" panose="02040503050406030204" pitchFamily="18" charset="0"/>
                      </a:rPr>
                      <m:t>𝑛</m:t>
                    </m:r>
                  </m:oMath>
                </a14:m>
                <a:r>
                  <a:rPr lang="en-US" dirty="0"/>
                  <a:t> is the total number of trials (</a:t>
                </a:r>
                <a:r>
                  <a:rPr lang="en-US" dirty="0" err="1"/>
                  <a:t>e.g</a:t>
                </a:r>
                <a:r>
                  <a:rPr lang="en-US" dirty="0"/>
                  <a:t> flips of a coin)</a:t>
                </a:r>
              </a:p>
              <a:p>
                <a:pPr marL="457200" lvl="1" indent="0">
                  <a:buNone/>
                </a:pPr>
                <a:r>
                  <a:rPr lang="en-US" dirty="0"/>
                  <a:t>- </a:t>
                </a:r>
                <a14:m>
                  <m:oMath xmlns:m="http://schemas.openxmlformats.org/officeDocument/2006/math">
                    <m:r>
                      <a:rPr lang="en-US" b="0" i="1" smtClean="0">
                        <a:latin typeface="Cambria Math" panose="02040503050406030204" pitchFamily="18" charset="0"/>
                      </a:rPr>
                      <m:t>𝑘</m:t>
                    </m:r>
                  </m:oMath>
                </a14:m>
                <a:r>
                  <a:rPr lang="en-US" dirty="0"/>
                  <a:t> successes occur with probability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𝑘</m:t>
                        </m:r>
                      </m:sup>
                    </m:sSup>
                  </m:oMath>
                </a14:m>
                <a:r>
                  <a:rPr lang="en-US" dirty="0"/>
                  <a:t> </a:t>
                </a:r>
              </a:p>
              <a:p>
                <a:pPr marL="457200" lvl="1" indent="0">
                  <a:buNone/>
                </a:pPr>
                <a:r>
                  <a:rPr lang="en-US" dirty="0"/>
                  <a:t>-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𝑘</m:t>
                    </m:r>
                  </m:oMath>
                </a14:m>
                <a:r>
                  <a:rPr lang="en-US" dirty="0"/>
                  <a:t> failures occur with probability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𝑘</m:t>
                        </m:r>
                      </m:sup>
                    </m:sSup>
                  </m:oMath>
                </a14:m>
                <a:r>
                  <a:rPr lang="en-US" dirty="0"/>
                  <a:t> </a:t>
                </a:r>
              </a:p>
              <a:p>
                <a:pPr marL="457200" lvl="1" indent="0">
                  <a:buNone/>
                </a:pPr>
                <a:r>
                  <a:rPr lang="en-US" dirty="0"/>
                  <a:t>- </a:t>
                </a:r>
                <a14:m>
                  <m:oMath xmlns:m="http://schemas.openxmlformats.org/officeDocument/2006/math">
                    <m:d>
                      <m:dPr>
                        <m:ctrlPr>
                          <a:rPr lang="en-US" i="1" smtClean="0">
                            <a:latin typeface="Cambria Math" panose="02040503050406030204" pitchFamily="18" charset="0"/>
                          </a:rPr>
                        </m:ctrlPr>
                      </m:dPr>
                      <m:e>
                        <m:f>
                          <m:fPr>
                            <m:type m:val="noBar"/>
                            <m:ctrlPr>
                              <a:rPr lang="en-US" i="1" smtClean="0">
                                <a:latin typeface="Cambria Math" panose="02040503050406030204" pitchFamily="18" charset="0"/>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𝑘</m:t>
                            </m:r>
                          </m:den>
                        </m:f>
                      </m:e>
                    </m:d>
                  </m:oMath>
                </a14:m>
                <a:r>
                  <a:rPr lang="en-US" dirty="0"/>
                  <a:t> is called the binomial coefficient – it represents the number of ways to arrange </a:t>
                </a:r>
                <a14:m>
                  <m:oMath xmlns:m="http://schemas.openxmlformats.org/officeDocument/2006/math">
                    <m:r>
                      <a:rPr lang="en-US" b="0" i="1" smtClean="0">
                        <a:latin typeface="Cambria Math" panose="02040503050406030204" pitchFamily="18" charset="0"/>
                      </a:rPr>
                      <m:t>𝑘</m:t>
                    </m:r>
                  </m:oMath>
                </a14:m>
                <a:r>
                  <a:rPr lang="en-US" dirty="0"/>
                  <a:t> successes in </a:t>
                </a:r>
                <a14:m>
                  <m:oMath xmlns:m="http://schemas.openxmlformats.org/officeDocument/2006/math">
                    <m:r>
                      <a:rPr lang="en-US" b="0" i="1" smtClean="0">
                        <a:latin typeface="Cambria Math" panose="02040503050406030204" pitchFamily="18" charset="0"/>
                      </a:rPr>
                      <m:t>𝑛</m:t>
                    </m:r>
                  </m:oMath>
                </a14:m>
                <a:r>
                  <a:rPr lang="en-US" dirty="0"/>
                  <a:t> trials</a:t>
                </a:r>
              </a:p>
              <a:p>
                <a:pPr marL="457200" lvl="1" indent="0">
                  <a:buNone/>
                </a:pPr>
                <a:endParaRPr lang="en-US" dirty="0"/>
              </a:p>
              <a:p>
                <a:pPr marL="457200" lvl="1" indent="0">
                  <a:buNone/>
                </a:pPr>
                <a14:m>
                  <m:oMathPara xmlns:m="http://schemas.openxmlformats.org/officeDocument/2006/math">
                    <m:oMathParaPr>
                      <m:jc m:val="centerGroup"/>
                    </m:oMathParaPr>
                    <m:oMath xmlns:m="http://schemas.openxmlformats.org/officeDocument/2006/math">
                      <m:d>
                        <m:dPr>
                          <m:ctrlPr>
                            <a:rPr lang="en-US" i="1" smtClean="0">
                              <a:latin typeface="Cambria Math" panose="02040503050406030204" pitchFamily="18" charset="0"/>
                            </a:rPr>
                          </m:ctrlPr>
                        </m:dPr>
                        <m:e>
                          <m:f>
                            <m:fPr>
                              <m:type m:val="noBar"/>
                              <m:ctrlPr>
                                <a:rPr lang="en-US" i="1" smtClean="0">
                                  <a:latin typeface="Cambria Math" panose="02040503050406030204" pitchFamily="18" charset="0"/>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𝑘</m:t>
                              </m:r>
                            </m:den>
                          </m:f>
                        </m:e>
                      </m:d>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r>
                            <a:rPr lang="en-US" b="0" i="1" smtClean="0">
                              <a:latin typeface="Cambria Math" panose="02040503050406030204" pitchFamily="18" charset="0"/>
                            </a:rPr>
                            <m:t>!</m:t>
                          </m:r>
                        </m:num>
                        <m:den>
                          <m:r>
                            <a:rPr lang="en-US" b="0" i="1" smtClean="0">
                              <a:latin typeface="Cambria Math" panose="02040503050406030204" pitchFamily="18" charset="0"/>
                            </a:rPr>
                            <m:t>𝑘</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𝑘</m:t>
                              </m:r>
                            </m:e>
                          </m:d>
                          <m:r>
                            <a:rPr lang="en-US" b="0" i="1" smtClean="0">
                              <a:latin typeface="Cambria Math" panose="02040503050406030204" pitchFamily="18" charset="0"/>
                            </a:rPr>
                            <m:t>!</m:t>
                          </m:r>
                        </m:den>
                      </m:f>
                    </m:oMath>
                  </m:oMathPara>
                </a14:m>
                <a:endParaRPr lang="en-US" dirty="0"/>
              </a:p>
              <a:p>
                <a:pPr marL="457200" lvl="1" indent="0">
                  <a:buNone/>
                </a:pPr>
                <a:endParaRPr lang="en-US" dirty="0"/>
              </a:p>
            </p:txBody>
          </p:sp>
        </mc:Choice>
        <mc:Fallback xmlns="">
          <p:sp>
            <p:nvSpPr>
              <p:cNvPr id="3" name="Content Placeholder 2">
                <a:extLst>
                  <a:ext uri="{FF2B5EF4-FFF2-40B4-BE49-F238E27FC236}">
                    <a16:creationId xmlns:a16="http://schemas.microsoft.com/office/drawing/2014/main" id="{91A7FD2F-4A35-5FFB-6BAF-EDDACD17CE02}"/>
                  </a:ext>
                </a:extLst>
              </p:cNvPr>
              <p:cNvSpPr>
                <a:spLocks noGrp="1" noRot="1" noChangeAspect="1" noMove="1" noResize="1" noEditPoints="1" noAdjustHandles="1" noChangeArrowheads="1" noChangeShapeType="1" noTextEdit="1"/>
              </p:cNvSpPr>
              <p:nvPr>
                <p:ph idx="1"/>
              </p:nvPr>
            </p:nvSpPr>
            <p:spPr>
              <a:xfrm>
                <a:off x="157018" y="1219200"/>
                <a:ext cx="11196782" cy="5338618"/>
              </a:xfrm>
              <a:blipFill>
                <a:blip r:embed="rId2"/>
                <a:stretch>
                  <a:fillRect l="-980" t="-1826"/>
                </a:stretch>
              </a:blipFill>
            </p:spPr>
            <p:txBody>
              <a:bodyPr/>
              <a:lstStyle/>
              <a:p>
                <a:r>
                  <a:rPr lang="en-US">
                    <a:noFill/>
                  </a:rPr>
                  <a:t> </a:t>
                </a:r>
              </a:p>
            </p:txBody>
          </p:sp>
        </mc:Fallback>
      </mc:AlternateContent>
    </p:spTree>
    <p:extLst>
      <p:ext uri="{BB962C8B-B14F-4D97-AF65-F5344CB8AC3E}">
        <p14:creationId xmlns:p14="http://schemas.microsoft.com/office/powerpoint/2010/main" val="3359996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DB38C-8000-C816-DA5E-201C90B58459}"/>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397A4FA-FB1B-F2E0-C90D-C8F535352802}"/>
              </a:ext>
            </a:extLst>
          </p:cNvPr>
          <p:cNvSpPr>
            <a:spLocks noGrp="1"/>
          </p:cNvSpPr>
          <p:nvPr>
            <p:ph idx="1"/>
          </p:nvPr>
        </p:nvSpPr>
        <p:spPr>
          <a:xfrm>
            <a:off x="838200" y="1825624"/>
            <a:ext cx="10515600" cy="5032375"/>
          </a:xfrm>
        </p:spPr>
        <p:txBody>
          <a:bodyPr/>
          <a:lstStyle/>
          <a:p>
            <a:r>
              <a:rPr lang="en-US" dirty="0"/>
              <a:t>The tiger trout is a sterile hybridization of a brown trout with a brook trout produced in fish hatcheries and stocked into ponds and lakes. It is a prized catch among fly fisherman. Suppose that of the 10,000 trout stocked in spring valley reservoir, 500 of them are tiger trout. Assuming that tiger trout and other species are homogeneously mixed:</a:t>
            </a:r>
          </a:p>
          <a:p>
            <a:r>
              <a:rPr lang="en-US" dirty="0"/>
              <a:t> what is the probability that I catch a tiger trout on my first cast?</a:t>
            </a:r>
          </a:p>
          <a:p>
            <a:endParaRPr lang="en-US" dirty="0"/>
          </a:p>
          <a:p>
            <a:r>
              <a:rPr lang="en-US" dirty="0"/>
              <a:t> What is the probability that I catch a tiger trout in my first 10 casts? </a:t>
            </a:r>
          </a:p>
        </p:txBody>
      </p:sp>
    </p:spTree>
    <p:extLst>
      <p:ext uri="{BB962C8B-B14F-4D97-AF65-F5344CB8AC3E}">
        <p14:creationId xmlns:p14="http://schemas.microsoft.com/office/powerpoint/2010/main" val="595293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CD568-A047-AF2F-5B1F-4DFB6519943C}"/>
              </a:ext>
            </a:extLst>
          </p:cNvPr>
          <p:cNvSpPr>
            <a:spLocks noGrp="1"/>
          </p:cNvSpPr>
          <p:nvPr>
            <p:ph type="title"/>
          </p:nvPr>
        </p:nvSpPr>
        <p:spPr/>
        <p:txBody>
          <a:bodyPr/>
          <a:lstStyle/>
          <a:p>
            <a:r>
              <a:rPr lang="en-US" dirty="0"/>
              <a:t>The Poisson Distribution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7963F81-34EE-BFFC-0597-5FB4D3F3F298}"/>
                  </a:ext>
                </a:extLst>
              </p:cNvPr>
              <p:cNvSpPr>
                <a:spLocks noGrp="1"/>
              </p:cNvSpPr>
              <p:nvPr>
                <p:ph idx="1"/>
              </p:nvPr>
            </p:nvSpPr>
            <p:spPr>
              <a:xfrm>
                <a:off x="838200" y="1825624"/>
                <a:ext cx="10515600" cy="4833793"/>
              </a:xfrm>
            </p:spPr>
            <p:txBody>
              <a:bodyPr>
                <a:normAutofit fontScale="77500" lnSpcReduction="20000"/>
              </a:bodyPr>
              <a:lstStyle/>
              <a:p>
                <a:r>
                  <a:rPr lang="en-US" dirty="0"/>
                  <a:t>A Poisson distribution is a discrete probability distribution. It gives the probability of an event happening a certain number of times </a:t>
                </a:r>
                <a14:m>
                  <m:oMath xmlns:m="http://schemas.openxmlformats.org/officeDocument/2006/math">
                    <m:r>
                      <a:rPr lang="en-US" b="0" i="1" smtClean="0">
                        <a:latin typeface="Cambria Math" panose="02040503050406030204" pitchFamily="18" charset="0"/>
                      </a:rPr>
                      <m:t>𝑘</m:t>
                    </m:r>
                  </m:oMath>
                </a14:m>
                <a:r>
                  <a:rPr lang="en-US" dirty="0"/>
                  <a:t> within a given interval of time or space. </a:t>
                </a:r>
              </a:p>
              <a:p>
                <a:endParaRPr lang="en-US" dirty="0"/>
              </a:p>
              <a:p>
                <a:r>
                  <a:rPr lang="en-US" dirty="0"/>
                  <a:t>The Poisson distribution has only one parameter, </a:t>
                </a:r>
                <a14:m>
                  <m:oMath xmlns:m="http://schemas.openxmlformats.org/officeDocument/2006/math">
                    <m:r>
                      <a:rPr lang="en-US" b="0" i="1" smtClean="0">
                        <a:latin typeface="Cambria Math" panose="02040503050406030204" pitchFamily="18" charset="0"/>
                      </a:rPr>
                      <m:t>𝜆</m:t>
                    </m:r>
                  </m:oMath>
                </a14:m>
                <a:r>
                  <a:rPr lang="en-US" dirty="0"/>
                  <a:t> (lambda), which is the mean number of events. </a:t>
                </a:r>
                <a14:m>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rPr>
                      <m:t>&gt;0</m:t>
                    </m:r>
                  </m:oMath>
                </a14:m>
                <a:endParaRPr lang="en-US" dirty="0"/>
              </a:p>
              <a:p>
                <a:endParaRPr lang="en-US" dirty="0"/>
              </a:p>
              <a:p>
                <a:pPr marL="0" indent="0">
                  <a:buNone/>
                </a:pPr>
                <a:r>
                  <a:rPr lang="en-US" b="1" dirty="0"/>
                  <a:t>Probability Mass Function: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𝑘</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𝜆</m:t>
                            </m:r>
                          </m:e>
                          <m:sup>
                            <m:r>
                              <a:rPr lang="en-US" b="0" i="1" smtClean="0">
                                <a:latin typeface="Cambria Math" panose="02040503050406030204" pitchFamily="18" charset="0"/>
                              </a:rPr>
                              <m:t>𝑘</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𝜆</m:t>
                            </m:r>
                            <m:r>
                              <m:rPr>
                                <m:lit/>
                              </m:rPr>
                              <a:rPr lang="en-US" b="0" i="1" smtClean="0">
                                <a:latin typeface="Cambria Math" panose="02040503050406030204" pitchFamily="18" charset="0"/>
                              </a:rPr>
                              <m:t> </m:t>
                            </m:r>
                          </m:sup>
                        </m:sSup>
                      </m:num>
                      <m:den>
                        <m:r>
                          <a:rPr lang="en-US" b="0" i="1" smtClean="0">
                            <a:latin typeface="Cambria Math" panose="02040503050406030204" pitchFamily="18" charset="0"/>
                          </a:rPr>
                          <m:t>𝑘</m:t>
                        </m:r>
                        <m:r>
                          <a:rPr lang="en-US" b="0" i="1" smtClean="0">
                            <a:latin typeface="Cambria Math" panose="02040503050406030204" pitchFamily="18" charset="0"/>
                          </a:rPr>
                          <m:t>!</m:t>
                        </m:r>
                      </m:den>
                    </m:f>
                  </m:oMath>
                </a14:m>
                <a:endParaRPr lang="en-US" dirty="0"/>
              </a:p>
              <a:p>
                <a:pPr marL="0" indent="0">
                  <a:buNone/>
                </a:pPr>
                <a:endParaRPr lang="en-US" dirty="0"/>
              </a:p>
              <a:p>
                <a:pPr marL="0" indent="0">
                  <a:buNone/>
                </a:pPr>
                <a:r>
                  <a:rPr lang="en-US" dirty="0"/>
                  <a:t>Examples: </a:t>
                </a:r>
              </a:p>
              <a:p>
                <a:pPr marL="0" indent="0">
                  <a:buNone/>
                </a:pPr>
                <a:r>
                  <a:rPr lang="en-US" dirty="0"/>
                  <a:t>The number of traffic accidents at a particular intersection in a given day can be modeled using a Poisson distribution.</a:t>
                </a:r>
              </a:p>
              <a:p>
                <a:pPr marL="0" indent="0">
                  <a:buNone/>
                </a:pPr>
                <a:endParaRPr lang="en-US" dirty="0"/>
              </a:p>
              <a:p>
                <a:pPr marL="0" indent="0">
                  <a:buNone/>
                </a:pPr>
                <a:r>
                  <a:rPr lang="en-US" dirty="0"/>
                  <a:t>The number of defective items produced by a machine in a fixed period of time can be modeled with a Poisson distribution, assuming a constant defect rate.</a:t>
                </a:r>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07963F81-34EE-BFFC-0597-5FB4D3F3F298}"/>
                  </a:ext>
                </a:extLst>
              </p:cNvPr>
              <p:cNvSpPr>
                <a:spLocks noGrp="1" noRot="1" noChangeAspect="1" noMove="1" noResize="1" noEditPoints="1" noAdjustHandles="1" noChangeArrowheads="1" noChangeShapeType="1" noTextEdit="1"/>
              </p:cNvSpPr>
              <p:nvPr>
                <p:ph idx="1"/>
              </p:nvPr>
            </p:nvSpPr>
            <p:spPr>
              <a:xfrm>
                <a:off x="838200" y="1825624"/>
                <a:ext cx="10515600" cy="4833793"/>
              </a:xfrm>
              <a:blipFill>
                <a:blip r:embed="rId2"/>
                <a:stretch>
                  <a:fillRect l="-754" t="-2522"/>
                </a:stretch>
              </a:blipFill>
            </p:spPr>
            <p:txBody>
              <a:bodyPr/>
              <a:lstStyle/>
              <a:p>
                <a:r>
                  <a:rPr lang="en-US">
                    <a:noFill/>
                  </a:rPr>
                  <a:t> </a:t>
                </a:r>
              </a:p>
            </p:txBody>
          </p:sp>
        </mc:Fallback>
      </mc:AlternateContent>
    </p:spTree>
    <p:extLst>
      <p:ext uri="{BB962C8B-B14F-4D97-AF65-F5344CB8AC3E}">
        <p14:creationId xmlns:p14="http://schemas.microsoft.com/office/powerpoint/2010/main" val="41132734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4682</TotalTime>
  <Words>1277</Words>
  <Application>Microsoft Office PowerPoint</Application>
  <PresentationFormat>Widescreen</PresentationFormat>
  <Paragraphs>164</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Cambria Math</vt:lpstr>
      <vt:lpstr>Office Theme</vt:lpstr>
      <vt:lpstr>Lecture 12 probability and random variables  </vt:lpstr>
      <vt:lpstr>Review From Friday 2/16</vt:lpstr>
      <vt:lpstr>Deriving Sampling Distributions</vt:lpstr>
      <vt:lpstr>Mean and Standard Deviation of Discrete Random Variables</vt:lpstr>
      <vt:lpstr>The Bernoulli distribution </vt:lpstr>
      <vt:lpstr>The Binomial Distribution</vt:lpstr>
      <vt:lpstr>The Binomial Distribution</vt:lpstr>
      <vt:lpstr>Example:</vt:lpstr>
      <vt:lpstr>The Poisson Distribution </vt:lpstr>
      <vt:lpstr>Example:</vt:lpstr>
      <vt:lpstr>Continuous Random Variables</vt:lpstr>
      <vt:lpstr>Probability Density Functions</vt:lpstr>
      <vt:lpstr>Approximating Probabilities of Continuous Distributions</vt:lpstr>
      <vt:lpstr>PowerPoint Presentation</vt:lpstr>
      <vt:lpstr>PowerPoint Presentation</vt:lpstr>
      <vt:lpstr>Quartiles</vt:lpstr>
      <vt:lpstr>Mean and variance of Continuous Random Variables </vt:lpstr>
      <vt:lpstr>The Normal Distribution</vt:lpstr>
      <vt:lpstr>Computing Probabilities From A Normal Distribution</vt:lpstr>
      <vt:lpstr>Examples: </vt:lpstr>
      <vt:lpstr>Examples: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Jarred Kvamme</dc:creator>
  <cp:lastModifiedBy>Jarred Kvamme</cp:lastModifiedBy>
  <cp:revision>126</cp:revision>
  <dcterms:created xsi:type="dcterms:W3CDTF">2023-08-21T21:11:45Z</dcterms:created>
  <dcterms:modified xsi:type="dcterms:W3CDTF">2024-02-21T16:27:18Z</dcterms:modified>
</cp:coreProperties>
</file>