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50" r:id="rId4"/>
    <p:sldId id="349" r:id="rId5"/>
    <p:sldId id="257" r:id="rId6"/>
    <p:sldId id="352" r:id="rId7"/>
    <p:sldId id="353" r:id="rId8"/>
    <p:sldId id="354" r:id="rId9"/>
    <p:sldId id="347" r:id="rId10"/>
    <p:sldId id="355" r:id="rId11"/>
    <p:sldId id="334" r:id="rId12"/>
    <p:sldId id="351" r:id="rId13"/>
    <p:sldId id="258" r:id="rId14"/>
    <p:sldId id="259" r:id="rId15"/>
    <p:sldId id="260" r:id="rId16"/>
    <p:sldId id="261" r:id="rId17"/>
    <p:sldId id="267" r:id="rId18"/>
    <p:sldId id="263" r:id="rId19"/>
    <p:sldId id="264" r:id="rId20"/>
    <p:sldId id="265" r:id="rId21"/>
    <p:sldId id="268" r:id="rId22"/>
    <p:sldId id="269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CECE4-953C-4075-8D17-DCBCADF7FC9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B32169-557B-43CB-A940-337E4AE703C3}">
      <dgm:prSet/>
      <dgm:spPr/>
      <dgm:t>
        <a:bodyPr/>
        <a:lstStyle/>
        <a:p>
          <a:r>
            <a:rPr lang="en-US"/>
            <a:t>Studies 1 and 3 conflict with the results of study 2 – which should we trust?</a:t>
          </a:r>
        </a:p>
      </dgm:t>
    </dgm:pt>
    <dgm:pt modelId="{C5952777-BE03-4684-A4A3-1E04364EE559}" type="parTrans" cxnId="{23630540-C606-428E-BD77-4375FFE0BE9B}">
      <dgm:prSet/>
      <dgm:spPr/>
      <dgm:t>
        <a:bodyPr/>
        <a:lstStyle/>
        <a:p>
          <a:endParaRPr lang="en-US"/>
        </a:p>
      </dgm:t>
    </dgm:pt>
    <dgm:pt modelId="{9AD57C93-A7A6-434E-B385-678AFF17DB44}" type="sibTrans" cxnId="{23630540-C606-428E-BD77-4375FFE0BE9B}">
      <dgm:prSet/>
      <dgm:spPr/>
      <dgm:t>
        <a:bodyPr/>
        <a:lstStyle/>
        <a:p>
          <a:endParaRPr lang="en-US"/>
        </a:p>
      </dgm:t>
    </dgm:pt>
    <dgm:pt modelId="{DAE72E43-501B-4734-AB91-DF5DA28C9AB1}">
      <dgm:prSet/>
      <dgm:spPr/>
      <dgm:t>
        <a:bodyPr/>
        <a:lstStyle/>
        <a:p>
          <a:r>
            <a:rPr lang="en-US"/>
            <a:t>Study and sampling designs can have a major impact on results… </a:t>
          </a:r>
        </a:p>
      </dgm:t>
    </dgm:pt>
    <dgm:pt modelId="{CA5D9C9F-70DC-4300-B718-A7E34F3DA690}" type="parTrans" cxnId="{BB586EB5-92AE-477D-AC15-CE6EE179DAD1}">
      <dgm:prSet/>
      <dgm:spPr/>
      <dgm:t>
        <a:bodyPr/>
        <a:lstStyle/>
        <a:p>
          <a:endParaRPr lang="en-US"/>
        </a:p>
      </dgm:t>
    </dgm:pt>
    <dgm:pt modelId="{E67F7DBC-42CA-43DC-A769-9C3F6D67FC39}" type="sibTrans" cxnId="{BB586EB5-92AE-477D-AC15-CE6EE179DAD1}">
      <dgm:prSet/>
      <dgm:spPr/>
      <dgm:t>
        <a:bodyPr/>
        <a:lstStyle/>
        <a:p>
          <a:endParaRPr lang="en-US"/>
        </a:p>
      </dgm:t>
    </dgm:pt>
    <dgm:pt modelId="{36F7548E-BCCD-4DB5-B8D5-494ABACF1971}">
      <dgm:prSet/>
      <dgm:spPr/>
      <dgm:t>
        <a:bodyPr/>
        <a:lstStyle/>
        <a:p>
          <a:r>
            <a:rPr lang="en-US"/>
            <a:t>Knowledge of different study designs helps guide us in deciding what research we should trust and when we should be skeptical. </a:t>
          </a:r>
        </a:p>
      </dgm:t>
    </dgm:pt>
    <dgm:pt modelId="{8958B8CC-7660-4973-A123-EF2222E6C0D4}" type="parTrans" cxnId="{E5033156-B6E0-468F-B796-74585A13EC64}">
      <dgm:prSet/>
      <dgm:spPr/>
      <dgm:t>
        <a:bodyPr/>
        <a:lstStyle/>
        <a:p>
          <a:endParaRPr lang="en-US"/>
        </a:p>
      </dgm:t>
    </dgm:pt>
    <dgm:pt modelId="{E2814943-A315-4C17-B1A8-2BB608C009B8}" type="sibTrans" cxnId="{E5033156-B6E0-468F-B796-74585A13EC64}">
      <dgm:prSet/>
      <dgm:spPr/>
      <dgm:t>
        <a:bodyPr/>
        <a:lstStyle/>
        <a:p>
          <a:endParaRPr lang="en-US"/>
        </a:p>
      </dgm:t>
    </dgm:pt>
    <dgm:pt modelId="{AE08DB4A-BB92-419F-B08F-C09EDD6F7A98}" type="pres">
      <dgm:prSet presAssocID="{4AACECE4-953C-4075-8D17-DCBCADF7FC9B}" presName="vert0" presStyleCnt="0">
        <dgm:presLayoutVars>
          <dgm:dir/>
          <dgm:animOne val="branch"/>
          <dgm:animLvl val="lvl"/>
        </dgm:presLayoutVars>
      </dgm:prSet>
      <dgm:spPr/>
    </dgm:pt>
    <dgm:pt modelId="{5A55EC42-78B1-473A-9D37-FB3FC0DE7D20}" type="pres">
      <dgm:prSet presAssocID="{72B32169-557B-43CB-A940-337E4AE703C3}" presName="thickLine" presStyleLbl="alignNode1" presStyleIdx="0" presStyleCnt="3"/>
      <dgm:spPr/>
    </dgm:pt>
    <dgm:pt modelId="{0C0A18AF-A374-40ED-A70C-2C171AA5CFAC}" type="pres">
      <dgm:prSet presAssocID="{72B32169-557B-43CB-A940-337E4AE703C3}" presName="horz1" presStyleCnt="0"/>
      <dgm:spPr/>
    </dgm:pt>
    <dgm:pt modelId="{FB8FDFFC-7622-4D69-BB96-28194D0478F0}" type="pres">
      <dgm:prSet presAssocID="{72B32169-557B-43CB-A940-337E4AE703C3}" presName="tx1" presStyleLbl="revTx" presStyleIdx="0" presStyleCnt="3"/>
      <dgm:spPr/>
    </dgm:pt>
    <dgm:pt modelId="{4653C3D2-6D17-47DD-8C49-4F38B0DD4828}" type="pres">
      <dgm:prSet presAssocID="{72B32169-557B-43CB-A940-337E4AE703C3}" presName="vert1" presStyleCnt="0"/>
      <dgm:spPr/>
    </dgm:pt>
    <dgm:pt modelId="{EAA19C19-46F5-4832-8D6F-E33ACF57D666}" type="pres">
      <dgm:prSet presAssocID="{DAE72E43-501B-4734-AB91-DF5DA28C9AB1}" presName="thickLine" presStyleLbl="alignNode1" presStyleIdx="1" presStyleCnt="3"/>
      <dgm:spPr/>
    </dgm:pt>
    <dgm:pt modelId="{4E56D6B9-B786-4B4A-8613-CED842634E46}" type="pres">
      <dgm:prSet presAssocID="{DAE72E43-501B-4734-AB91-DF5DA28C9AB1}" presName="horz1" presStyleCnt="0"/>
      <dgm:spPr/>
    </dgm:pt>
    <dgm:pt modelId="{421A031B-F274-4A6D-A832-2D4DA09420C6}" type="pres">
      <dgm:prSet presAssocID="{DAE72E43-501B-4734-AB91-DF5DA28C9AB1}" presName="tx1" presStyleLbl="revTx" presStyleIdx="1" presStyleCnt="3"/>
      <dgm:spPr/>
    </dgm:pt>
    <dgm:pt modelId="{4DB48790-CB20-4097-A9F3-11111A9BCA54}" type="pres">
      <dgm:prSet presAssocID="{DAE72E43-501B-4734-AB91-DF5DA28C9AB1}" presName="vert1" presStyleCnt="0"/>
      <dgm:spPr/>
    </dgm:pt>
    <dgm:pt modelId="{01330C05-AAEF-4C38-8014-CCFA89495618}" type="pres">
      <dgm:prSet presAssocID="{36F7548E-BCCD-4DB5-B8D5-494ABACF1971}" presName="thickLine" presStyleLbl="alignNode1" presStyleIdx="2" presStyleCnt="3"/>
      <dgm:spPr/>
    </dgm:pt>
    <dgm:pt modelId="{9AE4C57F-9A1F-448A-8598-C4D280D56671}" type="pres">
      <dgm:prSet presAssocID="{36F7548E-BCCD-4DB5-B8D5-494ABACF1971}" presName="horz1" presStyleCnt="0"/>
      <dgm:spPr/>
    </dgm:pt>
    <dgm:pt modelId="{6F8D50F1-B23D-44B5-BAB8-E526FFCB26FD}" type="pres">
      <dgm:prSet presAssocID="{36F7548E-BCCD-4DB5-B8D5-494ABACF1971}" presName="tx1" presStyleLbl="revTx" presStyleIdx="2" presStyleCnt="3"/>
      <dgm:spPr/>
    </dgm:pt>
    <dgm:pt modelId="{F865D1D5-06B9-4DBE-9801-299726BF38E6}" type="pres">
      <dgm:prSet presAssocID="{36F7548E-BCCD-4DB5-B8D5-494ABACF1971}" presName="vert1" presStyleCnt="0"/>
      <dgm:spPr/>
    </dgm:pt>
  </dgm:ptLst>
  <dgm:cxnLst>
    <dgm:cxn modelId="{77065A23-1EEA-4E2D-8DF4-2840B991BA87}" type="presOf" srcId="{DAE72E43-501B-4734-AB91-DF5DA28C9AB1}" destId="{421A031B-F274-4A6D-A832-2D4DA09420C6}" srcOrd="0" destOrd="0" presId="urn:microsoft.com/office/officeart/2008/layout/LinedList"/>
    <dgm:cxn modelId="{23630540-C606-428E-BD77-4375FFE0BE9B}" srcId="{4AACECE4-953C-4075-8D17-DCBCADF7FC9B}" destId="{72B32169-557B-43CB-A940-337E4AE703C3}" srcOrd="0" destOrd="0" parTransId="{C5952777-BE03-4684-A4A3-1E04364EE559}" sibTransId="{9AD57C93-A7A6-434E-B385-678AFF17DB44}"/>
    <dgm:cxn modelId="{E5033156-B6E0-468F-B796-74585A13EC64}" srcId="{4AACECE4-953C-4075-8D17-DCBCADF7FC9B}" destId="{36F7548E-BCCD-4DB5-B8D5-494ABACF1971}" srcOrd="2" destOrd="0" parTransId="{8958B8CC-7660-4973-A123-EF2222E6C0D4}" sibTransId="{E2814943-A315-4C17-B1A8-2BB608C009B8}"/>
    <dgm:cxn modelId="{7C3B475A-C52B-44B1-A24D-7A0D48CC10B4}" type="presOf" srcId="{36F7548E-BCCD-4DB5-B8D5-494ABACF1971}" destId="{6F8D50F1-B23D-44B5-BAB8-E526FFCB26FD}" srcOrd="0" destOrd="0" presId="urn:microsoft.com/office/officeart/2008/layout/LinedList"/>
    <dgm:cxn modelId="{CCC1AB85-15C0-4B01-8C16-8404B3C4F571}" type="presOf" srcId="{4AACECE4-953C-4075-8D17-DCBCADF7FC9B}" destId="{AE08DB4A-BB92-419F-B08F-C09EDD6F7A98}" srcOrd="0" destOrd="0" presId="urn:microsoft.com/office/officeart/2008/layout/LinedList"/>
    <dgm:cxn modelId="{BB586EB5-92AE-477D-AC15-CE6EE179DAD1}" srcId="{4AACECE4-953C-4075-8D17-DCBCADF7FC9B}" destId="{DAE72E43-501B-4734-AB91-DF5DA28C9AB1}" srcOrd="1" destOrd="0" parTransId="{CA5D9C9F-70DC-4300-B718-A7E34F3DA690}" sibTransId="{E67F7DBC-42CA-43DC-A769-9C3F6D67FC39}"/>
    <dgm:cxn modelId="{C4E884B5-40D0-4412-8189-2F42201E487F}" type="presOf" srcId="{72B32169-557B-43CB-A940-337E4AE703C3}" destId="{FB8FDFFC-7622-4D69-BB96-28194D0478F0}" srcOrd="0" destOrd="0" presId="urn:microsoft.com/office/officeart/2008/layout/LinedList"/>
    <dgm:cxn modelId="{1575B7FC-223E-465F-A970-E566E3E54191}" type="presParOf" srcId="{AE08DB4A-BB92-419F-B08F-C09EDD6F7A98}" destId="{5A55EC42-78B1-473A-9D37-FB3FC0DE7D20}" srcOrd="0" destOrd="0" presId="urn:microsoft.com/office/officeart/2008/layout/LinedList"/>
    <dgm:cxn modelId="{FE624DE3-DFA4-4228-80A5-09BF28B3403A}" type="presParOf" srcId="{AE08DB4A-BB92-419F-B08F-C09EDD6F7A98}" destId="{0C0A18AF-A374-40ED-A70C-2C171AA5CFAC}" srcOrd="1" destOrd="0" presId="urn:microsoft.com/office/officeart/2008/layout/LinedList"/>
    <dgm:cxn modelId="{66968E70-E786-4927-AE66-99ABFE1B7BDB}" type="presParOf" srcId="{0C0A18AF-A374-40ED-A70C-2C171AA5CFAC}" destId="{FB8FDFFC-7622-4D69-BB96-28194D0478F0}" srcOrd="0" destOrd="0" presId="urn:microsoft.com/office/officeart/2008/layout/LinedList"/>
    <dgm:cxn modelId="{E42469E9-5D78-4B25-A1E0-099E343D5075}" type="presParOf" srcId="{0C0A18AF-A374-40ED-A70C-2C171AA5CFAC}" destId="{4653C3D2-6D17-47DD-8C49-4F38B0DD4828}" srcOrd="1" destOrd="0" presId="urn:microsoft.com/office/officeart/2008/layout/LinedList"/>
    <dgm:cxn modelId="{A4BC9896-0648-4BB2-AF48-99A0E95C953B}" type="presParOf" srcId="{AE08DB4A-BB92-419F-B08F-C09EDD6F7A98}" destId="{EAA19C19-46F5-4832-8D6F-E33ACF57D666}" srcOrd="2" destOrd="0" presId="urn:microsoft.com/office/officeart/2008/layout/LinedList"/>
    <dgm:cxn modelId="{5582EFBA-1F13-481F-A7D1-A57296D91040}" type="presParOf" srcId="{AE08DB4A-BB92-419F-B08F-C09EDD6F7A98}" destId="{4E56D6B9-B786-4B4A-8613-CED842634E46}" srcOrd="3" destOrd="0" presId="urn:microsoft.com/office/officeart/2008/layout/LinedList"/>
    <dgm:cxn modelId="{1460603A-6F7F-4354-A0D3-58DA0BD37DEE}" type="presParOf" srcId="{4E56D6B9-B786-4B4A-8613-CED842634E46}" destId="{421A031B-F274-4A6D-A832-2D4DA09420C6}" srcOrd="0" destOrd="0" presId="urn:microsoft.com/office/officeart/2008/layout/LinedList"/>
    <dgm:cxn modelId="{A49C1457-8064-44B9-8E55-A5AB05BDF67A}" type="presParOf" srcId="{4E56D6B9-B786-4B4A-8613-CED842634E46}" destId="{4DB48790-CB20-4097-A9F3-11111A9BCA54}" srcOrd="1" destOrd="0" presId="urn:microsoft.com/office/officeart/2008/layout/LinedList"/>
    <dgm:cxn modelId="{E6CF8F81-6AD6-4C95-A14D-380E56CC79EF}" type="presParOf" srcId="{AE08DB4A-BB92-419F-B08F-C09EDD6F7A98}" destId="{01330C05-AAEF-4C38-8014-CCFA89495618}" srcOrd="4" destOrd="0" presId="urn:microsoft.com/office/officeart/2008/layout/LinedList"/>
    <dgm:cxn modelId="{50BDA42C-4609-40EC-9FBF-8F568D8F6EE0}" type="presParOf" srcId="{AE08DB4A-BB92-419F-B08F-C09EDD6F7A98}" destId="{9AE4C57F-9A1F-448A-8598-C4D280D56671}" srcOrd="5" destOrd="0" presId="urn:microsoft.com/office/officeart/2008/layout/LinedList"/>
    <dgm:cxn modelId="{7C7EF1E7-5647-406B-A688-28E905604F99}" type="presParOf" srcId="{9AE4C57F-9A1F-448A-8598-C4D280D56671}" destId="{6F8D50F1-B23D-44B5-BAB8-E526FFCB26FD}" srcOrd="0" destOrd="0" presId="urn:microsoft.com/office/officeart/2008/layout/LinedList"/>
    <dgm:cxn modelId="{AB212A5A-565E-4313-A5B1-96EE55B94636}" type="presParOf" srcId="{9AE4C57F-9A1F-448A-8598-C4D280D56671}" destId="{F865D1D5-06B9-4DBE-9801-299726BF38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F9BAF-2B54-41EA-83EC-E97373B56B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1082D-B410-48A3-BF4D-13939248D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an </a:t>
          </a:r>
          <a:r>
            <a:rPr lang="en-US" b="1"/>
            <a:t>experimental study</a:t>
          </a:r>
          <a:r>
            <a:rPr lang="en-US"/>
            <a:t>, researchers assign subjects to experimental conditions called </a:t>
          </a:r>
          <a:r>
            <a:rPr lang="en-US" b="1"/>
            <a:t>treatments</a:t>
          </a:r>
          <a:r>
            <a:rPr lang="en-US"/>
            <a:t> and then observe outcomes of the response variable(s). </a:t>
          </a:r>
        </a:p>
      </dgm:t>
    </dgm:pt>
    <dgm:pt modelId="{CB17413F-9F2E-4FB6-8A69-B1AB7D4A92A8}" type="parTrans" cxnId="{F6B3BCF8-113E-48AE-859A-D7E7264CDCA8}">
      <dgm:prSet/>
      <dgm:spPr/>
      <dgm:t>
        <a:bodyPr/>
        <a:lstStyle/>
        <a:p>
          <a:endParaRPr lang="en-US"/>
        </a:p>
      </dgm:t>
    </dgm:pt>
    <dgm:pt modelId="{F43446C5-290B-4A3B-8C81-E2F620E48EF9}" type="sibTrans" cxnId="{F6B3BCF8-113E-48AE-859A-D7E7264CDCA8}">
      <dgm:prSet/>
      <dgm:spPr/>
      <dgm:t>
        <a:bodyPr/>
        <a:lstStyle/>
        <a:p>
          <a:endParaRPr lang="en-US"/>
        </a:p>
      </dgm:t>
    </dgm:pt>
    <dgm:pt modelId="{10C7FF49-EE21-4FC2-97F2-621A292788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an </a:t>
          </a:r>
          <a:r>
            <a:rPr lang="en-US" b="1"/>
            <a:t>observational study </a:t>
          </a:r>
          <a:r>
            <a:rPr lang="en-US"/>
            <a:t>the researcher observes values of the response and explanatory variables in different subjects without any manipulation of the subjects in the study </a:t>
          </a:r>
        </a:p>
      </dgm:t>
    </dgm:pt>
    <dgm:pt modelId="{9FAC6B91-48E2-421C-A3FF-BCD0D094E973}" type="parTrans" cxnId="{82331EBC-C0E3-473D-B329-06090898C335}">
      <dgm:prSet/>
      <dgm:spPr/>
      <dgm:t>
        <a:bodyPr/>
        <a:lstStyle/>
        <a:p>
          <a:endParaRPr lang="en-US"/>
        </a:p>
      </dgm:t>
    </dgm:pt>
    <dgm:pt modelId="{5FD9248F-3EBA-40EF-A393-141D229CBF8F}" type="sibTrans" cxnId="{82331EBC-C0E3-473D-B329-06090898C335}">
      <dgm:prSet/>
      <dgm:spPr/>
      <dgm:t>
        <a:bodyPr/>
        <a:lstStyle/>
        <a:p>
          <a:endParaRPr lang="en-US"/>
        </a:p>
      </dgm:t>
    </dgm:pt>
    <dgm:pt modelId="{52AB3A3D-FC4B-4582-A882-E502D3CCE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(if any) of the three studies we examined are experimental? Which are observational?</a:t>
          </a:r>
        </a:p>
      </dgm:t>
    </dgm:pt>
    <dgm:pt modelId="{F48A16C3-1163-4C06-A434-D82F6DA47103}" type="parTrans" cxnId="{6E974A50-EEEA-428A-8EED-23D1ADB4C34F}">
      <dgm:prSet/>
      <dgm:spPr/>
      <dgm:t>
        <a:bodyPr/>
        <a:lstStyle/>
        <a:p>
          <a:endParaRPr lang="en-US"/>
        </a:p>
      </dgm:t>
    </dgm:pt>
    <dgm:pt modelId="{2FF06C31-734D-49DB-AC68-DB3E2C08C9D6}" type="sibTrans" cxnId="{6E974A50-EEEA-428A-8EED-23D1ADB4C34F}">
      <dgm:prSet/>
      <dgm:spPr/>
      <dgm:t>
        <a:bodyPr/>
        <a:lstStyle/>
        <a:p>
          <a:endParaRPr lang="en-US"/>
        </a:p>
      </dgm:t>
    </dgm:pt>
    <dgm:pt modelId="{7968FCBC-9EBB-454F-9B53-9BA91CE3FD1C}" type="pres">
      <dgm:prSet presAssocID="{437F9BAF-2B54-41EA-83EC-E97373B56B74}" presName="root" presStyleCnt="0">
        <dgm:presLayoutVars>
          <dgm:dir/>
          <dgm:resizeHandles val="exact"/>
        </dgm:presLayoutVars>
      </dgm:prSet>
      <dgm:spPr/>
    </dgm:pt>
    <dgm:pt modelId="{EB6CF66D-6B5F-4D31-BF5B-18E68DFE68D3}" type="pres">
      <dgm:prSet presAssocID="{A661082D-B410-48A3-BF4D-13939248D73F}" presName="compNode" presStyleCnt="0"/>
      <dgm:spPr/>
    </dgm:pt>
    <dgm:pt modelId="{64915508-8938-461A-BDA0-570DC0C1966C}" type="pres">
      <dgm:prSet presAssocID="{A661082D-B410-48A3-BF4D-13939248D73F}" presName="bgRect" presStyleLbl="bgShp" presStyleIdx="0" presStyleCnt="3"/>
      <dgm:spPr/>
    </dgm:pt>
    <dgm:pt modelId="{C2232C65-3A55-4039-8413-8793C289412C}" type="pres">
      <dgm:prSet presAssocID="{A661082D-B410-48A3-BF4D-13939248D7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520F25A-5AE7-49C6-9CE4-283845ABF8EA}" type="pres">
      <dgm:prSet presAssocID="{A661082D-B410-48A3-BF4D-13939248D73F}" presName="spaceRect" presStyleCnt="0"/>
      <dgm:spPr/>
    </dgm:pt>
    <dgm:pt modelId="{5A174DD6-9441-4CC3-A760-5186B5144DA4}" type="pres">
      <dgm:prSet presAssocID="{A661082D-B410-48A3-BF4D-13939248D73F}" presName="parTx" presStyleLbl="revTx" presStyleIdx="0" presStyleCnt="3">
        <dgm:presLayoutVars>
          <dgm:chMax val="0"/>
          <dgm:chPref val="0"/>
        </dgm:presLayoutVars>
      </dgm:prSet>
      <dgm:spPr/>
    </dgm:pt>
    <dgm:pt modelId="{ED34F73F-9B0C-4B4A-8C26-E3AE8BB8E5F7}" type="pres">
      <dgm:prSet presAssocID="{F43446C5-290B-4A3B-8C81-E2F620E48EF9}" presName="sibTrans" presStyleCnt="0"/>
      <dgm:spPr/>
    </dgm:pt>
    <dgm:pt modelId="{35B6CC78-CD87-45E3-9CEE-A1FD8BCF5EB3}" type="pres">
      <dgm:prSet presAssocID="{10C7FF49-EE21-4FC2-97F2-621A292788C3}" presName="compNode" presStyleCnt="0"/>
      <dgm:spPr/>
    </dgm:pt>
    <dgm:pt modelId="{6E979752-E94C-48F0-8297-7C03FB34E56D}" type="pres">
      <dgm:prSet presAssocID="{10C7FF49-EE21-4FC2-97F2-621A292788C3}" presName="bgRect" presStyleLbl="bgShp" presStyleIdx="1" presStyleCnt="3"/>
      <dgm:spPr/>
    </dgm:pt>
    <dgm:pt modelId="{AC7AC0BF-2B5B-4796-ADC9-7AAFDA8E71B9}" type="pres">
      <dgm:prSet presAssocID="{10C7FF49-EE21-4FC2-97F2-621A292788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376B24-054F-455C-B081-BF40295F3A1E}" type="pres">
      <dgm:prSet presAssocID="{10C7FF49-EE21-4FC2-97F2-621A292788C3}" presName="spaceRect" presStyleCnt="0"/>
      <dgm:spPr/>
    </dgm:pt>
    <dgm:pt modelId="{11DD3115-5AEA-414A-833E-4D6C8E2C9F75}" type="pres">
      <dgm:prSet presAssocID="{10C7FF49-EE21-4FC2-97F2-621A292788C3}" presName="parTx" presStyleLbl="revTx" presStyleIdx="1" presStyleCnt="3">
        <dgm:presLayoutVars>
          <dgm:chMax val="0"/>
          <dgm:chPref val="0"/>
        </dgm:presLayoutVars>
      </dgm:prSet>
      <dgm:spPr/>
    </dgm:pt>
    <dgm:pt modelId="{F324CD7E-56A7-4D3A-A54F-DD1004FCA353}" type="pres">
      <dgm:prSet presAssocID="{5FD9248F-3EBA-40EF-A393-141D229CBF8F}" presName="sibTrans" presStyleCnt="0"/>
      <dgm:spPr/>
    </dgm:pt>
    <dgm:pt modelId="{A5CEAA64-7C8B-4ACD-87D5-C47E9A73E633}" type="pres">
      <dgm:prSet presAssocID="{52AB3A3D-FC4B-4582-A882-E502D3CCE4DE}" presName="compNode" presStyleCnt="0"/>
      <dgm:spPr/>
    </dgm:pt>
    <dgm:pt modelId="{06188888-6A3D-4E6D-AD4D-23FB8E9FF339}" type="pres">
      <dgm:prSet presAssocID="{52AB3A3D-FC4B-4582-A882-E502D3CCE4DE}" presName="bgRect" presStyleLbl="bgShp" presStyleIdx="2" presStyleCnt="3"/>
      <dgm:spPr/>
    </dgm:pt>
    <dgm:pt modelId="{AB741336-FDB3-4001-87ED-42425D4085F4}" type="pres">
      <dgm:prSet presAssocID="{52AB3A3D-FC4B-4582-A882-E502D3CCE4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393AAECA-D2F3-448E-9EDD-D13BC8FE50FE}" type="pres">
      <dgm:prSet presAssocID="{52AB3A3D-FC4B-4582-A882-E502D3CCE4DE}" presName="spaceRect" presStyleCnt="0"/>
      <dgm:spPr/>
    </dgm:pt>
    <dgm:pt modelId="{B7ECC409-BA89-4C61-B658-FFCFE3ACE08D}" type="pres">
      <dgm:prSet presAssocID="{52AB3A3D-FC4B-4582-A882-E502D3CCE4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39CDA2D-4646-4498-B6E9-965AABE7D97A}" type="presOf" srcId="{437F9BAF-2B54-41EA-83EC-E97373B56B74}" destId="{7968FCBC-9EBB-454F-9B53-9BA91CE3FD1C}" srcOrd="0" destOrd="0" presId="urn:microsoft.com/office/officeart/2018/2/layout/IconVerticalSolidList"/>
    <dgm:cxn modelId="{A2F37869-D115-43CF-9F97-81366D46564C}" type="presOf" srcId="{A661082D-B410-48A3-BF4D-13939248D73F}" destId="{5A174DD6-9441-4CC3-A760-5186B5144DA4}" srcOrd="0" destOrd="0" presId="urn:microsoft.com/office/officeart/2018/2/layout/IconVerticalSolidList"/>
    <dgm:cxn modelId="{6E974A50-EEEA-428A-8EED-23D1ADB4C34F}" srcId="{437F9BAF-2B54-41EA-83EC-E97373B56B74}" destId="{52AB3A3D-FC4B-4582-A882-E502D3CCE4DE}" srcOrd="2" destOrd="0" parTransId="{F48A16C3-1163-4C06-A434-D82F6DA47103}" sibTransId="{2FF06C31-734D-49DB-AC68-DB3E2C08C9D6}"/>
    <dgm:cxn modelId="{464CB970-0826-4402-8862-6EE172BF2B79}" type="presOf" srcId="{10C7FF49-EE21-4FC2-97F2-621A292788C3}" destId="{11DD3115-5AEA-414A-833E-4D6C8E2C9F75}" srcOrd="0" destOrd="0" presId="urn:microsoft.com/office/officeart/2018/2/layout/IconVerticalSolidList"/>
    <dgm:cxn modelId="{F7338459-7045-4DA5-9D60-82B9D89C83CC}" type="presOf" srcId="{52AB3A3D-FC4B-4582-A882-E502D3CCE4DE}" destId="{B7ECC409-BA89-4C61-B658-FFCFE3ACE08D}" srcOrd="0" destOrd="0" presId="urn:microsoft.com/office/officeart/2018/2/layout/IconVerticalSolidList"/>
    <dgm:cxn modelId="{82331EBC-C0E3-473D-B329-06090898C335}" srcId="{437F9BAF-2B54-41EA-83EC-E97373B56B74}" destId="{10C7FF49-EE21-4FC2-97F2-621A292788C3}" srcOrd="1" destOrd="0" parTransId="{9FAC6B91-48E2-421C-A3FF-BCD0D094E973}" sibTransId="{5FD9248F-3EBA-40EF-A393-141D229CBF8F}"/>
    <dgm:cxn modelId="{F6B3BCF8-113E-48AE-859A-D7E7264CDCA8}" srcId="{437F9BAF-2B54-41EA-83EC-E97373B56B74}" destId="{A661082D-B410-48A3-BF4D-13939248D73F}" srcOrd="0" destOrd="0" parTransId="{CB17413F-9F2E-4FB6-8A69-B1AB7D4A92A8}" sibTransId="{F43446C5-290B-4A3B-8C81-E2F620E48EF9}"/>
    <dgm:cxn modelId="{ABBD72BF-C07F-484C-8124-390A0251D20B}" type="presParOf" srcId="{7968FCBC-9EBB-454F-9B53-9BA91CE3FD1C}" destId="{EB6CF66D-6B5F-4D31-BF5B-18E68DFE68D3}" srcOrd="0" destOrd="0" presId="urn:microsoft.com/office/officeart/2018/2/layout/IconVerticalSolidList"/>
    <dgm:cxn modelId="{2B7FD10B-324E-4C22-ADC8-F52F9527F2FF}" type="presParOf" srcId="{EB6CF66D-6B5F-4D31-BF5B-18E68DFE68D3}" destId="{64915508-8938-461A-BDA0-570DC0C1966C}" srcOrd="0" destOrd="0" presId="urn:microsoft.com/office/officeart/2018/2/layout/IconVerticalSolidList"/>
    <dgm:cxn modelId="{C1301F6D-A1AE-4920-896E-9534B22102DA}" type="presParOf" srcId="{EB6CF66D-6B5F-4D31-BF5B-18E68DFE68D3}" destId="{C2232C65-3A55-4039-8413-8793C289412C}" srcOrd="1" destOrd="0" presId="urn:microsoft.com/office/officeart/2018/2/layout/IconVerticalSolidList"/>
    <dgm:cxn modelId="{8503ECBF-7CA1-4353-A957-D3F375ED7996}" type="presParOf" srcId="{EB6CF66D-6B5F-4D31-BF5B-18E68DFE68D3}" destId="{4520F25A-5AE7-49C6-9CE4-283845ABF8EA}" srcOrd="2" destOrd="0" presId="urn:microsoft.com/office/officeart/2018/2/layout/IconVerticalSolidList"/>
    <dgm:cxn modelId="{6CAFB9FF-3C8E-402D-A532-8D290D4FB65C}" type="presParOf" srcId="{EB6CF66D-6B5F-4D31-BF5B-18E68DFE68D3}" destId="{5A174DD6-9441-4CC3-A760-5186B5144DA4}" srcOrd="3" destOrd="0" presId="urn:microsoft.com/office/officeart/2018/2/layout/IconVerticalSolidList"/>
    <dgm:cxn modelId="{11D514C1-D9CA-43AE-B954-6C6AAED2A517}" type="presParOf" srcId="{7968FCBC-9EBB-454F-9B53-9BA91CE3FD1C}" destId="{ED34F73F-9B0C-4B4A-8C26-E3AE8BB8E5F7}" srcOrd="1" destOrd="0" presId="urn:microsoft.com/office/officeart/2018/2/layout/IconVerticalSolidList"/>
    <dgm:cxn modelId="{C6DB5309-0D20-4260-98BA-F5A99871FFB6}" type="presParOf" srcId="{7968FCBC-9EBB-454F-9B53-9BA91CE3FD1C}" destId="{35B6CC78-CD87-45E3-9CEE-A1FD8BCF5EB3}" srcOrd="2" destOrd="0" presId="urn:microsoft.com/office/officeart/2018/2/layout/IconVerticalSolidList"/>
    <dgm:cxn modelId="{7B1A68BC-E30B-4C7E-ACBB-88A057000FF6}" type="presParOf" srcId="{35B6CC78-CD87-45E3-9CEE-A1FD8BCF5EB3}" destId="{6E979752-E94C-48F0-8297-7C03FB34E56D}" srcOrd="0" destOrd="0" presId="urn:microsoft.com/office/officeart/2018/2/layout/IconVerticalSolidList"/>
    <dgm:cxn modelId="{E1D792B5-3EB3-4C29-BBC8-C4A330D1D70E}" type="presParOf" srcId="{35B6CC78-CD87-45E3-9CEE-A1FD8BCF5EB3}" destId="{AC7AC0BF-2B5B-4796-ADC9-7AAFDA8E71B9}" srcOrd="1" destOrd="0" presId="urn:microsoft.com/office/officeart/2018/2/layout/IconVerticalSolidList"/>
    <dgm:cxn modelId="{64F237DF-52B2-4443-8FD2-E219C28E3337}" type="presParOf" srcId="{35B6CC78-CD87-45E3-9CEE-A1FD8BCF5EB3}" destId="{CE376B24-054F-455C-B081-BF40295F3A1E}" srcOrd="2" destOrd="0" presId="urn:microsoft.com/office/officeart/2018/2/layout/IconVerticalSolidList"/>
    <dgm:cxn modelId="{FBC93868-1FF5-400E-88BA-09F67FDBE97D}" type="presParOf" srcId="{35B6CC78-CD87-45E3-9CEE-A1FD8BCF5EB3}" destId="{11DD3115-5AEA-414A-833E-4D6C8E2C9F75}" srcOrd="3" destOrd="0" presId="urn:microsoft.com/office/officeart/2018/2/layout/IconVerticalSolidList"/>
    <dgm:cxn modelId="{B714624D-A4A4-4B95-B266-9FCF4B971C89}" type="presParOf" srcId="{7968FCBC-9EBB-454F-9B53-9BA91CE3FD1C}" destId="{F324CD7E-56A7-4D3A-A54F-DD1004FCA353}" srcOrd="3" destOrd="0" presId="urn:microsoft.com/office/officeart/2018/2/layout/IconVerticalSolidList"/>
    <dgm:cxn modelId="{4A18725D-70A4-431E-A33B-893E06FC44AE}" type="presParOf" srcId="{7968FCBC-9EBB-454F-9B53-9BA91CE3FD1C}" destId="{A5CEAA64-7C8B-4ACD-87D5-C47E9A73E633}" srcOrd="4" destOrd="0" presId="urn:microsoft.com/office/officeart/2018/2/layout/IconVerticalSolidList"/>
    <dgm:cxn modelId="{71342BAE-4A8F-4619-A5FC-99899D147514}" type="presParOf" srcId="{A5CEAA64-7C8B-4ACD-87D5-C47E9A73E633}" destId="{06188888-6A3D-4E6D-AD4D-23FB8E9FF339}" srcOrd="0" destOrd="0" presId="urn:microsoft.com/office/officeart/2018/2/layout/IconVerticalSolidList"/>
    <dgm:cxn modelId="{4D2FA5A8-A061-4E80-A1F8-1E452952E023}" type="presParOf" srcId="{A5CEAA64-7C8B-4ACD-87D5-C47E9A73E633}" destId="{AB741336-FDB3-4001-87ED-42425D4085F4}" srcOrd="1" destOrd="0" presId="urn:microsoft.com/office/officeart/2018/2/layout/IconVerticalSolidList"/>
    <dgm:cxn modelId="{751A102F-5AD3-42A4-8FFB-8B8AE9560028}" type="presParOf" srcId="{A5CEAA64-7C8B-4ACD-87D5-C47E9A73E633}" destId="{393AAECA-D2F3-448E-9EDD-D13BC8FE50FE}" srcOrd="2" destOrd="0" presId="urn:microsoft.com/office/officeart/2018/2/layout/IconVerticalSolidList"/>
    <dgm:cxn modelId="{F9C546EA-7FCB-42B4-832A-28C7056C0B2A}" type="presParOf" srcId="{A5CEAA64-7C8B-4ACD-87D5-C47E9A73E633}" destId="{B7ECC409-BA89-4C61-B658-FFCFE3ACE0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5EC42-78B1-473A-9D37-FB3FC0DE7D20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FDFFC-7622-4D69-BB96-28194D0478F0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Studies 1 and 3 conflict with the results of study 2 – which should we trust?</a:t>
          </a:r>
        </a:p>
      </dsp:txBody>
      <dsp:txXfrm>
        <a:off x="0" y="2703"/>
        <a:ext cx="6900512" cy="1843578"/>
      </dsp:txXfrm>
    </dsp:sp>
    <dsp:sp modelId="{EAA19C19-46F5-4832-8D6F-E33ACF57D66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A031B-F274-4A6D-A832-2D4DA09420C6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Study and sampling designs can have a major impact on results… </a:t>
          </a:r>
        </a:p>
      </dsp:txBody>
      <dsp:txXfrm>
        <a:off x="0" y="1846281"/>
        <a:ext cx="6900512" cy="1843578"/>
      </dsp:txXfrm>
    </dsp:sp>
    <dsp:sp modelId="{01330C05-AAEF-4C38-8014-CCFA8949561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D50F1-B23D-44B5-BAB8-E526FFCB26F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Knowledge of different study designs helps guide us in deciding what research we should trust and when we should be skeptical. 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15508-8938-461A-BDA0-570DC0C1966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32C65-3A55-4039-8413-8793C289412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74DD6-9441-4CC3-A760-5186B5144DA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an </a:t>
          </a:r>
          <a:r>
            <a:rPr lang="en-US" sz="2100" b="1" kern="1200"/>
            <a:t>experimental study</a:t>
          </a:r>
          <a:r>
            <a:rPr lang="en-US" sz="2100" kern="1200"/>
            <a:t>, researchers assign subjects to experimental conditions called </a:t>
          </a:r>
          <a:r>
            <a:rPr lang="en-US" sz="2100" b="1" kern="1200"/>
            <a:t>treatments</a:t>
          </a:r>
          <a:r>
            <a:rPr lang="en-US" sz="2100" kern="1200"/>
            <a:t> and then observe outcomes of the response variable(s). </a:t>
          </a:r>
        </a:p>
      </dsp:txBody>
      <dsp:txXfrm>
        <a:off x="1435590" y="531"/>
        <a:ext cx="9080009" cy="1242935"/>
      </dsp:txXfrm>
    </dsp:sp>
    <dsp:sp modelId="{6E979752-E94C-48F0-8297-7C03FB34E56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AC0BF-2B5B-4796-ADC9-7AAFDA8E71B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D3115-5AEA-414A-833E-4D6C8E2C9F7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an </a:t>
          </a:r>
          <a:r>
            <a:rPr lang="en-US" sz="2100" b="1" kern="1200"/>
            <a:t>observational study </a:t>
          </a:r>
          <a:r>
            <a:rPr lang="en-US" sz="2100" kern="1200"/>
            <a:t>the researcher observes values of the response and explanatory variables in different subjects without any manipulation of the subjects in the study </a:t>
          </a:r>
        </a:p>
      </dsp:txBody>
      <dsp:txXfrm>
        <a:off x="1435590" y="1554201"/>
        <a:ext cx="9080009" cy="1242935"/>
      </dsp:txXfrm>
    </dsp:sp>
    <dsp:sp modelId="{06188888-6A3D-4E6D-AD4D-23FB8E9FF33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41336-FDB3-4001-87ED-42425D4085F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CC409-BA89-4C61-B658-FFCFE3ACE08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Which (if any) of the three studies we examined are experimental? Which are observational?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raceeyecentre.com.au/research-genetics-uveal-melanoma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8 </a:t>
            </a:r>
            <a:br>
              <a:rPr lang="en-US" dirty="0"/>
            </a:br>
            <a:r>
              <a:rPr lang="en-US" dirty="0"/>
              <a:t>Types of Studies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2812-4D10-D70E-1CC7-DD74AF56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1F9B-0916-8C47-9FF6-63160C72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Statistically significant </a:t>
            </a:r>
            <a:r>
              <a:rPr lang="en-US" dirty="0"/>
              <a:t>result is one that is decidedly </a:t>
            </a:r>
            <a:r>
              <a:rPr lang="en-US" i="1" dirty="0"/>
              <a:t>not</a:t>
            </a:r>
            <a:r>
              <a:rPr lang="en-US" dirty="0"/>
              <a:t> due to ordinary variation - this means a result that is not due to chance or coincidence.</a:t>
            </a:r>
          </a:p>
          <a:p>
            <a:endParaRPr lang="en-US" dirty="0"/>
          </a:p>
          <a:p>
            <a:r>
              <a:rPr lang="en-US" dirty="0"/>
              <a:t>statistically significant results is which falls outside the margin of error. </a:t>
            </a:r>
          </a:p>
        </p:txBody>
      </p:sp>
    </p:spTree>
    <p:extLst>
      <p:ext uri="{BB962C8B-B14F-4D97-AF65-F5344CB8AC3E}">
        <p14:creationId xmlns:p14="http://schemas.microsoft.com/office/powerpoint/2010/main" val="45649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5612-FBEE-C535-4078-7D65EE76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Experimental Designs</a:t>
            </a:r>
          </a:p>
        </p:txBody>
      </p:sp>
    </p:spTree>
    <p:extLst>
      <p:ext uri="{BB962C8B-B14F-4D97-AF65-F5344CB8AC3E}">
        <p14:creationId xmlns:p14="http://schemas.microsoft.com/office/powerpoint/2010/main" val="61649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4951-2A9E-DF13-6741-65E734CB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/>
          <a:lstStyle/>
          <a:p>
            <a:r>
              <a:rPr lang="en-US" dirty="0"/>
              <a:t>Anecdotal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16D4-B1F1-83C6-5634-6002CA12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r>
              <a:rPr lang="en-US" dirty="0"/>
              <a:t>Descriptive statistics alone is not enough evidence to make conclusive decisions about a variable or patterns</a:t>
            </a:r>
          </a:p>
          <a:p>
            <a:endParaRPr lang="en-US" dirty="0"/>
          </a:p>
          <a:p>
            <a:r>
              <a:rPr lang="en-US" dirty="0"/>
              <a:t>Patterns in data can arise from many different sources </a:t>
            </a:r>
          </a:p>
          <a:p>
            <a:endParaRPr lang="en-US" dirty="0"/>
          </a:p>
          <a:p>
            <a:r>
              <a:rPr lang="en-US" b="1" dirty="0"/>
              <a:t>Anecdotal evidence </a:t>
            </a:r>
            <a:r>
              <a:rPr lang="en-US" dirty="0"/>
              <a:t>- evidence from information or testimony that is based on personal observations, individual experiences, or isolated examples, rather than on systematic and rigorous scientific analysis.</a:t>
            </a:r>
          </a:p>
          <a:p>
            <a:pPr lvl="1"/>
            <a:r>
              <a:rPr lang="en-US" dirty="0"/>
              <a:t>Anecdotal evidence often starts with phrases like “In my experience” or “it seems to me” </a:t>
            </a:r>
          </a:p>
        </p:txBody>
      </p:sp>
    </p:spTree>
    <p:extLst>
      <p:ext uri="{BB962C8B-B14F-4D97-AF65-F5344CB8AC3E}">
        <p14:creationId xmlns:p14="http://schemas.microsoft.com/office/powerpoint/2010/main" val="82542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126A-FF53-A65E-9464-DF57F41A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Case Study: Cell Phones and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DF81-BB1B-3853-55F6-8605EFF8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286000"/>
            <a:ext cx="4646905" cy="42218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Cell phones emit electromagnetic radiation, and a cell phone’s antenna is the main source of this energy. The closer the antenna is to a person’s head, the greater the exposure to radiation. When cell phones started to become popular in the early 2000’s , there was concern over the potential health risks they posed to users. Several studies explored the possibility of such risks</a:t>
            </a:r>
            <a:endParaRPr lang="en-US" sz="2000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152D8A29-F405-4684-CBE8-C92CF0F24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57" r="518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brown eye&#10;&#10;Description automatically generated">
            <a:extLst>
              <a:ext uri="{FF2B5EF4-FFF2-40B4-BE49-F238E27FC236}">
                <a16:creationId xmlns:a16="http://schemas.microsoft.com/office/drawing/2014/main" id="{B8714001-5623-1697-6639-0C21BA92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007" r="19827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The German Study (Stang et al., 2001)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This study compared 118 patients with a rare form of eye cancer called uveal melanoma to 475 healthy patients who did not have this eye cancer. </a:t>
            </a:r>
          </a:p>
          <a:p>
            <a:endParaRPr lang="en-US" sz="2000"/>
          </a:p>
          <a:p>
            <a:r>
              <a:rPr lang="en-US" sz="2000"/>
              <a:t>Cell phone use was measured using a questionnaire </a:t>
            </a:r>
          </a:p>
          <a:p>
            <a:endParaRPr lang="en-US" sz="2000"/>
          </a:p>
          <a:p>
            <a:r>
              <a:rPr lang="en-US" sz="2000"/>
              <a:t>Findings: on average, the eye cancer patients used cell phones more often </a:t>
            </a:r>
          </a:p>
        </p:txBody>
      </p:sp>
    </p:spTree>
    <p:extLst>
      <p:ext uri="{BB962C8B-B14F-4D97-AF65-F5344CB8AC3E}">
        <p14:creationId xmlns:p14="http://schemas.microsoft.com/office/powerpoint/2010/main" val="195620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1: The German Study (</a:t>
            </a:r>
            <a:r>
              <a:rPr lang="en-US" dirty="0" err="1"/>
              <a:t>Stang</a:t>
            </a:r>
            <a:r>
              <a:rPr lang="en-US" dirty="0"/>
              <a:t> et al., 2001)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10745" cy="48707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is question the authors are trying to answer with data?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cell phone use associated with uveal melanoma?</a:t>
            </a:r>
          </a:p>
          <a:p>
            <a:endParaRPr lang="en-US" dirty="0"/>
          </a:p>
          <a:p>
            <a:r>
              <a:rPr lang="en-US" dirty="0"/>
              <a:t>What is the population?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citizens living in Germany</a:t>
            </a:r>
          </a:p>
          <a:p>
            <a:endParaRPr lang="en-US" dirty="0"/>
          </a:p>
          <a:p>
            <a:r>
              <a:rPr lang="en-US" dirty="0"/>
              <a:t>What is the sample?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samples are taken: one taken from the subpopulation of people with uveal melanoma, another taken from the subpopulation of people without uveal melanoma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95E085-6CDD-0350-C783-B151FA13D18A}"/>
              </a:ext>
            </a:extLst>
          </p:cNvPr>
          <p:cNvSpPr/>
          <p:nvPr/>
        </p:nvSpPr>
        <p:spPr>
          <a:xfrm>
            <a:off x="7587673" y="2134033"/>
            <a:ext cx="3999346" cy="27616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F271B8-AED8-E1EC-DF13-159E17480ABC}"/>
              </a:ext>
            </a:extLst>
          </p:cNvPr>
          <p:cNvSpPr/>
          <p:nvPr/>
        </p:nvSpPr>
        <p:spPr>
          <a:xfrm>
            <a:off x="9952183" y="2780723"/>
            <a:ext cx="1634836" cy="13577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Uveal melanoma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A2AEF-14D0-9CF0-5647-74DEC1C18690}"/>
              </a:ext>
            </a:extLst>
          </p:cNvPr>
          <p:cNvSpPr txBox="1"/>
          <p:nvPr/>
        </p:nvSpPr>
        <p:spPr>
          <a:xfrm>
            <a:off x="7804727" y="1553017"/>
            <a:ext cx="329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German population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22BC8-0837-69E3-3D0E-F470605C7828}"/>
              </a:ext>
            </a:extLst>
          </p:cNvPr>
          <p:cNvSpPr txBox="1"/>
          <p:nvPr/>
        </p:nvSpPr>
        <p:spPr>
          <a:xfrm>
            <a:off x="7736953" y="333980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uveal melanoma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7348E4-88D1-82D3-EB99-19D647A31DFF}"/>
              </a:ext>
            </a:extLst>
          </p:cNvPr>
          <p:cNvGrpSpPr/>
          <p:nvPr/>
        </p:nvGrpSpPr>
        <p:grpSpPr>
          <a:xfrm>
            <a:off x="8183418" y="3833091"/>
            <a:ext cx="3006604" cy="2873087"/>
            <a:chOff x="8183418" y="3833091"/>
            <a:chExt cx="3006604" cy="28730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BAE3EF-C37F-D114-F48B-0100F0439FC4}"/>
                </a:ext>
              </a:extLst>
            </p:cNvPr>
            <p:cNvSpPr/>
            <p:nvPr/>
          </p:nvSpPr>
          <p:spPr>
            <a:xfrm>
              <a:off x="8183418" y="5542396"/>
              <a:ext cx="3001818" cy="11637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42787E-D031-C959-B31B-7E3B309AC045}"/>
                </a:ext>
              </a:extLst>
            </p:cNvPr>
            <p:cNvSpPr/>
            <p:nvPr/>
          </p:nvSpPr>
          <p:spPr>
            <a:xfrm>
              <a:off x="9942945" y="5542396"/>
              <a:ext cx="1242291" cy="11637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8E98C7A-EC53-88A4-3E94-DEA6588F8B50}"/>
                </a:ext>
              </a:extLst>
            </p:cNvPr>
            <p:cNvCxnSpPr/>
            <p:nvPr/>
          </p:nvCxnSpPr>
          <p:spPr>
            <a:xfrm flipH="1">
              <a:off x="10564090" y="3833091"/>
              <a:ext cx="288637" cy="202276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CBF6BD-F4F6-8B4B-298E-8273C24B635A}"/>
                </a:ext>
              </a:extLst>
            </p:cNvPr>
            <p:cNvCxnSpPr>
              <a:cxnSpLocks/>
            </p:cNvCxnSpPr>
            <p:nvPr/>
          </p:nvCxnSpPr>
          <p:spPr>
            <a:xfrm>
              <a:off x="8401626" y="3925455"/>
              <a:ext cx="356032" cy="18657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A875C0-9341-E5B5-624C-AA77665599A2}"/>
                </a:ext>
              </a:extLst>
            </p:cNvPr>
            <p:cNvSpPr txBox="1"/>
            <p:nvPr/>
          </p:nvSpPr>
          <p:spPr>
            <a:xfrm>
              <a:off x="8315314" y="5822857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475 people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292300-5B0E-D551-1534-A850FB72FA78}"/>
                </a:ext>
              </a:extLst>
            </p:cNvPr>
            <p:cNvSpPr txBox="1"/>
            <p:nvPr/>
          </p:nvSpPr>
          <p:spPr>
            <a:xfrm>
              <a:off x="9952183" y="5855855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118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801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262593B7-AB0F-0125-204C-77FA6674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Study 2: The British Study (Hepworth et al., 2006)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This study compared 966 patients with brain cancer to 1,716 healthy patients who did not have brain cancer. </a:t>
            </a:r>
          </a:p>
          <a:p>
            <a:endParaRPr lang="en-US" sz="2000"/>
          </a:p>
          <a:p>
            <a:r>
              <a:rPr lang="en-US" sz="2000"/>
              <a:t>Cell phone use was measured using a questionnaire </a:t>
            </a:r>
          </a:p>
          <a:p>
            <a:endParaRPr lang="en-US" sz="2000"/>
          </a:p>
          <a:p>
            <a:r>
              <a:rPr lang="en-US" sz="2000"/>
              <a:t>Findings: cell phone use for the two groups was similar</a:t>
            </a:r>
          </a:p>
        </p:txBody>
      </p:sp>
    </p:spTree>
    <p:extLst>
      <p:ext uri="{BB962C8B-B14F-4D97-AF65-F5344CB8AC3E}">
        <p14:creationId xmlns:p14="http://schemas.microsoft.com/office/powerpoint/2010/main" val="411645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British Study (Hepworth et al., 2006)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10745" cy="48707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question the authors are trying to answer with data?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cell phone use associated with brain cancer?</a:t>
            </a:r>
          </a:p>
          <a:p>
            <a:endParaRPr lang="en-US" dirty="0"/>
          </a:p>
          <a:p>
            <a:r>
              <a:rPr lang="en-US" dirty="0"/>
              <a:t>What is the population?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citizens living in Great Britain</a:t>
            </a:r>
          </a:p>
          <a:p>
            <a:endParaRPr lang="en-US" dirty="0"/>
          </a:p>
          <a:p>
            <a:r>
              <a:rPr lang="en-US" dirty="0"/>
              <a:t>What is the sample?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samples are taken: one taken from the subpopulation of people with brain cancer and another taken from the subpopulation of people without brain cancer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95E085-6CDD-0350-C783-B151FA13D18A}"/>
              </a:ext>
            </a:extLst>
          </p:cNvPr>
          <p:cNvSpPr/>
          <p:nvPr/>
        </p:nvSpPr>
        <p:spPr>
          <a:xfrm>
            <a:off x="7587673" y="2134033"/>
            <a:ext cx="3999346" cy="27616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F271B8-AED8-E1EC-DF13-159E17480ABC}"/>
              </a:ext>
            </a:extLst>
          </p:cNvPr>
          <p:cNvSpPr/>
          <p:nvPr/>
        </p:nvSpPr>
        <p:spPr>
          <a:xfrm>
            <a:off x="9952183" y="2780723"/>
            <a:ext cx="1634836" cy="13577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Brain Cancer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A2AEF-14D0-9CF0-5647-74DEC1C18690}"/>
              </a:ext>
            </a:extLst>
          </p:cNvPr>
          <p:cNvSpPr txBox="1"/>
          <p:nvPr/>
        </p:nvSpPr>
        <p:spPr>
          <a:xfrm>
            <a:off x="7804727" y="1553017"/>
            <a:ext cx="309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British population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22BC8-0837-69E3-3D0E-F470605C7828}"/>
              </a:ext>
            </a:extLst>
          </p:cNvPr>
          <p:cNvSpPr txBox="1"/>
          <p:nvPr/>
        </p:nvSpPr>
        <p:spPr>
          <a:xfrm>
            <a:off x="7736953" y="33398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brain cancer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5462A6-9C28-8E01-36EB-1A646FFD72D8}"/>
              </a:ext>
            </a:extLst>
          </p:cNvPr>
          <p:cNvGrpSpPr/>
          <p:nvPr/>
        </p:nvGrpSpPr>
        <p:grpSpPr>
          <a:xfrm>
            <a:off x="8183418" y="3833091"/>
            <a:ext cx="3006604" cy="2873087"/>
            <a:chOff x="8183418" y="3833091"/>
            <a:chExt cx="3006604" cy="28730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E1B264-EB55-EC55-FA99-71EB4FC5B300}"/>
                </a:ext>
              </a:extLst>
            </p:cNvPr>
            <p:cNvSpPr/>
            <p:nvPr/>
          </p:nvSpPr>
          <p:spPr>
            <a:xfrm>
              <a:off x="8183418" y="5542396"/>
              <a:ext cx="3001818" cy="11637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EE9AA4-818F-A558-A4C8-72DBDFF7923F}"/>
                </a:ext>
              </a:extLst>
            </p:cNvPr>
            <p:cNvSpPr/>
            <p:nvPr/>
          </p:nvSpPr>
          <p:spPr>
            <a:xfrm>
              <a:off x="9942945" y="5542396"/>
              <a:ext cx="1242291" cy="11637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6299F2-FF1D-7CBD-5DC6-767C0044F5CB}"/>
                </a:ext>
              </a:extLst>
            </p:cNvPr>
            <p:cNvCxnSpPr/>
            <p:nvPr/>
          </p:nvCxnSpPr>
          <p:spPr>
            <a:xfrm flipH="1">
              <a:off x="10564090" y="3833091"/>
              <a:ext cx="288637" cy="202276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AD40E8-199A-4577-4ADD-7F041EBF2192}"/>
                </a:ext>
              </a:extLst>
            </p:cNvPr>
            <p:cNvCxnSpPr>
              <a:cxnSpLocks/>
            </p:cNvCxnSpPr>
            <p:nvPr/>
          </p:nvCxnSpPr>
          <p:spPr>
            <a:xfrm>
              <a:off x="8401626" y="3925455"/>
              <a:ext cx="356032" cy="18657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D32C3B-1FC7-A1B0-2E2A-D8708C223D52}"/>
                </a:ext>
              </a:extLst>
            </p:cNvPr>
            <p:cNvSpPr txBox="1"/>
            <p:nvPr/>
          </p:nvSpPr>
          <p:spPr>
            <a:xfrm>
              <a:off x="8315314" y="5822857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1,716 people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2D9C2A-E5A5-18C1-1799-FDEB67E24F0A}"/>
                </a:ext>
              </a:extLst>
            </p:cNvPr>
            <p:cNvSpPr txBox="1"/>
            <p:nvPr/>
          </p:nvSpPr>
          <p:spPr>
            <a:xfrm>
              <a:off x="9952183" y="5855855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966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33838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Study 3: (Volkow et al., 2011) – </a:t>
            </a:r>
            <a:r>
              <a:rPr lang="en-US" i="1"/>
              <a:t>Journal of the American Medical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2198362"/>
            <a:ext cx="5876925" cy="445008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Authors used a randomized crossover study to compare the effects of cell phone use on brain glucose metabolism in 47 individuals. </a:t>
            </a:r>
          </a:p>
          <a:p>
            <a:r>
              <a:rPr lang="en-US" sz="2000" dirty="0"/>
              <a:t>Patients were fitted with two cell phone devices, one for each ear</a:t>
            </a:r>
          </a:p>
          <a:p>
            <a:pPr marL="0" indent="0">
              <a:buNone/>
            </a:pPr>
            <a:r>
              <a:rPr lang="en-US" sz="2000" dirty="0"/>
              <a:t>	- Each patient was given two positron emission 	topography (PET) scans </a:t>
            </a:r>
          </a:p>
          <a:p>
            <a:pPr marL="0" indent="0">
              <a:buNone/>
            </a:pPr>
            <a:r>
              <a:rPr lang="en-US" sz="2000" dirty="0"/>
              <a:t>	- The first was applied when both phones were 	off</a:t>
            </a:r>
          </a:p>
          <a:p>
            <a:pPr marL="0" indent="0">
              <a:buNone/>
            </a:pPr>
            <a:r>
              <a:rPr lang="en-US" sz="2000" dirty="0"/>
              <a:t>	- The second was applied during a 50-minute 	muted call to one of the two cell phones (the 	call was randomly assigned to either the right or 	left phone)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Comparison of the PET scans showed significantly increased activity in the part of the brain closest to the phone.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CE1210-1B46-D79D-629C-CBBF128B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458721"/>
            <a:ext cx="4788505" cy="32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4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3 (Volkow et al., 2011) – </a:t>
            </a:r>
            <a:r>
              <a:rPr lang="en-US" i="1"/>
              <a:t>Journal of the American Medical Association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question the authors are trying to answer with data?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Does cell phone use </a:t>
            </a:r>
            <a:r>
              <a:rPr lang="en-US" u="sng">
                <a:solidFill>
                  <a:srgbClr val="FF0000"/>
                </a:solidFill>
              </a:rPr>
              <a:t>cause</a:t>
            </a:r>
            <a:r>
              <a:rPr lang="en-US">
                <a:solidFill>
                  <a:srgbClr val="FF0000"/>
                </a:solidFill>
              </a:rPr>
              <a:t> increased brain activity (measured as glucose metabolism)?</a:t>
            </a:r>
          </a:p>
          <a:p>
            <a:endParaRPr lang="en-US"/>
          </a:p>
          <a:p>
            <a:r>
              <a:rPr lang="en-US"/>
              <a:t>What is the population?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Any healthy individual  </a:t>
            </a:r>
          </a:p>
          <a:p>
            <a:endParaRPr lang="en-US"/>
          </a:p>
          <a:p>
            <a:r>
              <a:rPr lang="en-US"/>
              <a:t>What is the sample</a:t>
            </a:r>
            <a:r>
              <a:rPr lang="en-US" sz="2400"/>
              <a:t>?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47 individuals selected as participants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2B2C-A4AB-F399-B915-F79A065D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/>
          <a:lstStyle/>
          <a:p>
            <a:r>
              <a:rPr lang="en-US" dirty="0"/>
              <a:t>Review From Monday: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B8E34-E3C0-AA3A-E690-4609DB6CB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5455"/>
                <a:ext cx="10515600" cy="53293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Density Curve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is a density curve?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types of variables have density curves?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Normal Distribution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is the shape of normal distribution?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Empirical Rule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Applies to what kind of distribution?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proportion of data will have a value in 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proportion of data will have a value in 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proportion of data will have a value in 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Z-scores</a:t>
                </a:r>
              </a:p>
              <a:p>
                <a:pPr lvl="1"/>
                <a:r>
                  <a:rPr lang="en-US" dirty="0"/>
                  <a:t>What is a z-score?</a:t>
                </a:r>
              </a:p>
              <a:p>
                <a:pPr lvl="1"/>
                <a:r>
                  <a:rPr lang="en-US" dirty="0"/>
                  <a:t>What does a z-score tell us about an observation?</a:t>
                </a:r>
              </a:p>
              <a:p>
                <a:pPr lvl="1"/>
                <a:r>
                  <a:rPr lang="en-US" dirty="0"/>
                  <a:t>Does z-score convert a variables distribution to the normal distribution?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B8E34-E3C0-AA3A-E690-4609DB6C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5455"/>
                <a:ext cx="10515600" cy="5329381"/>
              </a:xfrm>
              <a:blipFill>
                <a:blip r:embed="rId2"/>
                <a:stretch>
                  <a:fillRect l="-812" t="-2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7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F212-E299-DE4E-BA2F-E6CCF590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What is “good”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7A3211-2954-44B6-464F-4B1DE6BF6B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72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and 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In all 3 studies investigating cell phone use and physiological activity in the brain, the researchers were interested in two variables, a response variable and an explanatory variable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Explanatory variable</a:t>
            </a:r>
            <a:r>
              <a:rPr lang="en-US" sz="2400" dirty="0"/>
              <a:t> – this is the variable we manipulate or observe changes in </a:t>
            </a:r>
          </a:p>
          <a:p>
            <a:pPr marL="0" indent="0">
              <a:buNone/>
            </a:pPr>
            <a:r>
              <a:rPr lang="en-US" sz="2400" dirty="0"/>
              <a:t>	- what was the explanatory variable in the German study?</a:t>
            </a:r>
          </a:p>
          <a:p>
            <a:endParaRPr lang="en-US" sz="2400" dirty="0"/>
          </a:p>
          <a:p>
            <a:r>
              <a:rPr lang="en-US" sz="2400" b="1" dirty="0"/>
              <a:t>Response variable</a:t>
            </a:r>
            <a:r>
              <a:rPr lang="en-US" sz="2400" dirty="0"/>
              <a:t> – this variable measures the outcome of interest. Studies focus on how the outcome “responds” to changes in the explanatory variable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dirty="0"/>
              <a:t>- what was the response variable in the German study?</a:t>
            </a:r>
          </a:p>
          <a:p>
            <a:endParaRPr lang="en-US" sz="2400" dirty="0"/>
          </a:p>
          <a:p>
            <a:r>
              <a:rPr lang="en-US" sz="2400" dirty="0"/>
              <a:t>A study can have multiple response variables and multiple explanatory variables</a:t>
            </a:r>
          </a:p>
        </p:txBody>
      </p:sp>
    </p:spTree>
    <p:extLst>
      <p:ext uri="{BB962C8B-B14F-4D97-AF65-F5344CB8AC3E}">
        <p14:creationId xmlns:p14="http://schemas.microsoft.com/office/powerpoint/2010/main" val="282060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vs Observational Studies</a:t>
            </a:r>
            <a:endParaRPr lang="en-US" i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F7054E-516A-DCAA-36C5-A4CEEA1950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53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56297"/>
            <a:ext cx="10515600" cy="853353"/>
          </a:xfrm>
        </p:spPr>
        <p:txBody>
          <a:bodyPr>
            <a:normAutofit/>
          </a:bodyPr>
          <a:lstStyle/>
          <a:p>
            <a:r>
              <a:rPr lang="en-US" sz="4000" dirty="0"/>
              <a:t>Association vs Causation</a:t>
            </a:r>
            <a:endParaRPr lang="en-US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314012"/>
            <a:ext cx="11224491" cy="2524703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statistical association </a:t>
            </a:r>
            <a:r>
              <a:rPr lang="en-US" sz="2000" dirty="0"/>
              <a:t>between two variables is a numerical measure of their relatedness.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causal </a:t>
            </a:r>
            <a:r>
              <a:rPr lang="en-US" sz="2000" dirty="0"/>
              <a:t>relationship between two variables means that changing one variable causes a proportional change in the other variable  (also called a </a:t>
            </a:r>
            <a:r>
              <a:rPr lang="en-US" sz="2000" b="1" dirty="0"/>
              <a:t>cause and effect </a:t>
            </a:r>
            <a:r>
              <a:rPr lang="en-US" sz="2000" dirty="0"/>
              <a:t>relationship)</a:t>
            </a:r>
          </a:p>
          <a:p>
            <a:r>
              <a:rPr lang="en-US" sz="2000" dirty="0"/>
              <a:t>An association between two variables </a:t>
            </a:r>
            <a:r>
              <a:rPr lang="en-US" sz="2000" b="1" u="sng" dirty="0"/>
              <a:t>does not </a:t>
            </a:r>
            <a:r>
              <a:rPr lang="en-US" sz="2000" dirty="0"/>
              <a:t>imply causal relationship between them </a:t>
            </a:r>
            <a:endParaRPr lang="en-US" sz="2000" b="1" dirty="0"/>
          </a:p>
          <a:p>
            <a:r>
              <a:rPr lang="en-US" sz="2000" dirty="0"/>
              <a:t>Example: there is a statistical association between the number of people who drowned by falling into a pool and the number of films Nicolas Cage appeared in a given year. However, there is obviously no causal relationship.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816E-66F7-4194-7A44-6A050626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838715"/>
            <a:ext cx="8277937" cy="30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3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A2BE31-BCE8-91DA-AA13-D17A6744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881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Cumulative Density Function: Normal Distributions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4C4B7-9ACD-0699-1BF8-9AC65087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50" y="1152525"/>
            <a:ext cx="9771100" cy="55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F6-1A52-5E19-6977-8DE81A20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90" y="365125"/>
            <a:ext cx="11051310" cy="1325563"/>
          </a:xfrm>
        </p:spPr>
        <p:txBody>
          <a:bodyPr/>
          <a:lstStyle/>
          <a:p>
            <a:r>
              <a:rPr lang="en-US" dirty="0"/>
              <a:t>Practice: This Is Rocket League!!!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513C-1D74-6397-F07D-0C1A278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90" y="1825625"/>
            <a:ext cx="47057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Rocket League is a popular online video game and E-sport that emerged in 2015. The game enjoys a healthy following of around 93 million players per month. The game features players from around the world who compete in sports like soccer (football), basketball and hockey while controlling RC-like vehicles.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BE6B8-A18E-EB44-158A-B8DD82D085D8}"/>
                  </a:ext>
                </a:extLst>
              </p:cNvPr>
              <p:cNvSpPr txBox="1"/>
              <p:nvPr/>
            </p:nvSpPr>
            <p:spPr>
              <a:xfrm>
                <a:off x="7804727" y="6031210"/>
                <a:ext cx="30380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=115,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BE6B8-A18E-EB44-158A-B8DD82D0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27" y="6031210"/>
                <a:ext cx="303801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9F5D5FB-B1C7-45DF-8495-A3418C29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94" y="2171726"/>
            <a:ext cx="6480616" cy="35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5CB5-B235-06AC-FCA9-671B4C55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89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Diameter of Western Red Ceders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A499-6EFD-AAFC-D0C6-F0DE3C83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416115"/>
            <a:ext cx="11439525" cy="682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Consider a small study to estimate the average trunk diameter (in feet) of Western Red Ceders at the idlers rest nature preserve just outside of Moscow.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513F5-CDC7-930C-CED5-142A6CA0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4" y="2292482"/>
            <a:ext cx="8620125" cy="4276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88F806E-DCDE-224A-3C08-F842CE2E0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=109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=4.05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=1.81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88F806E-DCDE-224A-3C08-F842CE2E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0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B8B93-34BC-8212-E152-4623D2C4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EAB9-0A80-2E99-3D7E-0D152439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89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Diameter of Western Red Ceders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28671-9F4D-ED0F-A06A-FE6AE880A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4" y="1416115"/>
                <a:ext cx="11439525" cy="682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a sample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400" dirty="0"/>
                  <a:t> trees to estimate the mean trunk diameter…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28671-9F4D-ED0F-A06A-FE6AE880A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4" y="1416115"/>
                <a:ext cx="11439525" cy="682625"/>
              </a:xfrm>
              <a:blipFill>
                <a:blip r:embed="rId2"/>
                <a:stretch>
                  <a:fillRect l="-853"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F02A36F-C947-4C59-7BA8-B32FC3D99D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4.35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F02A36F-C947-4C59-7BA8-B32FC3D99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FB5BDC-86D7-5072-EE5C-6A075604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510" y="2444799"/>
            <a:ext cx="9086452" cy="44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AF0ED-5BDB-BAAD-8754-6FC837F8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09F3-7102-E940-C611-8D5844E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89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Diameter of Western Red Ceders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002D3-1B6B-8B80-0540-CB8A98EEE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4" y="1416115"/>
                <a:ext cx="11439525" cy="682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another sample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400" dirty="0"/>
                  <a:t> trees to estimate the mean trunk diameter…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002D3-1B6B-8B80-0540-CB8A98EEE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4" y="1416115"/>
                <a:ext cx="11439525" cy="682625"/>
              </a:xfrm>
              <a:blipFill>
                <a:blip r:embed="rId2"/>
                <a:stretch>
                  <a:fillRect l="-853"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7F29B1B-D04C-40FB-F8A2-DE808E655F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2.98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7F29B1B-D04C-40FB-F8A2-DE808E655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28C0647-4E84-A74E-94D8-5A2637AA6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73" y="2163466"/>
            <a:ext cx="9097818" cy="45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F8782-99D1-DFE5-4D43-DCBBC6EE1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EC53-31BC-F99F-11E5-6597D9B1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89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5BA7-A10E-C21C-5486-50A7374D1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16115"/>
            <a:ext cx="3980098" cy="515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sampling distribution </a:t>
            </a:r>
            <a:r>
              <a:rPr lang="en-US" sz="2400" dirty="0"/>
              <a:t>is the distribution of a statistic.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It arises from repeatedly sampling and estimation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it is usually a theoretical distribution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variation between different samples leads to variation in the estimates that are calculated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2C904-C91A-660A-7A10-3B46E13A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22" y="1416115"/>
            <a:ext cx="7897578" cy="53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E223-8B71-AFFA-B5C7-CBF4798E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358D-2CAC-688F-AE27-E390C8C1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1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margin of error </a:t>
            </a:r>
            <a:r>
              <a:rPr lang="en-US" dirty="0"/>
              <a:t>of an estimate measures how far we expect an estimate to fall from the true value of a population parameter</a:t>
            </a:r>
          </a:p>
          <a:p>
            <a:endParaRPr lang="en-US" b="1" dirty="0"/>
          </a:p>
          <a:p>
            <a:r>
              <a:rPr lang="en-US" dirty="0"/>
              <a:t>It is a measure of the between sample variability in our estimate</a:t>
            </a:r>
          </a:p>
          <a:p>
            <a:endParaRPr lang="en-US" dirty="0"/>
          </a:p>
          <a:p>
            <a:r>
              <a:rPr lang="en-US" dirty="0"/>
              <a:t>It is the largest distance between the true population parameter and an estimate that is </a:t>
            </a:r>
            <a:r>
              <a:rPr lang="en-US" u="sng" dirty="0"/>
              <a:t>not an outlier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AA04DD3-019E-D81D-1CA5-211344CA95D6}"/>
              </a:ext>
            </a:extLst>
          </p:cNvPr>
          <p:cNvSpPr/>
          <p:nvPr/>
        </p:nvSpPr>
        <p:spPr>
          <a:xfrm rot="16200000">
            <a:off x="9199808" y="3757422"/>
            <a:ext cx="563418" cy="248381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E19BB-F19E-2172-F584-3CC9452BC0F2}"/>
              </a:ext>
            </a:extLst>
          </p:cNvPr>
          <p:cNvSpPr txBox="1"/>
          <p:nvPr/>
        </p:nvSpPr>
        <p:spPr>
          <a:xfrm>
            <a:off x="8239611" y="5347854"/>
            <a:ext cx="271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sample variability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3AAD3-B90A-FEA3-D01A-B1D33E31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72" y="937591"/>
            <a:ext cx="5521328" cy="37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1407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Lecture 8  Types of Studies  </vt:lpstr>
      <vt:lpstr>Review From Monday:</vt:lpstr>
      <vt:lpstr>Cumulative Density Function: Normal Distributions</vt:lpstr>
      <vt:lpstr>Practice: This Is Rocket League!!!</vt:lpstr>
      <vt:lpstr>Estimating Diameter of Western Red Ceders</vt:lpstr>
      <vt:lpstr>Estimating Diameter of Western Red Ceders</vt:lpstr>
      <vt:lpstr>Estimating Diameter of Western Red Ceders</vt:lpstr>
      <vt:lpstr>Sampling Distributions</vt:lpstr>
      <vt:lpstr>Margin of Error</vt:lpstr>
      <vt:lpstr>Statistical Significance</vt:lpstr>
      <vt:lpstr>Sampling and Experimental Designs</vt:lpstr>
      <vt:lpstr>Anecdotal evidence</vt:lpstr>
      <vt:lpstr>Case Study: Cell Phones and Health</vt:lpstr>
      <vt:lpstr>The German Study (Stang et al., 2001)</vt:lpstr>
      <vt:lpstr>Study 1: The German Study (Stang et al., 2001)</vt:lpstr>
      <vt:lpstr>Study 2: The British Study (Hepworth et al., 2006)</vt:lpstr>
      <vt:lpstr>The British Study (Hepworth et al., 2006)</vt:lpstr>
      <vt:lpstr>Study 3: (Volkow et al., 2011) – Journal of the American Medical Association</vt:lpstr>
      <vt:lpstr>Study 3 (Volkow et al., 2011) – Journal of the American Medical Association</vt:lpstr>
      <vt:lpstr>What is “good” data?</vt:lpstr>
      <vt:lpstr>Response and Explanatory Variables</vt:lpstr>
      <vt:lpstr>Experimental vs Observational Studies</vt:lpstr>
      <vt:lpstr>Association vs Causation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74</cp:revision>
  <dcterms:created xsi:type="dcterms:W3CDTF">2023-08-21T21:11:45Z</dcterms:created>
  <dcterms:modified xsi:type="dcterms:W3CDTF">2024-02-09T16:51:31Z</dcterms:modified>
</cp:coreProperties>
</file>