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3" r:id="rId4"/>
    <p:sldId id="276" r:id="rId5"/>
    <p:sldId id="300" r:id="rId6"/>
    <p:sldId id="301" r:id="rId7"/>
    <p:sldId id="302" r:id="rId8"/>
    <p:sldId id="278" r:id="rId9"/>
    <p:sldId id="291" r:id="rId10"/>
    <p:sldId id="282" r:id="rId11"/>
    <p:sldId id="290" r:id="rId12"/>
    <p:sldId id="293" r:id="rId13"/>
    <p:sldId id="286" r:id="rId14"/>
    <p:sldId id="295" r:id="rId15"/>
    <p:sldId id="296" r:id="rId16"/>
    <p:sldId id="298" r:id="rId17"/>
    <p:sldId id="287" r:id="rId18"/>
    <p:sldId id="297" r:id="rId19"/>
    <p:sldId id="29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9 </a:t>
            </a:r>
            <a:br>
              <a:rPr lang="en-US" dirty="0"/>
            </a:br>
            <a:r>
              <a:rPr lang="en-US" dirty="0"/>
              <a:t>Types of Studies-Continued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Simple Sampling Designs: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163"/>
            <a:ext cx="11637818" cy="5375563"/>
          </a:xfrm>
        </p:spPr>
        <p:txBody>
          <a:bodyPr>
            <a:normAutofit/>
          </a:bodyPr>
          <a:lstStyle/>
          <a:p>
            <a:r>
              <a:rPr lang="en-US" sz="2400" b="1" dirty="0"/>
              <a:t>Convenience sampling </a:t>
            </a:r>
            <a:r>
              <a:rPr lang="en-US" sz="2400" dirty="0"/>
              <a:t>is a type of non-probability sampling that involves the sample being drawn from that part of the population that is close to hand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pPr marL="457200" lvl="1" indent="0">
              <a:buNone/>
            </a:pPr>
            <a:r>
              <a:rPr lang="en-US" sz="2000" b="1" dirty="0"/>
              <a:t>Volunteer sample – </a:t>
            </a:r>
            <a:r>
              <a:rPr lang="en-US" sz="2000" dirty="0"/>
              <a:t> a type of sampling where participants self elect to be part of the study because they volunteer when asked or respond to advertisement</a:t>
            </a:r>
          </a:p>
          <a:p>
            <a:pPr marL="457200" lvl="1" indent="0">
              <a:buNone/>
            </a:pPr>
            <a:r>
              <a:rPr lang="en-US" sz="2000" dirty="0"/>
              <a:t>- the most common type of convenience sampling</a:t>
            </a:r>
          </a:p>
          <a:p>
            <a:pPr marL="457200" lvl="1" indent="0">
              <a:buNone/>
            </a:pPr>
            <a:r>
              <a:rPr lang="en-US" sz="2000" dirty="0"/>
              <a:t>- often required when we don’t have a sampling frame for the population</a:t>
            </a:r>
          </a:p>
          <a:p>
            <a:pPr marL="457200" lvl="1" indent="0">
              <a:buNone/>
            </a:pPr>
            <a:r>
              <a:rPr lang="en-US" sz="2000" dirty="0"/>
              <a:t>- this is the type of sampling used for most medical experiments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A sample is more likely to be representative of the population if we let </a:t>
            </a:r>
            <a:r>
              <a:rPr lang="en-US" sz="2400" i="1" dirty="0"/>
              <a:t>chance, </a:t>
            </a:r>
            <a:r>
              <a:rPr lang="en-US" sz="2400" dirty="0"/>
              <a:t>rather than </a:t>
            </a:r>
            <a:r>
              <a:rPr lang="en-US" sz="2400" i="1" dirty="0"/>
              <a:t>convenience</a:t>
            </a:r>
            <a:r>
              <a:rPr lang="en-US" sz="2400" dirty="0"/>
              <a:t>, determine which subjects are sampled. 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simple random sampling </a:t>
            </a:r>
            <a:r>
              <a:rPr lang="en-US" sz="2400" dirty="0"/>
              <a:t>(also just called random sampling) each subject in the sampling frame to has an equal probability of being selected for the sample. </a:t>
            </a:r>
          </a:p>
        </p:txBody>
      </p:sp>
    </p:spTree>
    <p:extLst>
      <p:ext uri="{BB962C8B-B14F-4D97-AF65-F5344CB8AC3E}">
        <p14:creationId xmlns:p14="http://schemas.microsoft.com/office/powerpoint/2010/main" val="98327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Sampling Designs: Simple Random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 replacement,</a:t>
                </a:r>
                <a:r>
                  <a:rPr lang="en-US" sz="2400" dirty="0"/>
                  <a:t> then each time we sample a subject from the population we put the subject back so that it can be sampled again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endParaRPr lang="en-US" sz="1800" dirty="0"/>
              </a:p>
              <a:p>
                <a:pPr marL="914400" lvl="2" indent="0">
                  <a:buNone/>
                </a:pPr>
                <a:r>
                  <a:rPr lang="en-US" sz="1800" dirty="0"/>
                  <a:t>In general, for a population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each subject will have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800" dirty="0"/>
                  <a:t> chance of being included in the sample.</a:t>
                </a:r>
              </a:p>
              <a:p>
                <a:pPr marL="914400" lvl="2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without replacement,</a:t>
                </a:r>
                <a:r>
                  <a:rPr lang="en-US" sz="2400" dirty="0"/>
                  <a:t> then each time we sample a subject from the population we remove that subject from the sampling frame so that we cannot select them again.</a:t>
                </a:r>
                <a:r>
                  <a:rPr lang="en-US" sz="1900" dirty="0"/>
                  <a:t> 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lvl="2"/>
                <a:r>
                  <a:rPr lang="en-US" sz="1600" dirty="0"/>
                  <a:t>This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eans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/>
                  <a:t> chance of being selected, the second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1600" dirty="0"/>
                  <a:t>, the third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</m:oMath>
                </a14:m>
                <a:r>
                  <a:rPr lang="en-US" sz="1600" dirty="0"/>
                  <a:t> … and so on </a:t>
                </a:r>
              </a:p>
              <a:p>
                <a:pPr lvl="2"/>
                <a:endParaRPr lang="en-US" sz="1600" dirty="0"/>
              </a:p>
              <a:p>
                <a:pPr lvl="2"/>
                <a:r>
                  <a:rPr lang="en-US" sz="1600" dirty="0"/>
                  <a:t>Sampling without replacement is common in most surveys because the sample size is usually small in comparison to the population size (</a:t>
                </a:r>
                <a:r>
                  <a:rPr lang="en-US" sz="1600" dirty="0" err="1"/>
                  <a:t>i.e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it </a:t>
                </a:r>
                <a:r>
                  <a:rPr lang="en-US" sz="1600" u="sng" dirty="0"/>
                  <a:t>is approximately </a:t>
                </a:r>
                <a:r>
                  <a:rPr lang="en-US" sz="1600" dirty="0"/>
                  <a:t>the same as sampling with replacement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  <a:blipFill>
                <a:blip r:embed="rId2"/>
                <a:stretch>
                  <a:fillRect l="-6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4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861A-4719-1229-0EB5-C259B80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In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6484-1A52-E14A-9D11-BAE84F5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Bias</a:t>
            </a:r>
            <a:r>
              <a:rPr lang="en-US" dirty="0"/>
              <a:t> – when a sample is not representative of the population of interest. </a:t>
            </a:r>
          </a:p>
          <a:p>
            <a:endParaRPr lang="en-US" dirty="0"/>
          </a:p>
          <a:p>
            <a:r>
              <a:rPr lang="en-US" b="1" dirty="0" err="1"/>
              <a:t>Undercoverage</a:t>
            </a:r>
            <a:r>
              <a:rPr lang="en-US" dirty="0"/>
              <a:t> – Bias introduced by having a sampling frame that lacks representation from parts of the population </a:t>
            </a:r>
          </a:p>
          <a:p>
            <a:pPr marL="457200" lvl="1" indent="0">
              <a:buNone/>
            </a:pPr>
            <a:r>
              <a:rPr lang="en-US" dirty="0"/>
              <a:t>- non-random sampling designs are prone to </a:t>
            </a:r>
            <a:r>
              <a:rPr lang="en-US" dirty="0" err="1"/>
              <a:t>undercoverage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Nonresponse Bias </a:t>
            </a:r>
            <a:r>
              <a:rPr lang="en-US" dirty="0"/>
              <a:t>– When some of the sampled subjects cannot be reached or refuse to participate </a:t>
            </a:r>
          </a:p>
          <a:p>
            <a:pPr marL="457200" lvl="1" indent="0">
              <a:buNone/>
            </a:pPr>
            <a:r>
              <a:rPr lang="en-US" dirty="0"/>
              <a:t>- most surveys suffer from this kind of bias </a:t>
            </a:r>
          </a:p>
          <a:p>
            <a:pPr marL="457200" lvl="1" indent="0">
              <a:buNone/>
            </a:pPr>
            <a:r>
              <a:rPr lang="en-US" dirty="0"/>
              <a:t>- Current population survey of the U.S Census Bureau has a nonresponse rate of about 7%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Response Bias </a:t>
            </a:r>
            <a:r>
              <a:rPr lang="en-US" dirty="0"/>
              <a:t>– When survey question is asked in a leading way or a subjects emotions affect how they respond</a:t>
            </a:r>
          </a:p>
          <a:p>
            <a:endParaRPr lang="en-US" dirty="0"/>
          </a:p>
          <a:p>
            <a:r>
              <a:rPr lang="en-US" dirty="0"/>
              <a:t>A large sample size does NOT guarantee an unbiased sample!</a:t>
            </a:r>
          </a:p>
        </p:txBody>
      </p:sp>
    </p:spTree>
    <p:extLst>
      <p:ext uri="{BB962C8B-B14F-4D97-AF65-F5344CB8AC3E}">
        <p14:creationId xmlns:p14="http://schemas.microsoft.com/office/powerpoint/2010/main" val="66592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47D-4724-1ADB-6859-0FE1D65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Systematic Sampling </a:t>
                </a:r>
                <a:r>
                  <a:rPr lang="en-US" dirty="0"/>
                  <a:t>– A sampling method in which the researcher selects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subject from an ordered sampling frame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Cluster sampling </a:t>
                </a:r>
                <a:r>
                  <a:rPr lang="en-US" dirty="0"/>
                  <a:t>– A type of sampling method in which the population is divided in a set of clusters and the researcher selects a simple random sample of the clusters. The sample then comprises all subjects in the selected clusters.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Stratified Random Sampling </a:t>
                </a:r>
                <a:r>
                  <a:rPr lang="en-US" dirty="0"/>
                  <a:t>– A type of sampling method in which the population is separated into groups, call </a:t>
                </a:r>
                <a:r>
                  <a:rPr lang="en-US" b="1" dirty="0"/>
                  <a:t>strata</a:t>
                </a:r>
                <a:r>
                  <a:rPr lang="en-US" dirty="0"/>
                  <a:t>, based on some characteristic about the subjects. A simple random sample is then taken from </a:t>
                </a:r>
                <a:r>
                  <a:rPr lang="en-US" u="sng" dirty="0"/>
                  <a:t>each</a:t>
                </a:r>
                <a:r>
                  <a:rPr lang="en-US" dirty="0"/>
                  <a:t> stratum. 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16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0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3E37BEA-A919-109C-6061-844EE6F27402}"/>
              </a:ext>
            </a:extLst>
          </p:cNvPr>
          <p:cNvGrpSpPr/>
          <p:nvPr/>
        </p:nvGrpSpPr>
        <p:grpSpPr>
          <a:xfrm>
            <a:off x="7291056" y="570470"/>
            <a:ext cx="4514850" cy="2362200"/>
            <a:chOff x="247360" y="683260"/>
            <a:chExt cx="4514850" cy="2362200"/>
          </a:xfrm>
        </p:grpSpPr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1DAF03B9-2DA4-93E3-94F6-6F8F905E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235" y="835660"/>
              <a:ext cx="457200" cy="45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9AD1C-75DD-3898-6AD0-A8F1D9BD15DF}"/>
                </a:ext>
              </a:extLst>
            </p:cNvPr>
            <p:cNvSpPr/>
            <p:nvPr/>
          </p:nvSpPr>
          <p:spPr>
            <a:xfrm>
              <a:off x="247360" y="683260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3AD73E15-A718-20AD-6631-31EE9F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058" y="147447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F6D7962-8221-2BDC-5819-4549CAF4F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8462" y="83566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F72460BC-5FF8-FF9C-4119-41210D6A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194945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1079C433-FFD6-555D-783B-1A1BFC37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182" y="20548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E8DBBCFC-6ECA-D1F1-8D3D-CA888F9E3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9118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71C4D891-8413-22CD-9E2C-4946A2DD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5" y="240030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n with solid fill">
              <a:extLst>
                <a:ext uri="{FF2B5EF4-FFF2-40B4-BE49-F238E27FC236}">
                  <a16:creationId xmlns:a16="http://schemas.microsoft.com/office/drawing/2014/main" id="{43DBD506-5ED9-1B39-4F96-7ED73F1FF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4755" y="2212975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EC5CC392-2D23-D1C8-9DFA-38E09FF3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155" y="114046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E3F70BFA-49D3-EFEA-A8F0-540E268E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355" y="136271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6578F586-9E1C-AE90-2896-F57E6531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2610" y="7594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BC467893-AD60-BF81-1FB9-48DC9852D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862" y="1432560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6D9557FD-2355-5B42-EC44-BA2BD3828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3791" y="1430655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5D7CAB-0DF9-FC14-469A-ACE06B4B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4342" y="2042160"/>
              <a:ext cx="457200" cy="4572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1E6C6FEE-934A-2634-52F9-0F7504A8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655" y="891540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C231AF5-6794-2A1A-69A4-DFD50B968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1622" y="243713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3ACCFF02-C47A-95BE-2F3D-53ABC7961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8228" y="2390458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688FB37D-C25A-D117-A8D1-488B952F6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09426" y="1703070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A344EA-EB5D-7167-E42D-F81F12AF7BA8}"/>
              </a:ext>
            </a:extLst>
          </p:cNvPr>
          <p:cNvGrpSpPr/>
          <p:nvPr/>
        </p:nvGrpSpPr>
        <p:grpSpPr>
          <a:xfrm>
            <a:off x="6761148" y="3685539"/>
            <a:ext cx="5276772" cy="3031807"/>
            <a:chOff x="6298671" y="898843"/>
            <a:chExt cx="5276772" cy="3031807"/>
          </a:xfrm>
        </p:grpSpPr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60B84CEF-3AED-D11A-B33E-DC769EBC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1546" y="1720850"/>
              <a:ext cx="457200" cy="457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112F4A-181C-1033-94C1-862DC7D2D77D}"/>
                </a:ext>
              </a:extLst>
            </p:cNvPr>
            <p:cNvSpPr/>
            <p:nvPr/>
          </p:nvSpPr>
          <p:spPr>
            <a:xfrm>
              <a:off x="6298671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88A1B88E-FDE7-000F-7413-03181D06F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5369" y="2359660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6F5ACBC8-193D-96AE-C8E5-D11E0710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9773" y="172085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0BEFF06-3E16-15DB-677A-5B71B181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2834640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87BBF268-8728-BF28-CBAF-EDE7596D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7493" y="2940050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49738C88-4636-E677-8291-7532DE18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179705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DE662CEA-20C9-1929-223C-8CEE08A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7746" y="3285490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EE29CDFA-E5E0-EDA1-9768-73AD050D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6066" y="3098165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FDA2A24-24D0-6DBA-0A4F-D86B41D4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6466" y="202565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0FF5448C-1950-88E4-7706-5EF56A20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14666" y="224790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DB298B1F-7E65-D25E-00D5-96FACE2E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03921" y="1644650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BEABFEB3-D1AB-5E66-DC38-FB6BABEA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1173" y="231775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6D554588-0271-42FE-28A3-2E9B702B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5102" y="2315845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7B37EFE7-9391-CAE4-0367-4160ECCA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5653" y="2927350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6EB15914-99BB-9288-CED0-F2BF80F6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3966" y="177673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37F20D5B-52C8-7581-D639-96E6C4FB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2933" y="332232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AC19042-AD77-4F5E-ACE1-19AB836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9539" y="3275648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1219F90B-8D3F-580E-131D-E0AE836A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0737" y="2588260"/>
              <a:ext cx="457200" cy="4572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5C67B7-B817-1092-ECE3-DA5240E277C9}"/>
                </a:ext>
              </a:extLst>
            </p:cNvPr>
            <p:cNvSpPr/>
            <p:nvPr/>
          </p:nvSpPr>
          <p:spPr>
            <a:xfrm>
              <a:off x="8943129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Male with solid fill">
              <a:extLst>
                <a:ext uri="{FF2B5EF4-FFF2-40B4-BE49-F238E27FC236}">
                  <a16:creationId xmlns:a16="http://schemas.microsoft.com/office/drawing/2014/main" id="{E0D67839-4842-43D8-2B89-4B8DA3BB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0548" y="904081"/>
              <a:ext cx="633572" cy="63357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27610754-C30B-8AB9-626E-E4016CB3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92382" y="3275648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CFB904AF-9D1C-A451-3C58-038DF44F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6788" y="2717377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3FAD281D-781C-BE4E-5EEC-9E7B67F1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6229" y="1841712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FA6662DA-7813-9D60-1378-4F9E3DDD8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6920" y="2644775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364ED161-830F-B85F-9D4B-DE198420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8243" y="252095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 descr="Female with solid fill">
              <a:extLst>
                <a:ext uri="{FF2B5EF4-FFF2-40B4-BE49-F238E27FC236}">
                  <a16:creationId xmlns:a16="http://schemas.microsoft.com/office/drawing/2014/main" id="{2CF86E86-0FAF-7C1A-45DB-45ABB25E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94848" y="898843"/>
              <a:ext cx="638810" cy="63881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70107B-A350-1B22-BCE2-10376FAB7AAB}"/>
              </a:ext>
            </a:extLst>
          </p:cNvPr>
          <p:cNvGrpSpPr/>
          <p:nvPr/>
        </p:nvGrpSpPr>
        <p:grpSpPr>
          <a:xfrm>
            <a:off x="564962" y="572691"/>
            <a:ext cx="4514850" cy="2362200"/>
            <a:chOff x="684024" y="532762"/>
            <a:chExt cx="4514850" cy="2362200"/>
          </a:xfrm>
        </p:grpSpPr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9EE28329-6265-CAD2-1A06-1A42FDF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685162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40F996-4BD8-FF13-29C0-308430B5B678}"/>
                </a:ext>
              </a:extLst>
            </p:cNvPr>
            <p:cNvSpPr/>
            <p:nvPr/>
          </p:nvSpPr>
          <p:spPr>
            <a:xfrm>
              <a:off x="684024" y="532762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Man with solid fill">
              <a:extLst>
                <a:ext uri="{FF2B5EF4-FFF2-40B4-BE49-F238E27FC236}">
                  <a16:creationId xmlns:a16="http://schemas.microsoft.com/office/drawing/2014/main" id="{EB2353D9-11DD-35F8-05BC-9146C047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682941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Man with solid fill">
              <a:extLst>
                <a:ext uri="{FF2B5EF4-FFF2-40B4-BE49-F238E27FC236}">
                  <a16:creationId xmlns:a16="http://schemas.microsoft.com/office/drawing/2014/main" id="{D3494DB3-2AFD-2E22-63D1-A683535C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682941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Man with solid fill">
              <a:extLst>
                <a:ext uri="{FF2B5EF4-FFF2-40B4-BE49-F238E27FC236}">
                  <a16:creationId xmlns:a16="http://schemas.microsoft.com/office/drawing/2014/main" id="{0698FA3A-6716-C54A-828A-804934A7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682941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C39BE2D9-B3D6-D251-F42A-E87FCF57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682941"/>
              <a:ext cx="457200" cy="457200"/>
            </a:xfrm>
            <a:prstGeom prst="rect">
              <a:avLst/>
            </a:prstGeom>
          </p:spPr>
        </p:pic>
        <p:pic>
          <p:nvPicPr>
            <p:cNvPr id="102" name="Graphic 101" descr="Man with solid fill">
              <a:extLst>
                <a:ext uri="{FF2B5EF4-FFF2-40B4-BE49-F238E27FC236}">
                  <a16:creationId xmlns:a16="http://schemas.microsoft.com/office/drawing/2014/main" id="{55FC59A6-F71E-5494-B74E-828F1215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682941"/>
              <a:ext cx="457200" cy="457200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18C2E6CA-72A6-BE21-3EBA-CDABD69D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682941"/>
              <a:ext cx="457200" cy="457200"/>
            </a:xfrm>
            <a:prstGeom prst="rect">
              <a:avLst/>
            </a:prstGeom>
          </p:spPr>
        </p:pic>
        <p:pic>
          <p:nvPicPr>
            <p:cNvPr id="104" name="Graphic 103" descr="Man with solid fill">
              <a:extLst>
                <a:ext uri="{FF2B5EF4-FFF2-40B4-BE49-F238E27FC236}">
                  <a16:creationId xmlns:a16="http://schemas.microsoft.com/office/drawing/2014/main" id="{A0C84683-1312-244D-66AE-2D544447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1447162"/>
              <a:ext cx="457200" cy="457200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CEC4DB4A-0DE8-AFCA-30AC-BAF48B03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1444941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 descr="Man with solid fill">
              <a:extLst>
                <a:ext uri="{FF2B5EF4-FFF2-40B4-BE49-F238E27FC236}">
                  <a16:creationId xmlns:a16="http://schemas.microsoft.com/office/drawing/2014/main" id="{E1DD4ABC-0A2C-E308-CC2B-D550E0F7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1444941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4CBD7A10-EA19-E13B-3BA5-EEE29E6B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1444941"/>
              <a:ext cx="457200" cy="457200"/>
            </a:xfrm>
            <a:prstGeom prst="rect">
              <a:avLst/>
            </a:prstGeom>
          </p:spPr>
        </p:pic>
        <p:pic>
          <p:nvPicPr>
            <p:cNvPr id="108" name="Graphic 107" descr="Man with solid fill">
              <a:extLst>
                <a:ext uri="{FF2B5EF4-FFF2-40B4-BE49-F238E27FC236}">
                  <a16:creationId xmlns:a16="http://schemas.microsoft.com/office/drawing/2014/main" id="{6B4844D4-B78E-06EA-4134-B619F318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1444941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2F178AA-15AC-E2DF-5C2F-455D235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1444941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Man with solid fill">
              <a:extLst>
                <a:ext uri="{FF2B5EF4-FFF2-40B4-BE49-F238E27FC236}">
                  <a16:creationId xmlns:a16="http://schemas.microsoft.com/office/drawing/2014/main" id="{8AAB0A3F-2A34-23E9-4483-34FC858E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1444941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46E19D6-63BF-1AAF-E151-320C97EE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2194557"/>
              <a:ext cx="457200" cy="457200"/>
            </a:xfrm>
            <a:prstGeom prst="rect">
              <a:avLst/>
            </a:prstGeom>
          </p:spPr>
        </p:pic>
        <p:pic>
          <p:nvPicPr>
            <p:cNvPr id="112" name="Graphic 111" descr="Man with solid fill">
              <a:extLst>
                <a:ext uri="{FF2B5EF4-FFF2-40B4-BE49-F238E27FC236}">
                  <a16:creationId xmlns:a16="http://schemas.microsoft.com/office/drawing/2014/main" id="{2A343C9C-DE9E-50B0-D779-C8DAC809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2192336"/>
              <a:ext cx="457200" cy="457200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210F3940-506C-6686-F896-FFC052A9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2192336"/>
              <a:ext cx="457200" cy="457200"/>
            </a:xfrm>
            <a:prstGeom prst="rect">
              <a:avLst/>
            </a:prstGeom>
          </p:spPr>
        </p:pic>
        <p:pic>
          <p:nvPicPr>
            <p:cNvPr id="114" name="Graphic 113" descr="Man with solid fill">
              <a:extLst>
                <a:ext uri="{FF2B5EF4-FFF2-40B4-BE49-F238E27FC236}">
                  <a16:creationId xmlns:a16="http://schemas.microsoft.com/office/drawing/2014/main" id="{2EFC7FA2-4331-302A-2CBB-973A42B9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2192336"/>
              <a:ext cx="457200" cy="457200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D7C6B8FD-002A-2AE2-3B6A-1AB58159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2192336"/>
              <a:ext cx="457200" cy="457200"/>
            </a:xfrm>
            <a:prstGeom prst="rect">
              <a:avLst/>
            </a:prstGeom>
          </p:spPr>
        </p:pic>
        <p:pic>
          <p:nvPicPr>
            <p:cNvPr id="116" name="Graphic 115" descr="Man with solid fill">
              <a:extLst>
                <a:ext uri="{FF2B5EF4-FFF2-40B4-BE49-F238E27FC236}">
                  <a16:creationId xmlns:a16="http://schemas.microsoft.com/office/drawing/2014/main" id="{E37FB85C-617E-BE98-B723-3E3B2C2F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2192336"/>
              <a:ext cx="457200" cy="457200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05E77A2A-CF34-29AE-0565-8D72FB22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2192336"/>
              <a:ext cx="457200" cy="4572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CB25BB2-7C09-CC04-6B1A-8208FB439113}"/>
              </a:ext>
            </a:extLst>
          </p:cNvPr>
          <p:cNvGrpSpPr/>
          <p:nvPr/>
        </p:nvGrpSpPr>
        <p:grpSpPr>
          <a:xfrm>
            <a:off x="235527" y="4355146"/>
            <a:ext cx="5808905" cy="2362200"/>
            <a:chOff x="235527" y="4355146"/>
            <a:chExt cx="5808905" cy="23622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A1145-5B39-624B-84F5-C9E28A6A57F5}"/>
                </a:ext>
              </a:extLst>
            </p:cNvPr>
            <p:cNvSpPr/>
            <p:nvPr/>
          </p:nvSpPr>
          <p:spPr>
            <a:xfrm>
              <a:off x="235527" y="4355146"/>
              <a:ext cx="5808905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124E7F-FE81-CC7D-1F7A-8691AF12BAA6}"/>
                </a:ext>
              </a:extLst>
            </p:cNvPr>
            <p:cNvSpPr/>
            <p:nvPr/>
          </p:nvSpPr>
          <p:spPr>
            <a:xfrm>
              <a:off x="397423" y="4439360"/>
              <a:ext cx="1406753" cy="9714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B3E5CD-90F3-FE32-F879-64F9D5A365AE}"/>
                </a:ext>
              </a:extLst>
            </p:cNvPr>
            <p:cNvSpPr/>
            <p:nvPr/>
          </p:nvSpPr>
          <p:spPr>
            <a:xfrm rot="21029917">
              <a:off x="362526" y="5579633"/>
              <a:ext cx="1697917" cy="10587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DAF79BD-4886-D70D-D164-87BA98AE023A}"/>
                </a:ext>
              </a:extLst>
            </p:cNvPr>
            <p:cNvSpPr/>
            <p:nvPr/>
          </p:nvSpPr>
          <p:spPr>
            <a:xfrm rot="912628">
              <a:off x="2141658" y="5364872"/>
              <a:ext cx="1119591" cy="12967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EF0FDE8-1440-2ADE-900D-8B944F4BD58A}"/>
                </a:ext>
              </a:extLst>
            </p:cNvPr>
            <p:cNvSpPr/>
            <p:nvPr/>
          </p:nvSpPr>
          <p:spPr>
            <a:xfrm rot="8691751">
              <a:off x="4398199" y="4450796"/>
              <a:ext cx="1433997" cy="11583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0A66710-47AB-4535-C3DE-F521F58E92DF}"/>
                </a:ext>
              </a:extLst>
            </p:cNvPr>
            <p:cNvSpPr/>
            <p:nvPr/>
          </p:nvSpPr>
          <p:spPr>
            <a:xfrm>
              <a:off x="3348922" y="5688190"/>
              <a:ext cx="2290330" cy="9661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CEBBC64-A3CC-92CF-8FBF-EF616DC2CF2A}"/>
                </a:ext>
              </a:extLst>
            </p:cNvPr>
            <p:cNvSpPr/>
            <p:nvPr/>
          </p:nvSpPr>
          <p:spPr>
            <a:xfrm rot="549347">
              <a:off x="1900918" y="4431346"/>
              <a:ext cx="2160675" cy="89979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2BCA7E9C-E210-5C59-7B9C-A367047E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5127" y="4525956"/>
              <a:ext cx="457200" cy="457200"/>
            </a:xfrm>
            <a:prstGeom prst="rect">
              <a:avLst/>
            </a:prstGeom>
          </p:spPr>
        </p:pic>
        <p:pic>
          <p:nvPicPr>
            <p:cNvPr id="126" name="Graphic 125" descr="Man with solid fill">
              <a:extLst>
                <a:ext uri="{FF2B5EF4-FFF2-40B4-BE49-F238E27FC236}">
                  <a16:creationId xmlns:a16="http://schemas.microsoft.com/office/drawing/2014/main" id="{85C3E040-AAB0-269C-029E-64E8F377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7867" y="4748082"/>
              <a:ext cx="457200" cy="457200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12F2357-974B-1D73-0186-DBF96633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527" y="4424043"/>
              <a:ext cx="457200" cy="457200"/>
            </a:xfrm>
            <a:prstGeom prst="rect">
              <a:avLst/>
            </a:prstGeom>
          </p:spPr>
        </p:pic>
        <p:pic>
          <p:nvPicPr>
            <p:cNvPr id="128" name="Graphic 127" descr="Man with solid fill">
              <a:extLst>
                <a:ext uri="{FF2B5EF4-FFF2-40B4-BE49-F238E27FC236}">
                  <a16:creationId xmlns:a16="http://schemas.microsoft.com/office/drawing/2014/main" id="{EEAFC48E-90B9-F7A5-EC20-BD4D58B9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8416" y="4754556"/>
              <a:ext cx="457200" cy="457200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C4532B19-326F-3819-239F-41EE3D64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4683721"/>
              <a:ext cx="457200" cy="457200"/>
            </a:xfrm>
            <a:prstGeom prst="rect">
              <a:avLst/>
            </a:prstGeom>
          </p:spPr>
        </p:pic>
        <p:pic>
          <p:nvPicPr>
            <p:cNvPr id="130" name="Graphic 129" descr="Man with solid fill">
              <a:extLst>
                <a:ext uri="{FF2B5EF4-FFF2-40B4-BE49-F238E27FC236}">
                  <a16:creationId xmlns:a16="http://schemas.microsoft.com/office/drawing/2014/main" id="{C0F741AC-FD7B-6E42-FF3D-0E484D41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30" y="4484272"/>
              <a:ext cx="457200" cy="457200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C3AF7DC5-DC1A-91EB-A34B-B21D1D56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88" y="4848337"/>
              <a:ext cx="457200" cy="457200"/>
            </a:xfrm>
            <a:prstGeom prst="rect">
              <a:avLst/>
            </a:prstGeom>
          </p:spPr>
        </p:pic>
        <p:pic>
          <p:nvPicPr>
            <p:cNvPr id="132" name="Graphic 131" descr="Man with solid fill">
              <a:extLst>
                <a:ext uri="{FF2B5EF4-FFF2-40B4-BE49-F238E27FC236}">
                  <a16:creationId xmlns:a16="http://schemas.microsoft.com/office/drawing/2014/main" id="{508029DE-327A-64E9-4A24-846D23BF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9625" y="4645341"/>
              <a:ext cx="457200" cy="457200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0FDA1C70-82B6-D871-68D9-986C5A6EA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654" y="6013240"/>
              <a:ext cx="457200" cy="457200"/>
            </a:xfrm>
            <a:prstGeom prst="rect">
              <a:avLst/>
            </a:prstGeom>
          </p:spPr>
        </p:pic>
        <p:pic>
          <p:nvPicPr>
            <p:cNvPr id="134" name="Graphic 133" descr="Man with solid fill">
              <a:extLst>
                <a:ext uri="{FF2B5EF4-FFF2-40B4-BE49-F238E27FC236}">
                  <a16:creationId xmlns:a16="http://schemas.microsoft.com/office/drawing/2014/main" id="{70049625-9A61-1121-4368-5235F017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5955826"/>
              <a:ext cx="457200" cy="457200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40DFAD75-B782-F2D1-6B9C-6A5D6C9C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346" y="5677630"/>
              <a:ext cx="457200" cy="457200"/>
            </a:xfrm>
            <a:prstGeom prst="rect">
              <a:avLst/>
            </a:prstGeom>
          </p:spPr>
        </p:pic>
        <p:pic>
          <p:nvPicPr>
            <p:cNvPr id="136" name="Graphic 135" descr="Man with solid fill">
              <a:extLst>
                <a:ext uri="{FF2B5EF4-FFF2-40B4-BE49-F238E27FC236}">
                  <a16:creationId xmlns:a16="http://schemas.microsoft.com/office/drawing/2014/main" id="{E989C767-2C72-C99D-4543-07C3390D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764" y="5677630"/>
              <a:ext cx="457200" cy="457200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79EC3448-ADDF-DEA1-4D08-B24577E4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7169" y="6126930"/>
              <a:ext cx="457200" cy="457200"/>
            </a:xfrm>
            <a:prstGeom prst="rect">
              <a:avLst/>
            </a:prstGeom>
          </p:spPr>
        </p:pic>
        <p:pic>
          <p:nvPicPr>
            <p:cNvPr id="138" name="Graphic 137" descr="Man with solid fill">
              <a:extLst>
                <a:ext uri="{FF2B5EF4-FFF2-40B4-BE49-F238E27FC236}">
                  <a16:creationId xmlns:a16="http://schemas.microsoft.com/office/drawing/2014/main" id="{33FBA615-BCC1-B699-F226-4BC5D260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9059" y="5765114"/>
              <a:ext cx="457200" cy="457200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D2EAB26-4CEA-B3A3-58C7-E1A7C499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867" y="5728817"/>
              <a:ext cx="457200" cy="457200"/>
            </a:xfrm>
            <a:prstGeom prst="rect">
              <a:avLst/>
            </a:prstGeom>
          </p:spPr>
        </p:pic>
        <p:pic>
          <p:nvPicPr>
            <p:cNvPr id="140" name="Graphic 139" descr="Man with solid fill">
              <a:extLst>
                <a:ext uri="{FF2B5EF4-FFF2-40B4-BE49-F238E27FC236}">
                  <a16:creationId xmlns:a16="http://schemas.microsoft.com/office/drawing/2014/main" id="{986A423D-E223-0628-D5AA-C14096E3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685" y="5412706"/>
              <a:ext cx="457200" cy="457200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C9A58DB5-0C63-ECCD-2F14-47EB8640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7033" y="5942646"/>
              <a:ext cx="457200" cy="457200"/>
            </a:xfrm>
            <a:prstGeom prst="rect">
              <a:avLst/>
            </a:prstGeom>
          </p:spPr>
        </p:pic>
        <p:pic>
          <p:nvPicPr>
            <p:cNvPr id="142" name="Graphic 141" descr="Man with solid fill">
              <a:extLst>
                <a:ext uri="{FF2B5EF4-FFF2-40B4-BE49-F238E27FC236}">
                  <a16:creationId xmlns:a16="http://schemas.microsoft.com/office/drawing/2014/main" id="{612BB800-EC7A-4F76-3025-D6110CEA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8551" y="5840446"/>
              <a:ext cx="457200" cy="457200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26EE2305-EC87-ED9C-AA08-19AEFCE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6789" y="6121009"/>
              <a:ext cx="457200" cy="457200"/>
            </a:xfrm>
            <a:prstGeom prst="rect">
              <a:avLst/>
            </a:prstGeom>
          </p:spPr>
        </p:pic>
        <p:pic>
          <p:nvPicPr>
            <p:cNvPr id="144" name="Graphic 143" descr="Man with solid fill">
              <a:extLst>
                <a:ext uri="{FF2B5EF4-FFF2-40B4-BE49-F238E27FC236}">
                  <a16:creationId xmlns:a16="http://schemas.microsoft.com/office/drawing/2014/main" id="{4871C708-7F46-E68C-41F3-3C1ADC4A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9973" y="5970109"/>
              <a:ext cx="457200" cy="457200"/>
            </a:xfrm>
            <a:prstGeom prst="rect">
              <a:avLst/>
            </a:prstGeom>
          </p:spPr>
        </p:pic>
        <p:pic>
          <p:nvPicPr>
            <p:cNvPr id="145" name="Graphic 144" descr="Man with solid fill">
              <a:extLst>
                <a:ext uri="{FF2B5EF4-FFF2-40B4-BE49-F238E27FC236}">
                  <a16:creationId xmlns:a16="http://schemas.microsoft.com/office/drawing/2014/main" id="{C2FAB659-95EE-8B83-3509-2F4B1B5B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683" y="4484272"/>
              <a:ext cx="457200" cy="457200"/>
            </a:xfrm>
            <a:prstGeom prst="rect">
              <a:avLst/>
            </a:prstGeom>
          </p:spPr>
        </p:pic>
        <p:pic>
          <p:nvPicPr>
            <p:cNvPr id="146" name="Graphic 145" descr="Man with solid fill">
              <a:extLst>
                <a:ext uri="{FF2B5EF4-FFF2-40B4-BE49-F238E27FC236}">
                  <a16:creationId xmlns:a16="http://schemas.microsoft.com/office/drawing/2014/main" id="{93E089B9-8486-BC6B-EEE8-D765C804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0589" y="5115977"/>
              <a:ext cx="457200" cy="457200"/>
            </a:xfrm>
            <a:prstGeom prst="rect">
              <a:avLst/>
            </a:prstGeom>
          </p:spPr>
        </p:pic>
        <p:pic>
          <p:nvPicPr>
            <p:cNvPr id="147" name="Graphic 146" descr="Man with solid fill">
              <a:extLst>
                <a:ext uri="{FF2B5EF4-FFF2-40B4-BE49-F238E27FC236}">
                  <a16:creationId xmlns:a16="http://schemas.microsoft.com/office/drawing/2014/main" id="{2D6C5D38-5AC4-4B5A-A7C6-B2251A18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755" y="4925099"/>
              <a:ext cx="457200" cy="457200"/>
            </a:xfrm>
            <a:prstGeom prst="rect">
              <a:avLst/>
            </a:prstGeom>
          </p:spPr>
        </p:pic>
        <p:pic>
          <p:nvPicPr>
            <p:cNvPr id="148" name="Graphic 147" descr="Man with solid fill">
              <a:extLst>
                <a:ext uri="{FF2B5EF4-FFF2-40B4-BE49-F238E27FC236}">
                  <a16:creationId xmlns:a16="http://schemas.microsoft.com/office/drawing/2014/main" id="{11CAE88A-AC02-BBD8-64F6-A096863B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0352" y="4770379"/>
              <a:ext cx="457200" cy="457200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6DB5F7F-3576-AF7D-BDD7-58805C84D69B}"/>
              </a:ext>
            </a:extLst>
          </p:cNvPr>
          <p:cNvSpPr txBox="1"/>
          <p:nvPr/>
        </p:nvSpPr>
        <p:spPr>
          <a:xfrm>
            <a:off x="1641722" y="29499"/>
            <a:ext cx="21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Systematic Sampling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96156D-F66F-4C3C-3E0F-AC9C8544171F}"/>
              </a:ext>
            </a:extLst>
          </p:cNvPr>
          <p:cNvSpPr txBox="1"/>
          <p:nvPr/>
        </p:nvSpPr>
        <p:spPr>
          <a:xfrm>
            <a:off x="1877678" y="3723853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 Sampling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674B7F-F833-6497-3B51-DD04654A5328}"/>
              </a:ext>
            </a:extLst>
          </p:cNvPr>
          <p:cNvSpPr txBox="1"/>
          <p:nvPr/>
        </p:nvSpPr>
        <p:spPr>
          <a:xfrm>
            <a:off x="8087289" y="12493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Random Sampling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2D4DD3-053A-CCE4-C0E6-5A34C1E84525}"/>
              </a:ext>
            </a:extLst>
          </p:cNvPr>
          <p:cNvSpPr txBox="1"/>
          <p:nvPr/>
        </p:nvSpPr>
        <p:spPr>
          <a:xfrm>
            <a:off x="8129811" y="3244649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54" name="Graphic 153" descr="Man with solid fill">
            <a:extLst>
              <a:ext uri="{FF2B5EF4-FFF2-40B4-BE49-F238E27FC236}">
                <a16:creationId xmlns:a16="http://schemas.microsoft.com/office/drawing/2014/main" id="{B5E8E122-B18A-3364-15D6-4E30CA46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8758" y="490918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7A5D-6221-0930-12CE-1ED2CD9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000"/>
            <a:ext cx="10515600" cy="1325563"/>
          </a:xfrm>
        </p:spPr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B33-0A8F-A099-17BE-7CB51D54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89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Two – Stage cluster Sampling </a:t>
            </a:r>
            <a:r>
              <a:rPr lang="en-US" dirty="0"/>
              <a:t>- A type of sampling method in which the population is divided into a set of clusters and the researcher selects a simple random sample of the clusters. A simple random sample is then applied to each cluster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44D94-3F5D-9B93-415C-14FBB6918955}"/>
              </a:ext>
            </a:extLst>
          </p:cNvPr>
          <p:cNvSpPr/>
          <p:nvPr/>
        </p:nvSpPr>
        <p:spPr>
          <a:xfrm>
            <a:off x="2254827" y="3695701"/>
            <a:ext cx="7165398" cy="3067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63636-312E-3A55-D7C1-9F955706A62A}"/>
              </a:ext>
            </a:extLst>
          </p:cNvPr>
          <p:cNvSpPr/>
          <p:nvPr/>
        </p:nvSpPr>
        <p:spPr>
          <a:xfrm>
            <a:off x="2454529" y="3805066"/>
            <a:ext cx="1735257" cy="1261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635CF-88DF-4BCB-55FF-516E03C2E090}"/>
              </a:ext>
            </a:extLst>
          </p:cNvPr>
          <p:cNvSpPr/>
          <p:nvPr/>
        </p:nvSpPr>
        <p:spPr>
          <a:xfrm rot="21029917">
            <a:off x="2411483" y="5285888"/>
            <a:ext cx="2094414" cy="13749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E19EB-D2EB-33B2-6FF8-9760BF16A85A}"/>
              </a:ext>
            </a:extLst>
          </p:cNvPr>
          <p:cNvSpPr/>
          <p:nvPr/>
        </p:nvSpPr>
        <p:spPr>
          <a:xfrm rot="912628">
            <a:off x="4606077" y="5006987"/>
            <a:ext cx="1381037" cy="1684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DBCB4-907D-3B4B-036D-6792DF438873}"/>
              </a:ext>
            </a:extLst>
          </p:cNvPr>
          <p:cNvSpPr/>
          <p:nvPr/>
        </p:nvSpPr>
        <p:spPr>
          <a:xfrm rot="8691751">
            <a:off x="7389564" y="3819917"/>
            <a:ext cx="1768863" cy="1504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62FBE2-C6AF-2EA6-5ABE-B553337832DC}"/>
              </a:ext>
            </a:extLst>
          </p:cNvPr>
          <p:cNvSpPr/>
          <p:nvPr/>
        </p:nvSpPr>
        <p:spPr>
          <a:xfrm>
            <a:off x="6095261" y="5426866"/>
            <a:ext cx="2825167" cy="12546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41DC5-20B2-A98E-96BD-063492A0D83C}"/>
              </a:ext>
            </a:extLst>
          </p:cNvPr>
          <p:cNvSpPr/>
          <p:nvPr/>
        </p:nvSpPr>
        <p:spPr>
          <a:xfrm rot="549347">
            <a:off x="4309119" y="3794659"/>
            <a:ext cx="2665235" cy="11685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1648E7C6-B2D2-35C6-F57E-BB3EAE77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63" y="4056646"/>
            <a:ext cx="431821" cy="454623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ECCA1208-1A9E-1C54-0CE9-ACA2163D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609" y="4082615"/>
            <a:ext cx="431821" cy="454623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77F7D643-7E8C-608D-1FB6-5C0BFE04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579" y="3770654"/>
            <a:ext cx="431821" cy="454623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BD1D4C8F-263C-8FE6-D593-36140B4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938" y="3989387"/>
            <a:ext cx="431821" cy="454623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CB7C5260-DBCD-04B9-082A-E64153218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63" y="4261529"/>
            <a:ext cx="431821" cy="454623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FBEC6BDE-59BC-E527-D347-5CD99EA6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574" y="4002513"/>
            <a:ext cx="431821" cy="454623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AEA7AF7B-C523-D901-901C-94030EE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7126" y="4483709"/>
            <a:ext cx="431821" cy="454623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97EA0342-97C3-7D09-5A31-D4048F13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420" y="4140462"/>
            <a:ext cx="431821" cy="454623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C386131D-EE9D-582B-BD67-3301990F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16" y="5988116"/>
            <a:ext cx="431821" cy="454623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1654089D-8B01-0F65-A162-44666A83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0363" y="5913555"/>
            <a:ext cx="431821" cy="454623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8FF7AE46-8AD6-B506-8089-B9B2305C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292" y="5552274"/>
            <a:ext cx="431821" cy="454623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1D14715E-7060-33DE-D21C-294C194F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834" y="5552274"/>
            <a:ext cx="431821" cy="454623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5112C162-68D4-0BCB-368D-16FA447A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658" y="6100087"/>
            <a:ext cx="431821" cy="454623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DDD18B77-DD14-DDE9-2394-FF58BCD3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015" y="5639283"/>
            <a:ext cx="431821" cy="454623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A6EAADF-CE6B-D7B4-31D6-04BDB753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75" y="5618748"/>
            <a:ext cx="431821" cy="454623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ABC0013-4C4A-F40E-4CD1-00C0B72A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908" y="5054084"/>
            <a:ext cx="431821" cy="454623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7B6B8266-ECC4-6E44-9CB1-7CB65335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591" y="5763716"/>
            <a:ext cx="431821" cy="454623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8D7EF20-4A74-8C64-A144-0D863CB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9501" y="6128071"/>
            <a:ext cx="431821" cy="454623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C3C307F-4D5C-8057-954D-0EC5669B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892" y="5932104"/>
            <a:ext cx="431821" cy="454623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DDEDF1FE-6343-5C95-0926-35B196C4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649" y="4332039"/>
            <a:ext cx="431821" cy="454623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3629189D-FD66-0D78-A1E9-26CA36B1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50" y="4822880"/>
            <a:ext cx="431821" cy="454623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F225FC34-947D-5BB7-A3D5-D5DF8C77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987" y="4574996"/>
            <a:ext cx="431821" cy="454623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B0FECD4C-35B3-AB69-37C5-80948ED1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477" y="4151609"/>
            <a:ext cx="431821" cy="4546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6C5691-1E86-83C8-17DC-63BAC5D17B35}"/>
              </a:ext>
            </a:extLst>
          </p:cNvPr>
          <p:cNvSpPr txBox="1"/>
          <p:nvPr/>
        </p:nvSpPr>
        <p:spPr>
          <a:xfrm>
            <a:off x="4192485" y="3094990"/>
            <a:ext cx="30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– Stage Cluster Sampling </a:t>
            </a:r>
          </a:p>
        </p:txBody>
      </p:sp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6F859EA0-EB6C-CC1E-1C81-4C7EDFD2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11" y="4289841"/>
            <a:ext cx="431821" cy="454623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70F52CE-486E-B9F5-82D3-454C073E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728" y="4440350"/>
            <a:ext cx="431821" cy="454623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C0E33768-DBE0-622C-3623-8F80E29C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68" y="4322342"/>
            <a:ext cx="431821" cy="454623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9AEA4517-D32B-A76E-D50A-80FE97AD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358" y="5205195"/>
            <a:ext cx="431821" cy="454623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E4B97BCA-72A8-8FB1-4075-5038B6E9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938" y="5488473"/>
            <a:ext cx="431821" cy="454623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58FB1F28-BD92-3C29-916F-331A1148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255" y="6053437"/>
            <a:ext cx="431821" cy="454623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A7C1A71C-7D53-49AE-0212-E8CF654F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66" y="3828303"/>
            <a:ext cx="431821" cy="454623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231FBAD-7EA0-A461-2314-5FA3A955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716" y="4526314"/>
            <a:ext cx="431821" cy="454623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2826849D-68D7-79F6-7FC5-47252F9B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093" y="4164813"/>
            <a:ext cx="431821" cy="454623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4BB3C992-72DF-4A94-D20F-BDA27E43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938" y="4432332"/>
            <a:ext cx="431821" cy="454623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80DC945-FC6F-AF37-E245-401E72A1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14" y="4261528"/>
            <a:ext cx="431821" cy="454623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515DC69-9B20-F33C-23D4-BA52BCD0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2292" y="3863836"/>
            <a:ext cx="431821" cy="454623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17A0A756-3531-36C6-4AF9-454EB7FF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013" y="5314435"/>
            <a:ext cx="431821" cy="454623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38658B4C-8DEA-02F2-AD5A-F6465A913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732" y="6123750"/>
            <a:ext cx="431821" cy="454623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AFE09480-99B9-417A-5FBB-C03C266E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905" y="5712166"/>
            <a:ext cx="431821" cy="454623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4FDD44CB-BD8A-0A77-A09A-1C15B253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2" y="5508462"/>
            <a:ext cx="431821" cy="454623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193AA556-9282-5841-CD76-45CBEDED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96" y="5895503"/>
            <a:ext cx="431821" cy="454623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C4667742-7776-112E-7014-F56E31AA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847" y="5915145"/>
            <a:ext cx="431821" cy="454623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8D62445C-D3CF-FFA7-8767-62BAA113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6469" y="5527797"/>
            <a:ext cx="431821" cy="454623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C857F15-E5EE-D69C-EC0B-A766CB45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0863" y="5708192"/>
            <a:ext cx="431821" cy="4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Simple Random Sampling</a:t>
                </a:r>
              </a:p>
              <a:p>
                <a:r>
                  <a:rPr lang="en-US" dirty="0"/>
                  <a:t>Mathematically simple to compute estimates such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Samples tend to be a good representation of the 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Systematic Sampling:</a:t>
                </a:r>
              </a:p>
              <a:p>
                <a:r>
                  <a:rPr lang="en-US" dirty="0"/>
                  <a:t>Sometimes useful when there is no sampling frame available.</a:t>
                </a:r>
              </a:p>
              <a:p>
                <a:r>
                  <a:rPr lang="en-US" dirty="0"/>
                  <a:t>Lower margin of error than simple random sampling and some cluster sampling designs.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  <a:blipFill>
                <a:blip r:embed="rId2"/>
                <a:stretch>
                  <a:fillRect l="-1159" t="-23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5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Stratified Random Sampling:</a:t>
            </a:r>
          </a:p>
          <a:p>
            <a:r>
              <a:rPr lang="en-US" b="1" dirty="0"/>
              <a:t>Administrative convenience </a:t>
            </a:r>
            <a:r>
              <a:rPr lang="en-US" dirty="0"/>
              <a:t>- It may be easier to conduct several smaller simple random sampling designs than coordinate one larger simple random sampling design.</a:t>
            </a:r>
          </a:p>
          <a:p>
            <a:endParaRPr lang="en-US" dirty="0"/>
          </a:p>
          <a:p>
            <a:r>
              <a:rPr lang="en-US" b="1" dirty="0"/>
              <a:t>Interest in individual strata </a:t>
            </a:r>
            <a:r>
              <a:rPr lang="en-US" dirty="0"/>
              <a:t>- The design ensures samples from all strata. A simple random sampling design might sample few or no elements from a stratum of interest.</a:t>
            </a:r>
          </a:p>
          <a:p>
            <a:endParaRPr lang="en-US" dirty="0"/>
          </a:p>
          <a:p>
            <a:r>
              <a:rPr lang="en-US" b="1" dirty="0"/>
              <a:t>Smaller margin of error </a:t>
            </a:r>
            <a:r>
              <a:rPr lang="en-US" dirty="0"/>
              <a:t>- By assuring samples from each strata, the combined sample tends to be more representative of the population, resulting in a smaller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413232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499"/>
            <a:ext cx="10515600" cy="4791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Cluster Sampling:</a:t>
            </a:r>
          </a:p>
          <a:p>
            <a:r>
              <a:rPr lang="en-US" dirty="0"/>
              <a:t>The advantages of cluster sampling are that (a) </a:t>
            </a:r>
            <a:r>
              <a:rPr lang="en-US" b="1" dirty="0"/>
              <a:t>it can be less expensive than simple or stratified random sampling </a:t>
            </a:r>
            <a:r>
              <a:rPr lang="en-US" dirty="0"/>
              <a:t>and (b) it </a:t>
            </a:r>
            <a:r>
              <a:rPr lang="en-US" b="1" dirty="0"/>
              <a:t>can be used when a sampling frame is unavailable </a:t>
            </a:r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disadvantage </a:t>
            </a:r>
            <a:r>
              <a:rPr lang="en-US" dirty="0"/>
              <a:t>of cluster sampling is that </a:t>
            </a:r>
            <a:r>
              <a:rPr lang="en-US" b="1" dirty="0"/>
              <a:t>the margin of error is often larger</a:t>
            </a:r>
            <a:r>
              <a:rPr lang="en-US" dirty="0"/>
              <a:t> than what it would be for simple random sampling or stratified random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Two-Stage Cluster Sampling:</a:t>
            </a:r>
          </a:p>
          <a:p>
            <a:r>
              <a:rPr lang="en-US" dirty="0"/>
              <a:t>Same advantages as above</a:t>
            </a:r>
          </a:p>
          <a:p>
            <a:r>
              <a:rPr lang="en-US" dirty="0"/>
              <a:t>Usually has a smaller margin of error, because we can control two sample sizes: the number of clusters to sample, and the number of elements to sample from each sampled cluster</a:t>
            </a:r>
          </a:p>
        </p:txBody>
      </p:sp>
    </p:spTree>
    <p:extLst>
      <p:ext uri="{BB962C8B-B14F-4D97-AF65-F5344CB8AC3E}">
        <p14:creationId xmlns:p14="http://schemas.microsoft.com/office/powerpoint/2010/main" val="364317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Practice: Identify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estimate the average height of my students in STAT 251 section 01. To do so, I use the registrars list to get the names of the students registered for my section. I number the students from 1 to N and select students 4, 8, 12, 16… to be my sample.  </a:t>
            </a:r>
          </a:p>
          <a:p>
            <a:r>
              <a:rPr lang="en-US" dirty="0"/>
              <a:t>What is the sampling frame?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list of students in the class</a:t>
            </a:r>
          </a:p>
          <a:p>
            <a:r>
              <a:rPr lang="en-US" dirty="0"/>
              <a:t>What is the sampling design?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Systematic sampling</a:t>
            </a:r>
          </a:p>
        </p:txBody>
      </p:sp>
    </p:spTree>
    <p:extLst>
      <p:ext uri="{BB962C8B-B14F-4D97-AF65-F5344CB8AC3E}">
        <p14:creationId xmlns:p14="http://schemas.microsoft.com/office/powerpoint/2010/main" val="948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E87C4-287C-3BD4-0AB7-1E43A053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598592"/>
            <a:ext cx="8130859" cy="6259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A1E2B-7E6E-E35B-B436-A1222E4A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9DD0-D2F8-603D-5E61-1AF9664D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06924"/>
            <a:ext cx="4269370" cy="3074626"/>
          </a:xfrm>
        </p:spPr>
        <p:txBody>
          <a:bodyPr>
            <a:normAutofit/>
          </a:bodyPr>
          <a:lstStyle/>
          <a:p>
            <a:r>
              <a:rPr lang="en-US" dirty="0"/>
              <a:t>Five number summary: </a:t>
            </a:r>
          </a:p>
          <a:p>
            <a:pPr marL="514350" indent="-514350">
              <a:buAutoNum type="arabicPlain" startAt="23"/>
            </a:pPr>
            <a:r>
              <a:rPr lang="en-US" dirty="0"/>
              <a:t>34  40  34  50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6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Practice: Identify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 Suppose I want to see what proportion of people in Moscow Idaho liked the Star Wars sequel trilogy. So, I acquire a cadastral map (a map that shows the boundaries and ownership of land parcels) for Moscow, Idaho and group the </a:t>
            </a:r>
            <a:r>
              <a:rPr lang="en-US" dirty="0" err="1"/>
              <a:t>the</a:t>
            </a:r>
            <a:r>
              <a:rPr lang="en-US" dirty="0"/>
              <a:t> houses into city blocks. I take a random sample of city blocks and for each city block I selected and put a questionnaire in the mailboxes of all houses on that block. </a:t>
            </a:r>
          </a:p>
          <a:p>
            <a:endParaRPr lang="en-US" dirty="0"/>
          </a:p>
          <a:p>
            <a:r>
              <a:rPr lang="en-US" dirty="0"/>
              <a:t>What is the sampling frame?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cadastral map of Moscow</a:t>
            </a:r>
          </a:p>
          <a:p>
            <a:r>
              <a:rPr lang="en-US" dirty="0"/>
              <a:t>What is the sampling design?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Cluster Sampling </a:t>
            </a:r>
          </a:p>
        </p:txBody>
      </p:sp>
    </p:spTree>
    <p:extLst>
      <p:ext uri="{BB962C8B-B14F-4D97-AF65-F5344CB8AC3E}">
        <p14:creationId xmlns:p14="http://schemas.microsoft.com/office/powerpoint/2010/main" val="35470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01F-CE6B-671C-0E87-9AA194BD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Wednesday 2/7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D3BA-A2BD-168E-C0E2-09EB71C8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Sampling distributions</a:t>
            </a:r>
          </a:p>
          <a:p>
            <a:pPr lvl="1"/>
            <a:r>
              <a:rPr lang="en-US" dirty="0"/>
              <a:t>What is a sampling </a:t>
            </a:r>
            <a:r>
              <a:rPr lang="en-US"/>
              <a:t>distribution?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Margin of Error</a:t>
            </a:r>
          </a:p>
          <a:p>
            <a:pPr lvl="1"/>
            <a:r>
              <a:rPr lang="en-US" dirty="0"/>
              <a:t>What is the margin of error?</a:t>
            </a:r>
          </a:p>
          <a:p>
            <a:pPr lvl="1"/>
            <a:endParaRPr lang="en-US" dirty="0"/>
          </a:p>
          <a:p>
            <a:r>
              <a:rPr lang="en-US" dirty="0"/>
              <a:t>What is a statistically significant result?</a:t>
            </a:r>
          </a:p>
          <a:p>
            <a:endParaRPr lang="en-US" dirty="0"/>
          </a:p>
          <a:p>
            <a:r>
              <a:rPr lang="en-US" dirty="0"/>
              <a:t>Observation vs Experimental Study</a:t>
            </a:r>
          </a:p>
          <a:p>
            <a:endParaRPr lang="en-US" dirty="0"/>
          </a:p>
          <a:p>
            <a:r>
              <a:rPr lang="en-US" dirty="0"/>
              <a:t>Causation vs Association</a:t>
            </a:r>
          </a:p>
        </p:txBody>
      </p:sp>
    </p:spTree>
    <p:extLst>
      <p:ext uri="{BB962C8B-B14F-4D97-AF65-F5344CB8AC3E}">
        <p14:creationId xmlns:p14="http://schemas.microsoft.com/office/powerpoint/2010/main" val="324816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12E5-1A32-7A5B-ABD3-274BC35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0" y="264132"/>
            <a:ext cx="10515600" cy="1325563"/>
          </a:xfrm>
        </p:spPr>
        <p:txBody>
          <a:bodyPr/>
          <a:lstStyle/>
          <a:p>
            <a:r>
              <a:rPr lang="en-US" dirty="0"/>
              <a:t>Advantages of Experimental Studies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E2AE9-5A88-4701-C481-6072DBC0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92" y="1521783"/>
            <a:ext cx="5698963" cy="52022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Observational studies </a:t>
            </a:r>
            <a:r>
              <a:rPr lang="en-US" sz="2000" u="sng" dirty="0"/>
              <a:t>cannot</a:t>
            </a:r>
            <a:r>
              <a:rPr lang="en-US" sz="2000" dirty="0"/>
              <a:t> definitively establish causation</a:t>
            </a:r>
          </a:p>
          <a:p>
            <a:r>
              <a:rPr lang="en-US" sz="2000" dirty="0"/>
              <a:t>Observational studies are prone to </a:t>
            </a:r>
            <a:r>
              <a:rPr lang="en-US" sz="2000" b="1" dirty="0"/>
              <a:t>lurking variables</a:t>
            </a:r>
            <a:r>
              <a:rPr lang="en-US" sz="2000" dirty="0"/>
              <a:t> – a variable unknown to the researchers that is not included in the study and has an association with </a:t>
            </a:r>
            <a:r>
              <a:rPr lang="en-US" sz="2000" u="sng" dirty="0"/>
              <a:t>both</a:t>
            </a:r>
            <a:r>
              <a:rPr lang="en-US" sz="2000" dirty="0"/>
              <a:t> the response and explanatory variables</a:t>
            </a:r>
          </a:p>
          <a:p>
            <a:endParaRPr lang="en-US" sz="2000" dirty="0"/>
          </a:p>
          <a:p>
            <a:r>
              <a:rPr lang="en-US" sz="2000" dirty="0"/>
              <a:t>Lurking variables can induce false associations between response and explanatory variables. </a:t>
            </a:r>
          </a:p>
          <a:p>
            <a:endParaRPr lang="en-US" sz="2000" b="1" dirty="0"/>
          </a:p>
          <a:p>
            <a:r>
              <a:rPr lang="en-US" sz="2000" dirty="0"/>
              <a:t>In experimental studies subjects (observations) are randomly assigned to treatment groups. </a:t>
            </a:r>
          </a:p>
          <a:p>
            <a:pPr marL="457200" lvl="1" indent="0">
              <a:buNone/>
            </a:pPr>
            <a:r>
              <a:rPr lang="en-US" sz="1600" dirty="0"/>
              <a:t>this randomization balances the effect of lurking variables between the treatment groups and removes their influence on the association between the response and explanatory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7CAC30-4D91-D367-BD54-F9DF9CC5C539}"/>
              </a:ext>
            </a:extLst>
          </p:cNvPr>
          <p:cNvGrpSpPr/>
          <p:nvPr/>
        </p:nvGrpSpPr>
        <p:grpSpPr>
          <a:xfrm>
            <a:off x="6247104" y="1153492"/>
            <a:ext cx="5515896" cy="5487454"/>
            <a:chOff x="1899500" y="553128"/>
            <a:chExt cx="5515896" cy="54874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2D099B-97F2-A557-42BB-42D30F17FF7A}"/>
                </a:ext>
              </a:extLst>
            </p:cNvPr>
            <p:cNvGrpSpPr/>
            <p:nvPr/>
          </p:nvGrpSpPr>
          <p:grpSpPr>
            <a:xfrm>
              <a:off x="1899500" y="1266760"/>
              <a:ext cx="5515896" cy="4626040"/>
              <a:chOff x="1899500" y="1266760"/>
              <a:chExt cx="5515896" cy="46260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F52F4A-493D-F441-B0EF-B209543E991A}"/>
                  </a:ext>
                </a:extLst>
              </p:cNvPr>
              <p:cNvGrpSpPr/>
              <p:nvPr/>
            </p:nvGrpSpPr>
            <p:grpSpPr>
              <a:xfrm>
                <a:off x="1899500" y="1733550"/>
                <a:ext cx="2638793" cy="2337380"/>
                <a:chOff x="1899500" y="1733550"/>
                <a:chExt cx="2638793" cy="233738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918D9A-5293-0D95-90E5-AFEDF2333A40}"/>
                    </a:ext>
                  </a:extLst>
                </p:cNvPr>
                <p:cNvSpPr txBox="1"/>
                <p:nvPr/>
              </p:nvSpPr>
              <p:spPr>
                <a:xfrm>
                  <a:off x="2619375" y="1733550"/>
                  <a:ext cx="1199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Population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43AAA27-1A20-BFAB-6E52-84700D5F7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4303" y="2569672"/>
                  <a:ext cx="0" cy="62126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F6502B-A35D-7DD5-B066-5388217D18E4}"/>
                    </a:ext>
                  </a:extLst>
                </p:cNvPr>
                <p:cNvSpPr txBox="1"/>
                <p:nvPr/>
              </p:nvSpPr>
              <p:spPr>
                <a:xfrm>
                  <a:off x="2789130" y="3244334"/>
                  <a:ext cx="875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Sample</a:t>
                  </a:r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DB6975A-0D04-CABA-E1E4-A111FE111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9500" y="2102882"/>
                  <a:ext cx="2638793" cy="46679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D02C7305-9524-E507-0F90-158D39358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5118" y="3613666"/>
                  <a:ext cx="1038370" cy="457264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C1745-64BD-A98B-8937-52D41415F358}"/>
                  </a:ext>
                </a:extLst>
              </p:cNvPr>
              <p:cNvSpPr txBox="1"/>
              <p:nvPr/>
            </p:nvSpPr>
            <p:spPr>
              <a:xfrm>
                <a:off x="5496478" y="1733550"/>
                <a:ext cx="119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8928C73-3535-89AD-EF27-D017881D0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406" y="2569672"/>
                <a:ext cx="0" cy="6212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81DC7-FA93-2346-A852-FA9865F359A5}"/>
                  </a:ext>
                </a:extLst>
              </p:cNvPr>
              <p:cNvSpPr txBox="1"/>
              <p:nvPr/>
            </p:nvSpPr>
            <p:spPr>
              <a:xfrm>
                <a:off x="5666233" y="3244334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D4FDA6-74B2-E1BA-2424-B554AA542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6603" y="2102882"/>
                <a:ext cx="2638793" cy="46679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4275FBDE-50E9-94A6-C0BA-19F514887E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9847" y="4083641"/>
                <a:ext cx="704270" cy="678849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C1E0D6E2-341D-83FB-1B67-6EA3186FD9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78695" y="4083640"/>
                <a:ext cx="704273" cy="678851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7E036EF-AB21-C00F-A40F-B0F344DD5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508" y="5002126"/>
                <a:ext cx="943107" cy="44773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D53DC0-509E-24A1-6B2B-B141235B1344}"/>
                  </a:ext>
                </a:extLst>
              </p:cNvPr>
              <p:cNvSpPr txBox="1"/>
              <p:nvPr/>
            </p:nvSpPr>
            <p:spPr>
              <a:xfrm>
                <a:off x="4834064" y="4745592"/>
                <a:ext cx="1156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Treatment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AA2CBC-CDE6-739A-8E8F-D4D4315AFB4B}"/>
                  </a:ext>
                </a:extLst>
              </p:cNvPr>
              <p:cNvSpPr txBox="1"/>
              <p:nvPr/>
            </p:nvSpPr>
            <p:spPr>
              <a:xfrm>
                <a:off x="6331386" y="4745590"/>
                <a:ext cx="87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Control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DF581B3-C2DC-98D0-32CC-0DC0168D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799" y="3613666"/>
                <a:ext cx="1705213" cy="3620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0277418-9298-D48D-E2F7-90C117072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386" y="5002125"/>
                <a:ext cx="943107" cy="44773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077253-99C6-F28C-1695-B13CADAF4E70}"/>
                  </a:ext>
                </a:extLst>
              </p:cNvPr>
              <p:cNvCxnSpPr/>
              <p:nvPr/>
            </p:nvCxnSpPr>
            <p:spPr>
              <a:xfrm>
                <a:off x="4682836" y="1597891"/>
                <a:ext cx="0" cy="429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8459C8-7942-5A6C-665D-99630EB288F8}"/>
                  </a:ext>
                </a:extLst>
              </p:cNvPr>
              <p:cNvSpPr txBox="1"/>
              <p:nvPr/>
            </p:nvSpPr>
            <p:spPr>
              <a:xfrm>
                <a:off x="2129343" y="1276286"/>
                <a:ext cx="2121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Observational Study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CDB8D9-62F9-1EA6-39E0-17DC212AFB11}"/>
                  </a:ext>
                </a:extLst>
              </p:cNvPr>
              <p:cNvSpPr txBox="1"/>
              <p:nvPr/>
            </p:nvSpPr>
            <p:spPr>
              <a:xfrm>
                <a:off x="5087841" y="1266760"/>
                <a:ext cx="20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Experimental Study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6B017A-CEFF-FC32-27FE-DB5FFDEF478B}"/>
                </a:ext>
              </a:extLst>
            </p:cNvPr>
            <p:cNvSpPr/>
            <p:nvPr/>
          </p:nvSpPr>
          <p:spPr>
            <a:xfrm>
              <a:off x="1899500" y="1117599"/>
              <a:ext cx="5515896" cy="49229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62E996-4CCD-E3EC-0608-FF2A4C1CEC5F}"/>
                </a:ext>
              </a:extLst>
            </p:cNvPr>
            <p:cNvSpPr txBox="1"/>
            <p:nvPr/>
          </p:nvSpPr>
          <p:spPr>
            <a:xfrm>
              <a:off x="3818421" y="553128"/>
              <a:ext cx="1842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7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E04-8065-38C2-D1F1-D24D55BD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Hallmarks of a good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F4D3-806C-CE2B-8C80-27319E79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group – a group of subjects in the experiment who do not receive the treatment</a:t>
            </a:r>
          </a:p>
          <a:p>
            <a:pPr marL="457200" lvl="1" indent="0">
              <a:buNone/>
            </a:pPr>
            <a:r>
              <a:rPr lang="en-US" dirty="0"/>
              <a:t>- reduces bias in the experiment because by design the only difference between the two groups is the treatment</a:t>
            </a:r>
          </a:p>
          <a:p>
            <a:endParaRPr lang="en-US" dirty="0"/>
          </a:p>
          <a:p>
            <a:r>
              <a:rPr lang="en-US" dirty="0"/>
              <a:t>Blinding – designing the experiment to ensure the subjects are unaware if they are in the treatment or control group.</a:t>
            </a:r>
          </a:p>
          <a:p>
            <a:endParaRPr lang="en-US" dirty="0"/>
          </a:p>
          <a:p>
            <a:r>
              <a:rPr lang="en-US" dirty="0"/>
              <a:t>Double blinding – When subjects as well as the researchers are unaware of who is assigned to the treatment group and who is assigned to the control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DE9-385C-4FBC-523A-7BD4626F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254288"/>
            <a:ext cx="10515600" cy="1325563"/>
          </a:xfrm>
        </p:spPr>
        <p:txBody>
          <a:bodyPr/>
          <a:lstStyle/>
          <a:p>
            <a:r>
              <a:rPr lang="en-US" dirty="0"/>
              <a:t>Some Experimental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2E16-1859-3304-4B03-3065B93E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" y="1844098"/>
            <a:ext cx="59597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Completely Randomize Design </a:t>
            </a:r>
            <a:r>
              <a:rPr lang="en-US" dirty="0"/>
              <a:t>– Subjects are randomly assigned to treatment groups. </a:t>
            </a:r>
          </a:p>
          <a:p>
            <a:pPr marL="457200" lvl="1" indent="0">
              <a:buNone/>
            </a:pPr>
            <a:r>
              <a:rPr lang="en-US" dirty="0"/>
              <a:t>- compares response to a single factor</a:t>
            </a:r>
          </a:p>
          <a:p>
            <a:pPr marL="457200" lvl="1" indent="0">
              <a:buNone/>
            </a:pPr>
            <a:r>
              <a:rPr lang="en-US" dirty="0"/>
              <a:t>- each unit has the same chance of being in the treatment or control groups </a:t>
            </a:r>
          </a:p>
          <a:p>
            <a:endParaRPr lang="en-US" b="1" dirty="0"/>
          </a:p>
          <a:p>
            <a:r>
              <a:rPr lang="en-US" b="1" dirty="0"/>
              <a:t>Multifactor experiments </a:t>
            </a:r>
            <a:r>
              <a:rPr lang="en-US" dirty="0"/>
              <a:t>– An experiment which compares multiple factors simultaneously</a:t>
            </a:r>
          </a:p>
          <a:p>
            <a:pPr marL="457200" lvl="1" indent="0">
              <a:buNone/>
            </a:pPr>
            <a:r>
              <a:rPr lang="en-US" dirty="0"/>
              <a:t>- cheaper than conducting an experiment for each factor separately</a:t>
            </a:r>
          </a:p>
          <a:p>
            <a:pPr marL="457200" lvl="1" indent="0">
              <a:buNone/>
            </a:pPr>
            <a:r>
              <a:rPr lang="en-US" dirty="0"/>
              <a:t>- we can learn more from a multifactor experiment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EDE7-22AA-5B65-FE39-5930F713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28740"/>
              </p:ext>
            </p:extLst>
          </p:nvPr>
        </p:nvGraphicFramePr>
        <p:xfrm>
          <a:off x="7363691" y="4676107"/>
          <a:ext cx="4619336" cy="1981200"/>
        </p:xfrm>
        <a:graphic>
          <a:graphicData uri="http://schemas.openxmlformats.org/drawingml/2006/table">
            <a:tbl>
              <a:tblPr/>
              <a:tblGrid>
                <a:gridCol w="864049">
                  <a:extLst>
                    <a:ext uri="{9D8B030D-6E8A-4147-A177-3AD203B41FA5}">
                      <a16:colId xmlns:a16="http://schemas.microsoft.com/office/drawing/2014/main" val="787905494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27423759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13250097"/>
                    </a:ext>
                  </a:extLst>
                </a:gridCol>
                <a:gridCol w="1096677">
                  <a:extLst>
                    <a:ext uri="{9D8B030D-6E8A-4147-A177-3AD203B41FA5}">
                      <a16:colId xmlns:a16="http://schemas.microsoft.com/office/drawing/2014/main" val="2117648592"/>
                    </a:ext>
                  </a:extLst>
                </a:gridCol>
              </a:tblGrid>
              <a:tr h="1427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56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088582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A + Fertilizer 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B + Placebo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3003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3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 + Placebo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Placebo only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4424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5AB7ED-7A7B-C4FD-7C90-CBF76908DAE8}"/>
              </a:ext>
            </a:extLst>
          </p:cNvPr>
          <p:cNvGrpSpPr/>
          <p:nvPr/>
        </p:nvGrpSpPr>
        <p:grpSpPr>
          <a:xfrm>
            <a:off x="7301346" y="1174769"/>
            <a:ext cx="4526973" cy="2687167"/>
            <a:chOff x="7230918" y="3899515"/>
            <a:chExt cx="4526973" cy="26871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2FD380-48BB-4C8F-73DE-8414F7C09F06}"/>
                </a:ext>
              </a:extLst>
            </p:cNvPr>
            <p:cNvSpPr/>
            <p:nvPr/>
          </p:nvSpPr>
          <p:spPr>
            <a:xfrm>
              <a:off x="7230918" y="4910103"/>
              <a:ext cx="12700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Tomat0 plants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45E24D-1C75-0025-22B0-544572CA4E04}"/>
                </a:ext>
              </a:extLst>
            </p:cNvPr>
            <p:cNvSpPr/>
            <p:nvPr/>
          </p:nvSpPr>
          <p:spPr>
            <a:xfrm>
              <a:off x="10183091" y="3899515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591FC5-90F2-1D56-53FC-0413E95660BA}"/>
                </a:ext>
              </a:extLst>
            </p:cNvPr>
            <p:cNvSpPr/>
            <p:nvPr/>
          </p:nvSpPr>
          <p:spPr>
            <a:xfrm>
              <a:off x="10183091" y="4590294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718B0A-B122-6204-755F-4E06ECD53B81}"/>
                </a:ext>
              </a:extLst>
            </p:cNvPr>
            <p:cNvSpPr/>
            <p:nvPr/>
          </p:nvSpPr>
          <p:spPr>
            <a:xfrm>
              <a:off x="10183091" y="5272810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11BC-AB16-ABDA-7843-68EE1C2656C7}"/>
                </a:ext>
              </a:extLst>
            </p:cNvPr>
            <p:cNvSpPr/>
            <p:nvPr/>
          </p:nvSpPr>
          <p:spPr>
            <a:xfrm>
              <a:off x="10183091" y="5947064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245A13-9EF2-CFC7-B154-BE61098CEA09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8500918" y="4219324"/>
              <a:ext cx="1682173" cy="101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5BE554-3A9B-C37E-8B60-A0890B4C6746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8500918" y="4910103"/>
              <a:ext cx="1682173" cy="319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3B19C6-D6FB-478E-4FB8-6D0CB9999FD6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8500918" y="5229912"/>
              <a:ext cx="1682173" cy="362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0887BF-D152-4E9C-66D8-01C89E1AF691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8500918" y="5229912"/>
              <a:ext cx="1682173" cy="10369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DF26F3-21B7-BD46-8A5E-E979085D52C5}"/>
                </a:ext>
              </a:extLst>
            </p:cNvPr>
            <p:cNvSpPr txBox="1"/>
            <p:nvPr/>
          </p:nvSpPr>
          <p:spPr>
            <a:xfrm rot="16200000">
              <a:off x="8682341" y="5029857"/>
              <a:ext cx="17315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randomization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9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F1B-2FF9-81AC-81A4-C30D46E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8BF1-0D3B-B67D-7A2A-37088EC1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691" cy="47599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Randomized Complete Block Design</a:t>
            </a:r>
            <a:r>
              <a:rPr lang="en-US" dirty="0"/>
              <a:t> – When subjects are not similar enough, detecting differences among the treatment groups can be difficult. We instead create groups called </a:t>
            </a:r>
            <a:r>
              <a:rPr lang="en-US" b="1" dirty="0"/>
              <a:t>blocks. </a:t>
            </a:r>
            <a:r>
              <a:rPr lang="en-US" dirty="0"/>
              <a:t>Blocks are organized so that units inside a block are more similar. Each block sees all treatments in random order</a:t>
            </a:r>
          </a:p>
          <a:p>
            <a:endParaRPr lang="en-US" b="1" dirty="0"/>
          </a:p>
          <a:p>
            <a:r>
              <a:rPr lang="en-US" b="1" dirty="0"/>
              <a:t>Matched Pair Designs</a:t>
            </a:r>
            <a:r>
              <a:rPr lang="en-US" dirty="0"/>
              <a:t> – a design which takes measurements on each subject, usually once before the treatment and once after the treatment producing a set of paired measurements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0C76-662C-5582-F219-E56E6F7FAFDE}"/>
              </a:ext>
            </a:extLst>
          </p:cNvPr>
          <p:cNvSpPr/>
          <p:nvPr/>
        </p:nvSpPr>
        <p:spPr>
          <a:xfrm>
            <a:off x="6218382" y="3981757"/>
            <a:ext cx="11684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tomato plants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95A10-D9E5-A16F-5D21-5CEE02F59DA3}"/>
              </a:ext>
            </a:extLst>
          </p:cNvPr>
          <p:cNvSpPr/>
          <p:nvPr/>
        </p:nvSpPr>
        <p:spPr>
          <a:xfrm>
            <a:off x="8215745" y="2750182"/>
            <a:ext cx="942107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EDD9E-2684-7A96-11F4-81FB9E688C14}"/>
              </a:ext>
            </a:extLst>
          </p:cNvPr>
          <p:cNvSpPr/>
          <p:nvPr/>
        </p:nvSpPr>
        <p:spPr>
          <a:xfrm>
            <a:off x="8215746" y="5361060"/>
            <a:ext cx="942106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F6159-B123-795D-41FC-09FC96FC05E1}"/>
              </a:ext>
            </a:extLst>
          </p:cNvPr>
          <p:cNvSpPr/>
          <p:nvPr/>
        </p:nvSpPr>
        <p:spPr>
          <a:xfrm>
            <a:off x="10377055" y="203707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A71D5-D068-DE16-C1F6-5BB282D536B9}"/>
              </a:ext>
            </a:extLst>
          </p:cNvPr>
          <p:cNvSpPr/>
          <p:nvPr/>
        </p:nvSpPr>
        <p:spPr>
          <a:xfrm>
            <a:off x="10377055" y="254327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B189D-053C-DF1E-7DE5-F37B5C250AC6}"/>
              </a:ext>
            </a:extLst>
          </p:cNvPr>
          <p:cNvSpPr/>
          <p:nvPr/>
        </p:nvSpPr>
        <p:spPr>
          <a:xfrm>
            <a:off x="10377055" y="3049464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B9434-56F5-C2F2-B871-9CDBBD385D84}"/>
              </a:ext>
            </a:extLst>
          </p:cNvPr>
          <p:cNvSpPr/>
          <p:nvPr/>
        </p:nvSpPr>
        <p:spPr>
          <a:xfrm>
            <a:off x="10377055" y="3541661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D2308-68A8-7D85-B28C-A76B34C18BE0}"/>
              </a:ext>
            </a:extLst>
          </p:cNvPr>
          <p:cNvSpPr/>
          <p:nvPr/>
        </p:nvSpPr>
        <p:spPr>
          <a:xfrm>
            <a:off x="10377055" y="4768242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C5934-3750-D16B-1405-D058E9B44046}"/>
              </a:ext>
            </a:extLst>
          </p:cNvPr>
          <p:cNvSpPr/>
          <p:nvPr/>
        </p:nvSpPr>
        <p:spPr>
          <a:xfrm>
            <a:off x="10377055" y="527443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35004-694A-82D0-B194-D536327FC73E}"/>
              </a:ext>
            </a:extLst>
          </p:cNvPr>
          <p:cNvSpPr/>
          <p:nvPr/>
        </p:nvSpPr>
        <p:spPr>
          <a:xfrm>
            <a:off x="10377055" y="578063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D674A-617D-3E50-0044-E735BCF88201}"/>
              </a:ext>
            </a:extLst>
          </p:cNvPr>
          <p:cNvSpPr/>
          <p:nvPr/>
        </p:nvSpPr>
        <p:spPr>
          <a:xfrm>
            <a:off x="10377055" y="6272827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54E905-C1AA-05D0-A8F7-4C9028AED50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157852" y="2257124"/>
            <a:ext cx="1219203" cy="81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C671A-1B3B-A153-C5B6-308EA6954A2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157852" y="2763318"/>
            <a:ext cx="1219203" cy="306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86F2D-6EF9-97DA-0ED5-CB555548793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9157852" y="3069991"/>
            <a:ext cx="1219203" cy="19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3EF97-4D63-9214-DA79-13B4592E361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9157852" y="3069991"/>
            <a:ext cx="1219203" cy="691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13CAE-95FC-155C-4EE6-2B25F2F5697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157852" y="4988290"/>
            <a:ext cx="1219203" cy="69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92916-5E95-D596-047E-779692CE421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9157852" y="5494484"/>
            <a:ext cx="1219203" cy="18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49472B-B3D1-06A2-BFCF-08FE91C7E88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157852" y="5680869"/>
            <a:ext cx="1219203" cy="31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5D2545-E02F-4F14-D08B-E68CCFF7B01E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9157852" y="5680869"/>
            <a:ext cx="1219203" cy="812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2F5C80-B5FF-FCFC-97CC-5E87CBD8ED53}"/>
              </a:ext>
            </a:extLst>
          </p:cNvPr>
          <p:cNvSpPr txBox="1"/>
          <p:nvPr/>
        </p:nvSpPr>
        <p:spPr>
          <a:xfrm rot="16200000">
            <a:off x="7991258" y="3965525"/>
            <a:ext cx="355239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randomization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50E744E-9D42-3792-DF79-D9BA29832B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86782" y="3069991"/>
            <a:ext cx="828963" cy="123157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F73F555-9152-2145-54B7-F543FE58E0F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86782" y="4301566"/>
            <a:ext cx="828964" cy="137930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499B1FF-CB3D-8DBE-F1DA-23BB711F35B3}"/>
              </a:ext>
            </a:extLst>
          </p:cNvPr>
          <p:cNvSpPr txBox="1"/>
          <p:nvPr/>
        </p:nvSpPr>
        <p:spPr>
          <a:xfrm>
            <a:off x="8279419" y="23939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1349A-3056-56C1-DAD7-2D85C7CA161F}"/>
              </a:ext>
            </a:extLst>
          </p:cNvPr>
          <p:cNvSpPr txBox="1"/>
          <p:nvPr/>
        </p:nvSpPr>
        <p:spPr>
          <a:xfrm>
            <a:off x="8240004" y="4991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19428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305964" cy="48430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sample survey </a:t>
            </a:r>
            <a:r>
              <a:rPr lang="en-US" dirty="0"/>
              <a:t>selects a sample of subjects from a population and collects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 statistics, a survey is any information gathered from a sample of subjects.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It is a type of non-experimental study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census </a:t>
            </a:r>
            <a:r>
              <a:rPr lang="en-US" dirty="0"/>
              <a:t>attempts to gather data for all (or nearly all) subjects in a population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frame</a:t>
            </a:r>
            <a:r>
              <a:rPr lang="en-US" dirty="0"/>
              <a:t> is a list of subjects in the population from which the sample will be collected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design </a:t>
            </a:r>
            <a:r>
              <a:rPr lang="en-US" dirty="0"/>
              <a:t>is the method that will be used to select subjects from the sampling frame </a:t>
            </a:r>
          </a:p>
          <a:p>
            <a:endParaRPr lang="en-US" b="1" dirty="0"/>
          </a:p>
          <a:p>
            <a:r>
              <a:rPr lang="en-US" dirty="0"/>
              <a:t>We seek a sampling design that will lead to a sample that is representative of the entire population we are trying to estimate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96989-372E-D04C-0E13-958B19BE4CDC}"/>
              </a:ext>
            </a:extLst>
          </p:cNvPr>
          <p:cNvSpPr/>
          <p:nvPr/>
        </p:nvSpPr>
        <p:spPr>
          <a:xfrm>
            <a:off x="8515927" y="720870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1. Identify the Population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EEAAE-1347-D985-0526-587EDAFB0DAE}"/>
              </a:ext>
            </a:extLst>
          </p:cNvPr>
          <p:cNvSpPr/>
          <p:nvPr/>
        </p:nvSpPr>
        <p:spPr>
          <a:xfrm>
            <a:off x="8511309" y="2250895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2. compile a sampling frame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BD1CC-9123-ACEE-7281-9C1D9A6E3358}"/>
              </a:ext>
            </a:extLst>
          </p:cNvPr>
          <p:cNvSpPr/>
          <p:nvPr/>
        </p:nvSpPr>
        <p:spPr>
          <a:xfrm>
            <a:off x="8511308" y="3874438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3. select a sampling design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BA3306D-CA7A-76C2-91CB-E4EC10674D41}"/>
              </a:ext>
            </a:extLst>
          </p:cNvPr>
          <p:cNvSpPr/>
          <p:nvPr/>
        </p:nvSpPr>
        <p:spPr>
          <a:xfrm>
            <a:off x="9670473" y="1545902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908E014-C6C1-D697-C073-600B08F3CD75}"/>
              </a:ext>
            </a:extLst>
          </p:cNvPr>
          <p:cNvSpPr/>
          <p:nvPr/>
        </p:nvSpPr>
        <p:spPr>
          <a:xfrm>
            <a:off x="9670473" y="3135457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46F08-EA7E-7DAE-6283-D97A221F8CC3}"/>
              </a:ext>
            </a:extLst>
          </p:cNvPr>
          <p:cNvSpPr/>
          <p:nvPr/>
        </p:nvSpPr>
        <p:spPr>
          <a:xfrm>
            <a:off x="8511308" y="5496682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4. select a sample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5DED957-5AF9-97FD-7764-59C4A0B00E91}"/>
              </a:ext>
            </a:extLst>
          </p:cNvPr>
          <p:cNvSpPr/>
          <p:nvPr/>
        </p:nvSpPr>
        <p:spPr>
          <a:xfrm>
            <a:off x="9670473" y="4757701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Example of a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see what proportion of people in Moscow Idaho liked the Star Wars sequel trilogy. So, I acquire a phone book for Latah county, ID and call the first 100 people with an address in Moscow ID and ask them to rate the sequels on a scale of 1-10.</a:t>
            </a:r>
          </a:p>
          <a:p>
            <a:r>
              <a:rPr lang="en-US" dirty="0"/>
              <a:t>What is the sampling frame?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phone book for Latah County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think such a sample will be representative of the population we are trying to estimate?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NO, </a:t>
            </a:r>
            <a:r>
              <a:rPr lang="en-US" dirty="0">
                <a:solidFill>
                  <a:srgbClr val="FF0000"/>
                </a:solidFill>
              </a:rPr>
              <a:t>the sampling frame does not cover all possible people in the population of interest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1758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Lecture 9  Types of Studies-Continued  </vt:lpstr>
      <vt:lpstr>Exam 1 Performance</vt:lpstr>
      <vt:lpstr>Review From Wednesday 2/7</vt:lpstr>
      <vt:lpstr>Advantages of Experimental Studies</vt:lpstr>
      <vt:lpstr>Hallmarks of a good experiment</vt:lpstr>
      <vt:lpstr>Some Experimental Designs</vt:lpstr>
      <vt:lpstr>PowerPoint Presentation</vt:lpstr>
      <vt:lpstr>Surveys</vt:lpstr>
      <vt:lpstr>Example of a Survey</vt:lpstr>
      <vt:lpstr>Simple Sampling Designs: </vt:lpstr>
      <vt:lpstr>Sampling Designs: Simple Random Sampling</vt:lpstr>
      <vt:lpstr>Sources of Bias In Surveys</vt:lpstr>
      <vt:lpstr>More complex methods of sampling</vt:lpstr>
      <vt:lpstr>PowerPoint Presentation</vt:lpstr>
      <vt:lpstr>More complex methods of sampling</vt:lpstr>
      <vt:lpstr>Advantages and Disadvantages of Sampling Designs</vt:lpstr>
      <vt:lpstr>Advantages and Disadvantages of Sampling Designs</vt:lpstr>
      <vt:lpstr>Advantages and Disadvantages of Sampling Designs</vt:lpstr>
      <vt:lpstr>Practice: Identify the Design</vt:lpstr>
      <vt:lpstr>Practice: Identify the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81</cp:revision>
  <dcterms:created xsi:type="dcterms:W3CDTF">2023-08-21T21:11:45Z</dcterms:created>
  <dcterms:modified xsi:type="dcterms:W3CDTF">2024-02-09T16:53:13Z</dcterms:modified>
</cp:coreProperties>
</file>