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8" r:id="rId3"/>
    <p:sldId id="343" r:id="rId4"/>
    <p:sldId id="353" r:id="rId5"/>
    <p:sldId id="355" r:id="rId6"/>
    <p:sldId id="318" r:id="rId7"/>
    <p:sldId id="319" r:id="rId8"/>
    <p:sldId id="348" r:id="rId9"/>
    <p:sldId id="356" r:id="rId10"/>
    <p:sldId id="357" r:id="rId11"/>
    <p:sldId id="344" r:id="rId12"/>
    <p:sldId id="349" r:id="rId13"/>
    <p:sldId id="351" r:id="rId14"/>
    <p:sldId id="350" r:id="rId15"/>
    <p:sldId id="352" r:id="rId16"/>
    <p:sldId id="329" r:id="rId17"/>
    <p:sldId id="330" r:id="rId18"/>
    <p:sldId id="331" r:id="rId19"/>
    <p:sldId id="332" r:id="rId20"/>
    <p:sldId id="333" r:id="rId21"/>
    <p:sldId id="257" r:id="rId22"/>
    <p:sldId id="346" r:id="rId23"/>
    <p:sldId id="34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34C4-6B25-C375-38B3-5C1F8F0C7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79033-8997-99B3-E88E-D3CEE73C0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73206-0A96-403A-61D4-B91153CBE1AC}"/>
              </a:ext>
            </a:extLst>
          </p:cNvPr>
          <p:cNvSpPr>
            <a:spLocks noGrp="1"/>
          </p:cNvSpPr>
          <p:nvPr>
            <p:ph type="dt" sz="half" idx="10"/>
          </p:nvPr>
        </p:nvSpPr>
        <p:spPr/>
        <p:txBody>
          <a:bodyPr/>
          <a:lstStyle/>
          <a:p>
            <a:fld id="{16242ECF-4EC5-4F6F-92F2-C9C58BEB3FE8}" type="datetimeFigureOut">
              <a:rPr lang="en-US" smtClean="0"/>
              <a:t>2/4/2024</a:t>
            </a:fld>
            <a:endParaRPr lang="en-US"/>
          </a:p>
        </p:txBody>
      </p:sp>
      <p:sp>
        <p:nvSpPr>
          <p:cNvPr id="5" name="Footer Placeholder 4">
            <a:extLst>
              <a:ext uri="{FF2B5EF4-FFF2-40B4-BE49-F238E27FC236}">
                <a16:creationId xmlns:a16="http://schemas.microsoft.com/office/drawing/2014/main" id="{9A58986C-779E-ED1A-76F2-FD378A092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AF8ED-1894-02E7-0FA0-E7DE9B303C97}"/>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47318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1F52-CD67-64AE-2D46-44B01663A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069A3-A000-C17C-6609-DE6666C5C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9DC3-D121-AB86-A9A7-711F899CA878}"/>
              </a:ext>
            </a:extLst>
          </p:cNvPr>
          <p:cNvSpPr>
            <a:spLocks noGrp="1"/>
          </p:cNvSpPr>
          <p:nvPr>
            <p:ph type="dt" sz="half" idx="10"/>
          </p:nvPr>
        </p:nvSpPr>
        <p:spPr/>
        <p:txBody>
          <a:bodyPr/>
          <a:lstStyle/>
          <a:p>
            <a:fld id="{16242ECF-4EC5-4F6F-92F2-C9C58BEB3FE8}" type="datetimeFigureOut">
              <a:rPr lang="en-US" smtClean="0"/>
              <a:t>2/4/2024</a:t>
            </a:fld>
            <a:endParaRPr lang="en-US"/>
          </a:p>
        </p:txBody>
      </p:sp>
      <p:sp>
        <p:nvSpPr>
          <p:cNvPr id="5" name="Footer Placeholder 4">
            <a:extLst>
              <a:ext uri="{FF2B5EF4-FFF2-40B4-BE49-F238E27FC236}">
                <a16:creationId xmlns:a16="http://schemas.microsoft.com/office/drawing/2014/main" id="{09E812D3-D92E-143B-0CA7-F7283E514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A977E-DFD5-043D-917F-3AA022F9622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5545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F395D-17B0-4996-5246-0996D0F0A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3CBE2B-1DE2-77BA-E832-383CB1366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2C1AA-7BFE-C87C-A085-D7338094A1E7}"/>
              </a:ext>
            </a:extLst>
          </p:cNvPr>
          <p:cNvSpPr>
            <a:spLocks noGrp="1"/>
          </p:cNvSpPr>
          <p:nvPr>
            <p:ph type="dt" sz="half" idx="10"/>
          </p:nvPr>
        </p:nvSpPr>
        <p:spPr/>
        <p:txBody>
          <a:bodyPr/>
          <a:lstStyle/>
          <a:p>
            <a:fld id="{16242ECF-4EC5-4F6F-92F2-C9C58BEB3FE8}" type="datetimeFigureOut">
              <a:rPr lang="en-US" smtClean="0"/>
              <a:t>2/4/2024</a:t>
            </a:fld>
            <a:endParaRPr lang="en-US"/>
          </a:p>
        </p:txBody>
      </p:sp>
      <p:sp>
        <p:nvSpPr>
          <p:cNvPr id="5" name="Footer Placeholder 4">
            <a:extLst>
              <a:ext uri="{FF2B5EF4-FFF2-40B4-BE49-F238E27FC236}">
                <a16:creationId xmlns:a16="http://schemas.microsoft.com/office/drawing/2014/main" id="{D8D769BE-7256-BBD2-431C-B3DCA044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755BF-0C82-EBF6-60B3-60542105CD3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7853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F525-6516-D493-9347-1C2655A11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002E0-4ADF-62A8-A569-79FAF8363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57B6-13BB-FAE1-888E-C823BD4222F3}"/>
              </a:ext>
            </a:extLst>
          </p:cNvPr>
          <p:cNvSpPr>
            <a:spLocks noGrp="1"/>
          </p:cNvSpPr>
          <p:nvPr>
            <p:ph type="dt" sz="half" idx="10"/>
          </p:nvPr>
        </p:nvSpPr>
        <p:spPr/>
        <p:txBody>
          <a:bodyPr/>
          <a:lstStyle/>
          <a:p>
            <a:fld id="{16242ECF-4EC5-4F6F-92F2-C9C58BEB3FE8}" type="datetimeFigureOut">
              <a:rPr lang="en-US" smtClean="0"/>
              <a:t>2/4/2024</a:t>
            </a:fld>
            <a:endParaRPr lang="en-US"/>
          </a:p>
        </p:txBody>
      </p:sp>
      <p:sp>
        <p:nvSpPr>
          <p:cNvPr id="5" name="Footer Placeholder 4">
            <a:extLst>
              <a:ext uri="{FF2B5EF4-FFF2-40B4-BE49-F238E27FC236}">
                <a16:creationId xmlns:a16="http://schemas.microsoft.com/office/drawing/2014/main" id="{E23B5B76-EC1F-2463-8B63-1A74809A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A578A-BDD2-F334-E4AB-104976BEC45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15923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8245-1B12-3680-6277-FC9EC6D65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9E0E2-D527-167B-50D7-547E3F861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1B6E3-AD54-0508-1F18-464FFDB642AB}"/>
              </a:ext>
            </a:extLst>
          </p:cNvPr>
          <p:cNvSpPr>
            <a:spLocks noGrp="1"/>
          </p:cNvSpPr>
          <p:nvPr>
            <p:ph type="dt" sz="half" idx="10"/>
          </p:nvPr>
        </p:nvSpPr>
        <p:spPr/>
        <p:txBody>
          <a:bodyPr/>
          <a:lstStyle/>
          <a:p>
            <a:fld id="{16242ECF-4EC5-4F6F-92F2-C9C58BEB3FE8}" type="datetimeFigureOut">
              <a:rPr lang="en-US" smtClean="0"/>
              <a:t>2/4/2024</a:t>
            </a:fld>
            <a:endParaRPr lang="en-US"/>
          </a:p>
        </p:txBody>
      </p:sp>
      <p:sp>
        <p:nvSpPr>
          <p:cNvPr id="5" name="Footer Placeholder 4">
            <a:extLst>
              <a:ext uri="{FF2B5EF4-FFF2-40B4-BE49-F238E27FC236}">
                <a16:creationId xmlns:a16="http://schemas.microsoft.com/office/drawing/2014/main" id="{EF61F2A6-D7FA-7CAD-DF6C-106AB125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83CEA-A301-C69D-E813-EC9B10C77633}"/>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28244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E9A5-0A0A-6AC6-441D-D2043D1676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CFBEA-EAAC-0349-B3F9-3BF060E36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115B37-1C84-F317-9457-287D24236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156D-D680-549B-EA40-56E9D64D6D8B}"/>
              </a:ext>
            </a:extLst>
          </p:cNvPr>
          <p:cNvSpPr>
            <a:spLocks noGrp="1"/>
          </p:cNvSpPr>
          <p:nvPr>
            <p:ph type="dt" sz="half" idx="10"/>
          </p:nvPr>
        </p:nvSpPr>
        <p:spPr/>
        <p:txBody>
          <a:bodyPr/>
          <a:lstStyle/>
          <a:p>
            <a:fld id="{16242ECF-4EC5-4F6F-92F2-C9C58BEB3FE8}" type="datetimeFigureOut">
              <a:rPr lang="en-US" smtClean="0"/>
              <a:t>2/4/2024</a:t>
            </a:fld>
            <a:endParaRPr lang="en-US"/>
          </a:p>
        </p:txBody>
      </p:sp>
      <p:sp>
        <p:nvSpPr>
          <p:cNvPr id="6" name="Footer Placeholder 5">
            <a:extLst>
              <a:ext uri="{FF2B5EF4-FFF2-40B4-BE49-F238E27FC236}">
                <a16:creationId xmlns:a16="http://schemas.microsoft.com/office/drawing/2014/main" id="{1E32619E-0288-C9E3-BD1E-CD67D3263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B070-D297-20AD-DB30-5C8560D222B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67590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00C0-F8A9-7F4A-0874-F821C4430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F809D-B29A-7D5E-AF87-2EE4FC6D5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E41AE-8C39-683A-3414-ECDE25E54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007DBF-3A82-D2F7-9C22-61CC570F6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E2A2E-D9C3-42E4-4270-553AAE21C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05755-016A-D3ED-30E2-AA0021452963}"/>
              </a:ext>
            </a:extLst>
          </p:cNvPr>
          <p:cNvSpPr>
            <a:spLocks noGrp="1"/>
          </p:cNvSpPr>
          <p:nvPr>
            <p:ph type="dt" sz="half" idx="10"/>
          </p:nvPr>
        </p:nvSpPr>
        <p:spPr/>
        <p:txBody>
          <a:bodyPr/>
          <a:lstStyle/>
          <a:p>
            <a:fld id="{16242ECF-4EC5-4F6F-92F2-C9C58BEB3FE8}" type="datetimeFigureOut">
              <a:rPr lang="en-US" smtClean="0"/>
              <a:t>2/4/2024</a:t>
            </a:fld>
            <a:endParaRPr lang="en-US"/>
          </a:p>
        </p:txBody>
      </p:sp>
      <p:sp>
        <p:nvSpPr>
          <p:cNvPr id="8" name="Footer Placeholder 7">
            <a:extLst>
              <a:ext uri="{FF2B5EF4-FFF2-40B4-BE49-F238E27FC236}">
                <a16:creationId xmlns:a16="http://schemas.microsoft.com/office/drawing/2014/main" id="{F364671A-CE64-10D9-FFE4-71279307B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2AEB7-177D-78D4-378E-E88834D72DA0}"/>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269456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C70B-5246-F92F-E9D0-AC7CBCF14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44CF7-A569-AE55-00DF-B3B259C81E8A}"/>
              </a:ext>
            </a:extLst>
          </p:cNvPr>
          <p:cNvSpPr>
            <a:spLocks noGrp="1"/>
          </p:cNvSpPr>
          <p:nvPr>
            <p:ph type="dt" sz="half" idx="10"/>
          </p:nvPr>
        </p:nvSpPr>
        <p:spPr/>
        <p:txBody>
          <a:bodyPr/>
          <a:lstStyle/>
          <a:p>
            <a:fld id="{16242ECF-4EC5-4F6F-92F2-C9C58BEB3FE8}" type="datetimeFigureOut">
              <a:rPr lang="en-US" smtClean="0"/>
              <a:t>2/4/2024</a:t>
            </a:fld>
            <a:endParaRPr lang="en-US"/>
          </a:p>
        </p:txBody>
      </p:sp>
      <p:sp>
        <p:nvSpPr>
          <p:cNvPr id="4" name="Footer Placeholder 3">
            <a:extLst>
              <a:ext uri="{FF2B5EF4-FFF2-40B4-BE49-F238E27FC236}">
                <a16:creationId xmlns:a16="http://schemas.microsoft.com/office/drawing/2014/main" id="{A9476D27-72B1-18B4-5273-72B61BD7C3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DD730-97FB-15CE-0466-73D4AC0432FF}"/>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9011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2AC97-6CBB-B8C6-618D-D2DD3D40FC14}"/>
              </a:ext>
            </a:extLst>
          </p:cNvPr>
          <p:cNvSpPr>
            <a:spLocks noGrp="1"/>
          </p:cNvSpPr>
          <p:nvPr>
            <p:ph type="dt" sz="half" idx="10"/>
          </p:nvPr>
        </p:nvSpPr>
        <p:spPr/>
        <p:txBody>
          <a:bodyPr/>
          <a:lstStyle/>
          <a:p>
            <a:fld id="{16242ECF-4EC5-4F6F-92F2-C9C58BEB3FE8}" type="datetimeFigureOut">
              <a:rPr lang="en-US" smtClean="0"/>
              <a:t>2/4/2024</a:t>
            </a:fld>
            <a:endParaRPr lang="en-US"/>
          </a:p>
        </p:txBody>
      </p:sp>
      <p:sp>
        <p:nvSpPr>
          <p:cNvPr id="3" name="Footer Placeholder 2">
            <a:extLst>
              <a:ext uri="{FF2B5EF4-FFF2-40B4-BE49-F238E27FC236}">
                <a16:creationId xmlns:a16="http://schemas.microsoft.com/office/drawing/2014/main" id="{C5F5CD89-14C1-5893-B8A1-EF15DA887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DCC2E-1FCA-A275-58AC-7CA078C2870D}"/>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8309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961A-252B-F60C-FD57-80D299089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E5581-D791-8ACE-889B-A91555C8A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234D-EC2F-7C1F-D2EA-A939EB155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DD210-CCAF-AAB2-03F2-12F90AD5CAFB}"/>
              </a:ext>
            </a:extLst>
          </p:cNvPr>
          <p:cNvSpPr>
            <a:spLocks noGrp="1"/>
          </p:cNvSpPr>
          <p:nvPr>
            <p:ph type="dt" sz="half" idx="10"/>
          </p:nvPr>
        </p:nvSpPr>
        <p:spPr/>
        <p:txBody>
          <a:bodyPr/>
          <a:lstStyle/>
          <a:p>
            <a:fld id="{16242ECF-4EC5-4F6F-92F2-C9C58BEB3FE8}" type="datetimeFigureOut">
              <a:rPr lang="en-US" smtClean="0"/>
              <a:t>2/4/2024</a:t>
            </a:fld>
            <a:endParaRPr lang="en-US"/>
          </a:p>
        </p:txBody>
      </p:sp>
      <p:sp>
        <p:nvSpPr>
          <p:cNvPr id="6" name="Footer Placeholder 5">
            <a:extLst>
              <a:ext uri="{FF2B5EF4-FFF2-40B4-BE49-F238E27FC236}">
                <a16:creationId xmlns:a16="http://schemas.microsoft.com/office/drawing/2014/main" id="{15D52BD2-DA5D-078A-5088-825B34BF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33DCB-E22E-CDA1-EB92-8C078C44B17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03702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4A99-2421-DCB8-49E4-A0AD2C69C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D92BD5-E795-6BA8-20FC-72E289177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A731F1-61B6-9C25-1084-ED1ED7CFF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751C3-0562-6122-51E7-BCFC3021FA1A}"/>
              </a:ext>
            </a:extLst>
          </p:cNvPr>
          <p:cNvSpPr>
            <a:spLocks noGrp="1"/>
          </p:cNvSpPr>
          <p:nvPr>
            <p:ph type="dt" sz="half" idx="10"/>
          </p:nvPr>
        </p:nvSpPr>
        <p:spPr/>
        <p:txBody>
          <a:bodyPr/>
          <a:lstStyle/>
          <a:p>
            <a:fld id="{16242ECF-4EC5-4F6F-92F2-C9C58BEB3FE8}" type="datetimeFigureOut">
              <a:rPr lang="en-US" smtClean="0"/>
              <a:t>2/4/2024</a:t>
            </a:fld>
            <a:endParaRPr lang="en-US"/>
          </a:p>
        </p:txBody>
      </p:sp>
      <p:sp>
        <p:nvSpPr>
          <p:cNvPr id="6" name="Footer Placeholder 5">
            <a:extLst>
              <a:ext uri="{FF2B5EF4-FFF2-40B4-BE49-F238E27FC236}">
                <a16:creationId xmlns:a16="http://schemas.microsoft.com/office/drawing/2014/main" id="{C30063FB-5E1B-A73B-7E18-D25B55052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2C885-D7DA-138A-565A-E3B3149F7D2B}"/>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195202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DD8F3-6D3E-5FB9-5161-BC23C5E52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7B0CF6-36A8-29A0-721E-D9869FF07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4123B-E885-F873-BBC4-465D7F8EB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42ECF-4EC5-4F6F-92F2-C9C58BEB3FE8}" type="datetimeFigureOut">
              <a:rPr lang="en-US" smtClean="0"/>
              <a:t>2/4/2024</a:t>
            </a:fld>
            <a:endParaRPr lang="en-US"/>
          </a:p>
        </p:txBody>
      </p:sp>
      <p:sp>
        <p:nvSpPr>
          <p:cNvPr id="5" name="Footer Placeholder 4">
            <a:extLst>
              <a:ext uri="{FF2B5EF4-FFF2-40B4-BE49-F238E27FC236}">
                <a16:creationId xmlns:a16="http://schemas.microsoft.com/office/drawing/2014/main" id="{61E53C03-559F-90AC-0C25-141B074F7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4A4977-5DA9-A57B-119B-F3280CF88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AE41C-99D7-4F15-8155-38EF520FE5FE}" type="slidenum">
              <a:rPr lang="en-US" smtClean="0"/>
              <a:t>‹#›</a:t>
            </a:fld>
            <a:endParaRPr lang="en-US"/>
          </a:p>
        </p:txBody>
      </p:sp>
    </p:spTree>
    <p:extLst>
      <p:ext uri="{BB962C8B-B14F-4D97-AF65-F5344CB8AC3E}">
        <p14:creationId xmlns:p14="http://schemas.microsoft.com/office/powerpoint/2010/main" val="78883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D9DA-382E-3F49-9A16-F5642CACFF74}"/>
              </a:ext>
            </a:extLst>
          </p:cNvPr>
          <p:cNvSpPr>
            <a:spLocks noGrp="1"/>
          </p:cNvSpPr>
          <p:nvPr>
            <p:ph type="ctrTitle"/>
          </p:nvPr>
        </p:nvSpPr>
        <p:spPr>
          <a:xfrm>
            <a:off x="1524000" y="1122362"/>
            <a:ext cx="9144000" cy="4659601"/>
          </a:xfrm>
        </p:spPr>
        <p:txBody>
          <a:bodyPr>
            <a:normAutofit fontScale="90000"/>
          </a:bodyPr>
          <a:lstStyle/>
          <a:p>
            <a:r>
              <a:rPr lang="en-US" dirty="0"/>
              <a:t>Lecture 7</a:t>
            </a:r>
            <a:br>
              <a:rPr lang="en-US" dirty="0"/>
            </a:br>
            <a:r>
              <a:rPr lang="en-US" dirty="0"/>
              <a:t>The normal distribution,</a:t>
            </a:r>
            <a:br>
              <a:rPr lang="en-US" dirty="0"/>
            </a:br>
            <a:r>
              <a:rPr lang="en-US" dirty="0"/>
              <a:t>Z-scores,</a:t>
            </a:r>
            <a:br>
              <a:rPr lang="en-US" dirty="0"/>
            </a:br>
            <a:r>
              <a:rPr lang="en-US" dirty="0"/>
              <a:t>Transformations of Variables</a:t>
            </a:r>
            <a:br>
              <a:rPr lang="en-US" dirty="0"/>
            </a:br>
            <a:br>
              <a:rPr lang="en-US" dirty="0"/>
            </a:br>
            <a:endParaRPr lang="en-US" dirty="0"/>
          </a:p>
        </p:txBody>
      </p:sp>
    </p:spTree>
    <p:extLst>
      <p:ext uri="{BB962C8B-B14F-4D97-AF65-F5344CB8AC3E}">
        <p14:creationId xmlns:p14="http://schemas.microsoft.com/office/powerpoint/2010/main" val="24433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92B31-0DC9-F5CB-822A-05E6B2343E5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61F62A86-B3C4-6660-A8B1-707ED2EC10E6}"/>
              </a:ext>
            </a:extLst>
          </p:cNvPr>
          <p:cNvPicPr>
            <a:picLocks noChangeAspect="1"/>
          </p:cNvPicPr>
          <p:nvPr/>
        </p:nvPicPr>
        <p:blipFill>
          <a:blip r:embed="rId2"/>
          <a:stretch>
            <a:fillRect/>
          </a:stretch>
        </p:blipFill>
        <p:spPr>
          <a:xfrm>
            <a:off x="2433547" y="0"/>
            <a:ext cx="9758453" cy="6858000"/>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E7807D3-E1DB-07B1-6994-18BE59907775}"/>
                  </a:ext>
                </a:extLst>
              </p:cNvPr>
              <p:cNvSpPr txBox="1"/>
              <p:nvPr/>
            </p:nvSpPr>
            <p:spPr>
              <a:xfrm>
                <a:off x="212436" y="794327"/>
                <a:ext cx="2512291" cy="1200329"/>
              </a:xfrm>
              <a:prstGeom prst="rect">
                <a:avLst/>
              </a:prstGeom>
              <a:noFill/>
            </p:spPr>
            <p:txBody>
              <a:bodyPr wrap="square" rtlCol="0">
                <a:spAutoFit/>
              </a:bodyPr>
              <a:lstStyle/>
              <a:p>
                <a:r>
                  <a:rPr lang="en-US" sz="2400" dirty="0"/>
                  <a:t>What is the approximate value of </a:t>
                </a:r>
                <a14:m>
                  <m:oMath xmlns:m="http://schemas.openxmlformats.org/officeDocument/2006/math">
                    <m:r>
                      <a:rPr lang="en-US" sz="2400" b="0" i="1" smtClean="0">
                        <a:latin typeface="Cambria Math" panose="02040503050406030204" pitchFamily="18" charset="0"/>
                      </a:rPr>
                      <m:t>𝜎</m:t>
                    </m:r>
                    <m:r>
                      <a:rPr lang="en-US" sz="2400" b="0" i="1" smtClean="0">
                        <a:latin typeface="Cambria Math" panose="02040503050406030204" pitchFamily="18" charset="0"/>
                      </a:rPr>
                      <m:t> ?</m:t>
                    </m:r>
                  </m:oMath>
                </a14:m>
                <a:endParaRPr lang="en-US" sz="2400" dirty="0"/>
              </a:p>
            </p:txBody>
          </p:sp>
        </mc:Choice>
        <mc:Fallback>
          <p:sp>
            <p:nvSpPr>
              <p:cNvPr id="4" name="TextBox 3">
                <a:extLst>
                  <a:ext uri="{FF2B5EF4-FFF2-40B4-BE49-F238E27FC236}">
                    <a16:creationId xmlns:a16="http://schemas.microsoft.com/office/drawing/2014/main" id="{AE7807D3-E1DB-07B1-6994-18BE59907775}"/>
                  </a:ext>
                </a:extLst>
              </p:cNvPr>
              <p:cNvSpPr txBox="1">
                <a:spLocks noRot="1" noChangeAspect="1" noMove="1" noResize="1" noEditPoints="1" noAdjustHandles="1" noChangeArrowheads="1" noChangeShapeType="1" noTextEdit="1"/>
              </p:cNvSpPr>
              <p:nvPr/>
            </p:nvSpPr>
            <p:spPr>
              <a:xfrm>
                <a:off x="212436" y="794327"/>
                <a:ext cx="2512291" cy="1200329"/>
              </a:xfrm>
              <a:prstGeom prst="rect">
                <a:avLst/>
              </a:prstGeom>
              <a:blipFill>
                <a:blip r:embed="rId3"/>
                <a:stretch>
                  <a:fillRect l="-3883" t="-4061" r="-4854" b="-1066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684CEA2-924A-7C5D-93B3-1DFC1AEFD9FF}"/>
                  </a:ext>
                </a:extLst>
              </p:cNvPr>
              <p:cNvSpPr txBox="1"/>
              <p:nvPr/>
            </p:nvSpPr>
            <p:spPr>
              <a:xfrm>
                <a:off x="277091" y="2447636"/>
                <a:ext cx="98379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𝜎</m:t>
                      </m:r>
                      <m:r>
                        <a:rPr lang="en-US" b="0" i="1" smtClean="0">
                          <a:solidFill>
                            <a:srgbClr val="FF0000"/>
                          </a:solidFill>
                          <a:latin typeface="Cambria Math" panose="02040503050406030204" pitchFamily="18" charset="0"/>
                        </a:rPr>
                        <m:t>=0.5</m:t>
                      </m:r>
                    </m:oMath>
                  </m:oMathPara>
                </a14:m>
                <a:endParaRPr lang="en-US" dirty="0">
                  <a:solidFill>
                    <a:srgbClr val="FF0000"/>
                  </a:solidFill>
                </a:endParaRPr>
              </a:p>
            </p:txBody>
          </p:sp>
        </mc:Choice>
        <mc:Fallback>
          <p:sp>
            <p:nvSpPr>
              <p:cNvPr id="8" name="TextBox 7">
                <a:extLst>
                  <a:ext uri="{FF2B5EF4-FFF2-40B4-BE49-F238E27FC236}">
                    <a16:creationId xmlns:a16="http://schemas.microsoft.com/office/drawing/2014/main" id="{F684CEA2-924A-7C5D-93B3-1DFC1AEFD9FF}"/>
                  </a:ext>
                </a:extLst>
              </p:cNvPr>
              <p:cNvSpPr txBox="1">
                <a:spLocks noRot="1" noChangeAspect="1" noMove="1" noResize="1" noEditPoints="1" noAdjustHandles="1" noChangeArrowheads="1" noChangeShapeType="1" noTextEdit="1"/>
              </p:cNvSpPr>
              <p:nvPr/>
            </p:nvSpPr>
            <p:spPr>
              <a:xfrm>
                <a:off x="277091" y="2447636"/>
                <a:ext cx="983795"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773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9EB24A-B183-86BF-3B1D-683E33D7C307}"/>
              </a:ext>
            </a:extLst>
          </p:cNvPr>
          <p:cNvPicPr>
            <a:picLocks noChangeAspect="1"/>
          </p:cNvPicPr>
          <p:nvPr/>
        </p:nvPicPr>
        <p:blipFill>
          <a:blip r:embed="rId2"/>
          <a:stretch>
            <a:fillRect/>
          </a:stretch>
        </p:blipFill>
        <p:spPr>
          <a:xfrm>
            <a:off x="999922" y="0"/>
            <a:ext cx="10192155" cy="6858000"/>
          </a:xfrm>
          <a:prstGeom prst="rect">
            <a:avLst/>
          </a:prstGeom>
        </p:spPr>
      </p:pic>
      <p:sp>
        <p:nvSpPr>
          <p:cNvPr id="6" name="TextBox 5">
            <a:extLst>
              <a:ext uri="{FF2B5EF4-FFF2-40B4-BE49-F238E27FC236}">
                <a16:creationId xmlns:a16="http://schemas.microsoft.com/office/drawing/2014/main" id="{E319C7B1-1FA5-0133-7E34-B9858B3DFC1D}"/>
              </a:ext>
            </a:extLst>
          </p:cNvPr>
          <p:cNvSpPr txBox="1"/>
          <p:nvPr/>
        </p:nvSpPr>
        <p:spPr>
          <a:xfrm>
            <a:off x="8667750" y="1704975"/>
            <a:ext cx="641522" cy="369332"/>
          </a:xfrm>
          <a:prstGeom prst="rect">
            <a:avLst/>
          </a:prstGeom>
          <a:noFill/>
        </p:spPr>
        <p:txBody>
          <a:bodyPr wrap="none" rtlCol="0">
            <a:spAutoFit/>
          </a:bodyPr>
          <a:lstStyle/>
          <a:p>
            <a:r>
              <a:rPr lang="en-US" dirty="0"/>
              <a:t>2.5%</a:t>
            </a:r>
          </a:p>
        </p:txBody>
      </p:sp>
      <p:sp>
        <p:nvSpPr>
          <p:cNvPr id="7" name="TextBox 6">
            <a:extLst>
              <a:ext uri="{FF2B5EF4-FFF2-40B4-BE49-F238E27FC236}">
                <a16:creationId xmlns:a16="http://schemas.microsoft.com/office/drawing/2014/main" id="{07CE234A-5E4E-87CD-F78C-BEA3EDDA4474}"/>
              </a:ext>
            </a:extLst>
          </p:cNvPr>
          <p:cNvSpPr txBox="1"/>
          <p:nvPr/>
        </p:nvSpPr>
        <p:spPr>
          <a:xfrm>
            <a:off x="2838450" y="1704975"/>
            <a:ext cx="641522" cy="369332"/>
          </a:xfrm>
          <a:prstGeom prst="rect">
            <a:avLst/>
          </a:prstGeom>
          <a:noFill/>
        </p:spPr>
        <p:txBody>
          <a:bodyPr wrap="none" rtlCol="0">
            <a:spAutoFit/>
          </a:bodyPr>
          <a:lstStyle/>
          <a:p>
            <a:r>
              <a:rPr lang="en-US" dirty="0"/>
              <a:t>2.5%</a:t>
            </a:r>
          </a:p>
        </p:txBody>
      </p:sp>
      <p:sp>
        <p:nvSpPr>
          <p:cNvPr id="8" name="TextBox 7">
            <a:extLst>
              <a:ext uri="{FF2B5EF4-FFF2-40B4-BE49-F238E27FC236}">
                <a16:creationId xmlns:a16="http://schemas.microsoft.com/office/drawing/2014/main" id="{33B620D0-C496-22EE-F007-C4F70DA00736}"/>
              </a:ext>
            </a:extLst>
          </p:cNvPr>
          <p:cNvSpPr txBox="1"/>
          <p:nvPr/>
        </p:nvSpPr>
        <p:spPr>
          <a:xfrm>
            <a:off x="4676775" y="5286375"/>
            <a:ext cx="641522" cy="369332"/>
          </a:xfrm>
          <a:prstGeom prst="rect">
            <a:avLst/>
          </a:prstGeom>
          <a:noFill/>
        </p:spPr>
        <p:txBody>
          <a:bodyPr wrap="none" rtlCol="0">
            <a:spAutoFit/>
          </a:bodyPr>
          <a:lstStyle/>
          <a:p>
            <a:r>
              <a:rPr lang="en-US" dirty="0"/>
              <a:t>2.5%</a:t>
            </a:r>
          </a:p>
        </p:txBody>
      </p:sp>
      <p:sp>
        <p:nvSpPr>
          <p:cNvPr id="9" name="TextBox 8">
            <a:extLst>
              <a:ext uri="{FF2B5EF4-FFF2-40B4-BE49-F238E27FC236}">
                <a16:creationId xmlns:a16="http://schemas.microsoft.com/office/drawing/2014/main" id="{159EE68B-B580-384D-DE9C-1D6AA11B5EEF}"/>
              </a:ext>
            </a:extLst>
          </p:cNvPr>
          <p:cNvSpPr txBox="1"/>
          <p:nvPr/>
        </p:nvSpPr>
        <p:spPr>
          <a:xfrm>
            <a:off x="6095999" y="1339334"/>
            <a:ext cx="583814" cy="369332"/>
          </a:xfrm>
          <a:prstGeom prst="rect">
            <a:avLst/>
          </a:prstGeom>
          <a:noFill/>
        </p:spPr>
        <p:txBody>
          <a:bodyPr wrap="none" rtlCol="0">
            <a:spAutoFit/>
          </a:bodyPr>
          <a:lstStyle/>
          <a:p>
            <a:r>
              <a:rPr lang="en-US" dirty="0"/>
              <a:t>95%</a:t>
            </a:r>
          </a:p>
        </p:txBody>
      </p:sp>
      <p:sp>
        <p:nvSpPr>
          <p:cNvPr id="10" name="TextBox 9">
            <a:extLst>
              <a:ext uri="{FF2B5EF4-FFF2-40B4-BE49-F238E27FC236}">
                <a16:creationId xmlns:a16="http://schemas.microsoft.com/office/drawing/2014/main" id="{2D958BF6-310B-57DD-C76B-D07CAFF33E70}"/>
              </a:ext>
            </a:extLst>
          </p:cNvPr>
          <p:cNvSpPr txBox="1"/>
          <p:nvPr/>
        </p:nvSpPr>
        <p:spPr>
          <a:xfrm>
            <a:off x="3609402" y="5286375"/>
            <a:ext cx="758541" cy="369332"/>
          </a:xfrm>
          <a:prstGeom prst="rect">
            <a:avLst/>
          </a:prstGeom>
          <a:noFill/>
        </p:spPr>
        <p:txBody>
          <a:bodyPr wrap="none" rtlCol="0">
            <a:spAutoFit/>
          </a:bodyPr>
          <a:lstStyle/>
          <a:p>
            <a:r>
              <a:rPr lang="en-US" dirty="0"/>
              <a:t>97.5%</a:t>
            </a:r>
          </a:p>
        </p:txBody>
      </p:sp>
      <p:sp>
        <p:nvSpPr>
          <p:cNvPr id="11" name="TextBox 10">
            <a:extLst>
              <a:ext uri="{FF2B5EF4-FFF2-40B4-BE49-F238E27FC236}">
                <a16:creationId xmlns:a16="http://schemas.microsoft.com/office/drawing/2014/main" id="{9B204216-FA0C-4C7F-B9DE-94641E3580C0}"/>
              </a:ext>
            </a:extLst>
          </p:cNvPr>
          <p:cNvSpPr txBox="1"/>
          <p:nvPr/>
        </p:nvSpPr>
        <p:spPr>
          <a:xfrm>
            <a:off x="8086725" y="5286375"/>
            <a:ext cx="758541" cy="369332"/>
          </a:xfrm>
          <a:prstGeom prst="rect">
            <a:avLst/>
          </a:prstGeom>
          <a:noFill/>
        </p:spPr>
        <p:txBody>
          <a:bodyPr wrap="none" rtlCol="0">
            <a:spAutoFit/>
          </a:bodyPr>
          <a:lstStyle/>
          <a:p>
            <a:r>
              <a:rPr lang="en-US" dirty="0"/>
              <a:t>97.5%</a:t>
            </a:r>
          </a:p>
        </p:txBody>
      </p:sp>
      <p:sp>
        <p:nvSpPr>
          <p:cNvPr id="12" name="TextBox 11">
            <a:extLst>
              <a:ext uri="{FF2B5EF4-FFF2-40B4-BE49-F238E27FC236}">
                <a16:creationId xmlns:a16="http://schemas.microsoft.com/office/drawing/2014/main" id="{1B8F7597-2D81-1B7D-C503-6E7EBC2953CA}"/>
              </a:ext>
            </a:extLst>
          </p:cNvPr>
          <p:cNvSpPr txBox="1"/>
          <p:nvPr/>
        </p:nvSpPr>
        <p:spPr>
          <a:xfrm>
            <a:off x="6827540" y="5286375"/>
            <a:ext cx="641522" cy="369332"/>
          </a:xfrm>
          <a:prstGeom prst="rect">
            <a:avLst/>
          </a:prstGeom>
          <a:noFill/>
        </p:spPr>
        <p:txBody>
          <a:bodyPr wrap="none" rtlCol="0">
            <a:spAutoFit/>
          </a:bodyPr>
          <a:lstStyle/>
          <a:p>
            <a:r>
              <a:rPr lang="en-US" dirty="0"/>
              <a:t>2.5%</a:t>
            </a:r>
          </a:p>
        </p:txBody>
      </p:sp>
      <p:sp>
        <p:nvSpPr>
          <p:cNvPr id="13" name="TextBox 12">
            <a:extLst>
              <a:ext uri="{FF2B5EF4-FFF2-40B4-BE49-F238E27FC236}">
                <a16:creationId xmlns:a16="http://schemas.microsoft.com/office/drawing/2014/main" id="{AB6E79D9-3806-A8E2-13A9-F4BF631C3A27}"/>
              </a:ext>
            </a:extLst>
          </p:cNvPr>
          <p:cNvSpPr txBox="1"/>
          <p:nvPr/>
        </p:nvSpPr>
        <p:spPr>
          <a:xfrm>
            <a:off x="2003097" y="877668"/>
            <a:ext cx="1200393" cy="461665"/>
          </a:xfrm>
          <a:prstGeom prst="rect">
            <a:avLst/>
          </a:prstGeom>
          <a:noFill/>
        </p:spPr>
        <p:txBody>
          <a:bodyPr wrap="none" rtlCol="0">
            <a:spAutoFit/>
          </a:bodyPr>
          <a:lstStyle/>
          <a:p>
            <a:r>
              <a:rPr lang="en-US" sz="2400" b="1" dirty="0"/>
              <a:t>Outliers</a:t>
            </a:r>
          </a:p>
        </p:txBody>
      </p:sp>
      <p:sp>
        <p:nvSpPr>
          <p:cNvPr id="14" name="TextBox 13">
            <a:extLst>
              <a:ext uri="{FF2B5EF4-FFF2-40B4-BE49-F238E27FC236}">
                <a16:creationId xmlns:a16="http://schemas.microsoft.com/office/drawing/2014/main" id="{982B4067-593B-DFA6-B22A-33BE54873634}"/>
              </a:ext>
            </a:extLst>
          </p:cNvPr>
          <p:cNvSpPr txBox="1"/>
          <p:nvPr/>
        </p:nvSpPr>
        <p:spPr>
          <a:xfrm>
            <a:off x="8988511" y="877669"/>
            <a:ext cx="1200393" cy="461665"/>
          </a:xfrm>
          <a:prstGeom prst="rect">
            <a:avLst/>
          </a:prstGeom>
          <a:noFill/>
        </p:spPr>
        <p:txBody>
          <a:bodyPr wrap="none" rtlCol="0">
            <a:spAutoFit/>
          </a:bodyPr>
          <a:lstStyle/>
          <a:p>
            <a:r>
              <a:rPr lang="en-US" sz="2400" b="1" dirty="0"/>
              <a:t>Outliers</a:t>
            </a:r>
          </a:p>
        </p:txBody>
      </p:sp>
      <p:sp>
        <p:nvSpPr>
          <p:cNvPr id="15" name="TextBox 14">
            <a:extLst>
              <a:ext uri="{FF2B5EF4-FFF2-40B4-BE49-F238E27FC236}">
                <a16:creationId xmlns:a16="http://schemas.microsoft.com/office/drawing/2014/main" id="{BA5487B4-E16F-558C-007A-B5DD0357530A}"/>
              </a:ext>
            </a:extLst>
          </p:cNvPr>
          <p:cNvSpPr txBox="1"/>
          <p:nvPr/>
        </p:nvSpPr>
        <p:spPr>
          <a:xfrm>
            <a:off x="1488501" y="4281487"/>
            <a:ext cx="1114792" cy="369332"/>
          </a:xfrm>
          <a:prstGeom prst="rect">
            <a:avLst/>
          </a:prstGeom>
          <a:noFill/>
        </p:spPr>
        <p:txBody>
          <a:bodyPr wrap="none" rtlCol="0">
            <a:spAutoFit/>
          </a:bodyPr>
          <a:lstStyle/>
          <a:p>
            <a:r>
              <a:rPr lang="en-US" dirty="0"/>
              <a:t>Upper tail</a:t>
            </a:r>
          </a:p>
        </p:txBody>
      </p:sp>
      <p:sp>
        <p:nvSpPr>
          <p:cNvPr id="16" name="TextBox 15">
            <a:extLst>
              <a:ext uri="{FF2B5EF4-FFF2-40B4-BE49-F238E27FC236}">
                <a16:creationId xmlns:a16="http://schemas.microsoft.com/office/drawing/2014/main" id="{A1BA62E9-887D-CDAC-E881-3A98D1213411}"/>
              </a:ext>
            </a:extLst>
          </p:cNvPr>
          <p:cNvSpPr txBox="1"/>
          <p:nvPr/>
        </p:nvSpPr>
        <p:spPr>
          <a:xfrm>
            <a:off x="9588707" y="4281487"/>
            <a:ext cx="1105431" cy="369332"/>
          </a:xfrm>
          <a:prstGeom prst="rect">
            <a:avLst/>
          </a:prstGeom>
          <a:noFill/>
        </p:spPr>
        <p:txBody>
          <a:bodyPr wrap="none" rtlCol="0">
            <a:spAutoFit/>
          </a:bodyPr>
          <a:lstStyle/>
          <a:p>
            <a:r>
              <a:rPr lang="en-US" dirty="0"/>
              <a:t>Lower tail</a:t>
            </a:r>
          </a:p>
        </p:txBody>
      </p:sp>
    </p:spTree>
    <p:extLst>
      <p:ext uri="{BB962C8B-B14F-4D97-AF65-F5344CB8AC3E}">
        <p14:creationId xmlns:p14="http://schemas.microsoft.com/office/powerpoint/2010/main" val="196535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445F-B38F-DD84-4547-721FB24005E0}"/>
              </a:ext>
            </a:extLst>
          </p:cNvPr>
          <p:cNvSpPr>
            <a:spLocks noGrp="1"/>
          </p:cNvSpPr>
          <p:nvPr>
            <p:ph type="title"/>
          </p:nvPr>
        </p:nvSpPr>
        <p:spPr>
          <a:xfrm>
            <a:off x="136236" y="88034"/>
            <a:ext cx="10515600" cy="1325563"/>
          </a:xfrm>
        </p:spPr>
        <p:txBody>
          <a:bodyPr/>
          <a:lstStyle/>
          <a:p>
            <a:r>
              <a:rPr lang="en-US" dirty="0"/>
              <a:t>Try it out: Female College Student Heights</a:t>
            </a:r>
          </a:p>
        </p:txBody>
      </p:sp>
      <p:pic>
        <p:nvPicPr>
          <p:cNvPr id="7" name="Picture 6">
            <a:extLst>
              <a:ext uri="{FF2B5EF4-FFF2-40B4-BE49-F238E27FC236}">
                <a16:creationId xmlns:a16="http://schemas.microsoft.com/office/drawing/2014/main" id="{B8EC1DA3-F8C4-6859-A173-32B321B37AFC}"/>
              </a:ext>
            </a:extLst>
          </p:cNvPr>
          <p:cNvPicPr>
            <a:picLocks noChangeAspect="1"/>
          </p:cNvPicPr>
          <p:nvPr/>
        </p:nvPicPr>
        <p:blipFill>
          <a:blip r:embed="rId2"/>
          <a:stretch>
            <a:fillRect/>
          </a:stretch>
        </p:blipFill>
        <p:spPr>
          <a:xfrm>
            <a:off x="136236" y="1241980"/>
            <a:ext cx="4051166" cy="552798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25DAB50-7CFC-F1EA-E15C-CAAF19BDE1BA}"/>
                  </a:ext>
                </a:extLst>
              </p:cNvPr>
              <p:cNvSpPr txBox="1"/>
              <p:nvPr/>
            </p:nvSpPr>
            <p:spPr>
              <a:xfrm>
                <a:off x="5110595" y="3895436"/>
                <a:ext cx="1253869"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=65.4</m:t>
                      </m:r>
                    </m:oMath>
                  </m:oMathPara>
                </a14:m>
                <a:endParaRPr lang="en-US" sz="2400" b="0" dirty="0"/>
              </a:p>
              <a:p>
                <a:endParaRPr lang="en-US" sz="2400" b="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=3.38</m:t>
                      </m:r>
                    </m:oMath>
                  </m:oMathPara>
                </a14:m>
                <a:endParaRPr lang="en-US" sz="2400" dirty="0"/>
              </a:p>
            </p:txBody>
          </p:sp>
        </mc:Choice>
        <mc:Fallback xmlns="">
          <p:sp>
            <p:nvSpPr>
              <p:cNvPr id="8" name="TextBox 7">
                <a:extLst>
                  <a:ext uri="{FF2B5EF4-FFF2-40B4-BE49-F238E27FC236}">
                    <a16:creationId xmlns:a16="http://schemas.microsoft.com/office/drawing/2014/main" id="{225DAB50-7CFC-F1EA-E15C-CAAF19BDE1BA}"/>
                  </a:ext>
                </a:extLst>
              </p:cNvPr>
              <p:cNvSpPr txBox="1">
                <a:spLocks noRot="1" noChangeAspect="1" noMove="1" noResize="1" noEditPoints="1" noAdjustHandles="1" noChangeArrowheads="1" noChangeShapeType="1" noTextEdit="1"/>
              </p:cNvSpPr>
              <p:nvPr/>
            </p:nvSpPr>
            <p:spPr>
              <a:xfrm>
                <a:off x="5110595" y="3895436"/>
                <a:ext cx="1253869" cy="1107996"/>
              </a:xfrm>
              <a:prstGeom prst="rect">
                <a:avLst/>
              </a:prstGeom>
              <a:blipFill>
                <a:blip r:embed="rId3"/>
                <a:stretch>
                  <a:fillRect l="-971" r="-4369" b="-16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A2DDF0-1789-468D-9ABA-0EEAA265E1D7}"/>
                  </a:ext>
                </a:extLst>
              </p:cNvPr>
              <p:cNvSpPr txBox="1"/>
              <p:nvPr/>
            </p:nvSpPr>
            <p:spPr>
              <a:xfrm flipH="1">
                <a:off x="4922982" y="1671782"/>
                <a:ext cx="6742545" cy="923330"/>
              </a:xfrm>
              <a:prstGeom prst="rect">
                <a:avLst/>
              </a:prstGeom>
              <a:noFill/>
            </p:spPr>
            <p:txBody>
              <a:bodyPr wrap="square" rtlCol="0">
                <a:spAutoFit/>
              </a:bodyPr>
              <a:lstStyle/>
              <a:p>
                <a:r>
                  <a:rPr lang="en-US" dirty="0"/>
                  <a:t>Compute the </a:t>
                </a:r>
                <a14:m>
                  <m:oMath xmlns:m="http://schemas.openxmlformats.org/officeDocument/2006/math">
                    <m:r>
                      <a:rPr lang="en-US" b="0" i="1" smtClean="0">
                        <a:latin typeface="Cambria Math" panose="02040503050406030204" pitchFamily="18" charset="0"/>
                      </a:rPr>
                      <m:t>𝑧</m:t>
                    </m:r>
                  </m:oMath>
                </a14:m>
                <a:r>
                  <a:rPr lang="en-US" dirty="0"/>
                  <a:t>-score for a female with a height of 70 inches</a:t>
                </a:r>
              </a:p>
              <a:p>
                <a:endParaRPr lang="en-US" dirty="0"/>
              </a:p>
              <a:p>
                <a:r>
                  <a:rPr lang="en-US" dirty="0"/>
                  <a:t>Compute the </a:t>
                </a:r>
                <a14:m>
                  <m:oMath xmlns:m="http://schemas.openxmlformats.org/officeDocument/2006/math">
                    <m:r>
                      <a:rPr lang="en-US" b="0" i="1" smtClean="0">
                        <a:latin typeface="Cambria Math" panose="02040503050406030204" pitchFamily="18" charset="0"/>
                      </a:rPr>
                      <m:t>𝑧</m:t>
                    </m:r>
                  </m:oMath>
                </a14:m>
                <a:r>
                  <a:rPr lang="en-US" dirty="0"/>
                  <a:t>-score for a female with a height of 92 inches</a:t>
                </a:r>
              </a:p>
            </p:txBody>
          </p:sp>
        </mc:Choice>
        <mc:Fallback xmlns="">
          <p:sp>
            <p:nvSpPr>
              <p:cNvPr id="9" name="TextBox 8">
                <a:extLst>
                  <a:ext uri="{FF2B5EF4-FFF2-40B4-BE49-F238E27FC236}">
                    <a16:creationId xmlns:a16="http://schemas.microsoft.com/office/drawing/2014/main" id="{3DA2DDF0-1789-468D-9ABA-0EEAA265E1D7}"/>
                  </a:ext>
                </a:extLst>
              </p:cNvPr>
              <p:cNvSpPr txBox="1">
                <a:spLocks noRot="1" noChangeAspect="1" noMove="1" noResize="1" noEditPoints="1" noAdjustHandles="1" noChangeArrowheads="1" noChangeShapeType="1" noTextEdit="1"/>
              </p:cNvSpPr>
              <p:nvPr/>
            </p:nvSpPr>
            <p:spPr>
              <a:xfrm flipH="1">
                <a:off x="4922982" y="1671782"/>
                <a:ext cx="6742545" cy="923330"/>
              </a:xfrm>
              <a:prstGeom prst="rect">
                <a:avLst/>
              </a:prstGeom>
              <a:blipFill>
                <a:blip r:embed="rId4"/>
                <a:stretch>
                  <a:fillRect l="-814"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1093186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68C2C7E-C258-9B1D-AAC4-D5DE91CE26F7}"/>
              </a:ext>
            </a:extLst>
          </p:cNvPr>
          <p:cNvPicPr>
            <a:picLocks noChangeAspect="1"/>
          </p:cNvPicPr>
          <p:nvPr/>
        </p:nvPicPr>
        <p:blipFill>
          <a:blip r:embed="rId2"/>
          <a:stretch>
            <a:fillRect/>
          </a:stretch>
        </p:blipFill>
        <p:spPr>
          <a:xfrm>
            <a:off x="6096000" y="2638424"/>
            <a:ext cx="5861148" cy="4046795"/>
          </a:xfrm>
          <a:prstGeom prst="rect">
            <a:avLst/>
          </a:prstGeom>
        </p:spPr>
      </p:pic>
      <p:sp>
        <p:nvSpPr>
          <p:cNvPr id="2" name="Title 1">
            <a:extLst>
              <a:ext uri="{FF2B5EF4-FFF2-40B4-BE49-F238E27FC236}">
                <a16:creationId xmlns:a16="http://schemas.microsoft.com/office/drawing/2014/main" id="{46E70BB4-08C0-9031-E6A2-572CCCABB235}"/>
              </a:ext>
            </a:extLst>
          </p:cNvPr>
          <p:cNvSpPr>
            <a:spLocks noGrp="1"/>
          </p:cNvSpPr>
          <p:nvPr>
            <p:ph type="title"/>
          </p:nvPr>
        </p:nvSpPr>
        <p:spPr/>
        <p:txBody>
          <a:bodyPr/>
          <a:lstStyle/>
          <a:p>
            <a:r>
              <a:rPr lang="en-US" dirty="0"/>
              <a:t>College Student Heights</a:t>
            </a:r>
          </a:p>
        </p:txBody>
      </p:sp>
      <p:pic>
        <p:nvPicPr>
          <p:cNvPr id="9" name="Picture 8">
            <a:extLst>
              <a:ext uri="{FF2B5EF4-FFF2-40B4-BE49-F238E27FC236}">
                <a16:creationId xmlns:a16="http://schemas.microsoft.com/office/drawing/2014/main" id="{19C88594-71D4-DEEC-BBB7-10416F8CF173}"/>
              </a:ext>
            </a:extLst>
          </p:cNvPr>
          <p:cNvPicPr>
            <a:picLocks noChangeAspect="1"/>
          </p:cNvPicPr>
          <p:nvPr/>
        </p:nvPicPr>
        <p:blipFill>
          <a:blip r:embed="rId3"/>
          <a:stretch>
            <a:fillRect/>
          </a:stretch>
        </p:blipFill>
        <p:spPr>
          <a:xfrm>
            <a:off x="151902" y="2638424"/>
            <a:ext cx="5861148" cy="4024655"/>
          </a:xfrm>
          <a:prstGeom prst="rect">
            <a:avLst/>
          </a:prstGeom>
        </p:spPr>
      </p:pic>
      <p:pic>
        <p:nvPicPr>
          <p:cNvPr id="5" name="Picture 4">
            <a:extLst>
              <a:ext uri="{FF2B5EF4-FFF2-40B4-BE49-F238E27FC236}">
                <a16:creationId xmlns:a16="http://schemas.microsoft.com/office/drawing/2014/main" id="{C9D7CB18-D2AE-27B8-A7C7-47620ED0FC56}"/>
              </a:ext>
            </a:extLst>
          </p:cNvPr>
          <p:cNvPicPr>
            <a:picLocks noChangeAspect="1"/>
          </p:cNvPicPr>
          <p:nvPr/>
        </p:nvPicPr>
        <p:blipFill>
          <a:blip r:embed="rId4"/>
          <a:stretch>
            <a:fillRect/>
          </a:stretch>
        </p:blipFill>
        <p:spPr>
          <a:xfrm>
            <a:off x="5503391" y="2152581"/>
            <a:ext cx="1019317" cy="971686"/>
          </a:xfrm>
          <a:prstGeom prst="rect">
            <a:avLst/>
          </a:prstGeom>
        </p:spPr>
      </p:pic>
    </p:spTree>
    <p:extLst>
      <p:ext uri="{BB962C8B-B14F-4D97-AF65-F5344CB8AC3E}">
        <p14:creationId xmlns:p14="http://schemas.microsoft.com/office/powerpoint/2010/main" val="2446121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9EF3E-AA2F-7D35-68FA-59EF07096D3D}"/>
              </a:ext>
            </a:extLst>
          </p:cNvPr>
          <p:cNvSpPr>
            <a:spLocks noGrp="1"/>
          </p:cNvSpPr>
          <p:nvPr>
            <p:ph type="title"/>
          </p:nvPr>
        </p:nvSpPr>
        <p:spPr>
          <a:xfrm>
            <a:off x="256309" y="18255"/>
            <a:ext cx="10515600" cy="1325563"/>
          </a:xfrm>
        </p:spPr>
        <p:txBody>
          <a:bodyPr>
            <a:normAutofit/>
          </a:bodyPr>
          <a:lstStyle/>
          <a:p>
            <a:r>
              <a:rPr lang="en-US" sz="4000" dirty="0"/>
              <a:t>A Note About Transformations of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2FE30C-AFBE-E998-BDEF-D3E7157370A9}"/>
                  </a:ext>
                </a:extLst>
              </p:cNvPr>
              <p:cNvSpPr>
                <a:spLocks noGrp="1"/>
              </p:cNvSpPr>
              <p:nvPr>
                <p:ph idx="1"/>
              </p:nvPr>
            </p:nvSpPr>
            <p:spPr>
              <a:xfrm>
                <a:off x="256309" y="1343818"/>
                <a:ext cx="10515600" cy="5223237"/>
              </a:xfrm>
            </p:spPr>
            <p:txBody>
              <a:bodyPr>
                <a:normAutofit/>
              </a:bodyPr>
              <a:lstStyle/>
              <a:p>
                <a:r>
                  <a:rPr lang="en-US" dirty="0"/>
                  <a:t>We often need to change the units of measurement of a variable such as from Fahrenheit to Celsius, Feet to meters, dollars to euros etc.</a:t>
                </a:r>
              </a:p>
              <a:p>
                <a:endParaRPr lang="en-US" dirty="0"/>
              </a:p>
              <a:p>
                <a:r>
                  <a:rPr lang="en-US" dirty="0"/>
                  <a:t>Linear transformations: adding, subtracting, multiplying, dividing</a:t>
                </a:r>
              </a:p>
              <a:p>
                <a:pPr lvl="2">
                  <a:buFontTx/>
                  <a:buChar char="-"/>
                </a:pPr>
                <a:r>
                  <a:rPr lang="en-US" dirty="0"/>
                  <a:t>Linear transformations take the form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(scaling + shift)</a:t>
                </a:r>
              </a:p>
              <a:p>
                <a:pPr lvl="2">
                  <a:buFontTx/>
                  <a:buChar char="-"/>
                </a:pPr>
                <a14:m>
                  <m:oMath xmlns:m="http://schemas.openxmlformats.org/officeDocument/2006/math">
                    <m:r>
                      <a:rPr lang="en-US" b="0" i="1" smtClean="0">
                        <a:latin typeface="Cambria Math" panose="02040503050406030204" pitchFamily="18" charset="0"/>
                      </a:rPr>
                      <m:t>𝑎</m:t>
                    </m:r>
                  </m:oMath>
                </a14:m>
                <a:r>
                  <a:rPr lang="en-US" dirty="0"/>
                  <a:t> is a scaling constant, </a:t>
                </a:r>
                <a14:m>
                  <m:oMath xmlns:m="http://schemas.openxmlformats.org/officeDocument/2006/math">
                    <m:r>
                      <a:rPr lang="en-US" b="0" i="1" smtClean="0">
                        <a:latin typeface="Cambria Math" panose="02040503050406030204" pitchFamily="18" charset="0"/>
                      </a:rPr>
                      <m:t>𝑏</m:t>
                    </m:r>
                  </m:oMath>
                </a14:m>
                <a:r>
                  <a:rPr lang="en-US" dirty="0"/>
                  <a:t> is a shifting constant, </a:t>
                </a:r>
                <a14:m>
                  <m:oMath xmlns:m="http://schemas.openxmlformats.org/officeDocument/2006/math">
                    <m:r>
                      <a:rPr lang="en-US" b="0" i="1" smtClean="0">
                        <a:latin typeface="Cambria Math" panose="02040503050406030204" pitchFamily="18" charset="0"/>
                      </a:rPr>
                      <m:t>𝑥</m:t>
                    </m:r>
                  </m:oMath>
                </a14:m>
                <a:r>
                  <a:rPr lang="en-US" dirty="0"/>
                  <a:t> is the original variable and </a:t>
                </a:r>
                <a14:m>
                  <m:oMath xmlns:m="http://schemas.openxmlformats.org/officeDocument/2006/math">
                    <m:r>
                      <a:rPr lang="en-US" b="0" i="1" smtClean="0">
                        <a:latin typeface="Cambria Math" panose="02040503050406030204" pitchFamily="18" charset="0"/>
                      </a:rPr>
                      <m:t>𝑦</m:t>
                    </m:r>
                  </m:oMath>
                </a14:m>
                <a:r>
                  <a:rPr lang="en-US" dirty="0"/>
                  <a:t> the transformed variable</a:t>
                </a:r>
              </a:p>
              <a:p>
                <a:pPr lvl="2">
                  <a:buFontTx/>
                  <a:buChar char="-"/>
                </a:pPr>
                <a:r>
                  <a:rPr lang="en-US" dirty="0"/>
                  <a:t>The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oMath>
                </a14:m>
                <a:r>
                  <a:rPr lang="en-US" dirty="0"/>
                  <a:t>score is a linear transformation</a:t>
                </a:r>
              </a:p>
              <a:p>
                <a:pPr lvl="2">
                  <a:buFontTx/>
                  <a:buChar char="-"/>
                </a:pPr>
                <a:r>
                  <a:rPr lang="en-US" dirty="0"/>
                  <a:t>Linear transformations preserve the shape of variables distribution</a:t>
                </a:r>
              </a:p>
              <a:p>
                <a:pPr marL="914400" lvl="2" indent="0">
                  <a:buNone/>
                </a:pPr>
                <a:endParaRPr lang="en-US" dirty="0"/>
              </a:p>
              <a:p>
                <a:r>
                  <a:rPr lang="en-US" dirty="0"/>
                  <a:t>Nonlinear transformations: squaring, taking roots, logarithm, exponentiation, </a:t>
                </a:r>
                <a:r>
                  <a:rPr lang="en-US" dirty="0" err="1"/>
                  <a:t>etc</a:t>
                </a:r>
                <a:endParaRPr lang="en-US" dirty="0"/>
              </a:p>
              <a:p>
                <a:pPr marL="914400" lvl="2" indent="0">
                  <a:buNone/>
                </a:pPr>
                <a:r>
                  <a:rPr lang="en-US" dirty="0"/>
                  <a:t>- </a:t>
                </a:r>
                <a:r>
                  <a:rPr lang="en-US" b="1" u="sng" dirty="0"/>
                  <a:t>Do not</a:t>
                </a:r>
                <a:r>
                  <a:rPr lang="en-US" dirty="0"/>
                  <a:t> preserved the shape of the variables distribution</a:t>
                </a:r>
              </a:p>
              <a:p>
                <a:pPr marL="914400" lvl="2" indent="0">
                  <a:buNone/>
                </a:pPr>
                <a:endParaRPr lang="en-US" dirty="0"/>
              </a:p>
            </p:txBody>
          </p:sp>
        </mc:Choice>
        <mc:Fallback xmlns="">
          <p:sp>
            <p:nvSpPr>
              <p:cNvPr id="3" name="Content Placeholder 2">
                <a:extLst>
                  <a:ext uri="{FF2B5EF4-FFF2-40B4-BE49-F238E27FC236}">
                    <a16:creationId xmlns:a16="http://schemas.microsoft.com/office/drawing/2014/main" id="{C12FE30C-AFBE-E998-BDEF-D3E7157370A9}"/>
                  </a:ext>
                </a:extLst>
              </p:cNvPr>
              <p:cNvSpPr>
                <a:spLocks noGrp="1" noRot="1" noChangeAspect="1" noMove="1" noResize="1" noEditPoints="1" noAdjustHandles="1" noChangeArrowheads="1" noChangeShapeType="1" noTextEdit="1"/>
              </p:cNvSpPr>
              <p:nvPr>
                <p:ph idx="1"/>
              </p:nvPr>
            </p:nvSpPr>
            <p:spPr>
              <a:xfrm>
                <a:off x="256309" y="1343818"/>
                <a:ext cx="10515600" cy="5223237"/>
              </a:xfrm>
              <a:blipFill>
                <a:blip r:embed="rId2"/>
                <a:stretch>
                  <a:fillRect l="-1043" t="-1867" r="-1739"/>
                </a:stretch>
              </a:blipFill>
            </p:spPr>
            <p:txBody>
              <a:bodyPr/>
              <a:lstStyle/>
              <a:p>
                <a:r>
                  <a:rPr lang="en-US">
                    <a:noFill/>
                  </a:rPr>
                  <a:t> </a:t>
                </a:r>
              </a:p>
            </p:txBody>
          </p:sp>
        </mc:Fallback>
      </mc:AlternateContent>
    </p:spTree>
    <p:extLst>
      <p:ext uri="{BB962C8B-B14F-4D97-AF65-F5344CB8AC3E}">
        <p14:creationId xmlns:p14="http://schemas.microsoft.com/office/powerpoint/2010/main" val="3641457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D820-1522-2602-84D3-FFCDA58D2C60}"/>
              </a:ext>
            </a:extLst>
          </p:cNvPr>
          <p:cNvSpPr>
            <a:spLocks noGrp="1"/>
          </p:cNvSpPr>
          <p:nvPr>
            <p:ph type="title"/>
          </p:nvPr>
        </p:nvSpPr>
        <p:spPr/>
        <p:txBody>
          <a:bodyPr/>
          <a:lstStyle/>
          <a:p>
            <a:r>
              <a:rPr lang="en-US" dirty="0"/>
              <a:t>More properties of Linear Transformations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CE655D-177B-3706-8F5E-2003CAE9824E}"/>
                  </a:ext>
                </a:extLst>
              </p:cNvPr>
              <p:cNvSpPr>
                <a:spLocks noGrp="1"/>
              </p:cNvSpPr>
              <p:nvPr>
                <p:ph idx="1"/>
              </p:nvPr>
            </p:nvSpPr>
            <p:spPr/>
            <p:txBody>
              <a:bodyPr>
                <a:normAutofit fontScale="92500" lnSpcReduction="10000"/>
              </a:bodyPr>
              <a:lstStyle/>
              <a:p>
                <a:r>
                  <a:rPr lang="en-US" dirty="0"/>
                  <a:t>For a linear transformation of </a:t>
                </a:r>
                <a14:m>
                  <m:oMath xmlns:m="http://schemas.openxmlformats.org/officeDocument/2006/math">
                    <m:r>
                      <a:rPr lang="en-US" b="0" i="1" smtClean="0">
                        <a:latin typeface="Cambria Math" panose="02040503050406030204" pitchFamily="18" charset="0"/>
                      </a:rPr>
                      <m:t>𝑥</m:t>
                    </m:r>
                  </m:oMath>
                </a14:m>
                <a:r>
                  <a:rPr lang="en-US" dirty="0"/>
                  <a:t> to </a:t>
                </a:r>
                <a14:m>
                  <m:oMath xmlns:m="http://schemas.openxmlformats.org/officeDocument/2006/math">
                    <m:r>
                      <a:rPr lang="en-US" b="0" i="1" smtClean="0">
                        <a:latin typeface="Cambria Math" panose="02040503050406030204" pitchFamily="18" charset="0"/>
                      </a:rPr>
                      <m:t>𝑦</m:t>
                    </m:r>
                  </m:oMath>
                </a14:m>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endParaRPr lang="en-US" dirty="0"/>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𝑎</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b="0" dirty="0"/>
              </a:p>
              <a:p>
                <a:endParaRPr lang="en-US" b="0" dirty="0"/>
              </a:p>
              <a:p>
                <a14:m>
                  <m:oMath xmlns:m="http://schemas.openxmlformats.org/officeDocument/2006/math">
                    <m:r>
                      <a:rPr lang="en-US" b="0" i="1" smtClean="0">
                        <a:latin typeface="Cambria Math" panose="02040503050406030204" pitchFamily="18" charset="0"/>
                      </a:rPr>
                      <m:t>𝑚𝑒𝑑𝑖𝑎𝑛</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𝑚𝑒𝑑𝑖𝑎𝑛</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b="0" dirty="0"/>
              </a:p>
              <a:p>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𝑦</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𝑥</m:t>
                        </m:r>
                      </m:sub>
                    </m:sSub>
                  </m:oMath>
                </a14:m>
                <a:r>
                  <a:rPr lang="en-US" dirty="0"/>
                  <a:t>   (the standard deviation is not affected by shift </a:t>
                </a:r>
                <a14:m>
                  <m:oMath xmlns:m="http://schemas.openxmlformats.org/officeDocument/2006/math">
                    <m:r>
                      <a:rPr lang="en-US" b="0" i="1" smtClean="0">
                        <a:latin typeface="Cambria Math" panose="02040503050406030204" pitchFamily="18" charset="0"/>
                      </a:rPr>
                      <m:t>𝑏</m:t>
                    </m:r>
                  </m:oMath>
                </a14:m>
                <a:r>
                  <a:rPr lang="en-US" dirty="0"/>
                  <a:t>)</a:t>
                </a:r>
              </a:p>
              <a:p>
                <a:endParaRPr lang="en-US" dirty="0"/>
              </a:p>
              <a:p>
                <a14:m>
                  <m:oMath xmlns:m="http://schemas.openxmlformats.org/officeDocument/2006/math">
                    <m:r>
                      <a:rPr lang="en-US" b="0" i="1" smtClean="0">
                        <a:latin typeface="Cambria Math" panose="02040503050406030204" pitchFamily="18" charset="0"/>
                      </a:rPr>
                      <m:t>𝐼𝑄</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𝑦</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𝐼𝑄</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𝑥</m:t>
                        </m:r>
                      </m:sub>
                    </m:sSub>
                  </m:oMath>
                </a14:m>
                <a:r>
                  <a:rPr lang="en-US" dirty="0"/>
                  <a:t>  (the </a:t>
                </a:r>
                <a14:m>
                  <m:oMath xmlns:m="http://schemas.openxmlformats.org/officeDocument/2006/math">
                    <m:r>
                      <a:rPr lang="en-US" b="0" i="1" smtClean="0">
                        <a:latin typeface="Cambria Math" panose="02040503050406030204" pitchFamily="18" charset="0"/>
                      </a:rPr>
                      <m:t>𝐼𝑄𝑅</m:t>
                    </m:r>
                  </m:oMath>
                </a14:m>
                <a:r>
                  <a:rPr lang="en-US" dirty="0"/>
                  <a:t> is not affected by shift </a:t>
                </a:r>
                <a14:m>
                  <m:oMath xmlns:m="http://schemas.openxmlformats.org/officeDocument/2006/math">
                    <m:r>
                      <a:rPr lang="en-US" i="1">
                        <a:latin typeface="Cambria Math" panose="02040503050406030204" pitchFamily="18" charset="0"/>
                      </a:rPr>
                      <m:t>𝑏</m:t>
                    </m:r>
                  </m:oMath>
                </a14:m>
                <a:r>
                  <a:rPr lang="en-US" dirty="0"/>
                  <a:t>)</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CCE655D-177B-3706-8F5E-2003CAE9824E}"/>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US">
                    <a:noFill/>
                  </a:rPr>
                  <a:t> </a:t>
                </a:r>
              </a:p>
            </p:txBody>
          </p:sp>
        </mc:Fallback>
      </mc:AlternateContent>
    </p:spTree>
    <p:extLst>
      <p:ext uri="{BB962C8B-B14F-4D97-AF65-F5344CB8AC3E}">
        <p14:creationId xmlns:p14="http://schemas.microsoft.com/office/powerpoint/2010/main" val="1704209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B889-5E6A-6C39-6160-FFACE7960630}"/>
              </a:ext>
            </a:extLst>
          </p:cNvPr>
          <p:cNvSpPr>
            <a:spLocks noGrp="1"/>
          </p:cNvSpPr>
          <p:nvPr>
            <p:ph type="title"/>
          </p:nvPr>
        </p:nvSpPr>
        <p:spPr/>
        <p:txBody>
          <a:bodyPr/>
          <a:lstStyle/>
          <a:p>
            <a:r>
              <a:rPr lang="en-US" dirty="0"/>
              <a:t>Identifying Outliers: Normal Distributions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D0A288-3590-7E5A-060E-0A13991007C8}"/>
                  </a:ext>
                </a:extLst>
              </p:cNvPr>
              <p:cNvSpPr>
                <a:spLocks noGrp="1"/>
              </p:cNvSpPr>
              <p:nvPr>
                <p:ph idx="1"/>
              </p:nvPr>
            </p:nvSpPr>
            <p:spPr>
              <a:xfrm>
                <a:off x="838200" y="1825624"/>
                <a:ext cx="10864273" cy="4870740"/>
              </a:xfrm>
            </p:spPr>
            <p:txBody>
              <a:bodyPr>
                <a:normAutofit/>
              </a:bodyPr>
              <a:lstStyle/>
              <a:p>
                <a:r>
                  <a:rPr lang="en-US" dirty="0"/>
                  <a:t>all values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𝑠</m:t>
                    </m:r>
                  </m:oMath>
                </a14:m>
                <a:r>
                  <a:rPr lang="en-US" dirty="0"/>
                  <a:t> distance from the mean are outliers</a:t>
                </a:r>
              </a:p>
              <a:p>
                <a:endParaRPr lang="en-US" dirty="0"/>
              </a:p>
              <a:p>
                <a14:m>
                  <m:oMath xmlns:m="http://schemas.openxmlformats.org/officeDocument/2006/math">
                    <m:r>
                      <a:rPr lang="en-US" b="1" i="1" smtClean="0">
                        <a:latin typeface="Cambria Math" panose="02040503050406030204" pitchFamily="18" charset="0"/>
                      </a:rPr>
                      <m:t>𝒁</m:t>
                    </m:r>
                    <m:r>
                      <a:rPr lang="en-US" b="1" i="0" smtClean="0">
                        <a:latin typeface="Cambria Math" panose="02040503050406030204" pitchFamily="18" charset="0"/>
                      </a:rPr>
                      <m:t>−</m:t>
                    </m:r>
                  </m:oMath>
                </a14:m>
                <a:r>
                  <a:rPr lang="en-US" b="1" dirty="0"/>
                  <a:t>score</a:t>
                </a:r>
                <a:r>
                  <a:rPr lang="en-US" dirty="0"/>
                  <a:t>: The number of standard deviations a value falls from mean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𝑜𝑏𝑠𝑒𝑟𝑣𝑎𝑡𝑖𝑜𝑛</m:t>
                          </m:r>
                          <m:r>
                            <a:rPr lang="en-US" b="0" i="1" smtClean="0">
                              <a:latin typeface="Cambria Math" panose="02040503050406030204" pitchFamily="18" charset="0"/>
                            </a:rPr>
                            <m:t> −</m:t>
                          </m:r>
                          <m:r>
                            <a:rPr lang="en-US" b="0" i="1" smtClean="0">
                              <a:latin typeface="Cambria Math" panose="02040503050406030204" pitchFamily="18" charset="0"/>
                            </a:rPr>
                            <m:t>𝑚𝑒𝑎𝑛</m:t>
                          </m:r>
                        </m:num>
                        <m:den>
                          <m:r>
                            <a:rPr lang="en-US" b="0" i="1" smtClean="0">
                              <a:latin typeface="Cambria Math" panose="02040503050406030204" pitchFamily="18" charset="0"/>
                            </a:rPr>
                            <m:t>𝑠𝑡𝑎𝑛𝑑𝑎𝑟𝑑</m:t>
                          </m:r>
                          <m:r>
                            <a:rPr lang="en-US" b="0" i="1" smtClean="0">
                              <a:latin typeface="Cambria Math" panose="02040503050406030204" pitchFamily="18" charset="0"/>
                            </a:rPr>
                            <m:t> </m:t>
                          </m:r>
                          <m:r>
                            <a:rPr lang="en-US" b="0" i="1" smtClean="0">
                              <a:latin typeface="Cambria Math" panose="02040503050406030204" pitchFamily="18" charset="0"/>
                            </a:rPr>
                            <m:t>𝑑𝑒𝑣𝑖𝑎𝑡𝑖𝑜𝑛</m:t>
                          </m:r>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num>
                        <m:den>
                          <m:r>
                            <a:rPr lang="en-US" b="0" i="1" smtClean="0">
                              <a:latin typeface="Cambria Math" panose="02040503050406030204" pitchFamily="18" charset="0"/>
                            </a:rPr>
                            <m:t>𝑠</m:t>
                          </m:r>
                        </m:den>
                      </m:f>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(0,1)</m:t>
                      </m:r>
                    </m:oMath>
                  </m:oMathPara>
                </a14:m>
                <a:endParaRPr lang="en-US" dirty="0"/>
              </a:p>
            </p:txBody>
          </p:sp>
        </mc:Choice>
        <mc:Fallback xmlns="">
          <p:sp>
            <p:nvSpPr>
              <p:cNvPr id="3" name="Content Placeholder 2">
                <a:extLst>
                  <a:ext uri="{FF2B5EF4-FFF2-40B4-BE49-F238E27FC236}">
                    <a16:creationId xmlns:a16="http://schemas.microsoft.com/office/drawing/2014/main" id="{45D0A288-3590-7E5A-060E-0A13991007C8}"/>
                  </a:ext>
                </a:extLst>
              </p:cNvPr>
              <p:cNvSpPr>
                <a:spLocks noGrp="1" noRot="1" noChangeAspect="1" noMove="1" noResize="1" noEditPoints="1" noAdjustHandles="1" noChangeArrowheads="1" noChangeShapeType="1" noTextEdit="1"/>
              </p:cNvSpPr>
              <p:nvPr>
                <p:ph idx="1"/>
              </p:nvPr>
            </p:nvSpPr>
            <p:spPr>
              <a:xfrm>
                <a:off x="838200" y="1825624"/>
                <a:ext cx="10864273" cy="4870740"/>
              </a:xfrm>
              <a:blipFill>
                <a:blip r:embed="rId2"/>
                <a:stretch>
                  <a:fillRect l="-1010" t="-2003"/>
                </a:stretch>
              </a:blipFill>
            </p:spPr>
            <p:txBody>
              <a:bodyPr/>
              <a:lstStyle/>
              <a:p>
                <a:r>
                  <a:rPr lang="en-US">
                    <a:noFill/>
                  </a:rPr>
                  <a:t> </a:t>
                </a:r>
              </a:p>
            </p:txBody>
          </p:sp>
        </mc:Fallback>
      </mc:AlternateContent>
    </p:spTree>
    <p:extLst>
      <p:ext uri="{BB962C8B-B14F-4D97-AF65-F5344CB8AC3E}">
        <p14:creationId xmlns:p14="http://schemas.microsoft.com/office/powerpoint/2010/main" val="2191307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445F-B38F-DD84-4547-721FB24005E0}"/>
              </a:ext>
            </a:extLst>
          </p:cNvPr>
          <p:cNvSpPr>
            <a:spLocks noGrp="1"/>
          </p:cNvSpPr>
          <p:nvPr>
            <p:ph type="title"/>
          </p:nvPr>
        </p:nvSpPr>
        <p:spPr>
          <a:xfrm>
            <a:off x="136236" y="88034"/>
            <a:ext cx="10515600" cy="1325563"/>
          </a:xfrm>
        </p:spPr>
        <p:txBody>
          <a:bodyPr/>
          <a:lstStyle/>
          <a:p>
            <a:r>
              <a:rPr lang="en-US" dirty="0"/>
              <a:t>Try it out: Female College Student Heights</a:t>
            </a:r>
          </a:p>
        </p:txBody>
      </p:sp>
      <p:pic>
        <p:nvPicPr>
          <p:cNvPr id="7" name="Picture 6">
            <a:extLst>
              <a:ext uri="{FF2B5EF4-FFF2-40B4-BE49-F238E27FC236}">
                <a16:creationId xmlns:a16="http://schemas.microsoft.com/office/drawing/2014/main" id="{B8EC1DA3-F8C4-6859-A173-32B321B37AFC}"/>
              </a:ext>
            </a:extLst>
          </p:cNvPr>
          <p:cNvPicPr>
            <a:picLocks noChangeAspect="1"/>
          </p:cNvPicPr>
          <p:nvPr/>
        </p:nvPicPr>
        <p:blipFill>
          <a:blip r:embed="rId2"/>
          <a:stretch>
            <a:fillRect/>
          </a:stretch>
        </p:blipFill>
        <p:spPr>
          <a:xfrm>
            <a:off x="136236" y="1241980"/>
            <a:ext cx="4051166" cy="552798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25DAB50-7CFC-F1EA-E15C-CAAF19BDE1BA}"/>
                  </a:ext>
                </a:extLst>
              </p:cNvPr>
              <p:cNvSpPr txBox="1"/>
              <p:nvPr/>
            </p:nvSpPr>
            <p:spPr>
              <a:xfrm>
                <a:off x="5088795" y="4809836"/>
                <a:ext cx="1273938"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=65.4</m:t>
                      </m:r>
                    </m:oMath>
                  </m:oMathPara>
                </a14:m>
                <a:endParaRPr lang="en-US" sz="2400" b="0" dirty="0"/>
              </a:p>
              <a:p>
                <a:endParaRPr lang="en-US" sz="2400" b="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=3.4</m:t>
                      </m:r>
                    </m:oMath>
                  </m:oMathPara>
                </a14:m>
                <a:endParaRPr lang="en-US" sz="2400" dirty="0"/>
              </a:p>
            </p:txBody>
          </p:sp>
        </mc:Choice>
        <mc:Fallback xmlns="">
          <p:sp>
            <p:nvSpPr>
              <p:cNvPr id="8" name="TextBox 7">
                <a:extLst>
                  <a:ext uri="{FF2B5EF4-FFF2-40B4-BE49-F238E27FC236}">
                    <a16:creationId xmlns:a16="http://schemas.microsoft.com/office/drawing/2014/main" id="{225DAB50-7CFC-F1EA-E15C-CAAF19BDE1BA}"/>
                  </a:ext>
                </a:extLst>
              </p:cNvPr>
              <p:cNvSpPr txBox="1">
                <a:spLocks noRot="1" noChangeAspect="1" noMove="1" noResize="1" noEditPoints="1" noAdjustHandles="1" noChangeArrowheads="1" noChangeShapeType="1" noTextEdit="1"/>
              </p:cNvSpPr>
              <p:nvPr/>
            </p:nvSpPr>
            <p:spPr>
              <a:xfrm>
                <a:off x="5088795" y="4809836"/>
                <a:ext cx="1273938" cy="1107996"/>
              </a:xfrm>
              <a:prstGeom prst="rect">
                <a:avLst/>
              </a:prstGeom>
              <a:blipFill>
                <a:blip r:embed="rId3"/>
                <a:stretch>
                  <a:fillRect l="-957" r="-2871" b="-16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A2DDF0-1789-468D-9ABA-0EEAA265E1D7}"/>
                  </a:ext>
                </a:extLst>
              </p:cNvPr>
              <p:cNvSpPr txBox="1"/>
              <p:nvPr/>
            </p:nvSpPr>
            <p:spPr>
              <a:xfrm flipH="1">
                <a:off x="5088795" y="1241980"/>
                <a:ext cx="6742545" cy="2585323"/>
              </a:xfrm>
              <a:prstGeom prst="rect">
                <a:avLst/>
              </a:prstGeom>
              <a:noFill/>
            </p:spPr>
            <p:txBody>
              <a:bodyPr wrap="square" rtlCol="0">
                <a:spAutoFit/>
              </a:bodyPr>
              <a:lstStyle/>
              <a:p>
                <a:r>
                  <a:rPr lang="en-US" dirty="0"/>
                  <a:t>Compute the </a:t>
                </a:r>
                <a14:m>
                  <m:oMath xmlns:m="http://schemas.openxmlformats.org/officeDocument/2006/math">
                    <m:r>
                      <a:rPr lang="en-US" b="0" i="1" smtClean="0">
                        <a:latin typeface="Cambria Math" panose="02040503050406030204" pitchFamily="18" charset="0"/>
                      </a:rPr>
                      <m:t>𝑧</m:t>
                    </m:r>
                  </m:oMath>
                </a14:m>
                <a:r>
                  <a:rPr lang="en-US" dirty="0"/>
                  <a:t>-score for a female with a height of 70 inches</a:t>
                </a:r>
              </a:p>
              <a:p>
                <a:endParaRPr lang="en-US" dirty="0"/>
              </a:p>
              <a:p>
                <a:r>
                  <a:rPr lang="en-US" dirty="0"/>
                  <a:t>Compute the </a:t>
                </a:r>
                <a14:m>
                  <m:oMath xmlns:m="http://schemas.openxmlformats.org/officeDocument/2006/math">
                    <m:r>
                      <a:rPr lang="en-US" b="0" i="1" smtClean="0">
                        <a:latin typeface="Cambria Math" panose="02040503050406030204" pitchFamily="18" charset="0"/>
                      </a:rPr>
                      <m:t>𝑧</m:t>
                    </m:r>
                  </m:oMath>
                </a14:m>
                <a:r>
                  <a:rPr lang="en-US" dirty="0"/>
                  <a:t>-score for a female with a height of 92 inches</a:t>
                </a:r>
              </a:p>
              <a:p>
                <a:endParaRPr lang="en-US" dirty="0"/>
              </a:p>
              <a:p>
                <a:r>
                  <a:rPr lang="en-US" dirty="0"/>
                  <a:t>Assuming the distribution of the sample is approximately symmetric, about proportion students have a height between ?</a:t>
                </a:r>
              </a:p>
              <a:p>
                <a:endParaRPr lang="en-US" dirty="0"/>
              </a:p>
              <a:p>
                <a:r>
                  <a:rPr lang="en-US" dirty="0"/>
                  <a:t>How short does a female have to be before she would be considered an outlier relative to the data?</a:t>
                </a:r>
              </a:p>
            </p:txBody>
          </p:sp>
        </mc:Choice>
        <mc:Fallback xmlns="">
          <p:sp>
            <p:nvSpPr>
              <p:cNvPr id="9" name="TextBox 8">
                <a:extLst>
                  <a:ext uri="{FF2B5EF4-FFF2-40B4-BE49-F238E27FC236}">
                    <a16:creationId xmlns:a16="http://schemas.microsoft.com/office/drawing/2014/main" id="{3DA2DDF0-1789-468D-9ABA-0EEAA265E1D7}"/>
                  </a:ext>
                </a:extLst>
              </p:cNvPr>
              <p:cNvSpPr txBox="1">
                <a:spLocks noRot="1" noChangeAspect="1" noMove="1" noResize="1" noEditPoints="1" noAdjustHandles="1" noChangeArrowheads="1" noChangeShapeType="1" noTextEdit="1"/>
              </p:cNvSpPr>
              <p:nvPr/>
            </p:nvSpPr>
            <p:spPr>
              <a:xfrm flipH="1">
                <a:off x="5088795" y="1241980"/>
                <a:ext cx="6742545" cy="2585323"/>
              </a:xfrm>
              <a:prstGeom prst="rect">
                <a:avLst/>
              </a:prstGeom>
              <a:blipFill>
                <a:blip r:embed="rId4"/>
                <a:stretch>
                  <a:fillRect l="-814" t="-1415" b="-2830"/>
                </a:stretch>
              </a:blipFill>
            </p:spPr>
            <p:txBody>
              <a:bodyPr/>
              <a:lstStyle/>
              <a:p>
                <a:r>
                  <a:rPr lang="en-US">
                    <a:noFill/>
                  </a:rPr>
                  <a:t> </a:t>
                </a:r>
              </a:p>
            </p:txBody>
          </p:sp>
        </mc:Fallback>
      </mc:AlternateContent>
    </p:spTree>
    <p:extLst>
      <p:ext uri="{BB962C8B-B14F-4D97-AF65-F5344CB8AC3E}">
        <p14:creationId xmlns:p14="http://schemas.microsoft.com/office/powerpoint/2010/main" val="2774619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9EF3E-AA2F-7D35-68FA-59EF07096D3D}"/>
              </a:ext>
            </a:extLst>
          </p:cNvPr>
          <p:cNvSpPr>
            <a:spLocks noGrp="1"/>
          </p:cNvSpPr>
          <p:nvPr>
            <p:ph type="title"/>
          </p:nvPr>
        </p:nvSpPr>
        <p:spPr>
          <a:xfrm>
            <a:off x="256309" y="18255"/>
            <a:ext cx="10515600" cy="1325563"/>
          </a:xfrm>
        </p:spPr>
        <p:txBody>
          <a:bodyPr>
            <a:normAutofit/>
          </a:bodyPr>
          <a:lstStyle/>
          <a:p>
            <a:r>
              <a:rPr lang="en-US" sz="4000" dirty="0"/>
              <a:t>A Note About Transformations of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2FE30C-AFBE-E998-BDEF-D3E7157370A9}"/>
                  </a:ext>
                </a:extLst>
              </p:cNvPr>
              <p:cNvSpPr>
                <a:spLocks noGrp="1"/>
              </p:cNvSpPr>
              <p:nvPr>
                <p:ph idx="1"/>
              </p:nvPr>
            </p:nvSpPr>
            <p:spPr>
              <a:xfrm>
                <a:off x="256309" y="1343818"/>
                <a:ext cx="10515600" cy="5223237"/>
              </a:xfrm>
            </p:spPr>
            <p:txBody>
              <a:bodyPr>
                <a:normAutofit/>
              </a:bodyPr>
              <a:lstStyle/>
              <a:p>
                <a:r>
                  <a:rPr lang="en-US" dirty="0"/>
                  <a:t>We often need to change the units of measurement of a variable such as from Fahrenheit to Celsius, Feet to meters, dollars to euros etc.</a:t>
                </a:r>
              </a:p>
              <a:p>
                <a:endParaRPr lang="en-US" dirty="0"/>
              </a:p>
              <a:p>
                <a:r>
                  <a:rPr lang="en-US" dirty="0"/>
                  <a:t>Linear transformations: adding, subtracting, multiplying, dividing</a:t>
                </a:r>
              </a:p>
              <a:p>
                <a:pPr lvl="2">
                  <a:buFontTx/>
                  <a:buChar char="-"/>
                </a:pPr>
                <a:r>
                  <a:rPr lang="en-US" dirty="0"/>
                  <a:t>Linear transformations take the form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(scaling + shift)</a:t>
                </a:r>
              </a:p>
              <a:p>
                <a:pPr lvl="2">
                  <a:buFontTx/>
                  <a:buChar char="-"/>
                </a:pPr>
                <a14:m>
                  <m:oMath xmlns:m="http://schemas.openxmlformats.org/officeDocument/2006/math">
                    <m:r>
                      <a:rPr lang="en-US" b="0" i="1" smtClean="0">
                        <a:latin typeface="Cambria Math" panose="02040503050406030204" pitchFamily="18" charset="0"/>
                      </a:rPr>
                      <m:t>𝑎</m:t>
                    </m:r>
                  </m:oMath>
                </a14:m>
                <a:r>
                  <a:rPr lang="en-US" dirty="0"/>
                  <a:t> is a </a:t>
                </a:r>
                <a:r>
                  <a:rPr lang="en-US" b="1" dirty="0"/>
                  <a:t>scaling</a:t>
                </a:r>
                <a:r>
                  <a:rPr lang="en-US" dirty="0"/>
                  <a:t> constant, </a:t>
                </a:r>
                <a14:m>
                  <m:oMath xmlns:m="http://schemas.openxmlformats.org/officeDocument/2006/math">
                    <m:r>
                      <a:rPr lang="en-US" b="0" i="1" smtClean="0">
                        <a:latin typeface="Cambria Math" panose="02040503050406030204" pitchFamily="18" charset="0"/>
                      </a:rPr>
                      <m:t>𝑏</m:t>
                    </m:r>
                  </m:oMath>
                </a14:m>
                <a:r>
                  <a:rPr lang="en-US" dirty="0"/>
                  <a:t> is a </a:t>
                </a:r>
                <a:r>
                  <a:rPr lang="en-US" b="1" dirty="0"/>
                  <a:t>shifting</a:t>
                </a:r>
                <a:r>
                  <a:rPr lang="en-US" dirty="0"/>
                  <a:t> constant, </a:t>
                </a:r>
                <a14:m>
                  <m:oMath xmlns:m="http://schemas.openxmlformats.org/officeDocument/2006/math">
                    <m:r>
                      <a:rPr lang="en-US" b="0" i="1" smtClean="0">
                        <a:latin typeface="Cambria Math" panose="02040503050406030204" pitchFamily="18" charset="0"/>
                      </a:rPr>
                      <m:t>𝑥</m:t>
                    </m:r>
                  </m:oMath>
                </a14:m>
                <a:r>
                  <a:rPr lang="en-US" dirty="0"/>
                  <a:t> is the original variable and </a:t>
                </a:r>
                <a14:m>
                  <m:oMath xmlns:m="http://schemas.openxmlformats.org/officeDocument/2006/math">
                    <m:r>
                      <a:rPr lang="en-US" b="0" i="1" smtClean="0">
                        <a:latin typeface="Cambria Math" panose="02040503050406030204" pitchFamily="18" charset="0"/>
                      </a:rPr>
                      <m:t>𝑦</m:t>
                    </m:r>
                  </m:oMath>
                </a14:m>
                <a:r>
                  <a:rPr lang="en-US" dirty="0"/>
                  <a:t> the transformed variable</a:t>
                </a:r>
              </a:p>
              <a:p>
                <a:pPr lvl="2">
                  <a:buFontTx/>
                  <a:buChar char="-"/>
                </a:pPr>
                <a:r>
                  <a:rPr lang="en-US" dirty="0"/>
                  <a:t>The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oMath>
                </a14:m>
                <a:r>
                  <a:rPr lang="en-US" dirty="0"/>
                  <a:t>score is a linear transformation</a:t>
                </a:r>
              </a:p>
              <a:p>
                <a:pPr lvl="2">
                  <a:buFontTx/>
                  <a:buChar char="-"/>
                </a:pPr>
                <a:r>
                  <a:rPr lang="en-US" dirty="0"/>
                  <a:t>Linear transformations preserve the shape of variables distribution</a:t>
                </a:r>
              </a:p>
              <a:p>
                <a:pPr marL="914400" lvl="2" indent="0">
                  <a:buNone/>
                </a:pPr>
                <a:endParaRPr lang="en-US" dirty="0"/>
              </a:p>
              <a:p>
                <a:r>
                  <a:rPr lang="en-US" dirty="0"/>
                  <a:t>Nonlinear transformations: squaring, taking roots, logarithm, exponentiation, </a:t>
                </a:r>
                <a:r>
                  <a:rPr lang="en-US" dirty="0" err="1"/>
                  <a:t>etc</a:t>
                </a:r>
                <a:endParaRPr lang="en-US" dirty="0"/>
              </a:p>
              <a:p>
                <a:pPr marL="914400" lvl="2" indent="0">
                  <a:buNone/>
                </a:pPr>
                <a:r>
                  <a:rPr lang="en-US" dirty="0"/>
                  <a:t>- </a:t>
                </a:r>
                <a:r>
                  <a:rPr lang="en-US" b="1" u="sng" dirty="0"/>
                  <a:t>Do not</a:t>
                </a:r>
                <a:r>
                  <a:rPr lang="en-US" dirty="0"/>
                  <a:t> preserve the shape of a variable’s distribution</a:t>
                </a:r>
              </a:p>
              <a:p>
                <a:pPr marL="914400" lvl="2" indent="0">
                  <a:buNone/>
                </a:pPr>
                <a:endParaRPr lang="en-US" dirty="0"/>
              </a:p>
            </p:txBody>
          </p:sp>
        </mc:Choice>
        <mc:Fallback xmlns="">
          <p:sp>
            <p:nvSpPr>
              <p:cNvPr id="3" name="Content Placeholder 2">
                <a:extLst>
                  <a:ext uri="{FF2B5EF4-FFF2-40B4-BE49-F238E27FC236}">
                    <a16:creationId xmlns:a16="http://schemas.microsoft.com/office/drawing/2014/main" id="{C12FE30C-AFBE-E998-BDEF-D3E7157370A9}"/>
                  </a:ext>
                </a:extLst>
              </p:cNvPr>
              <p:cNvSpPr>
                <a:spLocks noGrp="1" noRot="1" noChangeAspect="1" noMove="1" noResize="1" noEditPoints="1" noAdjustHandles="1" noChangeArrowheads="1" noChangeShapeType="1" noTextEdit="1"/>
              </p:cNvSpPr>
              <p:nvPr>
                <p:ph idx="1"/>
              </p:nvPr>
            </p:nvSpPr>
            <p:spPr>
              <a:xfrm>
                <a:off x="256309" y="1343818"/>
                <a:ext cx="10515600" cy="5223237"/>
              </a:xfrm>
              <a:blipFill>
                <a:blip r:embed="rId2"/>
                <a:stretch>
                  <a:fillRect l="-1043" t="-1867" r="-1739"/>
                </a:stretch>
              </a:blipFill>
            </p:spPr>
            <p:txBody>
              <a:bodyPr/>
              <a:lstStyle/>
              <a:p>
                <a:r>
                  <a:rPr lang="en-US">
                    <a:noFill/>
                  </a:rPr>
                  <a:t> </a:t>
                </a:r>
              </a:p>
            </p:txBody>
          </p:sp>
        </mc:Fallback>
      </mc:AlternateContent>
    </p:spTree>
    <p:extLst>
      <p:ext uri="{BB962C8B-B14F-4D97-AF65-F5344CB8AC3E}">
        <p14:creationId xmlns:p14="http://schemas.microsoft.com/office/powerpoint/2010/main" val="425703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0BB4-08C0-9031-E6A2-572CCCABB235}"/>
              </a:ext>
            </a:extLst>
          </p:cNvPr>
          <p:cNvSpPr>
            <a:spLocks noGrp="1"/>
          </p:cNvSpPr>
          <p:nvPr>
            <p:ph type="title"/>
          </p:nvPr>
        </p:nvSpPr>
        <p:spPr/>
        <p:txBody>
          <a:bodyPr/>
          <a:lstStyle/>
          <a:p>
            <a:r>
              <a:rPr lang="en-US" dirty="0"/>
              <a:t>College Student Heights</a:t>
            </a:r>
          </a:p>
        </p:txBody>
      </p:sp>
      <p:sp>
        <p:nvSpPr>
          <p:cNvPr id="3" name="TextBox 2">
            <a:extLst>
              <a:ext uri="{FF2B5EF4-FFF2-40B4-BE49-F238E27FC236}">
                <a16:creationId xmlns:a16="http://schemas.microsoft.com/office/drawing/2014/main" id="{C810A54F-C512-FAE5-D73C-23A971CC64E2}"/>
              </a:ext>
            </a:extLst>
          </p:cNvPr>
          <p:cNvSpPr txBox="1"/>
          <p:nvPr/>
        </p:nvSpPr>
        <p:spPr>
          <a:xfrm>
            <a:off x="2050473" y="2290618"/>
            <a:ext cx="1459054" cy="369332"/>
          </a:xfrm>
          <a:prstGeom prst="rect">
            <a:avLst/>
          </a:prstGeom>
          <a:noFill/>
        </p:spPr>
        <p:txBody>
          <a:bodyPr wrap="none" rtlCol="0">
            <a:spAutoFit/>
          </a:bodyPr>
          <a:lstStyle/>
          <a:p>
            <a:r>
              <a:rPr lang="en-US" dirty="0"/>
              <a:t>Original Units</a:t>
            </a:r>
          </a:p>
        </p:txBody>
      </p:sp>
      <p:sp>
        <p:nvSpPr>
          <p:cNvPr id="4" name="TextBox 3">
            <a:extLst>
              <a:ext uri="{FF2B5EF4-FFF2-40B4-BE49-F238E27FC236}">
                <a16:creationId xmlns:a16="http://schemas.microsoft.com/office/drawing/2014/main" id="{DD0AE7CE-D3D5-0971-9A2D-D8B78661A42C}"/>
              </a:ext>
            </a:extLst>
          </p:cNvPr>
          <p:cNvSpPr txBox="1"/>
          <p:nvPr/>
        </p:nvSpPr>
        <p:spPr>
          <a:xfrm>
            <a:off x="8309230" y="2269092"/>
            <a:ext cx="862608" cy="369332"/>
          </a:xfrm>
          <a:prstGeom prst="rect">
            <a:avLst/>
          </a:prstGeom>
          <a:noFill/>
        </p:spPr>
        <p:txBody>
          <a:bodyPr wrap="none" rtlCol="0">
            <a:spAutoFit/>
          </a:bodyPr>
          <a:lstStyle/>
          <a:p>
            <a:r>
              <a:rPr lang="en-US" dirty="0"/>
              <a:t>Z-score</a:t>
            </a:r>
          </a:p>
        </p:txBody>
      </p:sp>
      <p:pic>
        <p:nvPicPr>
          <p:cNvPr id="12" name="Picture 11">
            <a:extLst>
              <a:ext uri="{FF2B5EF4-FFF2-40B4-BE49-F238E27FC236}">
                <a16:creationId xmlns:a16="http://schemas.microsoft.com/office/drawing/2014/main" id="{18D382DC-E215-5965-E0AB-C5E585D7E910}"/>
              </a:ext>
            </a:extLst>
          </p:cNvPr>
          <p:cNvPicPr>
            <a:picLocks noChangeAspect="1"/>
          </p:cNvPicPr>
          <p:nvPr/>
        </p:nvPicPr>
        <p:blipFill>
          <a:blip r:embed="rId2"/>
          <a:stretch>
            <a:fillRect/>
          </a:stretch>
        </p:blipFill>
        <p:spPr>
          <a:xfrm>
            <a:off x="0" y="2581794"/>
            <a:ext cx="5679309" cy="3911081"/>
          </a:xfrm>
          <a:prstGeom prst="rect">
            <a:avLst/>
          </a:prstGeom>
        </p:spPr>
      </p:pic>
      <p:pic>
        <p:nvPicPr>
          <p:cNvPr id="13" name="Picture 12">
            <a:extLst>
              <a:ext uri="{FF2B5EF4-FFF2-40B4-BE49-F238E27FC236}">
                <a16:creationId xmlns:a16="http://schemas.microsoft.com/office/drawing/2014/main" id="{4CB4D567-179F-F6C1-0224-F186B049F88A}"/>
              </a:ext>
            </a:extLst>
          </p:cNvPr>
          <p:cNvPicPr>
            <a:picLocks noChangeAspect="1"/>
          </p:cNvPicPr>
          <p:nvPr/>
        </p:nvPicPr>
        <p:blipFill>
          <a:blip r:embed="rId3"/>
          <a:stretch>
            <a:fillRect/>
          </a:stretch>
        </p:blipFill>
        <p:spPr>
          <a:xfrm>
            <a:off x="6585527" y="2581793"/>
            <a:ext cx="5576493" cy="3911081"/>
          </a:xfrm>
          <a:prstGeom prst="rect">
            <a:avLst/>
          </a:prstGeom>
        </p:spPr>
      </p:pic>
      <p:pic>
        <p:nvPicPr>
          <p:cNvPr id="5" name="Picture 4">
            <a:extLst>
              <a:ext uri="{FF2B5EF4-FFF2-40B4-BE49-F238E27FC236}">
                <a16:creationId xmlns:a16="http://schemas.microsoft.com/office/drawing/2014/main" id="{C9D7CB18-D2AE-27B8-A7C7-47620ED0FC56}"/>
              </a:ext>
            </a:extLst>
          </p:cNvPr>
          <p:cNvPicPr>
            <a:picLocks noChangeAspect="1"/>
          </p:cNvPicPr>
          <p:nvPr/>
        </p:nvPicPr>
        <p:blipFill>
          <a:blip r:embed="rId4"/>
          <a:stretch>
            <a:fillRect/>
          </a:stretch>
        </p:blipFill>
        <p:spPr>
          <a:xfrm>
            <a:off x="5503391" y="2152581"/>
            <a:ext cx="1019317" cy="971686"/>
          </a:xfrm>
          <a:prstGeom prst="rect">
            <a:avLst/>
          </a:prstGeom>
        </p:spPr>
      </p:pic>
    </p:spTree>
    <p:extLst>
      <p:ext uri="{BB962C8B-B14F-4D97-AF65-F5344CB8AC3E}">
        <p14:creationId xmlns:p14="http://schemas.microsoft.com/office/powerpoint/2010/main" val="267939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067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D820-1522-2602-84D3-FFCDA58D2C60}"/>
              </a:ext>
            </a:extLst>
          </p:cNvPr>
          <p:cNvSpPr>
            <a:spLocks noGrp="1"/>
          </p:cNvSpPr>
          <p:nvPr>
            <p:ph type="title"/>
          </p:nvPr>
        </p:nvSpPr>
        <p:spPr/>
        <p:txBody>
          <a:bodyPr/>
          <a:lstStyle/>
          <a:p>
            <a:r>
              <a:rPr lang="en-US" dirty="0"/>
              <a:t>More properties of Linear Transformations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CE655D-177B-3706-8F5E-2003CAE9824E}"/>
                  </a:ext>
                </a:extLst>
              </p:cNvPr>
              <p:cNvSpPr>
                <a:spLocks noGrp="1"/>
              </p:cNvSpPr>
              <p:nvPr>
                <p:ph idx="1"/>
              </p:nvPr>
            </p:nvSpPr>
            <p:spPr/>
            <p:txBody>
              <a:bodyPr>
                <a:normAutofit fontScale="92500" lnSpcReduction="10000"/>
              </a:bodyPr>
              <a:lstStyle/>
              <a:p>
                <a:r>
                  <a:rPr lang="en-US" dirty="0"/>
                  <a:t>For a linear transformation of </a:t>
                </a:r>
                <a14:m>
                  <m:oMath xmlns:m="http://schemas.openxmlformats.org/officeDocument/2006/math">
                    <m:r>
                      <a:rPr lang="en-US" b="0" i="1" smtClean="0">
                        <a:latin typeface="Cambria Math" panose="02040503050406030204" pitchFamily="18" charset="0"/>
                      </a:rPr>
                      <m:t>𝑥</m:t>
                    </m:r>
                  </m:oMath>
                </a14:m>
                <a:r>
                  <a:rPr lang="en-US" dirty="0"/>
                  <a:t> to </a:t>
                </a:r>
                <a14:m>
                  <m:oMath xmlns:m="http://schemas.openxmlformats.org/officeDocument/2006/math">
                    <m:r>
                      <a:rPr lang="en-US" b="0" i="1" smtClean="0">
                        <a:latin typeface="Cambria Math" panose="02040503050406030204" pitchFamily="18" charset="0"/>
                      </a:rPr>
                      <m:t>𝑦</m:t>
                    </m:r>
                  </m:oMath>
                </a14:m>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endParaRPr lang="en-US" dirty="0"/>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𝑎</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b="0" dirty="0"/>
              </a:p>
              <a:p>
                <a:endParaRPr lang="en-US" b="0" dirty="0"/>
              </a:p>
              <a:p>
                <a14:m>
                  <m:oMath xmlns:m="http://schemas.openxmlformats.org/officeDocument/2006/math">
                    <m:r>
                      <a:rPr lang="en-US" b="0" i="1" smtClean="0">
                        <a:latin typeface="Cambria Math" panose="02040503050406030204" pitchFamily="18" charset="0"/>
                      </a:rPr>
                      <m:t>𝑚𝑒𝑑𝑖𝑎𝑛</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𝑚𝑒𝑑𝑖𝑎𝑛</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b="0" dirty="0"/>
              </a:p>
              <a:p>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𝑦</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𝑥</m:t>
                        </m:r>
                      </m:sub>
                    </m:sSub>
                  </m:oMath>
                </a14:m>
                <a:r>
                  <a:rPr lang="en-US" dirty="0"/>
                  <a:t>   (the standard deviation is not affected by shift </a:t>
                </a:r>
                <a14:m>
                  <m:oMath xmlns:m="http://schemas.openxmlformats.org/officeDocument/2006/math">
                    <m:r>
                      <a:rPr lang="en-US" b="0" i="1" smtClean="0">
                        <a:latin typeface="Cambria Math" panose="02040503050406030204" pitchFamily="18" charset="0"/>
                      </a:rPr>
                      <m:t>𝑏</m:t>
                    </m:r>
                  </m:oMath>
                </a14:m>
                <a:r>
                  <a:rPr lang="en-US" dirty="0"/>
                  <a:t>)</a:t>
                </a:r>
              </a:p>
              <a:p>
                <a:endParaRPr lang="en-US" dirty="0"/>
              </a:p>
              <a:p>
                <a14:m>
                  <m:oMath xmlns:m="http://schemas.openxmlformats.org/officeDocument/2006/math">
                    <m:r>
                      <a:rPr lang="en-US" b="0" i="1" smtClean="0">
                        <a:latin typeface="Cambria Math" panose="02040503050406030204" pitchFamily="18" charset="0"/>
                      </a:rPr>
                      <m:t>𝐼𝑄</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𝑦</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𝐼𝑄</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𝑥</m:t>
                        </m:r>
                      </m:sub>
                    </m:sSub>
                  </m:oMath>
                </a14:m>
                <a:r>
                  <a:rPr lang="en-US" dirty="0"/>
                  <a:t>  (the </a:t>
                </a:r>
                <a14:m>
                  <m:oMath xmlns:m="http://schemas.openxmlformats.org/officeDocument/2006/math">
                    <m:r>
                      <a:rPr lang="en-US" b="0" i="1" smtClean="0">
                        <a:latin typeface="Cambria Math" panose="02040503050406030204" pitchFamily="18" charset="0"/>
                      </a:rPr>
                      <m:t>𝐼𝑄𝑅</m:t>
                    </m:r>
                  </m:oMath>
                </a14:m>
                <a:r>
                  <a:rPr lang="en-US" dirty="0"/>
                  <a:t> is not affected by shift </a:t>
                </a:r>
                <a14:m>
                  <m:oMath xmlns:m="http://schemas.openxmlformats.org/officeDocument/2006/math">
                    <m:r>
                      <a:rPr lang="en-US" i="1">
                        <a:latin typeface="Cambria Math" panose="02040503050406030204" pitchFamily="18" charset="0"/>
                      </a:rPr>
                      <m:t>𝑏</m:t>
                    </m:r>
                  </m:oMath>
                </a14:m>
                <a:r>
                  <a:rPr lang="en-US" dirty="0"/>
                  <a:t>)</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CCE655D-177B-3706-8F5E-2003CAE9824E}"/>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US">
                    <a:noFill/>
                  </a:rPr>
                  <a:t> </a:t>
                </a:r>
              </a:p>
            </p:txBody>
          </p:sp>
        </mc:Fallback>
      </mc:AlternateContent>
    </p:spTree>
    <p:extLst>
      <p:ext uri="{BB962C8B-B14F-4D97-AF65-F5344CB8AC3E}">
        <p14:creationId xmlns:p14="http://schemas.microsoft.com/office/powerpoint/2010/main" val="2540309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5CB5-B235-06AC-FCA9-671B4C551952}"/>
              </a:ext>
            </a:extLst>
          </p:cNvPr>
          <p:cNvSpPr>
            <a:spLocks noGrp="1"/>
          </p:cNvSpPr>
          <p:nvPr>
            <p:ph type="title"/>
          </p:nvPr>
        </p:nvSpPr>
        <p:spPr>
          <a:xfrm>
            <a:off x="314325" y="288925"/>
            <a:ext cx="10515600" cy="1325563"/>
          </a:xfrm>
        </p:spPr>
        <p:txBody>
          <a:bodyPr/>
          <a:lstStyle/>
          <a:p>
            <a:r>
              <a:rPr lang="en-US" dirty="0"/>
              <a:t>Sampling Distribution</a:t>
            </a:r>
          </a:p>
        </p:txBody>
      </p:sp>
      <p:sp>
        <p:nvSpPr>
          <p:cNvPr id="3" name="Content Placeholder 2">
            <a:extLst>
              <a:ext uri="{FF2B5EF4-FFF2-40B4-BE49-F238E27FC236}">
                <a16:creationId xmlns:a16="http://schemas.microsoft.com/office/drawing/2014/main" id="{E593A499-6EFD-AAFC-D0C6-F0DE3C8389D1}"/>
              </a:ext>
            </a:extLst>
          </p:cNvPr>
          <p:cNvSpPr>
            <a:spLocks noGrp="1"/>
          </p:cNvSpPr>
          <p:nvPr>
            <p:ph idx="1"/>
          </p:nvPr>
        </p:nvSpPr>
        <p:spPr>
          <a:xfrm>
            <a:off x="314325" y="1854200"/>
            <a:ext cx="5507182" cy="4351338"/>
          </a:xfrm>
        </p:spPr>
        <p:txBody>
          <a:bodyPr>
            <a:normAutofit/>
          </a:bodyPr>
          <a:lstStyle/>
          <a:p>
            <a:r>
              <a:rPr lang="en-US" sz="2400" dirty="0"/>
              <a:t>Consider a survey to estimate the mean salary of high school teachers in a given school district. The goal of such a survey would be to use the mean from the sample of observations of teacher salaries (a statistic) as an estimate of the mean salary of the population of teachers in the entire school district (a parameter). </a:t>
            </a:r>
            <a:r>
              <a:rPr lang="en-US" sz="2400" u="sng" dirty="0"/>
              <a:t>This is an example of statistical inference.</a:t>
            </a:r>
          </a:p>
        </p:txBody>
      </p:sp>
      <p:pic>
        <p:nvPicPr>
          <p:cNvPr id="5" name="Picture 4">
            <a:extLst>
              <a:ext uri="{FF2B5EF4-FFF2-40B4-BE49-F238E27FC236}">
                <a16:creationId xmlns:a16="http://schemas.microsoft.com/office/drawing/2014/main" id="{58C1D6BB-6103-22A8-9B1C-DF8E00D84D5B}"/>
              </a:ext>
            </a:extLst>
          </p:cNvPr>
          <p:cNvPicPr>
            <a:picLocks noChangeAspect="1"/>
          </p:cNvPicPr>
          <p:nvPr/>
        </p:nvPicPr>
        <p:blipFill>
          <a:blip r:embed="rId2"/>
          <a:stretch>
            <a:fillRect/>
          </a:stretch>
        </p:blipFill>
        <p:spPr>
          <a:xfrm>
            <a:off x="6639034" y="89126"/>
            <a:ext cx="4990990" cy="3406549"/>
          </a:xfrm>
          <a:prstGeom prst="rect">
            <a:avLst/>
          </a:prstGeom>
        </p:spPr>
      </p:pic>
      <p:pic>
        <p:nvPicPr>
          <p:cNvPr id="7" name="Picture 6">
            <a:extLst>
              <a:ext uri="{FF2B5EF4-FFF2-40B4-BE49-F238E27FC236}">
                <a16:creationId xmlns:a16="http://schemas.microsoft.com/office/drawing/2014/main" id="{ED1FA683-7D5A-CF8C-B8D8-2C93D3E4ED99}"/>
              </a:ext>
            </a:extLst>
          </p:cNvPr>
          <p:cNvPicPr>
            <a:picLocks noChangeAspect="1"/>
          </p:cNvPicPr>
          <p:nvPr/>
        </p:nvPicPr>
        <p:blipFill>
          <a:blip r:embed="rId3"/>
          <a:stretch>
            <a:fillRect/>
          </a:stretch>
        </p:blipFill>
        <p:spPr>
          <a:xfrm>
            <a:off x="6667228" y="3599731"/>
            <a:ext cx="4962795" cy="3258269"/>
          </a:xfrm>
          <a:prstGeom prst="rect">
            <a:avLst/>
          </a:prstGeom>
        </p:spPr>
      </p:pic>
    </p:spTree>
    <p:extLst>
      <p:ext uri="{BB962C8B-B14F-4D97-AF65-F5344CB8AC3E}">
        <p14:creationId xmlns:p14="http://schemas.microsoft.com/office/powerpoint/2010/main" val="227606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CC7A8-B01D-CB74-1D74-7A74E7139FAB}"/>
              </a:ext>
            </a:extLst>
          </p:cNvPr>
          <p:cNvSpPr>
            <a:spLocks noGrp="1"/>
          </p:cNvSpPr>
          <p:nvPr>
            <p:ph type="title"/>
          </p:nvPr>
        </p:nvSpPr>
        <p:spPr>
          <a:xfrm>
            <a:off x="190500" y="69850"/>
            <a:ext cx="10515600" cy="1325563"/>
          </a:xfrm>
        </p:spPr>
        <p:txBody>
          <a:bodyPr/>
          <a:lstStyle/>
          <a:p>
            <a:r>
              <a:rPr lang="en-US" dirty="0"/>
              <a:t>Sampling Distribution</a:t>
            </a:r>
          </a:p>
        </p:txBody>
      </p:sp>
      <p:pic>
        <p:nvPicPr>
          <p:cNvPr id="5" name="Picture 4">
            <a:extLst>
              <a:ext uri="{FF2B5EF4-FFF2-40B4-BE49-F238E27FC236}">
                <a16:creationId xmlns:a16="http://schemas.microsoft.com/office/drawing/2014/main" id="{36385016-377B-A9BE-E6C9-D675F5643F99}"/>
              </a:ext>
            </a:extLst>
          </p:cNvPr>
          <p:cNvPicPr>
            <a:picLocks noChangeAspect="1"/>
          </p:cNvPicPr>
          <p:nvPr/>
        </p:nvPicPr>
        <p:blipFill>
          <a:blip r:embed="rId2"/>
          <a:stretch>
            <a:fillRect/>
          </a:stretch>
        </p:blipFill>
        <p:spPr>
          <a:xfrm>
            <a:off x="190500" y="2780568"/>
            <a:ext cx="5682165" cy="3860862"/>
          </a:xfrm>
          <a:prstGeom prst="rect">
            <a:avLst/>
          </a:prstGeom>
        </p:spPr>
      </p:pic>
      <p:pic>
        <p:nvPicPr>
          <p:cNvPr id="7" name="Picture 6">
            <a:extLst>
              <a:ext uri="{FF2B5EF4-FFF2-40B4-BE49-F238E27FC236}">
                <a16:creationId xmlns:a16="http://schemas.microsoft.com/office/drawing/2014/main" id="{1CED2A7B-3232-62C8-8E71-FFC0C6BF9146}"/>
              </a:ext>
            </a:extLst>
          </p:cNvPr>
          <p:cNvPicPr>
            <a:picLocks noChangeAspect="1"/>
          </p:cNvPicPr>
          <p:nvPr/>
        </p:nvPicPr>
        <p:blipFill>
          <a:blip r:embed="rId3"/>
          <a:stretch>
            <a:fillRect/>
          </a:stretch>
        </p:blipFill>
        <p:spPr>
          <a:xfrm>
            <a:off x="6344150" y="2753665"/>
            <a:ext cx="5839330" cy="3887765"/>
          </a:xfrm>
          <a:prstGeom prst="rect">
            <a:avLst/>
          </a:prstGeom>
        </p:spPr>
      </p:pic>
      <p:sp>
        <p:nvSpPr>
          <p:cNvPr id="8" name="Arrow: Curved Down 7">
            <a:extLst>
              <a:ext uri="{FF2B5EF4-FFF2-40B4-BE49-F238E27FC236}">
                <a16:creationId xmlns:a16="http://schemas.microsoft.com/office/drawing/2014/main" id="{0EBE6D96-BE48-B090-BDA3-3130E739AA15}"/>
              </a:ext>
            </a:extLst>
          </p:cNvPr>
          <p:cNvSpPr/>
          <p:nvPr/>
        </p:nvSpPr>
        <p:spPr>
          <a:xfrm>
            <a:off x="4899891" y="2152880"/>
            <a:ext cx="2392218" cy="55460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359DC34C-79CC-960D-8EC6-E0BB75EC93F7}"/>
              </a:ext>
            </a:extLst>
          </p:cNvPr>
          <p:cNvSpPr txBox="1"/>
          <p:nvPr/>
        </p:nvSpPr>
        <p:spPr>
          <a:xfrm>
            <a:off x="5631770" y="1783548"/>
            <a:ext cx="928459" cy="369332"/>
          </a:xfrm>
          <a:prstGeom prst="rect">
            <a:avLst/>
          </a:prstGeom>
          <a:noFill/>
        </p:spPr>
        <p:txBody>
          <a:bodyPr wrap="none" rtlCol="0">
            <a:spAutoFit/>
          </a:bodyPr>
          <a:lstStyle/>
          <a:p>
            <a:r>
              <a:rPr lang="en-US" dirty="0"/>
              <a:t>Sample </a:t>
            </a:r>
          </a:p>
        </p:txBody>
      </p:sp>
    </p:spTree>
    <p:extLst>
      <p:ext uri="{BB962C8B-B14F-4D97-AF65-F5344CB8AC3E}">
        <p14:creationId xmlns:p14="http://schemas.microsoft.com/office/powerpoint/2010/main" val="55537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FE223-8B71-AFFA-B5C7-CBF4798E7E1A}"/>
              </a:ext>
            </a:extLst>
          </p:cNvPr>
          <p:cNvSpPr>
            <a:spLocks noGrp="1"/>
          </p:cNvSpPr>
          <p:nvPr>
            <p:ph type="title"/>
          </p:nvPr>
        </p:nvSpPr>
        <p:spPr/>
        <p:txBody>
          <a:bodyPr/>
          <a:lstStyle/>
          <a:p>
            <a:r>
              <a:rPr lang="en-US" dirty="0"/>
              <a:t>Margin of Error</a:t>
            </a:r>
          </a:p>
        </p:txBody>
      </p:sp>
      <p:sp>
        <p:nvSpPr>
          <p:cNvPr id="3" name="Content Placeholder 2">
            <a:extLst>
              <a:ext uri="{FF2B5EF4-FFF2-40B4-BE49-F238E27FC236}">
                <a16:creationId xmlns:a16="http://schemas.microsoft.com/office/drawing/2014/main" id="{7E2D358D-2CAC-688F-AE27-E390C8C11917}"/>
              </a:ext>
            </a:extLst>
          </p:cNvPr>
          <p:cNvSpPr>
            <a:spLocks noGrp="1"/>
          </p:cNvSpPr>
          <p:nvPr>
            <p:ph idx="1"/>
          </p:nvPr>
        </p:nvSpPr>
        <p:spPr>
          <a:xfrm>
            <a:off x="838200" y="1825625"/>
            <a:ext cx="5461000" cy="4351338"/>
          </a:xfrm>
        </p:spPr>
        <p:txBody>
          <a:bodyPr>
            <a:normAutofit fontScale="92500" lnSpcReduction="10000"/>
          </a:bodyPr>
          <a:lstStyle/>
          <a:p>
            <a:r>
              <a:rPr lang="en-US" dirty="0"/>
              <a:t>The </a:t>
            </a:r>
            <a:r>
              <a:rPr lang="en-US" b="1" dirty="0"/>
              <a:t>margin of error </a:t>
            </a:r>
            <a:r>
              <a:rPr lang="en-US" dirty="0"/>
              <a:t>of an estimate measures how far we expect an estimate to fall from the true value of a population parameter</a:t>
            </a:r>
          </a:p>
          <a:p>
            <a:endParaRPr lang="en-US" b="1" dirty="0"/>
          </a:p>
          <a:p>
            <a:r>
              <a:rPr lang="en-US" dirty="0"/>
              <a:t>It is a measure of the between sample variability in our estimate</a:t>
            </a:r>
          </a:p>
          <a:p>
            <a:endParaRPr lang="en-US" dirty="0"/>
          </a:p>
          <a:p>
            <a:r>
              <a:rPr lang="en-US" dirty="0"/>
              <a:t>It is the largest distance between the true population parameter and an estimate that is not an outlier</a:t>
            </a:r>
          </a:p>
        </p:txBody>
      </p:sp>
      <p:pic>
        <p:nvPicPr>
          <p:cNvPr id="5" name="Picture 4">
            <a:extLst>
              <a:ext uri="{FF2B5EF4-FFF2-40B4-BE49-F238E27FC236}">
                <a16:creationId xmlns:a16="http://schemas.microsoft.com/office/drawing/2014/main" id="{A81AB6AA-7806-20E9-027E-B2F0B29BFBBE}"/>
              </a:ext>
            </a:extLst>
          </p:cNvPr>
          <p:cNvPicPr>
            <a:picLocks noChangeAspect="1"/>
          </p:cNvPicPr>
          <p:nvPr/>
        </p:nvPicPr>
        <p:blipFill>
          <a:blip r:embed="rId2"/>
          <a:stretch>
            <a:fillRect/>
          </a:stretch>
        </p:blipFill>
        <p:spPr>
          <a:xfrm>
            <a:off x="6373649" y="684709"/>
            <a:ext cx="5818351" cy="4032909"/>
          </a:xfrm>
          <a:prstGeom prst="rect">
            <a:avLst/>
          </a:prstGeom>
        </p:spPr>
      </p:pic>
      <p:sp>
        <p:nvSpPr>
          <p:cNvPr id="4" name="Left Brace 3">
            <a:extLst>
              <a:ext uri="{FF2B5EF4-FFF2-40B4-BE49-F238E27FC236}">
                <a16:creationId xmlns:a16="http://schemas.microsoft.com/office/drawing/2014/main" id="{1AA04DD3-019E-D81D-1CA5-211344CA95D6}"/>
              </a:ext>
            </a:extLst>
          </p:cNvPr>
          <p:cNvSpPr/>
          <p:nvPr/>
        </p:nvSpPr>
        <p:spPr>
          <a:xfrm rot="16200000">
            <a:off x="9314876" y="2653290"/>
            <a:ext cx="563418" cy="4692074"/>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76E19BB-F19E-2172-F584-3CC9452BC0F2}"/>
              </a:ext>
            </a:extLst>
          </p:cNvPr>
          <p:cNvSpPr txBox="1"/>
          <p:nvPr/>
        </p:nvSpPr>
        <p:spPr>
          <a:xfrm>
            <a:off x="8239611" y="5347854"/>
            <a:ext cx="2713948" cy="369332"/>
          </a:xfrm>
          <a:prstGeom prst="rect">
            <a:avLst/>
          </a:prstGeom>
          <a:noFill/>
        </p:spPr>
        <p:txBody>
          <a:bodyPr wrap="none" rtlCol="0">
            <a:spAutoFit/>
          </a:bodyPr>
          <a:lstStyle/>
          <a:p>
            <a:r>
              <a:rPr lang="en-US" dirty="0"/>
              <a:t>Between sample variability</a:t>
            </a:r>
          </a:p>
        </p:txBody>
      </p:sp>
    </p:spTree>
    <p:extLst>
      <p:ext uri="{BB962C8B-B14F-4D97-AF65-F5344CB8AC3E}">
        <p14:creationId xmlns:p14="http://schemas.microsoft.com/office/powerpoint/2010/main" val="51443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5AF5-177D-060F-D0DB-6A34E2501A25}"/>
              </a:ext>
            </a:extLst>
          </p:cNvPr>
          <p:cNvSpPr>
            <a:spLocks noGrp="1"/>
          </p:cNvSpPr>
          <p:nvPr>
            <p:ph type="title"/>
          </p:nvPr>
        </p:nvSpPr>
        <p:spPr/>
        <p:txBody>
          <a:bodyPr/>
          <a:lstStyle/>
          <a:p>
            <a:r>
              <a:rPr lang="en-US" dirty="0"/>
              <a:t>The Normal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ADC9D-74D1-9F96-81DC-663A0193A406}"/>
                  </a:ext>
                </a:extLst>
              </p:cNvPr>
              <p:cNvSpPr>
                <a:spLocks noGrp="1"/>
              </p:cNvSpPr>
              <p:nvPr>
                <p:ph idx="1"/>
              </p:nvPr>
            </p:nvSpPr>
            <p:spPr>
              <a:xfrm>
                <a:off x="838200" y="1939635"/>
                <a:ext cx="7105073" cy="4237327"/>
              </a:xfrm>
            </p:spPr>
            <p:txBody>
              <a:bodyPr>
                <a:normAutofit fontScale="77500" lnSpcReduction="20000"/>
              </a:bodyPr>
              <a:lstStyle/>
              <a:p>
                <a:r>
                  <a:rPr lang="en-US" dirty="0"/>
                  <a:t>A family of smooth, bell-shaped (symmetric) distributions that arise often in statistics</a:t>
                </a:r>
              </a:p>
              <a:p>
                <a:pPr marL="0" indent="0">
                  <a:buNone/>
                </a:pPr>
                <a:endParaRPr lang="en-US" dirty="0"/>
              </a:p>
              <a:p>
                <a:r>
                  <a:rPr lang="en-US" dirty="0"/>
                  <a:t>Shape is determined by two parameters: the mean and the standard deviation</a:t>
                </a:r>
              </a:p>
              <a:p>
                <a:pPr marL="914400" lvl="2" indent="0">
                  <a:buNone/>
                </a:pPr>
                <a:r>
                  <a:rPr lang="en-US" dirty="0"/>
                  <a:t>The mean is located where the (relative) frequency is at its peak.</a:t>
                </a:r>
              </a:p>
              <a:p>
                <a:pPr marL="914400" lvl="2" indent="0">
                  <a:buNone/>
                </a:pPr>
                <a:endParaRPr lang="en-US" dirty="0"/>
              </a:p>
              <a:p>
                <a:pPr marL="914400" lvl="2" indent="0">
                  <a:buNone/>
                </a:pPr>
                <a:r>
                  <a:rPr lang="en-US" dirty="0"/>
                  <a:t>The standard deviation is the distance from the mean to the value of the variable where the (relative) frequency is a little less than 3/4 of the way (actually about 68%) to its maximum.</a:t>
                </a:r>
              </a:p>
              <a:p>
                <a:endParaRPr lang="en-US" dirty="0"/>
              </a:p>
              <a:p>
                <a:r>
                  <a:rPr lang="en-US" dirty="0"/>
                  <a:t>We denote the normal distribution for a population as </a:t>
                </a:r>
              </a:p>
              <a:p>
                <a:pPr marL="914400" lvl="2"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𝑁</m:t>
                      </m:r>
                      <m:r>
                        <a:rPr lang="en-US" sz="2200" b="0" i="1" smtClean="0">
                          <a:latin typeface="Cambria Math" panose="02040503050406030204" pitchFamily="18" charset="0"/>
                        </a:rPr>
                        <m:t>(</m:t>
                      </m:r>
                      <m:r>
                        <a:rPr lang="en-US" sz="2200" b="0" i="1" smtClean="0">
                          <a:latin typeface="Cambria Math" panose="02040503050406030204" pitchFamily="18" charset="0"/>
                        </a:rPr>
                        <m:t>𝜇</m:t>
                      </m:r>
                      <m:r>
                        <a:rPr lang="en-US" sz="2200" b="0" i="1" smtClean="0">
                          <a:latin typeface="Cambria Math" panose="02040503050406030204" pitchFamily="18" charset="0"/>
                        </a:rPr>
                        <m:t>, </m:t>
                      </m:r>
                      <m:r>
                        <a:rPr lang="en-US" sz="2200" b="0" i="1" smtClean="0">
                          <a:latin typeface="Cambria Math" panose="02040503050406030204" pitchFamily="18" charset="0"/>
                        </a:rPr>
                        <m:t>𝜎</m:t>
                      </m:r>
                      <m:r>
                        <a:rPr lang="en-US" sz="2200" b="0" i="1" smtClean="0">
                          <a:latin typeface="Cambria Math" panose="02040503050406030204" pitchFamily="18" charset="0"/>
                        </a:rPr>
                        <m:t>)</m:t>
                      </m:r>
                    </m:oMath>
                  </m:oMathPara>
                </a14:m>
                <a:endParaRPr lang="en-US" sz="2200" dirty="0"/>
              </a:p>
              <a:p>
                <a:r>
                  <a:rPr lang="en-US" dirty="0"/>
                  <a:t>And for a sample as </a:t>
                </a:r>
              </a:p>
              <a:p>
                <a:pPr marL="914400" lvl="2"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𝑁</m:t>
                      </m:r>
                      <m:r>
                        <a:rPr lang="en-US" sz="2200" b="0" i="1" smtClean="0">
                          <a:latin typeface="Cambria Math" panose="02040503050406030204" pitchFamily="18" charset="0"/>
                        </a:rPr>
                        <m:t>(</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𝑥</m:t>
                          </m:r>
                        </m:e>
                      </m:acc>
                      <m:r>
                        <a:rPr lang="en-US" sz="2200" b="0" i="1" smtClean="0">
                          <a:latin typeface="Cambria Math" panose="02040503050406030204" pitchFamily="18" charset="0"/>
                        </a:rPr>
                        <m:t>, </m:t>
                      </m:r>
                      <m:r>
                        <a:rPr lang="en-US" sz="2200" b="0" i="1" smtClean="0">
                          <a:latin typeface="Cambria Math" panose="02040503050406030204" pitchFamily="18" charset="0"/>
                        </a:rPr>
                        <m:t>𝑠</m:t>
                      </m:r>
                      <m:r>
                        <a:rPr lang="en-US" sz="2200" b="0" i="1" smtClean="0">
                          <a:latin typeface="Cambria Math" panose="02040503050406030204" pitchFamily="18" charset="0"/>
                        </a:rPr>
                        <m:t>)</m:t>
                      </m:r>
                    </m:oMath>
                  </m:oMathPara>
                </a14:m>
                <a:endParaRPr lang="en-US" sz="2200" b="0" dirty="0"/>
              </a:p>
              <a:p>
                <a:pPr marL="914400" lvl="2" indent="0">
                  <a:buNone/>
                </a:pPr>
                <a:endParaRPr lang="en-US" dirty="0"/>
              </a:p>
            </p:txBody>
          </p:sp>
        </mc:Choice>
        <mc:Fallback xmlns="">
          <p:sp>
            <p:nvSpPr>
              <p:cNvPr id="3" name="Content Placeholder 2">
                <a:extLst>
                  <a:ext uri="{FF2B5EF4-FFF2-40B4-BE49-F238E27FC236}">
                    <a16:creationId xmlns:a16="http://schemas.microsoft.com/office/drawing/2014/main" id="{EEFADC9D-74D1-9F96-81DC-663A0193A406}"/>
                  </a:ext>
                </a:extLst>
              </p:cNvPr>
              <p:cNvSpPr>
                <a:spLocks noGrp="1" noRot="1" noChangeAspect="1" noMove="1" noResize="1" noEditPoints="1" noAdjustHandles="1" noChangeArrowheads="1" noChangeShapeType="1" noTextEdit="1"/>
              </p:cNvSpPr>
              <p:nvPr>
                <p:ph idx="1"/>
              </p:nvPr>
            </p:nvSpPr>
            <p:spPr>
              <a:xfrm>
                <a:off x="838200" y="1939635"/>
                <a:ext cx="7105073" cy="4237327"/>
              </a:xfrm>
              <a:blipFill>
                <a:blip r:embed="rId2"/>
                <a:stretch>
                  <a:fillRect l="-1030" t="-3022" r="-180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4C5B146-9E5B-6D4E-E4B7-48450B5EDCDF}"/>
              </a:ext>
            </a:extLst>
          </p:cNvPr>
          <p:cNvPicPr>
            <a:picLocks noChangeAspect="1"/>
          </p:cNvPicPr>
          <p:nvPr/>
        </p:nvPicPr>
        <p:blipFill>
          <a:blip r:embed="rId3"/>
          <a:stretch>
            <a:fillRect/>
          </a:stretch>
        </p:blipFill>
        <p:spPr>
          <a:xfrm>
            <a:off x="8241722" y="2599254"/>
            <a:ext cx="3553266" cy="2659598"/>
          </a:xfrm>
          <a:prstGeom prst="rect">
            <a:avLst/>
          </a:prstGeom>
        </p:spPr>
      </p:pic>
    </p:spTree>
    <p:extLst>
      <p:ext uri="{BB962C8B-B14F-4D97-AF65-F5344CB8AC3E}">
        <p14:creationId xmlns:p14="http://schemas.microsoft.com/office/powerpoint/2010/main" val="195999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7ECC921-557C-54BB-DA04-F258530F86F2}"/>
                  </a:ext>
                </a:extLst>
              </p:cNvPr>
              <p:cNvSpPr txBox="1"/>
              <p:nvPr/>
            </p:nvSpPr>
            <p:spPr>
              <a:xfrm>
                <a:off x="212436" y="794327"/>
                <a:ext cx="2872509" cy="1200329"/>
              </a:xfrm>
              <a:prstGeom prst="rect">
                <a:avLst/>
              </a:prstGeom>
              <a:noFill/>
            </p:spPr>
            <p:txBody>
              <a:bodyPr wrap="square" rtlCol="0">
                <a:spAutoFit/>
              </a:bodyPr>
              <a:lstStyle/>
              <a:p>
                <a:r>
                  <a:rPr lang="en-US" sz="2400" dirty="0"/>
                  <a:t>What is the approximate value of </a:t>
                </a:r>
                <a14:m>
                  <m:oMath xmlns:m="http://schemas.openxmlformats.org/officeDocument/2006/math">
                    <m:r>
                      <a:rPr lang="en-US" sz="2400" b="0" i="1" smtClean="0">
                        <a:latin typeface="Cambria Math" panose="02040503050406030204" pitchFamily="18" charset="0"/>
                      </a:rPr>
                      <m:t>𝜎</m:t>
                    </m:r>
                    <m:r>
                      <a:rPr lang="en-US" sz="2400" b="0" i="1" smtClean="0">
                        <a:latin typeface="Cambria Math" panose="02040503050406030204" pitchFamily="18" charset="0"/>
                      </a:rPr>
                      <m:t> ?</m:t>
                    </m:r>
                  </m:oMath>
                </a14:m>
                <a:endParaRPr lang="en-US" sz="2400" dirty="0"/>
              </a:p>
            </p:txBody>
          </p:sp>
        </mc:Choice>
        <mc:Fallback>
          <p:sp>
            <p:nvSpPr>
              <p:cNvPr id="4" name="TextBox 3">
                <a:extLst>
                  <a:ext uri="{FF2B5EF4-FFF2-40B4-BE49-F238E27FC236}">
                    <a16:creationId xmlns:a16="http://schemas.microsoft.com/office/drawing/2014/main" id="{F7ECC921-557C-54BB-DA04-F258530F86F2}"/>
                  </a:ext>
                </a:extLst>
              </p:cNvPr>
              <p:cNvSpPr txBox="1">
                <a:spLocks noRot="1" noChangeAspect="1" noMove="1" noResize="1" noEditPoints="1" noAdjustHandles="1" noChangeArrowheads="1" noChangeShapeType="1" noTextEdit="1"/>
              </p:cNvSpPr>
              <p:nvPr/>
            </p:nvSpPr>
            <p:spPr>
              <a:xfrm>
                <a:off x="212436" y="794327"/>
                <a:ext cx="2872509" cy="1200329"/>
              </a:xfrm>
              <a:prstGeom prst="rect">
                <a:avLst/>
              </a:prstGeom>
              <a:blipFill>
                <a:blip r:embed="rId2"/>
                <a:stretch>
                  <a:fillRect l="-3397" t="-4061" r="-297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F7AAF06B-AA79-AD6C-76BF-D4CA0E1CB5CC}"/>
              </a:ext>
            </a:extLst>
          </p:cNvPr>
          <p:cNvPicPr>
            <a:picLocks noChangeAspect="1"/>
          </p:cNvPicPr>
          <p:nvPr/>
        </p:nvPicPr>
        <p:blipFill>
          <a:blip r:embed="rId3"/>
          <a:stretch>
            <a:fillRect/>
          </a:stretch>
        </p:blipFill>
        <p:spPr>
          <a:xfrm>
            <a:off x="3162624" y="234809"/>
            <a:ext cx="8576794" cy="6623191"/>
          </a:xfrm>
          <a:prstGeom prst="rect">
            <a:avLst/>
          </a:prstGeom>
        </p:spPr>
      </p:pic>
      <p:cxnSp>
        <p:nvCxnSpPr>
          <p:cNvPr id="9" name="Straight Connector 8">
            <a:extLst>
              <a:ext uri="{FF2B5EF4-FFF2-40B4-BE49-F238E27FC236}">
                <a16:creationId xmlns:a16="http://schemas.microsoft.com/office/drawing/2014/main" id="{22DF9549-5A75-9D66-03BC-6653235A08D9}"/>
              </a:ext>
            </a:extLst>
          </p:cNvPr>
          <p:cNvCxnSpPr/>
          <p:nvPr/>
        </p:nvCxnSpPr>
        <p:spPr>
          <a:xfrm flipV="1">
            <a:off x="7832436" y="304800"/>
            <a:ext cx="0" cy="6216073"/>
          </a:xfrm>
          <a:prstGeom prst="line">
            <a:avLst/>
          </a:prstGeom>
          <a:ln w="762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A1D3878-3D5E-13B5-0E2C-51F1DDF1CFE4}"/>
                  </a:ext>
                </a:extLst>
              </p:cNvPr>
              <p:cNvSpPr txBox="1"/>
              <p:nvPr/>
            </p:nvSpPr>
            <p:spPr>
              <a:xfrm>
                <a:off x="277091" y="2447636"/>
                <a:ext cx="80746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𝜎</m:t>
                      </m:r>
                      <m:r>
                        <a:rPr lang="en-US" b="0" i="1" smtClean="0">
                          <a:solidFill>
                            <a:srgbClr val="FF0000"/>
                          </a:solidFill>
                          <a:latin typeface="Cambria Math" panose="02040503050406030204" pitchFamily="18" charset="0"/>
                        </a:rPr>
                        <m:t>=5</m:t>
                      </m:r>
                    </m:oMath>
                  </m:oMathPara>
                </a14:m>
                <a:endParaRPr lang="en-US" dirty="0">
                  <a:solidFill>
                    <a:srgbClr val="FF0000"/>
                  </a:solidFill>
                </a:endParaRPr>
              </a:p>
            </p:txBody>
          </p:sp>
        </mc:Choice>
        <mc:Fallback>
          <p:sp>
            <p:nvSpPr>
              <p:cNvPr id="10" name="TextBox 9">
                <a:extLst>
                  <a:ext uri="{FF2B5EF4-FFF2-40B4-BE49-F238E27FC236}">
                    <a16:creationId xmlns:a16="http://schemas.microsoft.com/office/drawing/2014/main" id="{6A1D3878-3D5E-13B5-0E2C-51F1DDF1CFE4}"/>
                  </a:ext>
                </a:extLst>
              </p:cNvPr>
              <p:cNvSpPr txBox="1">
                <a:spLocks noRot="1" noChangeAspect="1" noMove="1" noResize="1" noEditPoints="1" noAdjustHandles="1" noChangeArrowheads="1" noChangeShapeType="1" noTextEdit="1"/>
              </p:cNvSpPr>
              <p:nvPr/>
            </p:nvSpPr>
            <p:spPr>
              <a:xfrm>
                <a:off x="277091" y="2447636"/>
                <a:ext cx="807465"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151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E185B-0E70-A470-0A79-1C5795E9672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531C35D-02A0-881B-F0B0-7DF8570F06F2}"/>
              </a:ext>
            </a:extLst>
          </p:cNvPr>
          <p:cNvPicPr>
            <a:picLocks noChangeAspect="1"/>
          </p:cNvPicPr>
          <p:nvPr/>
        </p:nvPicPr>
        <p:blipFill>
          <a:blip r:embed="rId2"/>
          <a:stretch>
            <a:fillRect/>
          </a:stretch>
        </p:blipFill>
        <p:spPr>
          <a:xfrm>
            <a:off x="2433547" y="0"/>
            <a:ext cx="9758453" cy="6858000"/>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20246AD-DEED-A511-5E91-DEC41F20CD8C}"/>
                  </a:ext>
                </a:extLst>
              </p:cNvPr>
              <p:cNvSpPr txBox="1"/>
              <p:nvPr/>
            </p:nvSpPr>
            <p:spPr>
              <a:xfrm>
                <a:off x="212436" y="794327"/>
                <a:ext cx="2512291" cy="1200329"/>
              </a:xfrm>
              <a:prstGeom prst="rect">
                <a:avLst/>
              </a:prstGeom>
              <a:noFill/>
            </p:spPr>
            <p:txBody>
              <a:bodyPr wrap="square" rtlCol="0">
                <a:spAutoFit/>
              </a:bodyPr>
              <a:lstStyle/>
              <a:p>
                <a:r>
                  <a:rPr lang="en-US" sz="2400" dirty="0"/>
                  <a:t>What is the approximate value of </a:t>
                </a:r>
                <a14:m>
                  <m:oMath xmlns:m="http://schemas.openxmlformats.org/officeDocument/2006/math">
                    <m:r>
                      <a:rPr lang="en-US" sz="2400" b="0" i="1" smtClean="0">
                        <a:latin typeface="Cambria Math" panose="02040503050406030204" pitchFamily="18" charset="0"/>
                      </a:rPr>
                      <m:t>𝜎</m:t>
                    </m:r>
                    <m:r>
                      <a:rPr lang="en-US" sz="2400" b="0" i="1" smtClean="0">
                        <a:latin typeface="Cambria Math" panose="02040503050406030204" pitchFamily="18" charset="0"/>
                      </a:rPr>
                      <m:t> ?</m:t>
                    </m:r>
                  </m:oMath>
                </a14:m>
                <a:endParaRPr lang="en-US" sz="2400" dirty="0"/>
              </a:p>
            </p:txBody>
          </p:sp>
        </mc:Choice>
        <mc:Fallback>
          <p:sp>
            <p:nvSpPr>
              <p:cNvPr id="4" name="TextBox 3">
                <a:extLst>
                  <a:ext uri="{FF2B5EF4-FFF2-40B4-BE49-F238E27FC236}">
                    <a16:creationId xmlns:a16="http://schemas.microsoft.com/office/drawing/2014/main" id="{220246AD-DEED-A511-5E91-DEC41F20CD8C}"/>
                  </a:ext>
                </a:extLst>
              </p:cNvPr>
              <p:cNvSpPr txBox="1">
                <a:spLocks noRot="1" noChangeAspect="1" noMove="1" noResize="1" noEditPoints="1" noAdjustHandles="1" noChangeArrowheads="1" noChangeShapeType="1" noTextEdit="1"/>
              </p:cNvSpPr>
              <p:nvPr/>
            </p:nvSpPr>
            <p:spPr>
              <a:xfrm>
                <a:off x="212436" y="794327"/>
                <a:ext cx="2512291" cy="1200329"/>
              </a:xfrm>
              <a:prstGeom prst="rect">
                <a:avLst/>
              </a:prstGeom>
              <a:blipFill>
                <a:blip r:embed="rId3"/>
                <a:stretch>
                  <a:fillRect l="-3883" t="-4061" r="-4854" b="-1066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1D787DF-A73B-406F-87CA-980389C42606}"/>
                  </a:ext>
                </a:extLst>
              </p:cNvPr>
              <p:cNvSpPr txBox="1"/>
              <p:nvPr/>
            </p:nvSpPr>
            <p:spPr>
              <a:xfrm>
                <a:off x="277091" y="2447636"/>
                <a:ext cx="98379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𝜎</m:t>
                      </m:r>
                      <m:r>
                        <a:rPr lang="en-US" b="0" i="1" smtClean="0">
                          <a:solidFill>
                            <a:srgbClr val="FF0000"/>
                          </a:solidFill>
                          <a:latin typeface="Cambria Math" panose="02040503050406030204" pitchFamily="18" charset="0"/>
                        </a:rPr>
                        <m:t>=0.5</m:t>
                      </m:r>
                    </m:oMath>
                  </m:oMathPara>
                </a14:m>
                <a:endParaRPr lang="en-US" dirty="0">
                  <a:solidFill>
                    <a:srgbClr val="FF0000"/>
                  </a:solidFill>
                </a:endParaRPr>
              </a:p>
            </p:txBody>
          </p:sp>
        </mc:Choice>
        <mc:Fallback>
          <p:sp>
            <p:nvSpPr>
              <p:cNvPr id="8" name="TextBox 7">
                <a:extLst>
                  <a:ext uri="{FF2B5EF4-FFF2-40B4-BE49-F238E27FC236}">
                    <a16:creationId xmlns:a16="http://schemas.microsoft.com/office/drawing/2014/main" id="{11D787DF-A73B-406F-87CA-980389C42606}"/>
                  </a:ext>
                </a:extLst>
              </p:cNvPr>
              <p:cNvSpPr txBox="1">
                <a:spLocks noRot="1" noChangeAspect="1" noMove="1" noResize="1" noEditPoints="1" noAdjustHandles="1" noChangeArrowheads="1" noChangeShapeType="1" noTextEdit="1"/>
              </p:cNvSpPr>
              <p:nvPr/>
            </p:nvSpPr>
            <p:spPr>
              <a:xfrm>
                <a:off x="277091" y="2447636"/>
                <a:ext cx="983795"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295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0A732CA-4851-5A57-86F0-8944B26C466D}"/>
              </a:ext>
            </a:extLst>
          </p:cNvPr>
          <p:cNvPicPr>
            <a:picLocks noChangeAspect="1"/>
          </p:cNvPicPr>
          <p:nvPr/>
        </p:nvPicPr>
        <p:blipFill>
          <a:blip r:embed="rId2"/>
          <a:stretch>
            <a:fillRect/>
          </a:stretch>
        </p:blipFill>
        <p:spPr>
          <a:xfrm>
            <a:off x="369455" y="663494"/>
            <a:ext cx="10603345" cy="6015232"/>
          </a:xfrm>
          <a:prstGeom prst="rect">
            <a:avLst/>
          </a:prstGeom>
        </p:spPr>
      </p:pic>
      <p:sp>
        <p:nvSpPr>
          <p:cNvPr id="12" name="Right Brace 11">
            <a:extLst>
              <a:ext uri="{FF2B5EF4-FFF2-40B4-BE49-F238E27FC236}">
                <a16:creationId xmlns:a16="http://schemas.microsoft.com/office/drawing/2014/main" id="{A1E1666C-C149-0250-9880-84AD82DF8585}"/>
              </a:ext>
            </a:extLst>
          </p:cNvPr>
          <p:cNvSpPr/>
          <p:nvPr/>
        </p:nvSpPr>
        <p:spPr>
          <a:xfrm rot="16200000">
            <a:off x="5698082" y="2297659"/>
            <a:ext cx="561975" cy="2410691"/>
          </a:xfrm>
          <a:prstGeom prst="rightBrace">
            <a:avLst>
              <a:gd name="adj1" fmla="val 60927"/>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6BE78BBB-1DFC-7E1C-B0D8-203A5F7F753A}"/>
              </a:ext>
            </a:extLst>
          </p:cNvPr>
          <p:cNvSpPr/>
          <p:nvPr/>
        </p:nvSpPr>
        <p:spPr>
          <a:xfrm rot="16200000">
            <a:off x="5698085" y="21167"/>
            <a:ext cx="561975" cy="4922982"/>
          </a:xfrm>
          <a:prstGeom prst="rightBrace">
            <a:avLst>
              <a:gd name="adj1" fmla="val 60927"/>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FF403884-2D96-513D-290D-4F3B97E63D69}"/>
              </a:ext>
            </a:extLst>
          </p:cNvPr>
          <p:cNvSpPr/>
          <p:nvPr/>
        </p:nvSpPr>
        <p:spPr>
          <a:xfrm rot="16200000">
            <a:off x="5698082" y="-2318458"/>
            <a:ext cx="561975" cy="7406090"/>
          </a:xfrm>
          <a:prstGeom prst="rightBrace">
            <a:avLst>
              <a:gd name="adj1" fmla="val 60927"/>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A2577323-0AB8-1906-6077-D04E5C759751}"/>
              </a:ext>
            </a:extLst>
          </p:cNvPr>
          <p:cNvSpPr txBox="1"/>
          <p:nvPr/>
        </p:nvSpPr>
        <p:spPr>
          <a:xfrm>
            <a:off x="4694132" y="2821906"/>
            <a:ext cx="2569871" cy="400110"/>
          </a:xfrm>
          <a:prstGeom prst="rect">
            <a:avLst/>
          </a:prstGeom>
          <a:noFill/>
        </p:spPr>
        <p:txBody>
          <a:bodyPr wrap="none" rtlCol="0">
            <a:spAutoFit/>
          </a:bodyPr>
          <a:lstStyle/>
          <a:p>
            <a:r>
              <a:rPr lang="en-US" sz="2000" b="1" dirty="0"/>
              <a:t>About 68% of the data</a:t>
            </a:r>
          </a:p>
        </p:txBody>
      </p:sp>
      <p:sp>
        <p:nvSpPr>
          <p:cNvPr id="18" name="TextBox 17">
            <a:extLst>
              <a:ext uri="{FF2B5EF4-FFF2-40B4-BE49-F238E27FC236}">
                <a16:creationId xmlns:a16="http://schemas.microsoft.com/office/drawing/2014/main" id="{6098A191-967A-8867-E346-93B7F27D2227}"/>
              </a:ext>
            </a:extLst>
          </p:cNvPr>
          <p:cNvSpPr txBox="1"/>
          <p:nvPr/>
        </p:nvSpPr>
        <p:spPr>
          <a:xfrm>
            <a:off x="4773727" y="1705268"/>
            <a:ext cx="2569871" cy="400110"/>
          </a:xfrm>
          <a:prstGeom prst="rect">
            <a:avLst/>
          </a:prstGeom>
          <a:noFill/>
        </p:spPr>
        <p:txBody>
          <a:bodyPr wrap="none" rtlCol="0">
            <a:spAutoFit/>
          </a:bodyPr>
          <a:lstStyle/>
          <a:p>
            <a:r>
              <a:rPr lang="en-US" sz="2000" b="1" dirty="0"/>
              <a:t>About 95% of the data</a:t>
            </a:r>
          </a:p>
        </p:txBody>
      </p:sp>
      <p:sp>
        <p:nvSpPr>
          <p:cNvPr id="19" name="TextBox 18">
            <a:extLst>
              <a:ext uri="{FF2B5EF4-FFF2-40B4-BE49-F238E27FC236}">
                <a16:creationId xmlns:a16="http://schemas.microsoft.com/office/drawing/2014/main" id="{93B9A3C3-DF9E-D69A-2899-973E39E1E58C}"/>
              </a:ext>
            </a:extLst>
          </p:cNvPr>
          <p:cNvSpPr txBox="1"/>
          <p:nvPr/>
        </p:nvSpPr>
        <p:spPr>
          <a:xfrm>
            <a:off x="4773724" y="391863"/>
            <a:ext cx="2768643" cy="400110"/>
          </a:xfrm>
          <a:prstGeom prst="rect">
            <a:avLst/>
          </a:prstGeom>
          <a:noFill/>
        </p:spPr>
        <p:txBody>
          <a:bodyPr wrap="none" rtlCol="0">
            <a:spAutoFit/>
          </a:bodyPr>
          <a:lstStyle/>
          <a:p>
            <a:r>
              <a:rPr lang="en-US" sz="2000" b="1" dirty="0"/>
              <a:t>About 99.7% of the data</a:t>
            </a:r>
          </a:p>
        </p:txBody>
      </p:sp>
      <p:sp>
        <p:nvSpPr>
          <p:cNvPr id="20" name="TextBox 19">
            <a:extLst>
              <a:ext uri="{FF2B5EF4-FFF2-40B4-BE49-F238E27FC236}">
                <a16:creationId xmlns:a16="http://schemas.microsoft.com/office/drawing/2014/main" id="{9DA15FA4-4535-2C63-4847-D173E9EAC5D5}"/>
              </a:ext>
            </a:extLst>
          </p:cNvPr>
          <p:cNvSpPr txBox="1"/>
          <p:nvPr/>
        </p:nvSpPr>
        <p:spPr>
          <a:xfrm>
            <a:off x="5033818" y="4661304"/>
            <a:ext cx="583814" cy="369332"/>
          </a:xfrm>
          <a:prstGeom prst="rect">
            <a:avLst/>
          </a:prstGeom>
          <a:noFill/>
        </p:spPr>
        <p:txBody>
          <a:bodyPr wrap="none" rtlCol="0">
            <a:spAutoFit/>
          </a:bodyPr>
          <a:lstStyle/>
          <a:p>
            <a:r>
              <a:rPr lang="en-US" dirty="0"/>
              <a:t>34%</a:t>
            </a:r>
          </a:p>
        </p:txBody>
      </p:sp>
      <p:sp>
        <p:nvSpPr>
          <p:cNvPr id="21" name="TextBox 20">
            <a:extLst>
              <a:ext uri="{FF2B5EF4-FFF2-40B4-BE49-F238E27FC236}">
                <a16:creationId xmlns:a16="http://schemas.microsoft.com/office/drawing/2014/main" id="{0EA8AA1B-79DD-52BF-0545-25245BC324E7}"/>
              </a:ext>
            </a:extLst>
          </p:cNvPr>
          <p:cNvSpPr txBox="1"/>
          <p:nvPr/>
        </p:nvSpPr>
        <p:spPr>
          <a:xfrm>
            <a:off x="6263989" y="4649151"/>
            <a:ext cx="583814" cy="369332"/>
          </a:xfrm>
          <a:prstGeom prst="rect">
            <a:avLst/>
          </a:prstGeom>
          <a:noFill/>
        </p:spPr>
        <p:txBody>
          <a:bodyPr wrap="none" rtlCol="0">
            <a:spAutoFit/>
          </a:bodyPr>
          <a:lstStyle/>
          <a:p>
            <a:r>
              <a:rPr lang="en-US" dirty="0"/>
              <a:t>34%</a:t>
            </a:r>
          </a:p>
        </p:txBody>
      </p:sp>
      <p:sp>
        <p:nvSpPr>
          <p:cNvPr id="22" name="TextBox 21">
            <a:extLst>
              <a:ext uri="{FF2B5EF4-FFF2-40B4-BE49-F238E27FC236}">
                <a16:creationId xmlns:a16="http://schemas.microsoft.com/office/drawing/2014/main" id="{7084F8D2-E17C-1116-98DF-21564D797659}"/>
              </a:ext>
            </a:extLst>
          </p:cNvPr>
          <p:cNvSpPr txBox="1"/>
          <p:nvPr/>
        </p:nvSpPr>
        <p:spPr>
          <a:xfrm>
            <a:off x="3785174" y="4649151"/>
            <a:ext cx="758541" cy="369332"/>
          </a:xfrm>
          <a:prstGeom prst="rect">
            <a:avLst/>
          </a:prstGeom>
          <a:noFill/>
        </p:spPr>
        <p:txBody>
          <a:bodyPr wrap="none" rtlCol="0">
            <a:spAutoFit/>
          </a:bodyPr>
          <a:lstStyle/>
          <a:p>
            <a:r>
              <a:rPr lang="en-US" dirty="0"/>
              <a:t>13.5%</a:t>
            </a:r>
          </a:p>
        </p:txBody>
      </p:sp>
      <p:sp>
        <p:nvSpPr>
          <p:cNvPr id="23" name="TextBox 22">
            <a:extLst>
              <a:ext uri="{FF2B5EF4-FFF2-40B4-BE49-F238E27FC236}">
                <a16:creationId xmlns:a16="http://schemas.microsoft.com/office/drawing/2014/main" id="{EA96753A-8981-8183-3453-CD1A57309EE6}"/>
              </a:ext>
            </a:extLst>
          </p:cNvPr>
          <p:cNvSpPr txBox="1"/>
          <p:nvPr/>
        </p:nvSpPr>
        <p:spPr>
          <a:xfrm>
            <a:off x="7300860" y="4661304"/>
            <a:ext cx="758541" cy="369332"/>
          </a:xfrm>
          <a:prstGeom prst="rect">
            <a:avLst/>
          </a:prstGeom>
          <a:noFill/>
        </p:spPr>
        <p:txBody>
          <a:bodyPr wrap="none" rtlCol="0">
            <a:spAutoFit/>
          </a:bodyPr>
          <a:lstStyle/>
          <a:p>
            <a:r>
              <a:rPr lang="en-US" dirty="0"/>
              <a:t>13.5%</a:t>
            </a:r>
          </a:p>
        </p:txBody>
      </p:sp>
      <p:sp>
        <p:nvSpPr>
          <p:cNvPr id="24" name="TextBox 23">
            <a:extLst>
              <a:ext uri="{FF2B5EF4-FFF2-40B4-BE49-F238E27FC236}">
                <a16:creationId xmlns:a16="http://schemas.microsoft.com/office/drawing/2014/main" id="{77C4A15E-E3A8-BCBD-6CC0-17CBC3F8995A}"/>
              </a:ext>
            </a:extLst>
          </p:cNvPr>
          <p:cNvSpPr txBox="1"/>
          <p:nvPr/>
        </p:nvSpPr>
        <p:spPr>
          <a:xfrm>
            <a:off x="2479188" y="4667977"/>
            <a:ext cx="758541" cy="369332"/>
          </a:xfrm>
          <a:prstGeom prst="rect">
            <a:avLst/>
          </a:prstGeom>
          <a:noFill/>
        </p:spPr>
        <p:txBody>
          <a:bodyPr wrap="none" rtlCol="0">
            <a:spAutoFit/>
          </a:bodyPr>
          <a:lstStyle/>
          <a:p>
            <a:r>
              <a:rPr lang="en-US" dirty="0"/>
              <a:t>2.35%</a:t>
            </a:r>
          </a:p>
        </p:txBody>
      </p:sp>
      <p:sp>
        <p:nvSpPr>
          <p:cNvPr id="25" name="TextBox 24">
            <a:extLst>
              <a:ext uri="{FF2B5EF4-FFF2-40B4-BE49-F238E27FC236}">
                <a16:creationId xmlns:a16="http://schemas.microsoft.com/office/drawing/2014/main" id="{B7567F35-EECC-F696-CD53-5FC9D49E9912}"/>
              </a:ext>
            </a:extLst>
          </p:cNvPr>
          <p:cNvSpPr txBox="1"/>
          <p:nvPr/>
        </p:nvSpPr>
        <p:spPr>
          <a:xfrm>
            <a:off x="8678813" y="4649151"/>
            <a:ext cx="758541" cy="369332"/>
          </a:xfrm>
          <a:prstGeom prst="rect">
            <a:avLst/>
          </a:prstGeom>
          <a:noFill/>
        </p:spPr>
        <p:txBody>
          <a:bodyPr wrap="none" rtlCol="0">
            <a:spAutoFit/>
          </a:bodyPr>
          <a:lstStyle/>
          <a:p>
            <a:r>
              <a:rPr lang="en-US" dirty="0"/>
              <a:t>2.35%</a:t>
            </a:r>
          </a:p>
        </p:txBody>
      </p:sp>
      <p:sp>
        <p:nvSpPr>
          <p:cNvPr id="2" name="TextBox 1">
            <a:extLst>
              <a:ext uri="{FF2B5EF4-FFF2-40B4-BE49-F238E27FC236}">
                <a16:creationId xmlns:a16="http://schemas.microsoft.com/office/drawing/2014/main" id="{D8B90E77-157D-BBA3-982C-4520997741F5}"/>
              </a:ext>
            </a:extLst>
          </p:cNvPr>
          <p:cNvSpPr txBox="1"/>
          <p:nvPr/>
        </p:nvSpPr>
        <p:spPr>
          <a:xfrm>
            <a:off x="304800" y="179274"/>
            <a:ext cx="2941318" cy="523220"/>
          </a:xfrm>
          <a:prstGeom prst="rect">
            <a:avLst/>
          </a:prstGeom>
          <a:noFill/>
        </p:spPr>
        <p:txBody>
          <a:bodyPr wrap="none" rtlCol="0">
            <a:spAutoFit/>
          </a:bodyPr>
          <a:lstStyle/>
          <a:p>
            <a:r>
              <a:rPr lang="en-US" sz="2800" b="1" dirty="0"/>
              <a:t>The Empirical Rule</a:t>
            </a:r>
          </a:p>
        </p:txBody>
      </p:sp>
    </p:spTree>
    <p:extLst>
      <p:ext uri="{BB962C8B-B14F-4D97-AF65-F5344CB8AC3E}">
        <p14:creationId xmlns:p14="http://schemas.microsoft.com/office/powerpoint/2010/main" val="861614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4698-F43B-E4A4-123D-A5AC8EBD321F}"/>
              </a:ext>
            </a:extLst>
          </p:cNvPr>
          <p:cNvSpPr>
            <a:spLocks noGrp="1"/>
          </p:cNvSpPr>
          <p:nvPr>
            <p:ph type="title"/>
          </p:nvPr>
        </p:nvSpPr>
        <p:spPr/>
        <p:txBody>
          <a:bodyPr/>
          <a:lstStyle/>
          <a:p>
            <a:r>
              <a:rPr lang="en-US" dirty="0"/>
              <a:t>Practice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B88818-3CDD-B9E7-A855-6F9226D95D94}"/>
                  </a:ext>
                </a:extLst>
              </p:cNvPr>
              <p:cNvSpPr>
                <a:spLocks noGrp="1"/>
              </p:cNvSpPr>
              <p:nvPr>
                <p:ph idx="1"/>
              </p:nvPr>
            </p:nvSpPr>
            <p:spPr>
              <a:xfrm>
                <a:off x="838200" y="1825625"/>
                <a:ext cx="4664323" cy="4351338"/>
              </a:xfrm>
            </p:spPr>
            <p:txBody>
              <a:bodyPr>
                <a:normAutofit fontScale="70000" lnSpcReduction="20000"/>
              </a:bodyPr>
              <a:lstStyle/>
              <a:p>
                <a:r>
                  <a:rPr lang="en-US" dirty="0"/>
                  <a:t>Suppose the distribution to the left represents the heights of a sample of female college students in the U.S. this distribution has mean and standard deviation </a:t>
                </a:r>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65</m:t>
                    </m:r>
                  </m:oMath>
                </a14:m>
                <a:r>
                  <a:rPr lang="en-US" b="0" dirty="0"/>
                  <a:t> inches</a:t>
                </a:r>
              </a:p>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≈5</m:t>
                    </m:r>
                  </m:oMath>
                </a14:m>
                <a:r>
                  <a:rPr lang="en-US" dirty="0"/>
                  <a:t> inches</a:t>
                </a:r>
              </a:p>
              <a:p>
                <a:endParaRPr lang="en-US" dirty="0"/>
              </a:p>
              <a:p>
                <a:pPr marL="0" indent="0">
                  <a:buNone/>
                </a:pPr>
                <a:r>
                  <a:rPr lang="en-US" dirty="0"/>
                  <a:t>What percentage of students in the sample are shorter than mean height?</a:t>
                </a:r>
              </a:p>
              <a:p>
                <a:pPr marL="0" indent="0" algn="ctr">
                  <a:buNone/>
                </a:pPr>
                <a:r>
                  <a:rPr lang="en-US" dirty="0">
                    <a:solidFill>
                      <a:srgbClr val="FF0000"/>
                    </a:solidFill>
                  </a:rPr>
                  <a:t>50%</a:t>
                </a:r>
              </a:p>
              <a:p>
                <a:pPr marL="0" indent="0">
                  <a:buNone/>
                </a:pPr>
                <a:r>
                  <a:rPr lang="en-US" dirty="0"/>
                  <a:t>What percentage of students in the sample are more than 2 standard deviations above the average height?</a:t>
                </a:r>
              </a:p>
              <a:p>
                <a:pPr marL="0" indent="0" algn="ctr">
                  <a:buNone/>
                </a:pPr>
                <a:r>
                  <a:rPr lang="en-US" dirty="0">
                    <a:solidFill>
                      <a:srgbClr val="FF0000"/>
                    </a:solidFill>
                  </a:rPr>
                  <a:t>About 2.5%</a:t>
                </a:r>
              </a:p>
            </p:txBody>
          </p:sp>
        </mc:Choice>
        <mc:Fallback xmlns="">
          <p:sp>
            <p:nvSpPr>
              <p:cNvPr id="3" name="Content Placeholder 2">
                <a:extLst>
                  <a:ext uri="{FF2B5EF4-FFF2-40B4-BE49-F238E27FC236}">
                    <a16:creationId xmlns:a16="http://schemas.microsoft.com/office/drawing/2014/main" id="{52B88818-3CDD-B9E7-A855-6F9226D95D94}"/>
                  </a:ext>
                </a:extLst>
              </p:cNvPr>
              <p:cNvSpPr>
                <a:spLocks noGrp="1" noRot="1" noChangeAspect="1" noMove="1" noResize="1" noEditPoints="1" noAdjustHandles="1" noChangeArrowheads="1" noChangeShapeType="1" noTextEdit="1"/>
              </p:cNvSpPr>
              <p:nvPr>
                <p:ph idx="1"/>
              </p:nvPr>
            </p:nvSpPr>
            <p:spPr>
              <a:xfrm>
                <a:off x="838200" y="1825625"/>
                <a:ext cx="4664323" cy="4351338"/>
              </a:xfrm>
              <a:blipFill>
                <a:blip r:embed="rId2"/>
                <a:stretch>
                  <a:fillRect l="-1438" t="-2521" r="-19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A49DB71-0CDE-50D1-2F50-6FDDA365DE55}"/>
              </a:ext>
            </a:extLst>
          </p:cNvPr>
          <p:cNvPicPr>
            <a:picLocks noChangeAspect="1"/>
          </p:cNvPicPr>
          <p:nvPr/>
        </p:nvPicPr>
        <p:blipFill>
          <a:blip r:embed="rId3"/>
          <a:stretch>
            <a:fillRect/>
          </a:stretch>
        </p:blipFill>
        <p:spPr>
          <a:xfrm>
            <a:off x="5502523" y="365125"/>
            <a:ext cx="6323410" cy="3262645"/>
          </a:xfrm>
          <a:prstGeom prst="rect">
            <a:avLst/>
          </a:prstGeom>
        </p:spPr>
      </p:pic>
      <p:pic>
        <p:nvPicPr>
          <p:cNvPr id="6" name="Picture 5">
            <a:extLst>
              <a:ext uri="{FF2B5EF4-FFF2-40B4-BE49-F238E27FC236}">
                <a16:creationId xmlns:a16="http://schemas.microsoft.com/office/drawing/2014/main" id="{6B267E70-E945-FCAA-9D3E-C9F7B55E7D97}"/>
              </a:ext>
            </a:extLst>
          </p:cNvPr>
          <p:cNvPicPr>
            <a:picLocks noChangeAspect="1"/>
          </p:cNvPicPr>
          <p:nvPr/>
        </p:nvPicPr>
        <p:blipFill>
          <a:blip r:embed="rId4"/>
          <a:stretch>
            <a:fillRect/>
          </a:stretch>
        </p:blipFill>
        <p:spPr>
          <a:xfrm>
            <a:off x="5569198" y="3766244"/>
            <a:ext cx="6323410" cy="2912482"/>
          </a:xfrm>
          <a:prstGeom prst="rect">
            <a:avLst/>
          </a:prstGeom>
        </p:spPr>
      </p:pic>
      <p:sp>
        <p:nvSpPr>
          <p:cNvPr id="7" name="TextBox 6">
            <a:extLst>
              <a:ext uri="{FF2B5EF4-FFF2-40B4-BE49-F238E27FC236}">
                <a16:creationId xmlns:a16="http://schemas.microsoft.com/office/drawing/2014/main" id="{04DB44D3-D794-DC73-EFBC-C8BA0F342E48}"/>
              </a:ext>
            </a:extLst>
          </p:cNvPr>
          <p:cNvSpPr txBox="1"/>
          <p:nvPr/>
        </p:nvSpPr>
        <p:spPr>
          <a:xfrm>
            <a:off x="8296901" y="5748631"/>
            <a:ext cx="540533" cy="338554"/>
          </a:xfrm>
          <a:prstGeom prst="rect">
            <a:avLst/>
          </a:prstGeom>
          <a:noFill/>
        </p:spPr>
        <p:txBody>
          <a:bodyPr wrap="none" rtlCol="0">
            <a:spAutoFit/>
          </a:bodyPr>
          <a:lstStyle/>
          <a:p>
            <a:r>
              <a:rPr lang="en-US" sz="1600" dirty="0"/>
              <a:t>34%</a:t>
            </a:r>
          </a:p>
        </p:txBody>
      </p:sp>
      <p:sp>
        <p:nvSpPr>
          <p:cNvPr id="8" name="TextBox 7">
            <a:extLst>
              <a:ext uri="{FF2B5EF4-FFF2-40B4-BE49-F238E27FC236}">
                <a16:creationId xmlns:a16="http://schemas.microsoft.com/office/drawing/2014/main" id="{FD2E4215-D973-870D-BD1C-955EC1E57D66}"/>
              </a:ext>
            </a:extLst>
          </p:cNvPr>
          <p:cNvSpPr txBox="1"/>
          <p:nvPr/>
        </p:nvSpPr>
        <p:spPr>
          <a:xfrm>
            <a:off x="7469547" y="5748631"/>
            <a:ext cx="696024" cy="338554"/>
          </a:xfrm>
          <a:prstGeom prst="rect">
            <a:avLst/>
          </a:prstGeom>
          <a:noFill/>
        </p:spPr>
        <p:txBody>
          <a:bodyPr wrap="none" rtlCol="0">
            <a:spAutoFit/>
          </a:bodyPr>
          <a:lstStyle/>
          <a:p>
            <a:r>
              <a:rPr lang="en-US" sz="1600" dirty="0"/>
              <a:t>13.5%</a:t>
            </a:r>
          </a:p>
        </p:txBody>
      </p:sp>
      <p:sp>
        <p:nvSpPr>
          <p:cNvPr id="9" name="TextBox 8">
            <a:extLst>
              <a:ext uri="{FF2B5EF4-FFF2-40B4-BE49-F238E27FC236}">
                <a16:creationId xmlns:a16="http://schemas.microsoft.com/office/drawing/2014/main" id="{AA83AF94-544E-9863-FC1A-62693864244D}"/>
              </a:ext>
            </a:extLst>
          </p:cNvPr>
          <p:cNvSpPr txBox="1"/>
          <p:nvPr/>
        </p:nvSpPr>
        <p:spPr>
          <a:xfrm>
            <a:off x="6811043" y="5748631"/>
            <a:ext cx="696024" cy="338554"/>
          </a:xfrm>
          <a:prstGeom prst="rect">
            <a:avLst/>
          </a:prstGeom>
          <a:noFill/>
        </p:spPr>
        <p:txBody>
          <a:bodyPr wrap="none" rtlCol="0">
            <a:spAutoFit/>
          </a:bodyPr>
          <a:lstStyle/>
          <a:p>
            <a:r>
              <a:rPr lang="en-US" sz="1600" dirty="0"/>
              <a:t>2.35%</a:t>
            </a:r>
          </a:p>
        </p:txBody>
      </p:sp>
      <p:sp>
        <p:nvSpPr>
          <p:cNvPr id="10" name="TextBox 9">
            <a:extLst>
              <a:ext uri="{FF2B5EF4-FFF2-40B4-BE49-F238E27FC236}">
                <a16:creationId xmlns:a16="http://schemas.microsoft.com/office/drawing/2014/main" id="{E85AF6D6-AB27-C9A9-3814-E64AFF7E346A}"/>
              </a:ext>
            </a:extLst>
          </p:cNvPr>
          <p:cNvSpPr txBox="1"/>
          <p:nvPr/>
        </p:nvSpPr>
        <p:spPr>
          <a:xfrm>
            <a:off x="6048344" y="5748631"/>
            <a:ext cx="696024" cy="338554"/>
          </a:xfrm>
          <a:prstGeom prst="rect">
            <a:avLst/>
          </a:prstGeom>
          <a:noFill/>
        </p:spPr>
        <p:txBody>
          <a:bodyPr wrap="none" rtlCol="0">
            <a:spAutoFit/>
          </a:bodyPr>
          <a:lstStyle/>
          <a:p>
            <a:r>
              <a:rPr lang="en-US" sz="1600" dirty="0"/>
              <a:t>0.15%</a:t>
            </a:r>
          </a:p>
        </p:txBody>
      </p:sp>
    </p:spTree>
    <p:extLst>
      <p:ext uri="{BB962C8B-B14F-4D97-AF65-F5344CB8AC3E}">
        <p14:creationId xmlns:p14="http://schemas.microsoft.com/office/powerpoint/2010/main" val="414313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B889-5E6A-6C39-6160-FFACE7960630}"/>
              </a:ext>
            </a:extLst>
          </p:cNvPr>
          <p:cNvSpPr>
            <a:spLocks noGrp="1"/>
          </p:cNvSpPr>
          <p:nvPr>
            <p:ph type="title"/>
          </p:nvPr>
        </p:nvSpPr>
        <p:spPr/>
        <p:txBody>
          <a:bodyPr/>
          <a:lstStyle/>
          <a:p>
            <a:r>
              <a:rPr lang="en-US" dirty="0"/>
              <a:t>Identifying Outliers: Normal Distributions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D0A288-3590-7E5A-060E-0A13991007C8}"/>
                  </a:ext>
                </a:extLst>
              </p:cNvPr>
              <p:cNvSpPr>
                <a:spLocks noGrp="1"/>
              </p:cNvSpPr>
              <p:nvPr>
                <p:ph idx="1"/>
              </p:nvPr>
            </p:nvSpPr>
            <p:spPr>
              <a:xfrm>
                <a:off x="838200" y="1825624"/>
                <a:ext cx="10864273" cy="4870740"/>
              </a:xfrm>
            </p:spPr>
            <p:txBody>
              <a:bodyPr>
                <a:normAutofit fontScale="92500" lnSpcReduction="20000"/>
              </a:bodyPr>
              <a:lstStyle/>
              <a:p>
                <a:r>
                  <a:rPr lang="en-US" dirty="0"/>
                  <a:t>The empirical rule: It is fairly unlikely to observe a value that is more than 2 standard deviations from the mean </a:t>
                </a:r>
              </a:p>
              <a:p>
                <a:pPr marL="0" indent="0">
                  <a:buNone/>
                </a:pPr>
                <a:endParaRPr lang="en-US" dirty="0"/>
              </a:p>
              <a:p>
                <a:r>
                  <a:rPr lang="en-US" dirty="0"/>
                  <a:t>Therefore, when data are approximately Normally distributed, we can regard all values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𝑠</m:t>
                    </m:r>
                  </m:oMath>
                </a14:m>
                <a:r>
                  <a:rPr lang="en-US" dirty="0"/>
                  <a:t> distance from the mean as outliers</a:t>
                </a:r>
              </a:p>
              <a:p>
                <a:endParaRPr lang="en-US" dirty="0"/>
              </a:p>
              <a:p>
                <a14:m>
                  <m:oMath xmlns:m="http://schemas.openxmlformats.org/officeDocument/2006/math">
                    <m:r>
                      <a:rPr lang="en-US" b="1" i="1" smtClean="0">
                        <a:latin typeface="Cambria Math" panose="02040503050406030204" pitchFamily="18" charset="0"/>
                      </a:rPr>
                      <m:t>𝒁</m:t>
                    </m:r>
                    <m:r>
                      <a:rPr lang="en-US" b="1" i="0" smtClean="0">
                        <a:latin typeface="Cambria Math" panose="02040503050406030204" pitchFamily="18" charset="0"/>
                      </a:rPr>
                      <m:t>−</m:t>
                    </m:r>
                  </m:oMath>
                </a14:m>
                <a:r>
                  <a:rPr lang="en-US" b="1" dirty="0"/>
                  <a:t>score</a:t>
                </a:r>
                <a:r>
                  <a:rPr lang="en-US" dirty="0"/>
                  <a:t>: The number of standard deviations a value falls from mean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𝑜𝑏𝑠𝑒𝑟𝑣𝑎𝑡𝑖𝑜𝑛</m:t>
                          </m:r>
                          <m:r>
                            <a:rPr lang="en-US" b="0" i="1" smtClean="0">
                              <a:latin typeface="Cambria Math" panose="02040503050406030204" pitchFamily="18" charset="0"/>
                            </a:rPr>
                            <m:t> −</m:t>
                          </m:r>
                          <m:r>
                            <a:rPr lang="en-US" b="0" i="1" smtClean="0">
                              <a:latin typeface="Cambria Math" panose="02040503050406030204" pitchFamily="18" charset="0"/>
                            </a:rPr>
                            <m:t>𝑚𝑒𝑎𝑛</m:t>
                          </m:r>
                        </m:num>
                        <m:den>
                          <m:r>
                            <a:rPr lang="en-US" b="0" i="1" smtClean="0">
                              <a:latin typeface="Cambria Math" panose="02040503050406030204" pitchFamily="18" charset="0"/>
                            </a:rPr>
                            <m:t>𝑠𝑡𝑎𝑛𝑑𝑎𝑟𝑑</m:t>
                          </m:r>
                          <m:r>
                            <a:rPr lang="en-US" b="0" i="1" smtClean="0">
                              <a:latin typeface="Cambria Math" panose="02040503050406030204" pitchFamily="18" charset="0"/>
                            </a:rPr>
                            <m:t> </m:t>
                          </m:r>
                          <m:r>
                            <a:rPr lang="en-US" b="0" i="1" smtClean="0">
                              <a:latin typeface="Cambria Math" panose="02040503050406030204" pitchFamily="18" charset="0"/>
                            </a:rPr>
                            <m:t>𝑑𝑒𝑣𝑖𝑎𝑡𝑖𝑜𝑛</m:t>
                          </m:r>
                        </m:den>
                      </m:f>
                    </m:oMath>
                  </m:oMathPara>
                </a14:m>
                <a:endParaRPr lang="en-US" dirty="0"/>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                                                =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num>
                      <m:den>
                        <m:r>
                          <a:rPr lang="en-US" b="0" i="1" smtClean="0">
                            <a:latin typeface="Cambria Math" panose="02040503050406030204" pitchFamily="18" charset="0"/>
                          </a:rPr>
                          <m:t>𝑠</m:t>
                        </m:r>
                      </m:den>
                    </m:f>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(0,1)</m:t>
                    </m:r>
                  </m:oMath>
                </a14:m>
                <a:r>
                  <a:rPr lang="en-US" dirty="0"/>
                  <a:t>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r>
                      <a:rPr lang="en-US" b="0" i="1" smtClean="0">
                        <a:latin typeface="Cambria Math" panose="02040503050406030204" pitchFamily="18" charset="0"/>
                      </a:rPr>
                      <m:t>𝜎</m:t>
                    </m:r>
                    <m:r>
                      <a:rPr lang="en-US" b="0" i="1" smtClean="0">
                        <a:latin typeface="Cambria Math" panose="02040503050406030204" pitchFamily="18" charset="0"/>
                      </a:rPr>
                      <m:t>)</m:t>
                    </m:r>
                  </m:oMath>
                </a14:m>
                <a:endParaRPr lang="en-US" b="0" dirty="0"/>
              </a:p>
            </p:txBody>
          </p:sp>
        </mc:Choice>
        <mc:Fallback xmlns="">
          <p:sp>
            <p:nvSpPr>
              <p:cNvPr id="3" name="Content Placeholder 2">
                <a:extLst>
                  <a:ext uri="{FF2B5EF4-FFF2-40B4-BE49-F238E27FC236}">
                    <a16:creationId xmlns:a16="http://schemas.microsoft.com/office/drawing/2014/main" id="{45D0A288-3590-7E5A-060E-0A13991007C8}"/>
                  </a:ext>
                </a:extLst>
              </p:cNvPr>
              <p:cNvSpPr>
                <a:spLocks noGrp="1" noRot="1" noChangeAspect="1" noMove="1" noResize="1" noEditPoints="1" noAdjustHandles="1" noChangeArrowheads="1" noChangeShapeType="1" noTextEdit="1"/>
              </p:cNvSpPr>
              <p:nvPr>
                <p:ph idx="1"/>
              </p:nvPr>
            </p:nvSpPr>
            <p:spPr>
              <a:xfrm>
                <a:off x="838200" y="1825624"/>
                <a:ext cx="10864273" cy="4870740"/>
              </a:xfrm>
              <a:blipFill>
                <a:blip r:embed="rId2"/>
                <a:stretch>
                  <a:fillRect l="-898" t="-3129"/>
                </a:stretch>
              </a:blipFill>
            </p:spPr>
            <p:txBody>
              <a:bodyPr/>
              <a:lstStyle/>
              <a:p>
                <a:r>
                  <a:rPr lang="en-US">
                    <a:noFill/>
                  </a:rPr>
                  <a:t> </a:t>
                </a:r>
              </a:p>
            </p:txBody>
          </p:sp>
        </mc:Fallback>
      </mc:AlternateContent>
    </p:spTree>
    <p:extLst>
      <p:ext uri="{BB962C8B-B14F-4D97-AF65-F5344CB8AC3E}">
        <p14:creationId xmlns:p14="http://schemas.microsoft.com/office/powerpoint/2010/main" val="1958171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F84D4-9BE6-97B4-33AB-D5BFCFE74141}"/>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19FA199-A428-9D9A-49A2-EECD09D3C2A4}"/>
                  </a:ext>
                </a:extLst>
              </p:cNvPr>
              <p:cNvSpPr txBox="1"/>
              <p:nvPr/>
            </p:nvSpPr>
            <p:spPr>
              <a:xfrm>
                <a:off x="212436" y="794327"/>
                <a:ext cx="2872509" cy="1200329"/>
              </a:xfrm>
              <a:prstGeom prst="rect">
                <a:avLst/>
              </a:prstGeom>
              <a:noFill/>
            </p:spPr>
            <p:txBody>
              <a:bodyPr wrap="square" rtlCol="0">
                <a:spAutoFit/>
              </a:bodyPr>
              <a:lstStyle/>
              <a:p>
                <a:r>
                  <a:rPr lang="en-US" sz="2400" dirty="0"/>
                  <a:t>What is the approximate value of </a:t>
                </a:r>
                <a14:m>
                  <m:oMath xmlns:m="http://schemas.openxmlformats.org/officeDocument/2006/math">
                    <m:r>
                      <a:rPr lang="en-US" sz="2400" b="0" i="1" smtClean="0">
                        <a:latin typeface="Cambria Math" panose="02040503050406030204" pitchFamily="18" charset="0"/>
                      </a:rPr>
                      <m:t>𝜎</m:t>
                    </m:r>
                    <m:r>
                      <a:rPr lang="en-US" sz="2400" b="0" i="1" smtClean="0">
                        <a:latin typeface="Cambria Math" panose="02040503050406030204" pitchFamily="18" charset="0"/>
                      </a:rPr>
                      <m:t> ?</m:t>
                    </m:r>
                  </m:oMath>
                </a14:m>
                <a:endParaRPr lang="en-US" sz="2400" dirty="0"/>
              </a:p>
            </p:txBody>
          </p:sp>
        </mc:Choice>
        <mc:Fallback>
          <p:sp>
            <p:nvSpPr>
              <p:cNvPr id="4" name="TextBox 3">
                <a:extLst>
                  <a:ext uri="{FF2B5EF4-FFF2-40B4-BE49-F238E27FC236}">
                    <a16:creationId xmlns:a16="http://schemas.microsoft.com/office/drawing/2014/main" id="{819FA199-A428-9D9A-49A2-EECD09D3C2A4}"/>
                  </a:ext>
                </a:extLst>
              </p:cNvPr>
              <p:cNvSpPr txBox="1">
                <a:spLocks noRot="1" noChangeAspect="1" noMove="1" noResize="1" noEditPoints="1" noAdjustHandles="1" noChangeArrowheads="1" noChangeShapeType="1" noTextEdit="1"/>
              </p:cNvSpPr>
              <p:nvPr/>
            </p:nvSpPr>
            <p:spPr>
              <a:xfrm>
                <a:off x="212436" y="794327"/>
                <a:ext cx="2872509" cy="1200329"/>
              </a:xfrm>
              <a:prstGeom prst="rect">
                <a:avLst/>
              </a:prstGeom>
              <a:blipFill>
                <a:blip r:embed="rId2"/>
                <a:stretch>
                  <a:fillRect l="-3397" t="-4061" r="-297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4255B2E-E104-50B8-579F-79E79EDF6D65}"/>
              </a:ext>
            </a:extLst>
          </p:cNvPr>
          <p:cNvPicPr>
            <a:picLocks noChangeAspect="1"/>
          </p:cNvPicPr>
          <p:nvPr/>
        </p:nvPicPr>
        <p:blipFill>
          <a:blip r:embed="rId3"/>
          <a:stretch>
            <a:fillRect/>
          </a:stretch>
        </p:blipFill>
        <p:spPr>
          <a:xfrm>
            <a:off x="3162624" y="234809"/>
            <a:ext cx="8576794" cy="6623191"/>
          </a:xfrm>
          <a:prstGeom prst="rect">
            <a:avLst/>
          </a:prstGeom>
        </p:spPr>
      </p:pic>
      <p:cxnSp>
        <p:nvCxnSpPr>
          <p:cNvPr id="9" name="Straight Connector 8">
            <a:extLst>
              <a:ext uri="{FF2B5EF4-FFF2-40B4-BE49-F238E27FC236}">
                <a16:creationId xmlns:a16="http://schemas.microsoft.com/office/drawing/2014/main" id="{AC842219-EF91-1FD4-42BE-F1616D10C18B}"/>
              </a:ext>
            </a:extLst>
          </p:cNvPr>
          <p:cNvCxnSpPr/>
          <p:nvPr/>
        </p:nvCxnSpPr>
        <p:spPr>
          <a:xfrm flipV="1">
            <a:off x="7832436" y="304800"/>
            <a:ext cx="0" cy="6216073"/>
          </a:xfrm>
          <a:prstGeom prst="line">
            <a:avLst/>
          </a:prstGeom>
          <a:ln w="762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7CBE9A1-0229-22C5-516C-5F693B45C1F6}"/>
                  </a:ext>
                </a:extLst>
              </p:cNvPr>
              <p:cNvSpPr txBox="1"/>
              <p:nvPr/>
            </p:nvSpPr>
            <p:spPr>
              <a:xfrm>
                <a:off x="277091" y="2447636"/>
                <a:ext cx="80746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𝜎</m:t>
                      </m:r>
                      <m:r>
                        <a:rPr lang="en-US" b="0" i="1" smtClean="0">
                          <a:solidFill>
                            <a:srgbClr val="FF0000"/>
                          </a:solidFill>
                          <a:latin typeface="Cambria Math" panose="02040503050406030204" pitchFamily="18" charset="0"/>
                        </a:rPr>
                        <m:t>=5</m:t>
                      </m:r>
                    </m:oMath>
                  </m:oMathPara>
                </a14:m>
                <a:endParaRPr lang="en-US" dirty="0">
                  <a:solidFill>
                    <a:srgbClr val="FF0000"/>
                  </a:solidFill>
                </a:endParaRPr>
              </a:p>
            </p:txBody>
          </p:sp>
        </mc:Choice>
        <mc:Fallback>
          <p:sp>
            <p:nvSpPr>
              <p:cNvPr id="10" name="TextBox 9">
                <a:extLst>
                  <a:ext uri="{FF2B5EF4-FFF2-40B4-BE49-F238E27FC236}">
                    <a16:creationId xmlns:a16="http://schemas.microsoft.com/office/drawing/2014/main" id="{C7CBE9A1-0229-22C5-516C-5F693B45C1F6}"/>
                  </a:ext>
                </a:extLst>
              </p:cNvPr>
              <p:cNvSpPr txBox="1">
                <a:spLocks noRot="1" noChangeAspect="1" noMove="1" noResize="1" noEditPoints="1" noAdjustHandles="1" noChangeArrowheads="1" noChangeShapeType="1" noTextEdit="1"/>
              </p:cNvSpPr>
              <p:nvPr/>
            </p:nvSpPr>
            <p:spPr>
              <a:xfrm>
                <a:off x="277091" y="2447636"/>
                <a:ext cx="807465"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22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3189</TotalTime>
  <Words>1075</Words>
  <Application>Microsoft Office PowerPoint</Application>
  <PresentationFormat>Widescreen</PresentationFormat>
  <Paragraphs>150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Lecture 7 The normal distribution, Z-scores, Transformations of Variables  </vt:lpstr>
      <vt:lpstr>PowerPoint Presentation</vt:lpstr>
      <vt:lpstr>The Normal Distribution</vt:lpstr>
      <vt:lpstr>PowerPoint Presentation</vt:lpstr>
      <vt:lpstr>PowerPoint Presentation</vt:lpstr>
      <vt:lpstr>PowerPoint Presentation</vt:lpstr>
      <vt:lpstr>Practice</vt:lpstr>
      <vt:lpstr>Identifying Outliers: Normal Distributions</vt:lpstr>
      <vt:lpstr>PowerPoint Presentation</vt:lpstr>
      <vt:lpstr>PowerPoint Presentation</vt:lpstr>
      <vt:lpstr>PowerPoint Presentation</vt:lpstr>
      <vt:lpstr>Try it out: Female College Student Heights</vt:lpstr>
      <vt:lpstr>College Student Heights</vt:lpstr>
      <vt:lpstr>A Note About Transformations of Variables…</vt:lpstr>
      <vt:lpstr>More properties of Linear Transformations</vt:lpstr>
      <vt:lpstr>Identifying Outliers: Normal Distributions</vt:lpstr>
      <vt:lpstr>Try it out: Female College Student Heights</vt:lpstr>
      <vt:lpstr>A Note About Transformations of Variables…</vt:lpstr>
      <vt:lpstr>College Student Heights</vt:lpstr>
      <vt:lpstr>More properties of Linear Transformations</vt:lpstr>
      <vt:lpstr>Sampling Distribution</vt:lpstr>
      <vt:lpstr>Sampling Distribution</vt:lpstr>
      <vt:lpstr>Margin of Error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55</cp:revision>
  <dcterms:created xsi:type="dcterms:W3CDTF">2023-08-21T21:11:45Z</dcterms:created>
  <dcterms:modified xsi:type="dcterms:W3CDTF">2024-02-05T17:12:36Z</dcterms:modified>
</cp:coreProperties>
</file>