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61" r:id="rId5"/>
    <p:sldId id="263" r:id="rId6"/>
    <p:sldId id="262" r:id="rId7"/>
    <p:sldId id="264" r:id="rId8"/>
    <p:sldId id="267" r:id="rId9"/>
    <p:sldId id="26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745"/>
            <a:ext cx="9144000" cy="6400801"/>
          </a:xfrm>
        </p:spPr>
        <p:txBody>
          <a:bodyPr>
            <a:normAutofit/>
          </a:bodyPr>
          <a:lstStyle/>
          <a:p>
            <a:r>
              <a:rPr lang="en-US" dirty="0"/>
              <a:t>Lecture 25</a:t>
            </a:r>
            <a:br>
              <a:rPr lang="en-US" dirty="0"/>
            </a:br>
            <a:r>
              <a:rPr lang="en-US" dirty="0"/>
              <a:t>The Sign Test</a:t>
            </a:r>
            <a:br>
              <a:rPr lang="en-US" dirty="0"/>
            </a:br>
            <a:r>
              <a:rPr lang="en-US" dirty="0"/>
              <a:t>Tests for two groups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482-7670-C395-C2CE-8196869E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8350F-EBF5-34AD-8D84-EAF92EB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995" y="1898654"/>
            <a:ext cx="4702349" cy="27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97A6-0913-E488-DEB6-09E2FE9E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The Sign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E803-AD02-29DB-EF2F-77066648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5854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many states, the title of “Chess Master – X” is given to the students in grade X who rank in the States top 15 chess players in that grade. The 8</a:t>
            </a:r>
            <a:r>
              <a:rPr lang="en-US" baseline="30000" dirty="0"/>
              <a:t>th</a:t>
            </a:r>
            <a:r>
              <a:rPr lang="en-US" dirty="0"/>
              <a:t> grade Chess Masters from New York and Los Angeles play in the U.S Championship. The wins (1), losses (-1), and ties (0) from 15 games appear below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1B9FC0-D7C9-6A59-F921-FC83635E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97362"/>
              </p:ext>
            </p:extLst>
          </p:nvPr>
        </p:nvGraphicFramePr>
        <p:xfrm>
          <a:off x="923636" y="4469629"/>
          <a:ext cx="995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6894879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88571695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39810224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36599033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4372103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07031663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6185284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92157510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56578058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74258390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7115565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92008366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37597487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4104368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08758746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3542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7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3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2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9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7ABB-1664-1144-1A5D-DDDF2850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vs Dependent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C949-8DE5-6177-96D2-7E024F7A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" y="1825625"/>
            <a:ext cx="11720946" cy="48522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Often, we are interested in comparing two groups in statistical inference.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Comparing the proportion of registered Democrats who are in favor expanding Medicare to the proportion of Republicans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Comparing the water quality in two different rivers to assess which one has lower levels of pollution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Most comparisons of two groups use independent samples</a:t>
            </a:r>
          </a:p>
          <a:p>
            <a:endParaRPr lang="en-US" b="1" dirty="0"/>
          </a:p>
          <a:p>
            <a:r>
              <a:rPr lang="en-US" b="1" dirty="0"/>
              <a:t>Independent samples</a:t>
            </a:r>
            <a:r>
              <a:rPr lang="en-US" dirty="0"/>
              <a:t> – when the observations in one sample are independent (have no statistical association) of the observations in the other sample – </a:t>
            </a:r>
            <a:r>
              <a:rPr lang="en-US" u="sng" dirty="0"/>
              <a:t>experiments that use randomization to allocate subjects to treatment groups result in independent samples</a:t>
            </a:r>
            <a:r>
              <a:rPr lang="en-US" dirty="0"/>
              <a:t>!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Dependent samples </a:t>
            </a:r>
            <a:r>
              <a:rPr lang="en-US" dirty="0"/>
              <a:t>– when the observations in one sample are associated with the observations in another sample – this can result when the same subjects are used for each sample such as matched pair designs</a:t>
            </a:r>
          </a:p>
          <a:p>
            <a:pPr marL="457200" lvl="1" indent="0">
              <a:buNone/>
            </a:pPr>
            <a:r>
              <a:rPr lang="en-US" dirty="0"/>
              <a:t>A more technical definition is that the distribution of an observation in one sample would depend on the value of an observation in the other sample</a:t>
            </a:r>
          </a:p>
        </p:txBody>
      </p:sp>
    </p:spTree>
    <p:extLst>
      <p:ext uri="{BB962C8B-B14F-4D97-AF65-F5344CB8AC3E}">
        <p14:creationId xmlns:p14="http://schemas.microsoft.com/office/powerpoint/2010/main" val="41046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042F-CE1A-B768-BAC5-A58992E4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8BF7-8D56-7548-40B9-1A16BAB5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comparison of two groups is a type of </a:t>
            </a:r>
            <a:r>
              <a:rPr lang="en-US" b="1" dirty="0"/>
              <a:t>bivariate analysis</a:t>
            </a:r>
            <a:r>
              <a:rPr lang="en-US" dirty="0"/>
              <a:t> a statistical analysis which</a:t>
            </a:r>
            <a:r>
              <a:rPr lang="en-US" b="1" dirty="0"/>
              <a:t> </a:t>
            </a:r>
            <a:r>
              <a:rPr lang="en-US" dirty="0"/>
              <a:t>consists of two variables: the </a:t>
            </a:r>
            <a:r>
              <a:rPr lang="en-US" b="1" dirty="0"/>
              <a:t>response variable</a:t>
            </a:r>
            <a:r>
              <a:rPr lang="en-US" dirty="0"/>
              <a:t> and the </a:t>
            </a:r>
            <a:r>
              <a:rPr lang="en-US" b="1" dirty="0"/>
              <a:t>explanatory variable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The explanatory variable </a:t>
            </a:r>
            <a:r>
              <a:rPr lang="en-US" dirty="0"/>
              <a:t>– defines two groups being compared</a:t>
            </a:r>
          </a:p>
          <a:p>
            <a:endParaRPr lang="en-US" b="1" dirty="0"/>
          </a:p>
          <a:p>
            <a:r>
              <a:rPr lang="en-US" b="1" dirty="0"/>
              <a:t>The response variable</a:t>
            </a:r>
            <a:r>
              <a:rPr lang="en-US" dirty="0"/>
              <a:t> – the variable which consists of the measured outcomes from each group.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Example: A study compares female and male college students on the proportion who say they have participated in binge drinking. </a:t>
            </a:r>
          </a:p>
          <a:p>
            <a:pPr marL="457200" lvl="1" indent="0">
              <a:buNone/>
            </a:pPr>
            <a:r>
              <a:rPr lang="en-US" dirty="0"/>
              <a:t>What is the response variable? What is the explanatory variable?</a:t>
            </a:r>
          </a:p>
        </p:txBody>
      </p:sp>
    </p:spTree>
    <p:extLst>
      <p:ext uri="{BB962C8B-B14F-4D97-AF65-F5344CB8AC3E}">
        <p14:creationId xmlns:p14="http://schemas.microsoft.com/office/powerpoint/2010/main" val="379025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482-7670-C395-C2CE-8196869E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Attacks and Aspirin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6B38-4D39-A84E-3162-823F0BC6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50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large-scale randomized experiment investigated the effect of regular aspirin use on myocardial infarctions (i.e., heart attacks).</a:t>
            </a:r>
          </a:p>
          <a:p>
            <a:r>
              <a:rPr lang="en-US" dirty="0"/>
              <a:t>What is the response and explanatory variable?</a:t>
            </a:r>
          </a:p>
          <a:p>
            <a:endParaRPr lang="en-US" dirty="0"/>
          </a:p>
          <a:p>
            <a:r>
              <a:rPr lang="en-US" dirty="0"/>
              <a:t>Are these samples independent or dependent?</a:t>
            </a:r>
          </a:p>
          <a:p>
            <a:endParaRPr lang="en-US" dirty="0"/>
          </a:p>
          <a:p>
            <a:r>
              <a:rPr lang="en-US" dirty="0"/>
              <a:t>What is one question we may be interested in testing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8350F-EBF5-34AD-8D84-EAF92EB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995" y="3265636"/>
            <a:ext cx="4702349" cy="27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B196-C492-C7AD-4682-99B5291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population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94229-AD51-EF7A-B88A-BC0E05D1D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construct a test statistic which compares the population proportion between two groups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do we know about the sample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mean of the sampling distribution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standard deviation of the sampling distribution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assuming independent samples. Why? Because the variance of the sum or difference of two independent random variables is equal to the sum of their variances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94229-AD51-EF7A-B88A-BC0E05D1D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FD1DB8-32A0-4462-A6EC-C2FB890266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FD1DB8-32A0-4462-A6EC-C2FB89026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8A20E-0C5E-FBA6-C610-974850ED8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the general recipe for a CI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margin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margin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Confidence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Interval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8A20E-0C5E-FBA6-C610-974850ED8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93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EA01D2-C9E7-8FC9-C218-F200FCEA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62" y="0"/>
            <a:ext cx="92898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7E183-5E1E-4147-649C-69AFFB08AFCD}"/>
              </a:ext>
            </a:extLst>
          </p:cNvPr>
          <p:cNvSpPr txBox="1"/>
          <p:nvPr/>
        </p:nvSpPr>
        <p:spPr>
          <a:xfrm>
            <a:off x="572655" y="387927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426172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A5151D-B47A-5F60-6528-27DE5BA37D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test statistic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A5151D-B47A-5F60-6528-27DE5BA37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8BE1-8B99-DCE0-2B79-3A4A438CF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the general formula for a test statistic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point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estimate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hypothesized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value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standard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error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construct the following test statistic: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is called the pooled estimate of the common proportion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8BE1-8B99-DCE0-2B79-3A4A438CF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17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642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Lecture 25 The Sign Test Tests for two groups </vt:lpstr>
      <vt:lpstr>Example 2: The Sign Test</vt:lpstr>
      <vt:lpstr>Independent vs Dependent Samples</vt:lpstr>
      <vt:lpstr>Comparing two groups</vt:lpstr>
      <vt:lpstr>Heart Attacks and Aspirin</vt:lpstr>
      <vt:lpstr>Comparing two population proportions</vt:lpstr>
      <vt:lpstr>A confidence interval for p_1-p_2 </vt:lpstr>
      <vt:lpstr>PowerPoint Presentation</vt:lpstr>
      <vt:lpstr>A test statistic for p_1-p_2 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216</cp:revision>
  <dcterms:created xsi:type="dcterms:W3CDTF">2023-08-21T21:11:45Z</dcterms:created>
  <dcterms:modified xsi:type="dcterms:W3CDTF">2024-04-03T15:47:01Z</dcterms:modified>
</cp:coreProperties>
</file>