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5" r:id="rId3"/>
    <p:sldId id="345" r:id="rId4"/>
    <p:sldId id="329" r:id="rId5"/>
    <p:sldId id="330" r:id="rId6"/>
    <p:sldId id="331" r:id="rId7"/>
    <p:sldId id="332" r:id="rId8"/>
    <p:sldId id="333" r:id="rId9"/>
    <p:sldId id="257" r:id="rId10"/>
    <p:sldId id="346" r:id="rId11"/>
    <p:sldId id="347" r:id="rId12"/>
    <p:sldId id="334" r:id="rId13"/>
    <p:sldId id="258" r:id="rId14"/>
    <p:sldId id="259" r:id="rId15"/>
    <p:sldId id="260" r:id="rId16"/>
    <p:sldId id="261" r:id="rId17"/>
    <p:sldId id="267" r:id="rId18"/>
    <p:sldId id="263" r:id="rId19"/>
    <p:sldId id="264" r:id="rId20"/>
    <p:sldId id="268" r:id="rId21"/>
    <p:sldId id="265" r:id="rId22"/>
    <p:sldId id="269" r:id="rId23"/>
    <p:sldId id="272"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CECE4-953C-4075-8D17-DCBCADF7FC9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2B32169-557B-43CB-A940-337E4AE703C3}">
      <dgm:prSet/>
      <dgm:spPr/>
      <dgm:t>
        <a:bodyPr/>
        <a:lstStyle/>
        <a:p>
          <a:r>
            <a:rPr lang="en-US"/>
            <a:t>Studies 1 and 3 conflict with the results of study 2 – which should we trust?</a:t>
          </a:r>
        </a:p>
      </dgm:t>
    </dgm:pt>
    <dgm:pt modelId="{C5952777-BE03-4684-A4A3-1E04364EE559}" type="parTrans" cxnId="{23630540-C606-428E-BD77-4375FFE0BE9B}">
      <dgm:prSet/>
      <dgm:spPr/>
      <dgm:t>
        <a:bodyPr/>
        <a:lstStyle/>
        <a:p>
          <a:endParaRPr lang="en-US"/>
        </a:p>
      </dgm:t>
    </dgm:pt>
    <dgm:pt modelId="{9AD57C93-A7A6-434E-B385-678AFF17DB44}" type="sibTrans" cxnId="{23630540-C606-428E-BD77-4375FFE0BE9B}">
      <dgm:prSet/>
      <dgm:spPr/>
      <dgm:t>
        <a:bodyPr/>
        <a:lstStyle/>
        <a:p>
          <a:endParaRPr lang="en-US"/>
        </a:p>
      </dgm:t>
    </dgm:pt>
    <dgm:pt modelId="{DAE72E43-501B-4734-AB91-DF5DA28C9AB1}">
      <dgm:prSet/>
      <dgm:spPr/>
      <dgm:t>
        <a:bodyPr/>
        <a:lstStyle/>
        <a:p>
          <a:r>
            <a:rPr lang="en-US"/>
            <a:t>Study and sampling designs can have a major impact on results… </a:t>
          </a:r>
        </a:p>
      </dgm:t>
    </dgm:pt>
    <dgm:pt modelId="{CA5D9C9F-70DC-4300-B718-A7E34F3DA690}" type="parTrans" cxnId="{BB586EB5-92AE-477D-AC15-CE6EE179DAD1}">
      <dgm:prSet/>
      <dgm:spPr/>
      <dgm:t>
        <a:bodyPr/>
        <a:lstStyle/>
        <a:p>
          <a:endParaRPr lang="en-US"/>
        </a:p>
      </dgm:t>
    </dgm:pt>
    <dgm:pt modelId="{E67F7DBC-42CA-43DC-A769-9C3F6D67FC39}" type="sibTrans" cxnId="{BB586EB5-92AE-477D-AC15-CE6EE179DAD1}">
      <dgm:prSet/>
      <dgm:spPr/>
      <dgm:t>
        <a:bodyPr/>
        <a:lstStyle/>
        <a:p>
          <a:endParaRPr lang="en-US"/>
        </a:p>
      </dgm:t>
    </dgm:pt>
    <dgm:pt modelId="{36F7548E-BCCD-4DB5-B8D5-494ABACF1971}">
      <dgm:prSet/>
      <dgm:spPr/>
      <dgm:t>
        <a:bodyPr/>
        <a:lstStyle/>
        <a:p>
          <a:r>
            <a:rPr lang="en-US"/>
            <a:t>Knowledge of different study designs helps guide us in deciding what research we should trust and when we should be skeptical. </a:t>
          </a:r>
        </a:p>
      </dgm:t>
    </dgm:pt>
    <dgm:pt modelId="{8958B8CC-7660-4973-A123-EF2222E6C0D4}" type="parTrans" cxnId="{E5033156-B6E0-468F-B796-74585A13EC64}">
      <dgm:prSet/>
      <dgm:spPr/>
      <dgm:t>
        <a:bodyPr/>
        <a:lstStyle/>
        <a:p>
          <a:endParaRPr lang="en-US"/>
        </a:p>
      </dgm:t>
    </dgm:pt>
    <dgm:pt modelId="{E2814943-A315-4C17-B1A8-2BB608C009B8}" type="sibTrans" cxnId="{E5033156-B6E0-468F-B796-74585A13EC64}">
      <dgm:prSet/>
      <dgm:spPr/>
      <dgm:t>
        <a:bodyPr/>
        <a:lstStyle/>
        <a:p>
          <a:endParaRPr lang="en-US"/>
        </a:p>
      </dgm:t>
    </dgm:pt>
    <dgm:pt modelId="{AE08DB4A-BB92-419F-B08F-C09EDD6F7A98}" type="pres">
      <dgm:prSet presAssocID="{4AACECE4-953C-4075-8D17-DCBCADF7FC9B}" presName="vert0" presStyleCnt="0">
        <dgm:presLayoutVars>
          <dgm:dir/>
          <dgm:animOne val="branch"/>
          <dgm:animLvl val="lvl"/>
        </dgm:presLayoutVars>
      </dgm:prSet>
      <dgm:spPr/>
    </dgm:pt>
    <dgm:pt modelId="{5A55EC42-78B1-473A-9D37-FB3FC0DE7D20}" type="pres">
      <dgm:prSet presAssocID="{72B32169-557B-43CB-A940-337E4AE703C3}" presName="thickLine" presStyleLbl="alignNode1" presStyleIdx="0" presStyleCnt="3"/>
      <dgm:spPr/>
    </dgm:pt>
    <dgm:pt modelId="{0C0A18AF-A374-40ED-A70C-2C171AA5CFAC}" type="pres">
      <dgm:prSet presAssocID="{72B32169-557B-43CB-A940-337E4AE703C3}" presName="horz1" presStyleCnt="0"/>
      <dgm:spPr/>
    </dgm:pt>
    <dgm:pt modelId="{FB8FDFFC-7622-4D69-BB96-28194D0478F0}" type="pres">
      <dgm:prSet presAssocID="{72B32169-557B-43CB-A940-337E4AE703C3}" presName="tx1" presStyleLbl="revTx" presStyleIdx="0" presStyleCnt="3"/>
      <dgm:spPr/>
    </dgm:pt>
    <dgm:pt modelId="{4653C3D2-6D17-47DD-8C49-4F38B0DD4828}" type="pres">
      <dgm:prSet presAssocID="{72B32169-557B-43CB-A940-337E4AE703C3}" presName="vert1" presStyleCnt="0"/>
      <dgm:spPr/>
    </dgm:pt>
    <dgm:pt modelId="{EAA19C19-46F5-4832-8D6F-E33ACF57D666}" type="pres">
      <dgm:prSet presAssocID="{DAE72E43-501B-4734-AB91-DF5DA28C9AB1}" presName="thickLine" presStyleLbl="alignNode1" presStyleIdx="1" presStyleCnt="3"/>
      <dgm:spPr/>
    </dgm:pt>
    <dgm:pt modelId="{4E56D6B9-B786-4B4A-8613-CED842634E46}" type="pres">
      <dgm:prSet presAssocID="{DAE72E43-501B-4734-AB91-DF5DA28C9AB1}" presName="horz1" presStyleCnt="0"/>
      <dgm:spPr/>
    </dgm:pt>
    <dgm:pt modelId="{421A031B-F274-4A6D-A832-2D4DA09420C6}" type="pres">
      <dgm:prSet presAssocID="{DAE72E43-501B-4734-AB91-DF5DA28C9AB1}" presName="tx1" presStyleLbl="revTx" presStyleIdx="1" presStyleCnt="3"/>
      <dgm:spPr/>
    </dgm:pt>
    <dgm:pt modelId="{4DB48790-CB20-4097-A9F3-11111A9BCA54}" type="pres">
      <dgm:prSet presAssocID="{DAE72E43-501B-4734-AB91-DF5DA28C9AB1}" presName="vert1" presStyleCnt="0"/>
      <dgm:spPr/>
    </dgm:pt>
    <dgm:pt modelId="{01330C05-AAEF-4C38-8014-CCFA89495618}" type="pres">
      <dgm:prSet presAssocID="{36F7548E-BCCD-4DB5-B8D5-494ABACF1971}" presName="thickLine" presStyleLbl="alignNode1" presStyleIdx="2" presStyleCnt="3"/>
      <dgm:spPr/>
    </dgm:pt>
    <dgm:pt modelId="{9AE4C57F-9A1F-448A-8598-C4D280D56671}" type="pres">
      <dgm:prSet presAssocID="{36F7548E-BCCD-4DB5-B8D5-494ABACF1971}" presName="horz1" presStyleCnt="0"/>
      <dgm:spPr/>
    </dgm:pt>
    <dgm:pt modelId="{6F8D50F1-B23D-44B5-BAB8-E526FFCB26FD}" type="pres">
      <dgm:prSet presAssocID="{36F7548E-BCCD-4DB5-B8D5-494ABACF1971}" presName="tx1" presStyleLbl="revTx" presStyleIdx="2" presStyleCnt="3"/>
      <dgm:spPr/>
    </dgm:pt>
    <dgm:pt modelId="{F865D1D5-06B9-4DBE-9801-299726BF38E6}" type="pres">
      <dgm:prSet presAssocID="{36F7548E-BCCD-4DB5-B8D5-494ABACF1971}" presName="vert1" presStyleCnt="0"/>
      <dgm:spPr/>
    </dgm:pt>
  </dgm:ptLst>
  <dgm:cxnLst>
    <dgm:cxn modelId="{77065A23-1EEA-4E2D-8DF4-2840B991BA87}" type="presOf" srcId="{DAE72E43-501B-4734-AB91-DF5DA28C9AB1}" destId="{421A031B-F274-4A6D-A832-2D4DA09420C6}" srcOrd="0" destOrd="0" presId="urn:microsoft.com/office/officeart/2008/layout/LinedList"/>
    <dgm:cxn modelId="{23630540-C606-428E-BD77-4375FFE0BE9B}" srcId="{4AACECE4-953C-4075-8D17-DCBCADF7FC9B}" destId="{72B32169-557B-43CB-A940-337E4AE703C3}" srcOrd="0" destOrd="0" parTransId="{C5952777-BE03-4684-A4A3-1E04364EE559}" sibTransId="{9AD57C93-A7A6-434E-B385-678AFF17DB44}"/>
    <dgm:cxn modelId="{E5033156-B6E0-468F-B796-74585A13EC64}" srcId="{4AACECE4-953C-4075-8D17-DCBCADF7FC9B}" destId="{36F7548E-BCCD-4DB5-B8D5-494ABACF1971}" srcOrd="2" destOrd="0" parTransId="{8958B8CC-7660-4973-A123-EF2222E6C0D4}" sibTransId="{E2814943-A315-4C17-B1A8-2BB608C009B8}"/>
    <dgm:cxn modelId="{7C3B475A-C52B-44B1-A24D-7A0D48CC10B4}" type="presOf" srcId="{36F7548E-BCCD-4DB5-B8D5-494ABACF1971}" destId="{6F8D50F1-B23D-44B5-BAB8-E526FFCB26FD}" srcOrd="0" destOrd="0" presId="urn:microsoft.com/office/officeart/2008/layout/LinedList"/>
    <dgm:cxn modelId="{CCC1AB85-15C0-4B01-8C16-8404B3C4F571}" type="presOf" srcId="{4AACECE4-953C-4075-8D17-DCBCADF7FC9B}" destId="{AE08DB4A-BB92-419F-B08F-C09EDD6F7A98}" srcOrd="0" destOrd="0" presId="urn:microsoft.com/office/officeart/2008/layout/LinedList"/>
    <dgm:cxn modelId="{BB586EB5-92AE-477D-AC15-CE6EE179DAD1}" srcId="{4AACECE4-953C-4075-8D17-DCBCADF7FC9B}" destId="{DAE72E43-501B-4734-AB91-DF5DA28C9AB1}" srcOrd="1" destOrd="0" parTransId="{CA5D9C9F-70DC-4300-B718-A7E34F3DA690}" sibTransId="{E67F7DBC-42CA-43DC-A769-9C3F6D67FC39}"/>
    <dgm:cxn modelId="{C4E884B5-40D0-4412-8189-2F42201E487F}" type="presOf" srcId="{72B32169-557B-43CB-A940-337E4AE703C3}" destId="{FB8FDFFC-7622-4D69-BB96-28194D0478F0}" srcOrd="0" destOrd="0" presId="urn:microsoft.com/office/officeart/2008/layout/LinedList"/>
    <dgm:cxn modelId="{1575B7FC-223E-465F-A970-E566E3E54191}" type="presParOf" srcId="{AE08DB4A-BB92-419F-B08F-C09EDD6F7A98}" destId="{5A55EC42-78B1-473A-9D37-FB3FC0DE7D20}" srcOrd="0" destOrd="0" presId="urn:microsoft.com/office/officeart/2008/layout/LinedList"/>
    <dgm:cxn modelId="{FE624DE3-DFA4-4228-80A5-09BF28B3403A}" type="presParOf" srcId="{AE08DB4A-BB92-419F-B08F-C09EDD6F7A98}" destId="{0C0A18AF-A374-40ED-A70C-2C171AA5CFAC}" srcOrd="1" destOrd="0" presId="urn:microsoft.com/office/officeart/2008/layout/LinedList"/>
    <dgm:cxn modelId="{66968E70-E786-4927-AE66-99ABFE1B7BDB}" type="presParOf" srcId="{0C0A18AF-A374-40ED-A70C-2C171AA5CFAC}" destId="{FB8FDFFC-7622-4D69-BB96-28194D0478F0}" srcOrd="0" destOrd="0" presId="urn:microsoft.com/office/officeart/2008/layout/LinedList"/>
    <dgm:cxn modelId="{E42469E9-5D78-4B25-A1E0-099E343D5075}" type="presParOf" srcId="{0C0A18AF-A374-40ED-A70C-2C171AA5CFAC}" destId="{4653C3D2-6D17-47DD-8C49-4F38B0DD4828}" srcOrd="1" destOrd="0" presId="urn:microsoft.com/office/officeart/2008/layout/LinedList"/>
    <dgm:cxn modelId="{A4BC9896-0648-4BB2-AF48-99A0E95C953B}" type="presParOf" srcId="{AE08DB4A-BB92-419F-B08F-C09EDD6F7A98}" destId="{EAA19C19-46F5-4832-8D6F-E33ACF57D666}" srcOrd="2" destOrd="0" presId="urn:microsoft.com/office/officeart/2008/layout/LinedList"/>
    <dgm:cxn modelId="{5582EFBA-1F13-481F-A7D1-A57296D91040}" type="presParOf" srcId="{AE08DB4A-BB92-419F-B08F-C09EDD6F7A98}" destId="{4E56D6B9-B786-4B4A-8613-CED842634E46}" srcOrd="3" destOrd="0" presId="urn:microsoft.com/office/officeart/2008/layout/LinedList"/>
    <dgm:cxn modelId="{1460603A-6F7F-4354-A0D3-58DA0BD37DEE}" type="presParOf" srcId="{4E56D6B9-B786-4B4A-8613-CED842634E46}" destId="{421A031B-F274-4A6D-A832-2D4DA09420C6}" srcOrd="0" destOrd="0" presId="urn:microsoft.com/office/officeart/2008/layout/LinedList"/>
    <dgm:cxn modelId="{A49C1457-8064-44B9-8E55-A5AB05BDF67A}" type="presParOf" srcId="{4E56D6B9-B786-4B4A-8613-CED842634E46}" destId="{4DB48790-CB20-4097-A9F3-11111A9BCA54}" srcOrd="1" destOrd="0" presId="urn:microsoft.com/office/officeart/2008/layout/LinedList"/>
    <dgm:cxn modelId="{E6CF8F81-6AD6-4C95-A14D-380E56CC79EF}" type="presParOf" srcId="{AE08DB4A-BB92-419F-B08F-C09EDD6F7A98}" destId="{01330C05-AAEF-4C38-8014-CCFA89495618}" srcOrd="4" destOrd="0" presId="urn:microsoft.com/office/officeart/2008/layout/LinedList"/>
    <dgm:cxn modelId="{50BDA42C-4609-40EC-9FBF-8F568D8F6EE0}" type="presParOf" srcId="{AE08DB4A-BB92-419F-B08F-C09EDD6F7A98}" destId="{9AE4C57F-9A1F-448A-8598-C4D280D56671}" srcOrd="5" destOrd="0" presId="urn:microsoft.com/office/officeart/2008/layout/LinedList"/>
    <dgm:cxn modelId="{7C7EF1E7-5647-406B-A688-28E905604F99}" type="presParOf" srcId="{9AE4C57F-9A1F-448A-8598-C4D280D56671}" destId="{6F8D50F1-B23D-44B5-BAB8-E526FFCB26FD}" srcOrd="0" destOrd="0" presId="urn:microsoft.com/office/officeart/2008/layout/LinedList"/>
    <dgm:cxn modelId="{AB212A5A-565E-4313-A5B1-96EE55B94636}" type="presParOf" srcId="{9AE4C57F-9A1F-448A-8598-C4D280D56671}" destId="{F865D1D5-06B9-4DBE-9801-299726BF38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F9BAF-2B54-41EA-83EC-E97373B56B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61082D-B410-48A3-BF4D-13939248D73F}">
      <dgm:prSet/>
      <dgm:spPr/>
      <dgm:t>
        <a:bodyPr/>
        <a:lstStyle/>
        <a:p>
          <a:pPr>
            <a:lnSpc>
              <a:spcPct val="100000"/>
            </a:lnSpc>
          </a:pPr>
          <a:r>
            <a:rPr lang="en-US"/>
            <a:t>In an </a:t>
          </a:r>
          <a:r>
            <a:rPr lang="en-US" b="1"/>
            <a:t>experimental study</a:t>
          </a:r>
          <a:r>
            <a:rPr lang="en-US"/>
            <a:t>, researchers assign subjects to experimental conditions called </a:t>
          </a:r>
          <a:r>
            <a:rPr lang="en-US" b="1"/>
            <a:t>treatments</a:t>
          </a:r>
          <a:r>
            <a:rPr lang="en-US"/>
            <a:t> and then observe outcomes of the response variable(s). </a:t>
          </a:r>
        </a:p>
      </dgm:t>
    </dgm:pt>
    <dgm:pt modelId="{CB17413F-9F2E-4FB6-8A69-B1AB7D4A92A8}" type="parTrans" cxnId="{F6B3BCF8-113E-48AE-859A-D7E7264CDCA8}">
      <dgm:prSet/>
      <dgm:spPr/>
      <dgm:t>
        <a:bodyPr/>
        <a:lstStyle/>
        <a:p>
          <a:endParaRPr lang="en-US"/>
        </a:p>
      </dgm:t>
    </dgm:pt>
    <dgm:pt modelId="{F43446C5-290B-4A3B-8C81-E2F620E48EF9}" type="sibTrans" cxnId="{F6B3BCF8-113E-48AE-859A-D7E7264CDCA8}">
      <dgm:prSet/>
      <dgm:spPr/>
      <dgm:t>
        <a:bodyPr/>
        <a:lstStyle/>
        <a:p>
          <a:endParaRPr lang="en-US"/>
        </a:p>
      </dgm:t>
    </dgm:pt>
    <dgm:pt modelId="{10C7FF49-EE21-4FC2-97F2-621A292788C3}">
      <dgm:prSet/>
      <dgm:spPr/>
      <dgm:t>
        <a:bodyPr/>
        <a:lstStyle/>
        <a:p>
          <a:pPr>
            <a:lnSpc>
              <a:spcPct val="100000"/>
            </a:lnSpc>
          </a:pPr>
          <a:r>
            <a:rPr lang="en-US"/>
            <a:t>In an </a:t>
          </a:r>
          <a:r>
            <a:rPr lang="en-US" b="1"/>
            <a:t>observational study </a:t>
          </a:r>
          <a:r>
            <a:rPr lang="en-US"/>
            <a:t>the researcher observes values of the response and explanatory variables in different subjects without any manipulation of the subjects in the study </a:t>
          </a:r>
        </a:p>
      </dgm:t>
    </dgm:pt>
    <dgm:pt modelId="{9FAC6B91-48E2-421C-A3FF-BCD0D094E973}" type="parTrans" cxnId="{82331EBC-C0E3-473D-B329-06090898C335}">
      <dgm:prSet/>
      <dgm:spPr/>
      <dgm:t>
        <a:bodyPr/>
        <a:lstStyle/>
        <a:p>
          <a:endParaRPr lang="en-US"/>
        </a:p>
      </dgm:t>
    </dgm:pt>
    <dgm:pt modelId="{5FD9248F-3EBA-40EF-A393-141D229CBF8F}" type="sibTrans" cxnId="{82331EBC-C0E3-473D-B329-06090898C335}">
      <dgm:prSet/>
      <dgm:spPr/>
      <dgm:t>
        <a:bodyPr/>
        <a:lstStyle/>
        <a:p>
          <a:endParaRPr lang="en-US"/>
        </a:p>
      </dgm:t>
    </dgm:pt>
    <dgm:pt modelId="{52AB3A3D-FC4B-4582-A882-E502D3CCE4DE}">
      <dgm:prSet/>
      <dgm:spPr/>
      <dgm:t>
        <a:bodyPr/>
        <a:lstStyle/>
        <a:p>
          <a:pPr>
            <a:lnSpc>
              <a:spcPct val="100000"/>
            </a:lnSpc>
          </a:pPr>
          <a:r>
            <a:rPr lang="en-US" dirty="0"/>
            <a:t>Which (if any) of the three studies we examined are experimental? Which are observational?</a:t>
          </a:r>
        </a:p>
      </dgm:t>
    </dgm:pt>
    <dgm:pt modelId="{F48A16C3-1163-4C06-A434-D82F6DA47103}" type="parTrans" cxnId="{6E974A50-EEEA-428A-8EED-23D1ADB4C34F}">
      <dgm:prSet/>
      <dgm:spPr/>
      <dgm:t>
        <a:bodyPr/>
        <a:lstStyle/>
        <a:p>
          <a:endParaRPr lang="en-US"/>
        </a:p>
      </dgm:t>
    </dgm:pt>
    <dgm:pt modelId="{2FF06C31-734D-49DB-AC68-DB3E2C08C9D6}" type="sibTrans" cxnId="{6E974A50-EEEA-428A-8EED-23D1ADB4C34F}">
      <dgm:prSet/>
      <dgm:spPr/>
      <dgm:t>
        <a:bodyPr/>
        <a:lstStyle/>
        <a:p>
          <a:endParaRPr lang="en-US"/>
        </a:p>
      </dgm:t>
    </dgm:pt>
    <dgm:pt modelId="{7968FCBC-9EBB-454F-9B53-9BA91CE3FD1C}" type="pres">
      <dgm:prSet presAssocID="{437F9BAF-2B54-41EA-83EC-E97373B56B74}" presName="root" presStyleCnt="0">
        <dgm:presLayoutVars>
          <dgm:dir/>
          <dgm:resizeHandles val="exact"/>
        </dgm:presLayoutVars>
      </dgm:prSet>
      <dgm:spPr/>
    </dgm:pt>
    <dgm:pt modelId="{EB6CF66D-6B5F-4D31-BF5B-18E68DFE68D3}" type="pres">
      <dgm:prSet presAssocID="{A661082D-B410-48A3-BF4D-13939248D73F}" presName="compNode" presStyleCnt="0"/>
      <dgm:spPr/>
    </dgm:pt>
    <dgm:pt modelId="{64915508-8938-461A-BDA0-570DC0C1966C}" type="pres">
      <dgm:prSet presAssocID="{A661082D-B410-48A3-BF4D-13939248D73F}" presName="bgRect" presStyleLbl="bgShp" presStyleIdx="0" presStyleCnt="3"/>
      <dgm:spPr/>
    </dgm:pt>
    <dgm:pt modelId="{C2232C65-3A55-4039-8413-8793C289412C}" type="pres">
      <dgm:prSet presAssocID="{A661082D-B410-48A3-BF4D-13939248D7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4520F25A-5AE7-49C6-9CE4-283845ABF8EA}" type="pres">
      <dgm:prSet presAssocID="{A661082D-B410-48A3-BF4D-13939248D73F}" presName="spaceRect" presStyleCnt="0"/>
      <dgm:spPr/>
    </dgm:pt>
    <dgm:pt modelId="{5A174DD6-9441-4CC3-A760-5186B5144DA4}" type="pres">
      <dgm:prSet presAssocID="{A661082D-B410-48A3-BF4D-13939248D73F}" presName="parTx" presStyleLbl="revTx" presStyleIdx="0" presStyleCnt="3">
        <dgm:presLayoutVars>
          <dgm:chMax val="0"/>
          <dgm:chPref val="0"/>
        </dgm:presLayoutVars>
      </dgm:prSet>
      <dgm:spPr/>
    </dgm:pt>
    <dgm:pt modelId="{ED34F73F-9B0C-4B4A-8C26-E3AE8BB8E5F7}" type="pres">
      <dgm:prSet presAssocID="{F43446C5-290B-4A3B-8C81-E2F620E48EF9}" presName="sibTrans" presStyleCnt="0"/>
      <dgm:spPr/>
    </dgm:pt>
    <dgm:pt modelId="{35B6CC78-CD87-45E3-9CEE-A1FD8BCF5EB3}" type="pres">
      <dgm:prSet presAssocID="{10C7FF49-EE21-4FC2-97F2-621A292788C3}" presName="compNode" presStyleCnt="0"/>
      <dgm:spPr/>
    </dgm:pt>
    <dgm:pt modelId="{6E979752-E94C-48F0-8297-7C03FB34E56D}" type="pres">
      <dgm:prSet presAssocID="{10C7FF49-EE21-4FC2-97F2-621A292788C3}" presName="bgRect" presStyleLbl="bgShp" presStyleIdx="1" presStyleCnt="3"/>
      <dgm:spPr/>
    </dgm:pt>
    <dgm:pt modelId="{AC7AC0BF-2B5B-4796-ADC9-7AAFDA8E71B9}" type="pres">
      <dgm:prSet presAssocID="{10C7FF49-EE21-4FC2-97F2-621A292788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E376B24-054F-455C-B081-BF40295F3A1E}" type="pres">
      <dgm:prSet presAssocID="{10C7FF49-EE21-4FC2-97F2-621A292788C3}" presName="spaceRect" presStyleCnt="0"/>
      <dgm:spPr/>
    </dgm:pt>
    <dgm:pt modelId="{11DD3115-5AEA-414A-833E-4D6C8E2C9F75}" type="pres">
      <dgm:prSet presAssocID="{10C7FF49-EE21-4FC2-97F2-621A292788C3}" presName="parTx" presStyleLbl="revTx" presStyleIdx="1" presStyleCnt="3">
        <dgm:presLayoutVars>
          <dgm:chMax val="0"/>
          <dgm:chPref val="0"/>
        </dgm:presLayoutVars>
      </dgm:prSet>
      <dgm:spPr/>
    </dgm:pt>
    <dgm:pt modelId="{F324CD7E-56A7-4D3A-A54F-DD1004FCA353}" type="pres">
      <dgm:prSet presAssocID="{5FD9248F-3EBA-40EF-A393-141D229CBF8F}" presName="sibTrans" presStyleCnt="0"/>
      <dgm:spPr/>
    </dgm:pt>
    <dgm:pt modelId="{A5CEAA64-7C8B-4ACD-87D5-C47E9A73E633}" type="pres">
      <dgm:prSet presAssocID="{52AB3A3D-FC4B-4582-A882-E502D3CCE4DE}" presName="compNode" presStyleCnt="0"/>
      <dgm:spPr/>
    </dgm:pt>
    <dgm:pt modelId="{06188888-6A3D-4E6D-AD4D-23FB8E9FF339}" type="pres">
      <dgm:prSet presAssocID="{52AB3A3D-FC4B-4582-A882-E502D3CCE4DE}" presName="bgRect" presStyleLbl="bgShp" presStyleIdx="2" presStyleCnt="3"/>
      <dgm:spPr/>
    </dgm:pt>
    <dgm:pt modelId="{AB741336-FDB3-4001-87ED-42425D4085F4}" type="pres">
      <dgm:prSet presAssocID="{52AB3A3D-FC4B-4582-A882-E502D3CCE4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under Magnifying Glass"/>
        </a:ext>
      </dgm:extLst>
    </dgm:pt>
    <dgm:pt modelId="{393AAECA-D2F3-448E-9EDD-D13BC8FE50FE}" type="pres">
      <dgm:prSet presAssocID="{52AB3A3D-FC4B-4582-A882-E502D3CCE4DE}" presName="spaceRect" presStyleCnt="0"/>
      <dgm:spPr/>
    </dgm:pt>
    <dgm:pt modelId="{B7ECC409-BA89-4C61-B658-FFCFE3ACE08D}" type="pres">
      <dgm:prSet presAssocID="{52AB3A3D-FC4B-4582-A882-E502D3CCE4DE}" presName="parTx" presStyleLbl="revTx" presStyleIdx="2" presStyleCnt="3">
        <dgm:presLayoutVars>
          <dgm:chMax val="0"/>
          <dgm:chPref val="0"/>
        </dgm:presLayoutVars>
      </dgm:prSet>
      <dgm:spPr/>
    </dgm:pt>
  </dgm:ptLst>
  <dgm:cxnLst>
    <dgm:cxn modelId="{439CDA2D-4646-4498-B6E9-965AABE7D97A}" type="presOf" srcId="{437F9BAF-2B54-41EA-83EC-E97373B56B74}" destId="{7968FCBC-9EBB-454F-9B53-9BA91CE3FD1C}" srcOrd="0" destOrd="0" presId="urn:microsoft.com/office/officeart/2018/2/layout/IconVerticalSolidList"/>
    <dgm:cxn modelId="{A2F37869-D115-43CF-9F97-81366D46564C}" type="presOf" srcId="{A661082D-B410-48A3-BF4D-13939248D73F}" destId="{5A174DD6-9441-4CC3-A760-5186B5144DA4}" srcOrd="0" destOrd="0" presId="urn:microsoft.com/office/officeart/2018/2/layout/IconVerticalSolidList"/>
    <dgm:cxn modelId="{6E974A50-EEEA-428A-8EED-23D1ADB4C34F}" srcId="{437F9BAF-2B54-41EA-83EC-E97373B56B74}" destId="{52AB3A3D-FC4B-4582-A882-E502D3CCE4DE}" srcOrd="2" destOrd="0" parTransId="{F48A16C3-1163-4C06-A434-D82F6DA47103}" sibTransId="{2FF06C31-734D-49DB-AC68-DB3E2C08C9D6}"/>
    <dgm:cxn modelId="{464CB970-0826-4402-8862-6EE172BF2B79}" type="presOf" srcId="{10C7FF49-EE21-4FC2-97F2-621A292788C3}" destId="{11DD3115-5AEA-414A-833E-4D6C8E2C9F75}" srcOrd="0" destOrd="0" presId="urn:microsoft.com/office/officeart/2018/2/layout/IconVerticalSolidList"/>
    <dgm:cxn modelId="{F7338459-7045-4DA5-9D60-82B9D89C83CC}" type="presOf" srcId="{52AB3A3D-FC4B-4582-A882-E502D3CCE4DE}" destId="{B7ECC409-BA89-4C61-B658-FFCFE3ACE08D}" srcOrd="0" destOrd="0" presId="urn:microsoft.com/office/officeart/2018/2/layout/IconVerticalSolidList"/>
    <dgm:cxn modelId="{82331EBC-C0E3-473D-B329-06090898C335}" srcId="{437F9BAF-2B54-41EA-83EC-E97373B56B74}" destId="{10C7FF49-EE21-4FC2-97F2-621A292788C3}" srcOrd="1" destOrd="0" parTransId="{9FAC6B91-48E2-421C-A3FF-BCD0D094E973}" sibTransId="{5FD9248F-3EBA-40EF-A393-141D229CBF8F}"/>
    <dgm:cxn modelId="{F6B3BCF8-113E-48AE-859A-D7E7264CDCA8}" srcId="{437F9BAF-2B54-41EA-83EC-E97373B56B74}" destId="{A661082D-B410-48A3-BF4D-13939248D73F}" srcOrd="0" destOrd="0" parTransId="{CB17413F-9F2E-4FB6-8A69-B1AB7D4A92A8}" sibTransId="{F43446C5-290B-4A3B-8C81-E2F620E48EF9}"/>
    <dgm:cxn modelId="{ABBD72BF-C07F-484C-8124-390A0251D20B}" type="presParOf" srcId="{7968FCBC-9EBB-454F-9B53-9BA91CE3FD1C}" destId="{EB6CF66D-6B5F-4D31-BF5B-18E68DFE68D3}" srcOrd="0" destOrd="0" presId="urn:microsoft.com/office/officeart/2018/2/layout/IconVerticalSolidList"/>
    <dgm:cxn modelId="{2B7FD10B-324E-4C22-ADC8-F52F9527F2FF}" type="presParOf" srcId="{EB6CF66D-6B5F-4D31-BF5B-18E68DFE68D3}" destId="{64915508-8938-461A-BDA0-570DC0C1966C}" srcOrd="0" destOrd="0" presId="urn:microsoft.com/office/officeart/2018/2/layout/IconVerticalSolidList"/>
    <dgm:cxn modelId="{C1301F6D-A1AE-4920-896E-9534B22102DA}" type="presParOf" srcId="{EB6CF66D-6B5F-4D31-BF5B-18E68DFE68D3}" destId="{C2232C65-3A55-4039-8413-8793C289412C}" srcOrd="1" destOrd="0" presId="urn:microsoft.com/office/officeart/2018/2/layout/IconVerticalSolidList"/>
    <dgm:cxn modelId="{8503ECBF-7CA1-4353-A957-D3F375ED7996}" type="presParOf" srcId="{EB6CF66D-6B5F-4D31-BF5B-18E68DFE68D3}" destId="{4520F25A-5AE7-49C6-9CE4-283845ABF8EA}" srcOrd="2" destOrd="0" presId="urn:microsoft.com/office/officeart/2018/2/layout/IconVerticalSolidList"/>
    <dgm:cxn modelId="{6CAFB9FF-3C8E-402D-A532-8D290D4FB65C}" type="presParOf" srcId="{EB6CF66D-6B5F-4D31-BF5B-18E68DFE68D3}" destId="{5A174DD6-9441-4CC3-A760-5186B5144DA4}" srcOrd="3" destOrd="0" presId="urn:microsoft.com/office/officeart/2018/2/layout/IconVerticalSolidList"/>
    <dgm:cxn modelId="{11D514C1-D9CA-43AE-B954-6C6AAED2A517}" type="presParOf" srcId="{7968FCBC-9EBB-454F-9B53-9BA91CE3FD1C}" destId="{ED34F73F-9B0C-4B4A-8C26-E3AE8BB8E5F7}" srcOrd="1" destOrd="0" presId="urn:microsoft.com/office/officeart/2018/2/layout/IconVerticalSolidList"/>
    <dgm:cxn modelId="{C6DB5309-0D20-4260-98BA-F5A99871FFB6}" type="presParOf" srcId="{7968FCBC-9EBB-454F-9B53-9BA91CE3FD1C}" destId="{35B6CC78-CD87-45E3-9CEE-A1FD8BCF5EB3}" srcOrd="2" destOrd="0" presId="urn:microsoft.com/office/officeart/2018/2/layout/IconVerticalSolidList"/>
    <dgm:cxn modelId="{7B1A68BC-E30B-4C7E-ACBB-88A057000FF6}" type="presParOf" srcId="{35B6CC78-CD87-45E3-9CEE-A1FD8BCF5EB3}" destId="{6E979752-E94C-48F0-8297-7C03FB34E56D}" srcOrd="0" destOrd="0" presId="urn:microsoft.com/office/officeart/2018/2/layout/IconVerticalSolidList"/>
    <dgm:cxn modelId="{E1D792B5-3EB3-4C29-BBC8-C4A330D1D70E}" type="presParOf" srcId="{35B6CC78-CD87-45E3-9CEE-A1FD8BCF5EB3}" destId="{AC7AC0BF-2B5B-4796-ADC9-7AAFDA8E71B9}" srcOrd="1" destOrd="0" presId="urn:microsoft.com/office/officeart/2018/2/layout/IconVerticalSolidList"/>
    <dgm:cxn modelId="{64F237DF-52B2-4443-8FD2-E219C28E3337}" type="presParOf" srcId="{35B6CC78-CD87-45E3-9CEE-A1FD8BCF5EB3}" destId="{CE376B24-054F-455C-B081-BF40295F3A1E}" srcOrd="2" destOrd="0" presId="urn:microsoft.com/office/officeart/2018/2/layout/IconVerticalSolidList"/>
    <dgm:cxn modelId="{FBC93868-1FF5-400E-88BA-09F67FDBE97D}" type="presParOf" srcId="{35B6CC78-CD87-45E3-9CEE-A1FD8BCF5EB3}" destId="{11DD3115-5AEA-414A-833E-4D6C8E2C9F75}" srcOrd="3" destOrd="0" presId="urn:microsoft.com/office/officeart/2018/2/layout/IconVerticalSolidList"/>
    <dgm:cxn modelId="{B714624D-A4A4-4B95-B266-9FCF4B971C89}" type="presParOf" srcId="{7968FCBC-9EBB-454F-9B53-9BA91CE3FD1C}" destId="{F324CD7E-56A7-4D3A-A54F-DD1004FCA353}" srcOrd="3" destOrd="0" presId="urn:microsoft.com/office/officeart/2018/2/layout/IconVerticalSolidList"/>
    <dgm:cxn modelId="{4A18725D-70A4-431E-A33B-893E06FC44AE}" type="presParOf" srcId="{7968FCBC-9EBB-454F-9B53-9BA91CE3FD1C}" destId="{A5CEAA64-7C8B-4ACD-87D5-C47E9A73E633}" srcOrd="4" destOrd="0" presId="urn:microsoft.com/office/officeart/2018/2/layout/IconVerticalSolidList"/>
    <dgm:cxn modelId="{71342BAE-4A8F-4619-A5FC-99899D147514}" type="presParOf" srcId="{A5CEAA64-7C8B-4ACD-87D5-C47E9A73E633}" destId="{06188888-6A3D-4E6D-AD4D-23FB8E9FF339}" srcOrd="0" destOrd="0" presId="urn:microsoft.com/office/officeart/2018/2/layout/IconVerticalSolidList"/>
    <dgm:cxn modelId="{4D2FA5A8-A061-4E80-A1F8-1E452952E023}" type="presParOf" srcId="{A5CEAA64-7C8B-4ACD-87D5-C47E9A73E633}" destId="{AB741336-FDB3-4001-87ED-42425D4085F4}" srcOrd="1" destOrd="0" presId="urn:microsoft.com/office/officeart/2018/2/layout/IconVerticalSolidList"/>
    <dgm:cxn modelId="{751A102F-5AD3-42A4-8FFB-8B8AE9560028}" type="presParOf" srcId="{A5CEAA64-7C8B-4ACD-87D5-C47E9A73E633}" destId="{393AAECA-D2F3-448E-9EDD-D13BC8FE50FE}" srcOrd="2" destOrd="0" presId="urn:microsoft.com/office/officeart/2018/2/layout/IconVerticalSolidList"/>
    <dgm:cxn modelId="{F9C546EA-7FCB-42B4-832A-28C7056C0B2A}" type="presParOf" srcId="{A5CEAA64-7C8B-4ACD-87D5-C47E9A73E633}" destId="{B7ECC409-BA89-4C61-B658-FFCFE3ACE0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5EC42-78B1-473A-9D37-FB3FC0DE7D20}">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FDFFC-7622-4D69-BB96-28194D0478F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Studies 1 and 3 conflict with the results of study 2 – which should we trust?</a:t>
          </a:r>
        </a:p>
      </dsp:txBody>
      <dsp:txXfrm>
        <a:off x="0" y="2703"/>
        <a:ext cx="6900512" cy="1843578"/>
      </dsp:txXfrm>
    </dsp:sp>
    <dsp:sp modelId="{EAA19C19-46F5-4832-8D6F-E33ACF57D666}">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A031B-F274-4A6D-A832-2D4DA09420C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Study and sampling designs can have a major impact on results… </a:t>
          </a:r>
        </a:p>
      </dsp:txBody>
      <dsp:txXfrm>
        <a:off x="0" y="1846281"/>
        <a:ext cx="6900512" cy="1843578"/>
      </dsp:txXfrm>
    </dsp:sp>
    <dsp:sp modelId="{01330C05-AAEF-4C38-8014-CCFA89495618}">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D50F1-B23D-44B5-BAB8-E526FFCB26F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Knowledge of different study designs helps guide us in deciding what research we should trust and when we should be skeptical. </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15508-8938-461A-BDA0-570DC0C1966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232C65-3A55-4039-8413-8793C289412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174DD6-9441-4CC3-A760-5186B5144DA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an </a:t>
          </a:r>
          <a:r>
            <a:rPr lang="en-US" sz="2100" b="1" kern="1200"/>
            <a:t>experimental study</a:t>
          </a:r>
          <a:r>
            <a:rPr lang="en-US" sz="2100" kern="1200"/>
            <a:t>, researchers assign subjects to experimental conditions called </a:t>
          </a:r>
          <a:r>
            <a:rPr lang="en-US" sz="2100" b="1" kern="1200"/>
            <a:t>treatments</a:t>
          </a:r>
          <a:r>
            <a:rPr lang="en-US" sz="2100" kern="1200"/>
            <a:t> and then observe outcomes of the response variable(s). </a:t>
          </a:r>
        </a:p>
      </dsp:txBody>
      <dsp:txXfrm>
        <a:off x="1435590" y="531"/>
        <a:ext cx="9080009" cy="1242935"/>
      </dsp:txXfrm>
    </dsp:sp>
    <dsp:sp modelId="{6E979752-E94C-48F0-8297-7C03FB34E56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AC0BF-2B5B-4796-ADC9-7AAFDA8E71B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D3115-5AEA-414A-833E-4D6C8E2C9F7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an </a:t>
          </a:r>
          <a:r>
            <a:rPr lang="en-US" sz="2100" b="1" kern="1200"/>
            <a:t>observational study </a:t>
          </a:r>
          <a:r>
            <a:rPr lang="en-US" sz="2100" kern="1200"/>
            <a:t>the researcher observes values of the response and explanatory variables in different subjects without any manipulation of the subjects in the study </a:t>
          </a:r>
        </a:p>
      </dsp:txBody>
      <dsp:txXfrm>
        <a:off x="1435590" y="1554201"/>
        <a:ext cx="9080009" cy="1242935"/>
      </dsp:txXfrm>
    </dsp:sp>
    <dsp:sp modelId="{06188888-6A3D-4E6D-AD4D-23FB8E9FF33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41336-FDB3-4001-87ED-42425D4085F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CC409-BA89-4C61-B658-FFCFE3ACE08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Which (if any) of the three studies we examined are experimental? Which are observational?</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rraceeyecentre.com.au/research-genetics-uveal-melanoma/"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anshen.com/article/9350375543/"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dirty="0"/>
              <a:t>Lecture 5 </a:t>
            </a:r>
            <a:br>
              <a:rPr lang="en-US" dirty="0"/>
            </a:br>
            <a:r>
              <a:rPr lang="en-US" dirty="0"/>
              <a:t>margin of error,</a:t>
            </a:r>
            <a:br>
              <a:rPr lang="en-US" dirty="0"/>
            </a:br>
            <a:r>
              <a:rPr lang="en-US" dirty="0"/>
              <a:t>Study and Sampling Designs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7A8-B01D-CB74-1D74-7A74E7139FAB}"/>
              </a:ext>
            </a:extLst>
          </p:cNvPr>
          <p:cNvSpPr>
            <a:spLocks noGrp="1"/>
          </p:cNvSpPr>
          <p:nvPr>
            <p:ph type="title"/>
          </p:nvPr>
        </p:nvSpPr>
        <p:spPr>
          <a:xfrm>
            <a:off x="190500" y="69850"/>
            <a:ext cx="10515600" cy="1325563"/>
          </a:xfrm>
        </p:spPr>
        <p:txBody>
          <a:bodyPr/>
          <a:lstStyle/>
          <a:p>
            <a:r>
              <a:rPr lang="en-US" dirty="0"/>
              <a:t>Sampling Distribution</a:t>
            </a:r>
          </a:p>
        </p:txBody>
      </p:sp>
      <p:pic>
        <p:nvPicPr>
          <p:cNvPr id="5" name="Picture 4">
            <a:extLst>
              <a:ext uri="{FF2B5EF4-FFF2-40B4-BE49-F238E27FC236}">
                <a16:creationId xmlns:a16="http://schemas.microsoft.com/office/drawing/2014/main" id="{36385016-377B-A9BE-E6C9-D675F5643F99}"/>
              </a:ext>
            </a:extLst>
          </p:cNvPr>
          <p:cNvPicPr>
            <a:picLocks noChangeAspect="1"/>
          </p:cNvPicPr>
          <p:nvPr/>
        </p:nvPicPr>
        <p:blipFill>
          <a:blip r:embed="rId2"/>
          <a:stretch>
            <a:fillRect/>
          </a:stretch>
        </p:blipFill>
        <p:spPr>
          <a:xfrm>
            <a:off x="190500" y="2780568"/>
            <a:ext cx="5682165" cy="3860862"/>
          </a:xfrm>
          <a:prstGeom prst="rect">
            <a:avLst/>
          </a:prstGeom>
        </p:spPr>
      </p:pic>
      <p:pic>
        <p:nvPicPr>
          <p:cNvPr id="7" name="Picture 6">
            <a:extLst>
              <a:ext uri="{FF2B5EF4-FFF2-40B4-BE49-F238E27FC236}">
                <a16:creationId xmlns:a16="http://schemas.microsoft.com/office/drawing/2014/main" id="{1CED2A7B-3232-62C8-8E71-FFC0C6BF9146}"/>
              </a:ext>
            </a:extLst>
          </p:cNvPr>
          <p:cNvPicPr>
            <a:picLocks noChangeAspect="1"/>
          </p:cNvPicPr>
          <p:nvPr/>
        </p:nvPicPr>
        <p:blipFill>
          <a:blip r:embed="rId3"/>
          <a:stretch>
            <a:fillRect/>
          </a:stretch>
        </p:blipFill>
        <p:spPr>
          <a:xfrm>
            <a:off x="6344150" y="2753665"/>
            <a:ext cx="5839330" cy="3887765"/>
          </a:xfrm>
          <a:prstGeom prst="rect">
            <a:avLst/>
          </a:prstGeom>
        </p:spPr>
      </p:pic>
      <p:sp>
        <p:nvSpPr>
          <p:cNvPr id="8" name="Arrow: Curved Down 7">
            <a:extLst>
              <a:ext uri="{FF2B5EF4-FFF2-40B4-BE49-F238E27FC236}">
                <a16:creationId xmlns:a16="http://schemas.microsoft.com/office/drawing/2014/main" id="{0EBE6D96-BE48-B090-BDA3-3130E739AA15}"/>
              </a:ext>
            </a:extLst>
          </p:cNvPr>
          <p:cNvSpPr/>
          <p:nvPr/>
        </p:nvSpPr>
        <p:spPr>
          <a:xfrm>
            <a:off x="4899891" y="2152880"/>
            <a:ext cx="2392218" cy="55460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59DC34C-79CC-960D-8EC6-E0BB75EC93F7}"/>
              </a:ext>
            </a:extLst>
          </p:cNvPr>
          <p:cNvSpPr txBox="1"/>
          <p:nvPr/>
        </p:nvSpPr>
        <p:spPr>
          <a:xfrm>
            <a:off x="5631770" y="1783548"/>
            <a:ext cx="928459" cy="369332"/>
          </a:xfrm>
          <a:prstGeom prst="rect">
            <a:avLst/>
          </a:prstGeom>
          <a:noFill/>
        </p:spPr>
        <p:txBody>
          <a:bodyPr wrap="none" rtlCol="0">
            <a:spAutoFit/>
          </a:bodyPr>
          <a:lstStyle/>
          <a:p>
            <a:r>
              <a:rPr lang="en-US" dirty="0"/>
              <a:t>Sample </a:t>
            </a:r>
          </a:p>
        </p:txBody>
      </p:sp>
    </p:spTree>
    <p:extLst>
      <p:ext uri="{BB962C8B-B14F-4D97-AF65-F5344CB8AC3E}">
        <p14:creationId xmlns:p14="http://schemas.microsoft.com/office/powerpoint/2010/main" val="555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E223-8B71-AFFA-B5C7-CBF4798E7E1A}"/>
              </a:ext>
            </a:extLst>
          </p:cNvPr>
          <p:cNvSpPr>
            <a:spLocks noGrp="1"/>
          </p:cNvSpPr>
          <p:nvPr>
            <p:ph type="title"/>
          </p:nvPr>
        </p:nvSpPr>
        <p:spPr/>
        <p:txBody>
          <a:bodyPr/>
          <a:lstStyle/>
          <a:p>
            <a:r>
              <a:rPr lang="en-US" dirty="0"/>
              <a:t>Margin of Error</a:t>
            </a:r>
          </a:p>
        </p:txBody>
      </p:sp>
      <p:sp>
        <p:nvSpPr>
          <p:cNvPr id="3" name="Content Placeholder 2">
            <a:extLst>
              <a:ext uri="{FF2B5EF4-FFF2-40B4-BE49-F238E27FC236}">
                <a16:creationId xmlns:a16="http://schemas.microsoft.com/office/drawing/2014/main" id="{7E2D358D-2CAC-688F-AE27-E390C8C11917}"/>
              </a:ext>
            </a:extLst>
          </p:cNvPr>
          <p:cNvSpPr>
            <a:spLocks noGrp="1"/>
          </p:cNvSpPr>
          <p:nvPr>
            <p:ph idx="1"/>
          </p:nvPr>
        </p:nvSpPr>
        <p:spPr>
          <a:xfrm>
            <a:off x="838200" y="1825625"/>
            <a:ext cx="5461000" cy="4351338"/>
          </a:xfrm>
        </p:spPr>
        <p:txBody>
          <a:bodyPr>
            <a:normAutofit fontScale="92500" lnSpcReduction="10000"/>
          </a:bodyPr>
          <a:lstStyle/>
          <a:p>
            <a:r>
              <a:rPr lang="en-US" dirty="0"/>
              <a:t>The </a:t>
            </a:r>
            <a:r>
              <a:rPr lang="en-US" b="1" dirty="0"/>
              <a:t>margin of error </a:t>
            </a:r>
            <a:r>
              <a:rPr lang="en-US" dirty="0"/>
              <a:t>of an estimate measures how far we expect an estimate to fall from the true value of a population parameter</a:t>
            </a:r>
          </a:p>
          <a:p>
            <a:endParaRPr lang="en-US" b="1" dirty="0"/>
          </a:p>
          <a:p>
            <a:r>
              <a:rPr lang="en-US" dirty="0"/>
              <a:t>It is a measure of the between sample variability in our estimate</a:t>
            </a:r>
          </a:p>
          <a:p>
            <a:endParaRPr lang="en-US" dirty="0"/>
          </a:p>
          <a:p>
            <a:r>
              <a:rPr lang="en-US" dirty="0"/>
              <a:t>It is the largest distance between the true population parameter and an estimate that is not an outlier</a:t>
            </a:r>
          </a:p>
        </p:txBody>
      </p:sp>
      <p:pic>
        <p:nvPicPr>
          <p:cNvPr id="5" name="Picture 4">
            <a:extLst>
              <a:ext uri="{FF2B5EF4-FFF2-40B4-BE49-F238E27FC236}">
                <a16:creationId xmlns:a16="http://schemas.microsoft.com/office/drawing/2014/main" id="{A81AB6AA-7806-20E9-027E-B2F0B29BFBBE}"/>
              </a:ext>
            </a:extLst>
          </p:cNvPr>
          <p:cNvPicPr>
            <a:picLocks noChangeAspect="1"/>
          </p:cNvPicPr>
          <p:nvPr/>
        </p:nvPicPr>
        <p:blipFill>
          <a:blip r:embed="rId2"/>
          <a:stretch>
            <a:fillRect/>
          </a:stretch>
        </p:blipFill>
        <p:spPr>
          <a:xfrm>
            <a:off x="6373649" y="684709"/>
            <a:ext cx="5818351" cy="4032909"/>
          </a:xfrm>
          <a:prstGeom prst="rect">
            <a:avLst/>
          </a:prstGeom>
        </p:spPr>
      </p:pic>
      <p:sp>
        <p:nvSpPr>
          <p:cNvPr id="4" name="Left Brace 3">
            <a:extLst>
              <a:ext uri="{FF2B5EF4-FFF2-40B4-BE49-F238E27FC236}">
                <a16:creationId xmlns:a16="http://schemas.microsoft.com/office/drawing/2014/main" id="{1AA04DD3-019E-D81D-1CA5-211344CA95D6}"/>
              </a:ext>
            </a:extLst>
          </p:cNvPr>
          <p:cNvSpPr/>
          <p:nvPr/>
        </p:nvSpPr>
        <p:spPr>
          <a:xfrm rot="16200000">
            <a:off x="9314876" y="2653290"/>
            <a:ext cx="563418" cy="469207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76E19BB-F19E-2172-F584-3CC9452BC0F2}"/>
              </a:ext>
            </a:extLst>
          </p:cNvPr>
          <p:cNvSpPr txBox="1"/>
          <p:nvPr/>
        </p:nvSpPr>
        <p:spPr>
          <a:xfrm>
            <a:off x="8239611" y="5347854"/>
            <a:ext cx="2713948" cy="369332"/>
          </a:xfrm>
          <a:prstGeom prst="rect">
            <a:avLst/>
          </a:prstGeom>
          <a:noFill/>
        </p:spPr>
        <p:txBody>
          <a:bodyPr wrap="none" rtlCol="0">
            <a:spAutoFit/>
          </a:bodyPr>
          <a:lstStyle/>
          <a:p>
            <a:r>
              <a:rPr lang="en-US" dirty="0"/>
              <a:t>Between sample variability</a:t>
            </a:r>
          </a:p>
        </p:txBody>
      </p:sp>
    </p:spTree>
    <p:extLst>
      <p:ext uri="{BB962C8B-B14F-4D97-AF65-F5344CB8AC3E}">
        <p14:creationId xmlns:p14="http://schemas.microsoft.com/office/powerpoint/2010/main" val="51443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5612-FBEE-C535-4078-7D65EE761365}"/>
              </a:ext>
            </a:extLst>
          </p:cNvPr>
          <p:cNvSpPr>
            <a:spLocks noGrp="1"/>
          </p:cNvSpPr>
          <p:nvPr>
            <p:ph type="title"/>
          </p:nvPr>
        </p:nvSpPr>
        <p:spPr/>
        <p:txBody>
          <a:bodyPr/>
          <a:lstStyle/>
          <a:p>
            <a:r>
              <a:rPr lang="en-US" dirty="0"/>
              <a:t>Sampling and Experimental Designs</a:t>
            </a:r>
          </a:p>
        </p:txBody>
      </p:sp>
    </p:spTree>
    <p:extLst>
      <p:ext uri="{BB962C8B-B14F-4D97-AF65-F5344CB8AC3E}">
        <p14:creationId xmlns:p14="http://schemas.microsoft.com/office/powerpoint/2010/main" val="61649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126A-FF53-A65E-9464-DF57F41AE740}"/>
              </a:ext>
            </a:extLst>
          </p:cNvPr>
          <p:cNvSpPr>
            <a:spLocks noGrp="1"/>
          </p:cNvSpPr>
          <p:nvPr>
            <p:ph type="title"/>
          </p:nvPr>
        </p:nvSpPr>
        <p:spPr>
          <a:xfrm>
            <a:off x="761803" y="350196"/>
            <a:ext cx="4646904" cy="1624520"/>
          </a:xfrm>
        </p:spPr>
        <p:txBody>
          <a:bodyPr anchor="ctr">
            <a:normAutofit/>
          </a:bodyPr>
          <a:lstStyle/>
          <a:p>
            <a:r>
              <a:rPr lang="en-US" sz="4000"/>
              <a:t>Case Study: Cell Phones and Health</a:t>
            </a:r>
          </a:p>
        </p:txBody>
      </p:sp>
      <p:sp>
        <p:nvSpPr>
          <p:cNvPr id="3" name="Content Placeholder 2">
            <a:extLst>
              <a:ext uri="{FF2B5EF4-FFF2-40B4-BE49-F238E27FC236}">
                <a16:creationId xmlns:a16="http://schemas.microsoft.com/office/drawing/2014/main" id="{2051DF81-BB1B-3853-55F6-8605EFF89A23}"/>
              </a:ext>
            </a:extLst>
          </p:cNvPr>
          <p:cNvSpPr>
            <a:spLocks noGrp="1"/>
          </p:cNvSpPr>
          <p:nvPr>
            <p:ph idx="1"/>
          </p:nvPr>
        </p:nvSpPr>
        <p:spPr>
          <a:xfrm>
            <a:off x="761802" y="2286000"/>
            <a:ext cx="4646905" cy="4221804"/>
          </a:xfrm>
        </p:spPr>
        <p:txBody>
          <a:bodyPr anchor="ctr">
            <a:normAutofit/>
          </a:bodyPr>
          <a:lstStyle/>
          <a:p>
            <a:pPr marL="0" indent="0">
              <a:buNone/>
            </a:pPr>
            <a:r>
              <a:rPr lang="en-US" sz="2400" dirty="0"/>
              <a:t>Cell phones emit electromagnetic radiation, and a cell phone’s antenna is the main source of this energy. The closer the antenna is to a person’s head, the greater the exposure to radiation. When cell phones started to become popular in the early 2000’s , there was concern over the potential health risks they posed to users. Several studies explored the possibility of such risks</a:t>
            </a:r>
            <a:endParaRPr lang="en-US" sz="2000" dirty="0"/>
          </a:p>
        </p:txBody>
      </p:sp>
      <p:pic>
        <p:nvPicPr>
          <p:cNvPr id="5" name="Picture 4" descr="Mobile device with apps">
            <a:extLst>
              <a:ext uri="{FF2B5EF4-FFF2-40B4-BE49-F238E27FC236}">
                <a16:creationId xmlns:a16="http://schemas.microsoft.com/office/drawing/2014/main" id="{152D8A29-F405-4684-CBE8-C92CF0F2408A}"/>
              </a:ext>
            </a:extLst>
          </p:cNvPr>
          <p:cNvPicPr>
            <a:picLocks noChangeAspect="1"/>
          </p:cNvPicPr>
          <p:nvPr/>
        </p:nvPicPr>
        <p:blipFill rotWithShape="1">
          <a:blip r:embed="rId2"/>
          <a:srcRect l="44757" r="5187"/>
          <a:stretch/>
        </p:blipFill>
        <p:spPr>
          <a:xfrm>
            <a:off x="6096000" y="1"/>
            <a:ext cx="6102825" cy="6858000"/>
          </a:xfrm>
          <a:prstGeom prst="rect">
            <a:avLst/>
          </a:prstGeom>
        </p:spPr>
      </p:pic>
    </p:spTree>
    <p:extLst>
      <p:ext uri="{BB962C8B-B14F-4D97-AF65-F5344CB8AC3E}">
        <p14:creationId xmlns:p14="http://schemas.microsoft.com/office/powerpoint/2010/main" val="153356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of a brown eye&#10;&#10;Description automatically generated">
            <a:extLst>
              <a:ext uri="{FF2B5EF4-FFF2-40B4-BE49-F238E27FC236}">
                <a16:creationId xmlns:a16="http://schemas.microsoft.com/office/drawing/2014/main" id="{B8714001-5623-1697-6639-0C21BA92760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007" r="19827"/>
          <a:stretch/>
        </p:blipFill>
        <p:spPr>
          <a:xfrm>
            <a:off x="-1" y="-2"/>
            <a:ext cx="5410198" cy="6858002"/>
          </a:xfrm>
          <a:prstGeom prst="rect">
            <a:avLst/>
          </a:prstGeom>
        </p:spPr>
      </p:pic>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a:xfrm>
            <a:off x="6115317" y="405685"/>
            <a:ext cx="5464968" cy="1559301"/>
          </a:xfrm>
        </p:spPr>
        <p:txBody>
          <a:bodyPr>
            <a:normAutofit/>
          </a:bodyPr>
          <a:lstStyle/>
          <a:p>
            <a:r>
              <a:rPr lang="en-US" sz="4000"/>
              <a:t>The German Study (Stang et al., 2001)</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6115317" y="2743200"/>
            <a:ext cx="5247340" cy="3496878"/>
          </a:xfrm>
        </p:spPr>
        <p:txBody>
          <a:bodyPr anchor="ctr">
            <a:normAutofit/>
          </a:bodyPr>
          <a:lstStyle/>
          <a:p>
            <a:r>
              <a:rPr lang="en-US" sz="2000"/>
              <a:t>This study compared 118 patients with a rare form of eye cancer called uveal melanoma to 475 healthy patients who did not have this eye cancer. </a:t>
            </a:r>
          </a:p>
          <a:p>
            <a:endParaRPr lang="en-US" sz="2000"/>
          </a:p>
          <a:p>
            <a:r>
              <a:rPr lang="en-US" sz="2000"/>
              <a:t>Cell phone use was measured using a questionnaire </a:t>
            </a:r>
          </a:p>
          <a:p>
            <a:endParaRPr lang="en-US" sz="2000"/>
          </a:p>
          <a:p>
            <a:r>
              <a:rPr lang="en-US" sz="2000"/>
              <a:t>Findings: on average, the eye cancer patients used cell phones more often </a:t>
            </a:r>
          </a:p>
        </p:txBody>
      </p:sp>
    </p:spTree>
    <p:extLst>
      <p:ext uri="{BB962C8B-B14F-4D97-AF65-F5344CB8AC3E}">
        <p14:creationId xmlns:p14="http://schemas.microsoft.com/office/powerpoint/2010/main" val="195620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p:txBody>
          <a:bodyPr/>
          <a:lstStyle/>
          <a:p>
            <a:r>
              <a:rPr lang="en-US" dirty="0"/>
              <a:t>Study 1: The German Study (</a:t>
            </a:r>
            <a:r>
              <a:rPr lang="en-US" dirty="0" err="1"/>
              <a:t>Stang</a:t>
            </a:r>
            <a:r>
              <a:rPr lang="en-US" dirty="0"/>
              <a:t> et al., 2001)</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838200" y="1825624"/>
            <a:ext cx="6310745" cy="4870739"/>
          </a:xfrm>
        </p:spPr>
        <p:txBody>
          <a:bodyPr>
            <a:normAutofit fontScale="85000" lnSpcReduction="10000"/>
          </a:bodyPr>
          <a:lstStyle/>
          <a:p>
            <a:r>
              <a:rPr lang="en-US" dirty="0"/>
              <a:t>What is question the authors are trying to answer with data?</a:t>
            </a:r>
          </a:p>
          <a:p>
            <a:pPr marL="0" indent="0">
              <a:buNone/>
            </a:pPr>
            <a:r>
              <a:rPr lang="en-US" dirty="0">
                <a:solidFill>
                  <a:srgbClr val="FF0000"/>
                </a:solidFill>
              </a:rPr>
              <a:t>Is cell phone use associated with uveal melanoma?</a:t>
            </a:r>
          </a:p>
          <a:p>
            <a:endParaRPr lang="en-US" dirty="0"/>
          </a:p>
          <a:p>
            <a:r>
              <a:rPr lang="en-US" dirty="0"/>
              <a:t>What is the population?</a:t>
            </a:r>
          </a:p>
          <a:p>
            <a:pPr marL="0" indent="0">
              <a:buNone/>
            </a:pPr>
            <a:r>
              <a:rPr lang="en-US" dirty="0">
                <a:solidFill>
                  <a:srgbClr val="FF0000"/>
                </a:solidFill>
              </a:rPr>
              <a:t>All citizens living in Germany</a:t>
            </a:r>
          </a:p>
          <a:p>
            <a:endParaRPr lang="en-US" dirty="0"/>
          </a:p>
          <a:p>
            <a:r>
              <a:rPr lang="en-US" dirty="0"/>
              <a:t>What is the sample?</a:t>
            </a:r>
          </a:p>
          <a:p>
            <a:pPr marL="0" indent="0">
              <a:buNone/>
            </a:pPr>
            <a:r>
              <a:rPr lang="en-US" dirty="0">
                <a:solidFill>
                  <a:srgbClr val="FF0000"/>
                </a:solidFill>
              </a:rPr>
              <a:t>Two samples are taken: one taken from the subpopulation of people with uveal melanoma, another taken from the subpopulation of people without uveal melanoma </a:t>
            </a:r>
          </a:p>
        </p:txBody>
      </p:sp>
      <p:sp>
        <p:nvSpPr>
          <p:cNvPr id="4" name="Oval 3">
            <a:extLst>
              <a:ext uri="{FF2B5EF4-FFF2-40B4-BE49-F238E27FC236}">
                <a16:creationId xmlns:a16="http://schemas.microsoft.com/office/drawing/2014/main" id="{1195E085-6CDD-0350-C783-B151FA13D18A}"/>
              </a:ext>
            </a:extLst>
          </p:cNvPr>
          <p:cNvSpPr/>
          <p:nvPr/>
        </p:nvSpPr>
        <p:spPr>
          <a:xfrm>
            <a:off x="7587673" y="2134033"/>
            <a:ext cx="3999346" cy="2761673"/>
          </a:xfrm>
          <a:prstGeom prst="ellipse">
            <a:avLst/>
          </a:prstGeom>
          <a:solidFill>
            <a:schemeClr val="accent1">
              <a:lumMod val="20000"/>
              <a:lumOff val="8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87F271B8-AED8-E1EC-DF13-159E17480ABC}"/>
              </a:ext>
            </a:extLst>
          </p:cNvPr>
          <p:cNvSpPr/>
          <p:nvPr/>
        </p:nvSpPr>
        <p:spPr>
          <a:xfrm>
            <a:off x="9952183" y="2780723"/>
            <a:ext cx="1634836" cy="1357745"/>
          </a:xfrm>
          <a:prstGeom prst="ellipse">
            <a:avLst/>
          </a:prstGeom>
          <a:solidFill>
            <a:schemeClr val="accent2">
              <a:lumMod val="20000"/>
              <a:lumOff val="80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Uveal melanoma</a:t>
            </a:r>
          </a:p>
        </p:txBody>
      </p:sp>
      <p:sp>
        <p:nvSpPr>
          <p:cNvPr id="6" name="TextBox 5">
            <a:extLst>
              <a:ext uri="{FF2B5EF4-FFF2-40B4-BE49-F238E27FC236}">
                <a16:creationId xmlns:a16="http://schemas.microsoft.com/office/drawing/2014/main" id="{829A2AEF-14D0-9CF0-5647-74DEC1C18690}"/>
              </a:ext>
            </a:extLst>
          </p:cNvPr>
          <p:cNvSpPr txBox="1"/>
          <p:nvPr/>
        </p:nvSpPr>
        <p:spPr>
          <a:xfrm>
            <a:off x="7804727" y="1553017"/>
            <a:ext cx="3290003" cy="461665"/>
          </a:xfrm>
          <a:prstGeom prst="rect">
            <a:avLst/>
          </a:prstGeom>
          <a:noFill/>
        </p:spPr>
        <p:txBody>
          <a:bodyPr wrap="none" rtlCol="0">
            <a:spAutoFit/>
          </a:bodyPr>
          <a:lstStyle/>
          <a:p>
            <a:r>
              <a:rPr lang="en-US" sz="2400" b="1" dirty="0"/>
              <a:t>The German population </a:t>
            </a:r>
          </a:p>
        </p:txBody>
      </p:sp>
      <p:sp>
        <p:nvSpPr>
          <p:cNvPr id="7" name="TextBox 6">
            <a:extLst>
              <a:ext uri="{FF2B5EF4-FFF2-40B4-BE49-F238E27FC236}">
                <a16:creationId xmlns:a16="http://schemas.microsoft.com/office/drawing/2014/main" id="{6B822BC8-0837-69E3-3D0E-F470605C7828}"/>
              </a:ext>
            </a:extLst>
          </p:cNvPr>
          <p:cNvSpPr txBox="1"/>
          <p:nvPr/>
        </p:nvSpPr>
        <p:spPr>
          <a:xfrm>
            <a:off x="7736953" y="3339800"/>
            <a:ext cx="2102948" cy="369332"/>
          </a:xfrm>
          <a:prstGeom prst="rect">
            <a:avLst/>
          </a:prstGeom>
          <a:noFill/>
        </p:spPr>
        <p:txBody>
          <a:bodyPr wrap="none" rtlCol="0">
            <a:spAutoFit/>
          </a:bodyPr>
          <a:lstStyle/>
          <a:p>
            <a:r>
              <a:rPr lang="en-US" b="1" dirty="0"/>
              <a:t>No uveal melanoma</a:t>
            </a:r>
          </a:p>
        </p:txBody>
      </p:sp>
      <p:grpSp>
        <p:nvGrpSpPr>
          <p:cNvPr id="20" name="Group 19">
            <a:extLst>
              <a:ext uri="{FF2B5EF4-FFF2-40B4-BE49-F238E27FC236}">
                <a16:creationId xmlns:a16="http://schemas.microsoft.com/office/drawing/2014/main" id="{137348E4-88D1-82D3-EB99-19D647A31DFF}"/>
              </a:ext>
            </a:extLst>
          </p:cNvPr>
          <p:cNvGrpSpPr/>
          <p:nvPr/>
        </p:nvGrpSpPr>
        <p:grpSpPr>
          <a:xfrm>
            <a:off x="8183418" y="3833091"/>
            <a:ext cx="3006604" cy="2873087"/>
            <a:chOff x="8183418" y="3833091"/>
            <a:chExt cx="3006604" cy="2873087"/>
          </a:xfrm>
        </p:grpSpPr>
        <p:sp>
          <p:nvSpPr>
            <p:cNvPr id="11" name="Rectangle 10">
              <a:extLst>
                <a:ext uri="{FF2B5EF4-FFF2-40B4-BE49-F238E27FC236}">
                  <a16:creationId xmlns:a16="http://schemas.microsoft.com/office/drawing/2014/main" id="{DFBAE3EF-C37F-D114-F48B-0100F0439FC4}"/>
                </a:ext>
              </a:extLst>
            </p:cNvPr>
            <p:cNvSpPr/>
            <p:nvPr/>
          </p:nvSpPr>
          <p:spPr>
            <a:xfrm>
              <a:off x="8183418" y="5542396"/>
              <a:ext cx="3001818" cy="1163782"/>
            </a:xfrm>
            <a:prstGeom prst="rect">
              <a:avLst/>
            </a:prstGeom>
            <a:solidFill>
              <a:schemeClr val="accent1">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342787E-D031-C959-B31B-7E3B309AC045}"/>
                </a:ext>
              </a:extLst>
            </p:cNvPr>
            <p:cNvSpPr/>
            <p:nvPr/>
          </p:nvSpPr>
          <p:spPr>
            <a:xfrm>
              <a:off x="9942945" y="5542396"/>
              <a:ext cx="1242291" cy="1163782"/>
            </a:xfrm>
            <a:prstGeom prst="rect">
              <a:avLst/>
            </a:prstGeom>
            <a:solidFill>
              <a:schemeClr val="accent2">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8E98C7A-EC53-88A4-3E94-DEA6588F8B50}"/>
                </a:ext>
              </a:extLst>
            </p:cNvPr>
            <p:cNvCxnSpPr/>
            <p:nvPr/>
          </p:nvCxnSpPr>
          <p:spPr>
            <a:xfrm flipH="1">
              <a:off x="10564090" y="3833091"/>
              <a:ext cx="288637" cy="20227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CBF6BD-F4F6-8B4B-298E-8273C24B635A}"/>
                </a:ext>
              </a:extLst>
            </p:cNvPr>
            <p:cNvCxnSpPr>
              <a:cxnSpLocks/>
            </p:cNvCxnSpPr>
            <p:nvPr/>
          </p:nvCxnSpPr>
          <p:spPr>
            <a:xfrm>
              <a:off x="8401626" y="3925455"/>
              <a:ext cx="356032" cy="18657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A875C0-9341-E5B5-624C-AA77665599A2}"/>
                </a:ext>
              </a:extLst>
            </p:cNvPr>
            <p:cNvSpPr txBox="1"/>
            <p:nvPr/>
          </p:nvSpPr>
          <p:spPr>
            <a:xfrm>
              <a:off x="8315314" y="5822857"/>
              <a:ext cx="1237839" cy="369332"/>
            </a:xfrm>
            <a:prstGeom prst="rect">
              <a:avLst/>
            </a:prstGeom>
            <a:noFill/>
          </p:spPr>
          <p:txBody>
            <a:bodyPr wrap="none" rtlCol="0">
              <a:spAutoFit/>
            </a:bodyPr>
            <a:lstStyle/>
            <a:p>
              <a:r>
                <a:rPr lang="en-US" dirty="0"/>
                <a:t>475 people</a:t>
              </a:r>
            </a:p>
          </p:txBody>
        </p:sp>
        <p:sp>
          <p:nvSpPr>
            <p:cNvPr id="19" name="TextBox 18">
              <a:extLst>
                <a:ext uri="{FF2B5EF4-FFF2-40B4-BE49-F238E27FC236}">
                  <a16:creationId xmlns:a16="http://schemas.microsoft.com/office/drawing/2014/main" id="{AB292300-5B0E-D551-1534-A850FB72FA78}"/>
                </a:ext>
              </a:extLst>
            </p:cNvPr>
            <p:cNvSpPr txBox="1"/>
            <p:nvPr/>
          </p:nvSpPr>
          <p:spPr>
            <a:xfrm>
              <a:off x="9952183" y="5855855"/>
              <a:ext cx="1237839" cy="369332"/>
            </a:xfrm>
            <a:prstGeom prst="rect">
              <a:avLst/>
            </a:prstGeom>
            <a:noFill/>
          </p:spPr>
          <p:txBody>
            <a:bodyPr wrap="none" rtlCol="0">
              <a:spAutoFit/>
            </a:bodyPr>
            <a:lstStyle/>
            <a:p>
              <a:r>
                <a:rPr lang="en-US" dirty="0"/>
                <a:t>118 people</a:t>
              </a:r>
            </a:p>
          </p:txBody>
        </p:sp>
      </p:grpSp>
    </p:spTree>
    <p:extLst>
      <p:ext uri="{BB962C8B-B14F-4D97-AF65-F5344CB8AC3E}">
        <p14:creationId xmlns:p14="http://schemas.microsoft.com/office/powerpoint/2010/main" val="128801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an of a human brain in a neurology clinic">
            <a:extLst>
              <a:ext uri="{FF2B5EF4-FFF2-40B4-BE49-F238E27FC236}">
                <a16:creationId xmlns:a16="http://schemas.microsoft.com/office/drawing/2014/main" id="{262593B7-AB0F-0125-204C-77FA6674570B}"/>
              </a:ext>
            </a:extLst>
          </p:cNvPr>
          <p:cNvPicPr>
            <a:picLocks noChangeAspect="1"/>
          </p:cNvPicPr>
          <p:nvPr/>
        </p:nvPicPr>
        <p:blipFill rotWithShape="1">
          <a:blip r:embed="rId2"/>
          <a:srcRect l="40833"/>
          <a:stretch/>
        </p:blipFill>
        <p:spPr>
          <a:xfrm>
            <a:off x="-1" y="-2"/>
            <a:ext cx="5410198" cy="6858002"/>
          </a:xfrm>
          <a:prstGeom prst="rect">
            <a:avLst/>
          </a:prstGeom>
        </p:spPr>
      </p:pic>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a:xfrm>
            <a:off x="6115317" y="405685"/>
            <a:ext cx="5464968" cy="1559301"/>
          </a:xfrm>
        </p:spPr>
        <p:txBody>
          <a:bodyPr>
            <a:normAutofit/>
          </a:bodyPr>
          <a:lstStyle/>
          <a:p>
            <a:r>
              <a:rPr lang="en-US" sz="4000" dirty="0"/>
              <a:t>Study 2: The British Study (Hepworth et al., 2006)</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6115317" y="2743200"/>
            <a:ext cx="5247340" cy="3496878"/>
          </a:xfrm>
        </p:spPr>
        <p:txBody>
          <a:bodyPr anchor="ctr">
            <a:normAutofit/>
          </a:bodyPr>
          <a:lstStyle/>
          <a:p>
            <a:r>
              <a:rPr lang="en-US" sz="2000"/>
              <a:t>This study compared 966 patients with brain cancer to 1,716 healthy patients who did not have brain cancer. </a:t>
            </a:r>
          </a:p>
          <a:p>
            <a:endParaRPr lang="en-US" sz="2000"/>
          </a:p>
          <a:p>
            <a:r>
              <a:rPr lang="en-US" sz="2000"/>
              <a:t>Cell phone use was measured using a questionnaire </a:t>
            </a:r>
          </a:p>
          <a:p>
            <a:endParaRPr lang="en-US" sz="2000"/>
          </a:p>
          <a:p>
            <a:r>
              <a:rPr lang="en-US" sz="2000"/>
              <a:t>Findings: cell phone use for the two groups was similar</a:t>
            </a:r>
          </a:p>
        </p:txBody>
      </p:sp>
    </p:spTree>
    <p:extLst>
      <p:ext uri="{BB962C8B-B14F-4D97-AF65-F5344CB8AC3E}">
        <p14:creationId xmlns:p14="http://schemas.microsoft.com/office/powerpoint/2010/main" val="411645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p:txBody>
          <a:bodyPr/>
          <a:lstStyle/>
          <a:p>
            <a:r>
              <a:rPr lang="en-US" dirty="0"/>
              <a:t>The British Study (Hepworth et al., 2006)</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838200" y="1825624"/>
            <a:ext cx="6310745" cy="4870739"/>
          </a:xfrm>
        </p:spPr>
        <p:txBody>
          <a:bodyPr>
            <a:normAutofit fontScale="92500" lnSpcReduction="20000"/>
          </a:bodyPr>
          <a:lstStyle/>
          <a:p>
            <a:r>
              <a:rPr lang="en-US" dirty="0"/>
              <a:t>What is question the authors are trying to answer with data?</a:t>
            </a:r>
          </a:p>
          <a:p>
            <a:pPr marL="0" indent="0">
              <a:buNone/>
            </a:pPr>
            <a:r>
              <a:rPr lang="en-US" dirty="0">
                <a:solidFill>
                  <a:srgbClr val="FF0000"/>
                </a:solidFill>
              </a:rPr>
              <a:t>Is cell phone use associated with brain cancer?</a:t>
            </a:r>
          </a:p>
          <a:p>
            <a:endParaRPr lang="en-US" dirty="0"/>
          </a:p>
          <a:p>
            <a:r>
              <a:rPr lang="en-US" dirty="0"/>
              <a:t>What is the population?</a:t>
            </a:r>
          </a:p>
          <a:p>
            <a:pPr marL="0" indent="0">
              <a:buNone/>
            </a:pPr>
            <a:r>
              <a:rPr lang="en-US" dirty="0">
                <a:solidFill>
                  <a:srgbClr val="FF0000"/>
                </a:solidFill>
              </a:rPr>
              <a:t>All citizens living in Great Britain</a:t>
            </a:r>
          </a:p>
          <a:p>
            <a:endParaRPr lang="en-US" dirty="0"/>
          </a:p>
          <a:p>
            <a:r>
              <a:rPr lang="en-US" dirty="0"/>
              <a:t>What is the sample?</a:t>
            </a:r>
          </a:p>
          <a:p>
            <a:pPr marL="0" indent="0">
              <a:buNone/>
            </a:pPr>
            <a:r>
              <a:rPr lang="en-US" dirty="0">
                <a:solidFill>
                  <a:srgbClr val="FF0000"/>
                </a:solidFill>
              </a:rPr>
              <a:t>Two samples are taken: one taken from the subpopulation of people with brain cancer and another taken from the subpopulation of people without brain cancer </a:t>
            </a:r>
          </a:p>
        </p:txBody>
      </p:sp>
      <p:sp>
        <p:nvSpPr>
          <p:cNvPr id="4" name="Oval 3">
            <a:extLst>
              <a:ext uri="{FF2B5EF4-FFF2-40B4-BE49-F238E27FC236}">
                <a16:creationId xmlns:a16="http://schemas.microsoft.com/office/drawing/2014/main" id="{1195E085-6CDD-0350-C783-B151FA13D18A}"/>
              </a:ext>
            </a:extLst>
          </p:cNvPr>
          <p:cNvSpPr/>
          <p:nvPr/>
        </p:nvSpPr>
        <p:spPr>
          <a:xfrm>
            <a:off x="7587673" y="2134033"/>
            <a:ext cx="3999346" cy="2761673"/>
          </a:xfrm>
          <a:prstGeom prst="ellipse">
            <a:avLst/>
          </a:prstGeom>
          <a:solidFill>
            <a:schemeClr val="accent1">
              <a:lumMod val="20000"/>
              <a:lumOff val="80000"/>
            </a:schemeClr>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87F271B8-AED8-E1EC-DF13-159E17480ABC}"/>
              </a:ext>
            </a:extLst>
          </p:cNvPr>
          <p:cNvSpPr/>
          <p:nvPr/>
        </p:nvSpPr>
        <p:spPr>
          <a:xfrm>
            <a:off x="9952183" y="2780723"/>
            <a:ext cx="1634836" cy="1357745"/>
          </a:xfrm>
          <a:prstGeom prst="ellipse">
            <a:avLst/>
          </a:prstGeom>
          <a:solidFill>
            <a:schemeClr val="accent2">
              <a:lumMod val="20000"/>
              <a:lumOff val="80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Brain Cancer</a:t>
            </a:r>
          </a:p>
        </p:txBody>
      </p:sp>
      <p:sp>
        <p:nvSpPr>
          <p:cNvPr id="6" name="TextBox 5">
            <a:extLst>
              <a:ext uri="{FF2B5EF4-FFF2-40B4-BE49-F238E27FC236}">
                <a16:creationId xmlns:a16="http://schemas.microsoft.com/office/drawing/2014/main" id="{829A2AEF-14D0-9CF0-5647-74DEC1C18690}"/>
              </a:ext>
            </a:extLst>
          </p:cNvPr>
          <p:cNvSpPr txBox="1"/>
          <p:nvPr/>
        </p:nvSpPr>
        <p:spPr>
          <a:xfrm>
            <a:off x="7804727" y="1553017"/>
            <a:ext cx="3091231" cy="461665"/>
          </a:xfrm>
          <a:prstGeom prst="rect">
            <a:avLst/>
          </a:prstGeom>
          <a:noFill/>
        </p:spPr>
        <p:txBody>
          <a:bodyPr wrap="none" rtlCol="0">
            <a:spAutoFit/>
          </a:bodyPr>
          <a:lstStyle/>
          <a:p>
            <a:r>
              <a:rPr lang="en-US" sz="2400" b="1" dirty="0"/>
              <a:t>The British population </a:t>
            </a:r>
          </a:p>
        </p:txBody>
      </p:sp>
      <p:sp>
        <p:nvSpPr>
          <p:cNvPr id="7" name="TextBox 6">
            <a:extLst>
              <a:ext uri="{FF2B5EF4-FFF2-40B4-BE49-F238E27FC236}">
                <a16:creationId xmlns:a16="http://schemas.microsoft.com/office/drawing/2014/main" id="{6B822BC8-0837-69E3-3D0E-F470605C7828}"/>
              </a:ext>
            </a:extLst>
          </p:cNvPr>
          <p:cNvSpPr txBox="1"/>
          <p:nvPr/>
        </p:nvSpPr>
        <p:spPr>
          <a:xfrm>
            <a:off x="7736953" y="3339800"/>
            <a:ext cx="1685077" cy="369332"/>
          </a:xfrm>
          <a:prstGeom prst="rect">
            <a:avLst/>
          </a:prstGeom>
          <a:noFill/>
        </p:spPr>
        <p:txBody>
          <a:bodyPr wrap="none" rtlCol="0">
            <a:spAutoFit/>
          </a:bodyPr>
          <a:lstStyle/>
          <a:p>
            <a:r>
              <a:rPr lang="en-US" b="1" dirty="0"/>
              <a:t>No brain cancer</a:t>
            </a:r>
          </a:p>
        </p:txBody>
      </p:sp>
      <p:grpSp>
        <p:nvGrpSpPr>
          <p:cNvPr id="8" name="Group 7">
            <a:extLst>
              <a:ext uri="{FF2B5EF4-FFF2-40B4-BE49-F238E27FC236}">
                <a16:creationId xmlns:a16="http://schemas.microsoft.com/office/drawing/2014/main" id="{FB5462A6-9C28-8E01-36EB-1A646FFD72D8}"/>
              </a:ext>
            </a:extLst>
          </p:cNvPr>
          <p:cNvGrpSpPr/>
          <p:nvPr/>
        </p:nvGrpSpPr>
        <p:grpSpPr>
          <a:xfrm>
            <a:off x="8183418" y="3833091"/>
            <a:ext cx="3006604" cy="2873087"/>
            <a:chOff x="8183418" y="3833091"/>
            <a:chExt cx="3006604" cy="2873087"/>
          </a:xfrm>
        </p:grpSpPr>
        <p:sp>
          <p:nvSpPr>
            <p:cNvPr id="9" name="Rectangle 8">
              <a:extLst>
                <a:ext uri="{FF2B5EF4-FFF2-40B4-BE49-F238E27FC236}">
                  <a16:creationId xmlns:a16="http://schemas.microsoft.com/office/drawing/2014/main" id="{2AE1B264-EB55-EC55-FA99-71EB4FC5B300}"/>
                </a:ext>
              </a:extLst>
            </p:cNvPr>
            <p:cNvSpPr/>
            <p:nvPr/>
          </p:nvSpPr>
          <p:spPr>
            <a:xfrm>
              <a:off x="8183418" y="5542396"/>
              <a:ext cx="3001818" cy="1163782"/>
            </a:xfrm>
            <a:prstGeom prst="rect">
              <a:avLst/>
            </a:prstGeom>
            <a:solidFill>
              <a:schemeClr val="accent1">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8EE9AA4-818F-A558-A4C8-72DBDFF7923F}"/>
                </a:ext>
              </a:extLst>
            </p:cNvPr>
            <p:cNvSpPr/>
            <p:nvPr/>
          </p:nvSpPr>
          <p:spPr>
            <a:xfrm>
              <a:off x="9942945" y="5542396"/>
              <a:ext cx="1242291" cy="1163782"/>
            </a:xfrm>
            <a:prstGeom prst="rect">
              <a:avLst/>
            </a:prstGeom>
            <a:solidFill>
              <a:schemeClr val="accent2">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06299F2-FF1D-7CBD-5DC6-767C0044F5CB}"/>
                </a:ext>
              </a:extLst>
            </p:cNvPr>
            <p:cNvCxnSpPr/>
            <p:nvPr/>
          </p:nvCxnSpPr>
          <p:spPr>
            <a:xfrm flipH="1">
              <a:off x="10564090" y="3833091"/>
              <a:ext cx="288637" cy="20227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AD40E8-199A-4577-4ADD-7F041EBF2192}"/>
                </a:ext>
              </a:extLst>
            </p:cNvPr>
            <p:cNvCxnSpPr>
              <a:cxnSpLocks/>
            </p:cNvCxnSpPr>
            <p:nvPr/>
          </p:nvCxnSpPr>
          <p:spPr>
            <a:xfrm>
              <a:off x="8401626" y="3925455"/>
              <a:ext cx="356032" cy="18657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D32C3B-1FC7-A1B0-2E2A-D8708C223D52}"/>
                </a:ext>
              </a:extLst>
            </p:cNvPr>
            <p:cNvSpPr txBox="1"/>
            <p:nvPr/>
          </p:nvSpPr>
          <p:spPr>
            <a:xfrm>
              <a:off x="8315314" y="5822857"/>
              <a:ext cx="1412566" cy="369332"/>
            </a:xfrm>
            <a:prstGeom prst="rect">
              <a:avLst/>
            </a:prstGeom>
            <a:noFill/>
          </p:spPr>
          <p:txBody>
            <a:bodyPr wrap="none" rtlCol="0">
              <a:spAutoFit/>
            </a:bodyPr>
            <a:lstStyle/>
            <a:p>
              <a:r>
                <a:rPr lang="en-US" dirty="0"/>
                <a:t>1,716 people</a:t>
              </a:r>
            </a:p>
          </p:txBody>
        </p:sp>
        <p:sp>
          <p:nvSpPr>
            <p:cNvPr id="14" name="TextBox 13">
              <a:extLst>
                <a:ext uri="{FF2B5EF4-FFF2-40B4-BE49-F238E27FC236}">
                  <a16:creationId xmlns:a16="http://schemas.microsoft.com/office/drawing/2014/main" id="{FB2D9C2A-E5A5-18C1-1799-FDEB67E24F0A}"/>
                </a:ext>
              </a:extLst>
            </p:cNvPr>
            <p:cNvSpPr txBox="1"/>
            <p:nvPr/>
          </p:nvSpPr>
          <p:spPr>
            <a:xfrm>
              <a:off x="9952183" y="5855855"/>
              <a:ext cx="1237839" cy="369332"/>
            </a:xfrm>
            <a:prstGeom prst="rect">
              <a:avLst/>
            </a:prstGeom>
            <a:noFill/>
          </p:spPr>
          <p:txBody>
            <a:bodyPr wrap="none" rtlCol="0">
              <a:spAutoFit/>
            </a:bodyPr>
            <a:lstStyle/>
            <a:p>
              <a:r>
                <a:rPr lang="en-US" dirty="0"/>
                <a:t>966 people</a:t>
              </a:r>
            </a:p>
          </p:txBody>
        </p:sp>
      </p:grpSp>
    </p:spTree>
    <p:extLst>
      <p:ext uri="{BB962C8B-B14F-4D97-AF65-F5344CB8AC3E}">
        <p14:creationId xmlns:p14="http://schemas.microsoft.com/office/powerpoint/2010/main" val="1536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a:xfrm>
            <a:off x="219075" y="133838"/>
            <a:ext cx="9392421" cy="1330841"/>
          </a:xfrm>
        </p:spPr>
        <p:txBody>
          <a:bodyPr>
            <a:normAutofit/>
          </a:bodyPr>
          <a:lstStyle/>
          <a:p>
            <a:r>
              <a:rPr lang="en-US"/>
              <a:t>Study 3: (Volkow et al., 2011) – </a:t>
            </a:r>
            <a:r>
              <a:rPr lang="en-US" i="1"/>
              <a:t>Journal of the American Medical Association</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219075" y="2198362"/>
            <a:ext cx="5876925" cy="4450088"/>
          </a:xfrm>
        </p:spPr>
        <p:txBody>
          <a:bodyPr>
            <a:normAutofit fontScale="92500" lnSpcReduction="20000"/>
          </a:bodyPr>
          <a:lstStyle/>
          <a:p>
            <a:r>
              <a:rPr lang="en-US" sz="2000" dirty="0"/>
              <a:t>Authors used a randomized crossover study to compare the effects of cell phone use on brain glucose metabolism in 47 individuals. </a:t>
            </a:r>
          </a:p>
          <a:p>
            <a:r>
              <a:rPr lang="en-US" sz="2000" dirty="0"/>
              <a:t>Patients were fitted with two cell phone devices, one for each ear</a:t>
            </a:r>
          </a:p>
          <a:p>
            <a:pPr marL="0" indent="0">
              <a:buNone/>
            </a:pPr>
            <a:r>
              <a:rPr lang="en-US" sz="2000" dirty="0"/>
              <a:t>	- Each patient was given two positron emission 	topography (PET) scans </a:t>
            </a:r>
          </a:p>
          <a:p>
            <a:pPr marL="0" indent="0">
              <a:buNone/>
            </a:pPr>
            <a:r>
              <a:rPr lang="en-US" sz="2000" dirty="0"/>
              <a:t>	- The first was applied when both phones were 	off</a:t>
            </a:r>
          </a:p>
          <a:p>
            <a:pPr marL="0" indent="0">
              <a:buNone/>
            </a:pPr>
            <a:r>
              <a:rPr lang="en-US" sz="2000" dirty="0"/>
              <a:t>	- The second was applied during a 50 minute 	muted call to one of the two cell phones (the 	call was randomly assigned to either the right or 	left phone)</a:t>
            </a:r>
          </a:p>
          <a:p>
            <a:pPr marL="0" indent="0">
              <a:buNone/>
            </a:pPr>
            <a:endParaRPr lang="en-US" sz="2000" dirty="0"/>
          </a:p>
          <a:p>
            <a:r>
              <a:rPr lang="en-US" sz="2000" dirty="0"/>
              <a:t>Comparison of the PET scans showed significantly increased activity in the part of the brain closest to the phone. </a:t>
            </a:r>
          </a:p>
        </p:txBody>
      </p:sp>
      <p:pic>
        <p:nvPicPr>
          <p:cNvPr id="1028" name="Picture 4">
            <a:extLst>
              <a:ext uri="{FF2B5EF4-FFF2-40B4-BE49-F238E27FC236}">
                <a16:creationId xmlns:a16="http://schemas.microsoft.com/office/drawing/2014/main" id="{67CE1210-1B46-D79D-629C-CBBF128B7C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458721"/>
            <a:ext cx="4788505" cy="32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04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p:txBody>
          <a:bodyPr/>
          <a:lstStyle/>
          <a:p>
            <a:r>
              <a:rPr lang="en-US"/>
              <a:t>Study 3 (Volkow et al., 2011) – </a:t>
            </a:r>
            <a:r>
              <a:rPr lang="en-US" i="1"/>
              <a:t>Journal of the American Medical Association</a:t>
            </a:r>
            <a:endParaRPr lang="en-US" i="1" dirty="0"/>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p:txBody>
          <a:bodyPr>
            <a:normAutofit lnSpcReduction="10000"/>
          </a:bodyPr>
          <a:lstStyle/>
          <a:p>
            <a:r>
              <a:rPr lang="en-US"/>
              <a:t>What is question the authors are trying to answer with data?</a:t>
            </a:r>
          </a:p>
          <a:p>
            <a:pPr marL="0" indent="0">
              <a:buNone/>
            </a:pPr>
            <a:r>
              <a:rPr lang="en-US">
                <a:solidFill>
                  <a:srgbClr val="FF0000"/>
                </a:solidFill>
              </a:rPr>
              <a:t>Does cell phone use </a:t>
            </a:r>
            <a:r>
              <a:rPr lang="en-US" u="sng">
                <a:solidFill>
                  <a:srgbClr val="FF0000"/>
                </a:solidFill>
              </a:rPr>
              <a:t>cause</a:t>
            </a:r>
            <a:r>
              <a:rPr lang="en-US">
                <a:solidFill>
                  <a:srgbClr val="FF0000"/>
                </a:solidFill>
              </a:rPr>
              <a:t> increased brain activity (measured as glucose metabolism)?</a:t>
            </a:r>
          </a:p>
          <a:p>
            <a:endParaRPr lang="en-US"/>
          </a:p>
          <a:p>
            <a:r>
              <a:rPr lang="en-US"/>
              <a:t>What is the population?</a:t>
            </a:r>
          </a:p>
          <a:p>
            <a:pPr marL="0" indent="0">
              <a:buNone/>
            </a:pPr>
            <a:r>
              <a:rPr lang="en-US">
                <a:solidFill>
                  <a:srgbClr val="FF0000"/>
                </a:solidFill>
              </a:rPr>
              <a:t>Any healthy individual  </a:t>
            </a:r>
          </a:p>
          <a:p>
            <a:endParaRPr lang="en-US"/>
          </a:p>
          <a:p>
            <a:r>
              <a:rPr lang="en-US"/>
              <a:t>What is the sample</a:t>
            </a:r>
            <a:r>
              <a:rPr lang="en-US" sz="2400"/>
              <a:t>?</a:t>
            </a:r>
          </a:p>
          <a:p>
            <a:pPr marL="0" indent="0">
              <a:buNone/>
            </a:pPr>
            <a:r>
              <a:rPr lang="en-US">
                <a:solidFill>
                  <a:srgbClr val="FF0000"/>
                </a:solidFill>
              </a:rPr>
              <a:t>47 individuals selected as participants</a:t>
            </a:r>
            <a:endParaRPr lang="en-US" dirty="0">
              <a:solidFill>
                <a:srgbClr val="FF0000"/>
              </a:solidFill>
            </a:endParaRPr>
          </a:p>
        </p:txBody>
      </p:sp>
    </p:spTree>
    <p:extLst>
      <p:ext uri="{BB962C8B-B14F-4D97-AF65-F5344CB8AC3E}">
        <p14:creationId xmlns:p14="http://schemas.microsoft.com/office/powerpoint/2010/main" val="328225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box plot&#10;&#10;Description automatically generated">
            <a:extLst>
              <a:ext uri="{FF2B5EF4-FFF2-40B4-BE49-F238E27FC236}">
                <a16:creationId xmlns:a16="http://schemas.microsoft.com/office/drawing/2014/main" id="{EA600381-4757-1BBA-2B43-44B052B8F5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1431" y="887551"/>
            <a:ext cx="6657975" cy="36671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88F834F-BC1A-CD50-C9C8-CD28E9168CD5}"/>
                  </a:ext>
                </a:extLst>
              </p:cNvPr>
              <p:cNvSpPr txBox="1"/>
              <p:nvPr/>
            </p:nvSpPr>
            <p:spPr>
              <a:xfrm>
                <a:off x="706294" y="4715808"/>
                <a:ext cx="11277600" cy="2031325"/>
              </a:xfrm>
              <a:prstGeom prst="rect">
                <a:avLst/>
              </a:prstGeom>
              <a:noFill/>
            </p:spPr>
            <p:txBody>
              <a:bodyPr wrap="square" rtlCol="0">
                <a:spAutoFit/>
              </a:bodyPr>
              <a:lstStyle/>
              <a:p>
                <a:r>
                  <a:rPr lang="en-US" b="1" dirty="0"/>
                  <a:t>Lower Whisker </a:t>
                </a:r>
                <a:r>
                  <a:rPr lang="en-US" dirty="0"/>
                  <a:t>= smallest observation greater than or equal to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1 −1.5×</m:t>
                    </m:r>
                    <m:r>
                      <a:rPr lang="en-US" b="0" i="1" smtClean="0">
                        <a:latin typeface="Cambria Math" panose="02040503050406030204" pitchFamily="18" charset="0"/>
                      </a:rPr>
                      <m:t>𝐼𝑄𝑅</m:t>
                    </m:r>
                    <m:r>
                      <a:rPr lang="en-US" b="0" i="1" smtClean="0">
                        <a:latin typeface="Cambria Math" panose="02040503050406030204" pitchFamily="18" charset="0"/>
                      </a:rPr>
                      <m:t>)</m:t>
                    </m:r>
                  </m:oMath>
                </a14:m>
                <a:endParaRPr lang="en-US" dirty="0"/>
              </a:p>
              <a:p>
                <a:pPr lvl="1"/>
                <a:r>
                  <a:rPr lang="en-US" dirty="0"/>
                  <a:t>- Denotes the lower extent of the data (excluding outliers)</a:t>
                </a:r>
              </a:p>
              <a:p>
                <a:pPr lvl="1"/>
                <a:endParaRPr lang="en-US" dirty="0"/>
              </a:p>
              <a:p>
                <a:r>
                  <a:rPr lang="en-US" b="1" dirty="0"/>
                  <a:t>Upper Whisker</a:t>
                </a:r>
                <a:r>
                  <a:rPr lang="en-US" dirty="0"/>
                  <a:t> = largest observation less than or equal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3+1.5×</m:t>
                        </m:r>
                        <m:r>
                          <a:rPr lang="en-US" b="0" i="1" smtClean="0">
                            <a:latin typeface="Cambria Math" panose="02040503050406030204" pitchFamily="18" charset="0"/>
                          </a:rPr>
                          <m:t>𝐼𝑄𝑅</m:t>
                        </m:r>
                      </m:e>
                    </m:d>
                  </m:oMath>
                </a14:m>
                <a:endParaRPr lang="en-US" b="0" dirty="0"/>
              </a:p>
              <a:p>
                <a:pPr marL="800100" lvl="1" indent="-342900">
                  <a:buFontTx/>
                  <a:buChar char="-"/>
                </a:pPr>
                <a:r>
                  <a:rPr lang="en-US" dirty="0"/>
                  <a:t>Denotes the upper extent of the data (excluding outliers)</a:t>
                </a:r>
              </a:p>
              <a:p>
                <a:endParaRPr lang="en-US" dirty="0"/>
              </a:p>
              <a:p>
                <a:r>
                  <a:rPr lang="en-US" b="1" dirty="0"/>
                  <a:t>Outliers</a:t>
                </a:r>
                <a:r>
                  <a:rPr lang="en-US" dirty="0"/>
                  <a:t> – any points that fall above the upper whisker or below the lower whisker</a:t>
                </a:r>
                <a:endParaRPr lang="en-US" b="1" dirty="0"/>
              </a:p>
            </p:txBody>
          </p:sp>
        </mc:Choice>
        <mc:Fallback xmlns="">
          <p:sp>
            <p:nvSpPr>
              <p:cNvPr id="3" name="TextBox 2">
                <a:extLst>
                  <a:ext uri="{FF2B5EF4-FFF2-40B4-BE49-F238E27FC236}">
                    <a16:creationId xmlns:a16="http://schemas.microsoft.com/office/drawing/2014/main" id="{A88F834F-BC1A-CD50-C9C8-CD28E9168CD5}"/>
                  </a:ext>
                </a:extLst>
              </p:cNvPr>
              <p:cNvSpPr txBox="1">
                <a:spLocks noRot="1" noChangeAspect="1" noMove="1" noResize="1" noEditPoints="1" noAdjustHandles="1" noChangeArrowheads="1" noChangeShapeType="1" noTextEdit="1"/>
              </p:cNvSpPr>
              <p:nvPr/>
            </p:nvSpPr>
            <p:spPr>
              <a:xfrm>
                <a:off x="706294" y="4715808"/>
                <a:ext cx="11277600" cy="2031325"/>
              </a:xfrm>
              <a:prstGeom prst="rect">
                <a:avLst/>
              </a:prstGeom>
              <a:blipFill>
                <a:blip r:embed="rId4"/>
                <a:stretch>
                  <a:fillRect l="-486" t="-1802" b="-390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0B5B8D7-6212-F847-97EE-5EF7D16EDAE3}"/>
              </a:ext>
            </a:extLst>
          </p:cNvPr>
          <p:cNvSpPr txBox="1"/>
          <p:nvPr/>
        </p:nvSpPr>
        <p:spPr>
          <a:xfrm>
            <a:off x="304800" y="203200"/>
            <a:ext cx="6220164" cy="523220"/>
          </a:xfrm>
          <a:prstGeom prst="rect">
            <a:avLst/>
          </a:prstGeom>
          <a:noFill/>
        </p:spPr>
        <p:txBody>
          <a:bodyPr wrap="none" rtlCol="0">
            <a:spAutoFit/>
          </a:bodyPr>
          <a:lstStyle/>
          <a:p>
            <a:r>
              <a:rPr lang="en-US" sz="2800" dirty="0"/>
              <a:t>*Correction* to the boxplot construction </a:t>
            </a:r>
          </a:p>
        </p:txBody>
      </p:sp>
    </p:spTree>
    <p:extLst>
      <p:ext uri="{BB962C8B-B14F-4D97-AF65-F5344CB8AC3E}">
        <p14:creationId xmlns:p14="http://schemas.microsoft.com/office/powerpoint/2010/main" val="3666106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p:txBody>
          <a:bodyPr/>
          <a:lstStyle/>
          <a:p>
            <a:r>
              <a:rPr lang="en-US" dirty="0"/>
              <a:t>Response and Explanatory Variables</a:t>
            </a:r>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838200" y="1690688"/>
            <a:ext cx="10515600" cy="5032375"/>
          </a:xfrm>
        </p:spPr>
        <p:txBody>
          <a:bodyPr>
            <a:normAutofit/>
          </a:bodyPr>
          <a:lstStyle/>
          <a:p>
            <a:r>
              <a:rPr lang="en-US" sz="2400" dirty="0"/>
              <a:t>In all 3 studies investigating cell phone use and physiological activity in the brain, the researchers were interested in two variables, a response variable and an explanatory variable</a:t>
            </a:r>
          </a:p>
          <a:p>
            <a:pPr marL="0" indent="0">
              <a:buNone/>
            </a:pPr>
            <a:endParaRPr lang="en-US" sz="2400" dirty="0"/>
          </a:p>
          <a:p>
            <a:r>
              <a:rPr lang="en-US" sz="2400" b="1" dirty="0"/>
              <a:t>Explanatory variable</a:t>
            </a:r>
            <a:r>
              <a:rPr lang="en-US" sz="2400" dirty="0"/>
              <a:t> – this is the variable we manipulate or observe changes in </a:t>
            </a:r>
          </a:p>
          <a:p>
            <a:pPr marL="0" indent="0">
              <a:buNone/>
            </a:pPr>
            <a:r>
              <a:rPr lang="en-US" sz="2400" dirty="0"/>
              <a:t>	- what was the explanatory variable in the German study?</a:t>
            </a:r>
          </a:p>
          <a:p>
            <a:endParaRPr lang="en-US" sz="2400" dirty="0"/>
          </a:p>
          <a:p>
            <a:r>
              <a:rPr lang="en-US" sz="2400" b="1" dirty="0"/>
              <a:t>Response variable</a:t>
            </a:r>
            <a:r>
              <a:rPr lang="en-US" sz="2400" dirty="0"/>
              <a:t> – this variable measures the outcome of interest. Studies focus on how the outcome “responds” to changes in the explanatory variable</a:t>
            </a:r>
          </a:p>
          <a:p>
            <a:pPr marL="457200" lvl="1" indent="0">
              <a:buNone/>
            </a:pPr>
            <a:r>
              <a:rPr lang="en-US" sz="2000" dirty="0"/>
              <a:t>	</a:t>
            </a:r>
            <a:r>
              <a:rPr lang="en-US" dirty="0"/>
              <a:t>- what was the response variable in the German study?</a:t>
            </a:r>
          </a:p>
          <a:p>
            <a:endParaRPr lang="en-US" sz="2400" dirty="0"/>
          </a:p>
          <a:p>
            <a:r>
              <a:rPr lang="en-US" sz="2400" dirty="0"/>
              <a:t>A study can have multiple response variables and multiple explanatory variables</a:t>
            </a:r>
          </a:p>
        </p:txBody>
      </p:sp>
    </p:spTree>
    <p:extLst>
      <p:ext uri="{BB962C8B-B14F-4D97-AF65-F5344CB8AC3E}">
        <p14:creationId xmlns:p14="http://schemas.microsoft.com/office/powerpoint/2010/main" val="282060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F212-E299-DE4E-BA2F-E6CCF590E1E1}"/>
              </a:ext>
            </a:extLst>
          </p:cNvPr>
          <p:cNvSpPr>
            <a:spLocks noGrp="1"/>
          </p:cNvSpPr>
          <p:nvPr>
            <p:ph type="title"/>
          </p:nvPr>
        </p:nvSpPr>
        <p:spPr>
          <a:xfrm>
            <a:off x="635000" y="640823"/>
            <a:ext cx="3418659" cy="5583148"/>
          </a:xfrm>
        </p:spPr>
        <p:txBody>
          <a:bodyPr anchor="ctr">
            <a:normAutofit/>
          </a:bodyPr>
          <a:lstStyle/>
          <a:p>
            <a:r>
              <a:rPr lang="en-US" sz="5400"/>
              <a:t>What is “good” data?</a:t>
            </a:r>
          </a:p>
        </p:txBody>
      </p:sp>
      <p:graphicFrame>
        <p:nvGraphicFramePr>
          <p:cNvPr id="5" name="Content Placeholder 2">
            <a:extLst>
              <a:ext uri="{FF2B5EF4-FFF2-40B4-BE49-F238E27FC236}">
                <a16:creationId xmlns:a16="http://schemas.microsoft.com/office/drawing/2014/main" id="{7A7A3211-2954-44B6-464F-4B1DE6BF6BED}"/>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72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p:txBody>
          <a:bodyPr/>
          <a:lstStyle/>
          <a:p>
            <a:r>
              <a:rPr lang="en-US"/>
              <a:t>Experimental vs Observational Studies</a:t>
            </a:r>
            <a:endParaRPr lang="en-US" i="1" dirty="0"/>
          </a:p>
        </p:txBody>
      </p:sp>
      <p:graphicFrame>
        <p:nvGraphicFramePr>
          <p:cNvPr id="6" name="Content Placeholder 2">
            <a:extLst>
              <a:ext uri="{FF2B5EF4-FFF2-40B4-BE49-F238E27FC236}">
                <a16:creationId xmlns:a16="http://schemas.microsoft.com/office/drawing/2014/main" id="{94F7054E-516A-DCAA-36C5-A4CEEA1950C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53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0B0-90EA-8214-9D0E-5BBE7141363D}"/>
              </a:ext>
            </a:extLst>
          </p:cNvPr>
          <p:cNvSpPr>
            <a:spLocks noGrp="1"/>
          </p:cNvSpPr>
          <p:nvPr>
            <p:ph type="title"/>
          </p:nvPr>
        </p:nvSpPr>
        <p:spPr>
          <a:xfrm>
            <a:off x="247650" y="156297"/>
            <a:ext cx="10515600" cy="853353"/>
          </a:xfrm>
        </p:spPr>
        <p:txBody>
          <a:bodyPr>
            <a:normAutofit/>
          </a:bodyPr>
          <a:lstStyle/>
          <a:p>
            <a:r>
              <a:rPr lang="en-US" sz="4000" dirty="0"/>
              <a:t>Association vs Causation</a:t>
            </a:r>
            <a:endParaRPr lang="en-US" sz="4000" i="1" dirty="0"/>
          </a:p>
        </p:txBody>
      </p:sp>
      <p:sp>
        <p:nvSpPr>
          <p:cNvPr id="3" name="Content Placeholder 2">
            <a:extLst>
              <a:ext uri="{FF2B5EF4-FFF2-40B4-BE49-F238E27FC236}">
                <a16:creationId xmlns:a16="http://schemas.microsoft.com/office/drawing/2014/main" id="{75239E1D-C84D-B006-69A6-90838FD2C8ED}"/>
              </a:ext>
            </a:extLst>
          </p:cNvPr>
          <p:cNvSpPr>
            <a:spLocks noGrp="1"/>
          </p:cNvSpPr>
          <p:nvPr>
            <p:ph idx="1"/>
          </p:nvPr>
        </p:nvSpPr>
        <p:spPr>
          <a:xfrm>
            <a:off x="247650" y="1314012"/>
            <a:ext cx="11224491" cy="2524703"/>
          </a:xfrm>
        </p:spPr>
        <p:txBody>
          <a:bodyPr>
            <a:normAutofit/>
          </a:bodyPr>
          <a:lstStyle/>
          <a:p>
            <a:r>
              <a:rPr lang="en-US" sz="2000" dirty="0"/>
              <a:t>A </a:t>
            </a:r>
            <a:r>
              <a:rPr lang="en-US" sz="2000" b="1" dirty="0"/>
              <a:t>statistical association </a:t>
            </a:r>
            <a:r>
              <a:rPr lang="en-US" sz="2000" dirty="0"/>
              <a:t>between two variables is a numerical measure of their relatedness. </a:t>
            </a:r>
          </a:p>
          <a:p>
            <a:r>
              <a:rPr lang="en-US" sz="2000" dirty="0"/>
              <a:t>A </a:t>
            </a:r>
            <a:r>
              <a:rPr lang="en-US" sz="2000" b="1" dirty="0"/>
              <a:t>causal </a:t>
            </a:r>
            <a:r>
              <a:rPr lang="en-US" sz="2000" dirty="0"/>
              <a:t>relationship between two variables means that changing one variable causes a proportional change in the other variable  (also called a </a:t>
            </a:r>
            <a:r>
              <a:rPr lang="en-US" sz="2000" b="1" dirty="0"/>
              <a:t>cause and effect </a:t>
            </a:r>
            <a:r>
              <a:rPr lang="en-US" sz="2000" dirty="0"/>
              <a:t>relationship)</a:t>
            </a:r>
          </a:p>
          <a:p>
            <a:r>
              <a:rPr lang="en-US" sz="2000" dirty="0"/>
              <a:t>An association between two variables </a:t>
            </a:r>
            <a:r>
              <a:rPr lang="en-US" sz="2000" b="1" u="sng" dirty="0"/>
              <a:t>does not </a:t>
            </a:r>
            <a:r>
              <a:rPr lang="en-US" sz="2000" dirty="0"/>
              <a:t>imply causal relationship between them </a:t>
            </a:r>
            <a:endParaRPr lang="en-US" sz="2000" b="1" dirty="0"/>
          </a:p>
          <a:p>
            <a:r>
              <a:rPr lang="en-US" sz="2000" dirty="0"/>
              <a:t>Example: there is a statistical association between the number of people who drowned by falling into a pool and the number of films Nicolas Cage appeared in a given year. However, there is obviously no causal relationship.</a:t>
            </a:r>
          </a:p>
          <a:p>
            <a:endParaRPr lang="en-US" sz="2400" dirty="0"/>
          </a:p>
          <a:p>
            <a:endParaRPr lang="en-US" sz="2400" dirty="0"/>
          </a:p>
          <a:p>
            <a:endParaRPr lang="en-US" sz="2400" b="1" dirty="0"/>
          </a:p>
          <a:p>
            <a:endParaRPr lang="en-US" sz="2400" dirty="0"/>
          </a:p>
        </p:txBody>
      </p:sp>
      <p:pic>
        <p:nvPicPr>
          <p:cNvPr id="5" name="Picture 4">
            <a:extLst>
              <a:ext uri="{FF2B5EF4-FFF2-40B4-BE49-F238E27FC236}">
                <a16:creationId xmlns:a16="http://schemas.microsoft.com/office/drawing/2014/main" id="{8771816E-66F7-4194-7A44-6A050626A2D7}"/>
              </a:ext>
            </a:extLst>
          </p:cNvPr>
          <p:cNvPicPr>
            <a:picLocks noChangeAspect="1"/>
          </p:cNvPicPr>
          <p:nvPr/>
        </p:nvPicPr>
        <p:blipFill>
          <a:blip r:embed="rId2"/>
          <a:stretch>
            <a:fillRect/>
          </a:stretch>
        </p:blipFill>
        <p:spPr>
          <a:xfrm>
            <a:off x="1885950" y="3838715"/>
            <a:ext cx="8277937" cy="3019285"/>
          </a:xfrm>
          <a:prstGeom prst="rect">
            <a:avLst/>
          </a:prstGeom>
        </p:spPr>
      </p:pic>
    </p:spTree>
    <p:extLst>
      <p:ext uri="{BB962C8B-B14F-4D97-AF65-F5344CB8AC3E}">
        <p14:creationId xmlns:p14="http://schemas.microsoft.com/office/powerpoint/2010/main" val="1960739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12E5-1A32-7A5B-ABD3-274BC3530504}"/>
              </a:ext>
            </a:extLst>
          </p:cNvPr>
          <p:cNvSpPr>
            <a:spLocks noGrp="1"/>
          </p:cNvSpPr>
          <p:nvPr>
            <p:ph type="title"/>
          </p:nvPr>
        </p:nvSpPr>
        <p:spPr>
          <a:xfrm>
            <a:off x="163390" y="264132"/>
            <a:ext cx="10515600" cy="1325563"/>
          </a:xfrm>
        </p:spPr>
        <p:txBody>
          <a:bodyPr/>
          <a:lstStyle/>
          <a:p>
            <a:r>
              <a:rPr lang="en-US" dirty="0"/>
              <a:t>Advantages of Experimental Studies</a:t>
            </a:r>
          </a:p>
        </p:txBody>
      </p:sp>
      <p:sp>
        <p:nvSpPr>
          <p:cNvPr id="4" name="Content Placeholder 2">
            <a:extLst>
              <a:ext uri="{FF2B5EF4-FFF2-40B4-BE49-F238E27FC236}">
                <a16:creationId xmlns:a16="http://schemas.microsoft.com/office/drawing/2014/main" id="{481E2AE9-5A88-4701-C481-6072DBC00790}"/>
              </a:ext>
            </a:extLst>
          </p:cNvPr>
          <p:cNvSpPr>
            <a:spLocks noGrp="1"/>
          </p:cNvSpPr>
          <p:nvPr>
            <p:ph idx="1"/>
          </p:nvPr>
        </p:nvSpPr>
        <p:spPr>
          <a:xfrm>
            <a:off x="269992" y="1521783"/>
            <a:ext cx="5698963" cy="5202290"/>
          </a:xfrm>
        </p:spPr>
        <p:txBody>
          <a:bodyPr>
            <a:normAutofit lnSpcReduction="10000"/>
          </a:bodyPr>
          <a:lstStyle/>
          <a:p>
            <a:r>
              <a:rPr lang="en-US" sz="2000" dirty="0"/>
              <a:t>Observational studies </a:t>
            </a:r>
            <a:r>
              <a:rPr lang="en-US" sz="2000" u="sng" dirty="0"/>
              <a:t>cannot</a:t>
            </a:r>
            <a:r>
              <a:rPr lang="en-US" sz="2000" dirty="0"/>
              <a:t> definitively establish causation</a:t>
            </a:r>
          </a:p>
          <a:p>
            <a:r>
              <a:rPr lang="en-US" sz="2000" dirty="0"/>
              <a:t>Observational studies are prone to </a:t>
            </a:r>
            <a:r>
              <a:rPr lang="en-US" sz="2000" b="1" dirty="0"/>
              <a:t>lurking variables</a:t>
            </a:r>
            <a:r>
              <a:rPr lang="en-US" sz="2000" dirty="0"/>
              <a:t> – a variable unknown to the researchers that is not included in the study and has an association with </a:t>
            </a:r>
            <a:r>
              <a:rPr lang="en-US" sz="2000" u="sng" dirty="0"/>
              <a:t>both</a:t>
            </a:r>
            <a:r>
              <a:rPr lang="en-US" sz="2000" dirty="0"/>
              <a:t> the response and explanatory variables</a:t>
            </a:r>
          </a:p>
          <a:p>
            <a:endParaRPr lang="en-US" sz="2000" dirty="0"/>
          </a:p>
          <a:p>
            <a:r>
              <a:rPr lang="en-US" sz="2000" dirty="0"/>
              <a:t>Lurking variables can induce false associations between response and explanatory variables. </a:t>
            </a:r>
          </a:p>
          <a:p>
            <a:endParaRPr lang="en-US" sz="2000" b="1" dirty="0"/>
          </a:p>
          <a:p>
            <a:r>
              <a:rPr lang="en-US" sz="2000" dirty="0"/>
              <a:t>In experimental studies subjects (observations) are randomly assigned to treatment groups. </a:t>
            </a:r>
          </a:p>
          <a:p>
            <a:pPr marL="457200" lvl="1" indent="0">
              <a:buNone/>
            </a:pPr>
            <a:r>
              <a:rPr lang="en-US" sz="1600" dirty="0"/>
              <a:t>this randomization balances the effect of lurking variables between the treatment groups and removes their influence on the association between the response and explanatory variables </a:t>
            </a:r>
          </a:p>
        </p:txBody>
      </p:sp>
      <p:grpSp>
        <p:nvGrpSpPr>
          <p:cNvPr id="5" name="Group 4">
            <a:extLst>
              <a:ext uri="{FF2B5EF4-FFF2-40B4-BE49-F238E27FC236}">
                <a16:creationId xmlns:a16="http://schemas.microsoft.com/office/drawing/2014/main" id="{9E7CAC30-4D91-D367-BD54-F9DF9CC5C539}"/>
              </a:ext>
            </a:extLst>
          </p:cNvPr>
          <p:cNvGrpSpPr/>
          <p:nvPr/>
        </p:nvGrpSpPr>
        <p:grpSpPr>
          <a:xfrm>
            <a:off x="6247104" y="1153492"/>
            <a:ext cx="5515896" cy="5487454"/>
            <a:chOff x="1899500" y="553128"/>
            <a:chExt cx="5515896" cy="5487454"/>
          </a:xfrm>
        </p:grpSpPr>
        <p:grpSp>
          <p:nvGrpSpPr>
            <p:cNvPr id="6" name="Group 5">
              <a:extLst>
                <a:ext uri="{FF2B5EF4-FFF2-40B4-BE49-F238E27FC236}">
                  <a16:creationId xmlns:a16="http://schemas.microsoft.com/office/drawing/2014/main" id="{AC2D099B-97F2-A557-42BB-42D30F17FF7A}"/>
                </a:ext>
              </a:extLst>
            </p:cNvPr>
            <p:cNvGrpSpPr/>
            <p:nvPr/>
          </p:nvGrpSpPr>
          <p:grpSpPr>
            <a:xfrm>
              <a:off x="1899500" y="1266760"/>
              <a:ext cx="5515896" cy="4626040"/>
              <a:chOff x="1899500" y="1266760"/>
              <a:chExt cx="5515896" cy="4626040"/>
            </a:xfrm>
          </p:grpSpPr>
          <p:grpSp>
            <p:nvGrpSpPr>
              <p:cNvPr id="9" name="Group 8">
                <a:extLst>
                  <a:ext uri="{FF2B5EF4-FFF2-40B4-BE49-F238E27FC236}">
                    <a16:creationId xmlns:a16="http://schemas.microsoft.com/office/drawing/2014/main" id="{A2F52F4A-493D-F441-B0EF-B209543E991A}"/>
                  </a:ext>
                </a:extLst>
              </p:cNvPr>
              <p:cNvGrpSpPr/>
              <p:nvPr/>
            </p:nvGrpSpPr>
            <p:grpSpPr>
              <a:xfrm>
                <a:off x="1899500" y="1733550"/>
                <a:ext cx="2638793" cy="2337380"/>
                <a:chOff x="1899500" y="1733550"/>
                <a:chExt cx="2638793" cy="2337380"/>
              </a:xfrm>
            </p:grpSpPr>
            <p:sp>
              <p:nvSpPr>
                <p:cNvPr id="24" name="TextBox 23">
                  <a:extLst>
                    <a:ext uri="{FF2B5EF4-FFF2-40B4-BE49-F238E27FC236}">
                      <a16:creationId xmlns:a16="http://schemas.microsoft.com/office/drawing/2014/main" id="{20918D9A-5293-0D95-90E5-AFEDF2333A40}"/>
                    </a:ext>
                  </a:extLst>
                </p:cNvPr>
                <p:cNvSpPr txBox="1"/>
                <p:nvPr/>
              </p:nvSpPr>
              <p:spPr>
                <a:xfrm>
                  <a:off x="2619375" y="1733550"/>
                  <a:ext cx="11990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cxnSp>
              <p:nvCxnSpPr>
                <p:cNvPr id="25" name="Straight Arrow Connector 24">
                  <a:extLst>
                    <a:ext uri="{FF2B5EF4-FFF2-40B4-BE49-F238E27FC236}">
                      <a16:creationId xmlns:a16="http://schemas.microsoft.com/office/drawing/2014/main" id="{043AAA27-1A20-BFAB-6E52-84700D5F75E2}"/>
                    </a:ext>
                  </a:extLst>
                </p:cNvPr>
                <p:cNvCxnSpPr>
                  <a:cxnSpLocks/>
                </p:cNvCxnSpPr>
                <p:nvPr/>
              </p:nvCxnSpPr>
              <p:spPr>
                <a:xfrm>
                  <a:off x="3214303" y="2569672"/>
                  <a:ext cx="0" cy="621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6F6502B-A35D-7DD5-B066-5388217D18E4}"/>
                    </a:ext>
                  </a:extLst>
                </p:cNvPr>
                <p:cNvSpPr txBox="1"/>
                <p:nvPr/>
              </p:nvSpPr>
              <p:spPr>
                <a:xfrm>
                  <a:off x="2789130" y="3244334"/>
                  <a:ext cx="8755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Sample</a:t>
                  </a:r>
                </a:p>
              </p:txBody>
            </p:sp>
            <p:pic>
              <p:nvPicPr>
                <p:cNvPr id="27" name="Picture 26">
                  <a:extLst>
                    <a:ext uri="{FF2B5EF4-FFF2-40B4-BE49-F238E27FC236}">
                      <a16:creationId xmlns:a16="http://schemas.microsoft.com/office/drawing/2014/main" id="{ADB6975A-0D04-CABA-E1E4-A111FE1110DA}"/>
                    </a:ext>
                  </a:extLst>
                </p:cNvPr>
                <p:cNvPicPr>
                  <a:picLocks noChangeAspect="1"/>
                </p:cNvPicPr>
                <p:nvPr/>
              </p:nvPicPr>
              <p:blipFill>
                <a:blip r:embed="rId2"/>
                <a:stretch>
                  <a:fillRect/>
                </a:stretch>
              </p:blipFill>
              <p:spPr>
                <a:xfrm>
                  <a:off x="1899500" y="2102882"/>
                  <a:ext cx="2638793" cy="466790"/>
                </a:xfrm>
                <a:prstGeom prst="rect">
                  <a:avLst/>
                </a:prstGeom>
              </p:spPr>
            </p:pic>
            <p:pic>
              <p:nvPicPr>
                <p:cNvPr id="28" name="Picture 27">
                  <a:extLst>
                    <a:ext uri="{FF2B5EF4-FFF2-40B4-BE49-F238E27FC236}">
                      <a16:creationId xmlns:a16="http://schemas.microsoft.com/office/drawing/2014/main" id="{D02C7305-9524-E507-0F90-158D39358488}"/>
                    </a:ext>
                  </a:extLst>
                </p:cNvPr>
                <p:cNvPicPr>
                  <a:picLocks noChangeAspect="1"/>
                </p:cNvPicPr>
                <p:nvPr/>
              </p:nvPicPr>
              <p:blipFill>
                <a:blip r:embed="rId3"/>
                <a:stretch>
                  <a:fillRect/>
                </a:stretch>
              </p:blipFill>
              <p:spPr>
                <a:xfrm>
                  <a:off x="2695118" y="3613666"/>
                  <a:ext cx="1038370" cy="457264"/>
                </a:xfrm>
                <a:prstGeom prst="rect">
                  <a:avLst/>
                </a:prstGeom>
              </p:spPr>
            </p:pic>
          </p:grpSp>
          <p:sp>
            <p:nvSpPr>
              <p:cNvPr id="10" name="TextBox 9">
                <a:extLst>
                  <a:ext uri="{FF2B5EF4-FFF2-40B4-BE49-F238E27FC236}">
                    <a16:creationId xmlns:a16="http://schemas.microsoft.com/office/drawing/2014/main" id="{E7BC1745-64BD-A98B-8937-52D41415F358}"/>
                  </a:ext>
                </a:extLst>
              </p:cNvPr>
              <p:cNvSpPr txBox="1"/>
              <p:nvPr/>
            </p:nvSpPr>
            <p:spPr>
              <a:xfrm>
                <a:off x="5496478" y="1733550"/>
                <a:ext cx="11990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cxnSp>
            <p:nvCxnSpPr>
              <p:cNvPr id="11" name="Straight Arrow Connector 10">
                <a:extLst>
                  <a:ext uri="{FF2B5EF4-FFF2-40B4-BE49-F238E27FC236}">
                    <a16:creationId xmlns:a16="http://schemas.microsoft.com/office/drawing/2014/main" id="{78928C73-3535-89AD-EF27-D017881D0C83}"/>
                  </a:ext>
                </a:extLst>
              </p:cNvPr>
              <p:cNvCxnSpPr>
                <a:cxnSpLocks/>
              </p:cNvCxnSpPr>
              <p:nvPr/>
            </p:nvCxnSpPr>
            <p:spPr>
              <a:xfrm>
                <a:off x="6091406" y="2569672"/>
                <a:ext cx="0" cy="621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981DC7-FA93-2346-A852-FA9865F359A5}"/>
                  </a:ext>
                </a:extLst>
              </p:cNvPr>
              <p:cNvSpPr txBox="1"/>
              <p:nvPr/>
            </p:nvSpPr>
            <p:spPr>
              <a:xfrm>
                <a:off x="5666233" y="3244334"/>
                <a:ext cx="8755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Sample</a:t>
                </a:r>
              </a:p>
            </p:txBody>
          </p:sp>
          <p:pic>
            <p:nvPicPr>
              <p:cNvPr id="13" name="Picture 12">
                <a:extLst>
                  <a:ext uri="{FF2B5EF4-FFF2-40B4-BE49-F238E27FC236}">
                    <a16:creationId xmlns:a16="http://schemas.microsoft.com/office/drawing/2014/main" id="{50D4FDA6-74B2-E1BA-2424-B554AA542E23}"/>
                  </a:ext>
                </a:extLst>
              </p:cNvPr>
              <p:cNvPicPr>
                <a:picLocks noChangeAspect="1"/>
              </p:cNvPicPr>
              <p:nvPr/>
            </p:nvPicPr>
            <p:blipFill>
              <a:blip r:embed="rId2"/>
              <a:stretch>
                <a:fillRect/>
              </a:stretch>
            </p:blipFill>
            <p:spPr>
              <a:xfrm>
                <a:off x="4776603" y="2102882"/>
                <a:ext cx="2638793" cy="466790"/>
              </a:xfrm>
              <a:prstGeom prst="rect">
                <a:avLst/>
              </a:prstGeom>
            </p:spPr>
          </p:pic>
          <p:cxnSp>
            <p:nvCxnSpPr>
              <p:cNvPr id="14" name="Connector: Elbow 13">
                <a:extLst>
                  <a:ext uri="{FF2B5EF4-FFF2-40B4-BE49-F238E27FC236}">
                    <a16:creationId xmlns:a16="http://schemas.microsoft.com/office/drawing/2014/main" id="{4275FBDE-50E9-94A6-C0BA-19F514887E5D}"/>
                  </a:ext>
                </a:extLst>
              </p:cNvPr>
              <p:cNvCxnSpPr>
                <a:cxnSpLocks/>
              </p:cNvCxnSpPr>
              <p:nvPr/>
            </p:nvCxnSpPr>
            <p:spPr>
              <a:xfrm rot="5400000">
                <a:off x="5399847" y="4083641"/>
                <a:ext cx="704270" cy="67884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1E0D6E2-341D-83FB-1B67-6EA3186FD9D3}"/>
                  </a:ext>
                </a:extLst>
              </p:cNvPr>
              <p:cNvCxnSpPr>
                <a:cxnSpLocks/>
              </p:cNvCxnSpPr>
              <p:nvPr/>
            </p:nvCxnSpPr>
            <p:spPr>
              <a:xfrm rot="16200000" flipH="1">
                <a:off x="6078695" y="4083640"/>
                <a:ext cx="704273" cy="67885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87E036EF-AB21-C00F-A40F-B0F344DD574C}"/>
                  </a:ext>
                </a:extLst>
              </p:cNvPr>
              <p:cNvPicPr>
                <a:picLocks noChangeAspect="1"/>
              </p:cNvPicPr>
              <p:nvPr/>
            </p:nvPicPr>
            <p:blipFill>
              <a:blip r:embed="rId4"/>
              <a:stretch>
                <a:fillRect/>
              </a:stretch>
            </p:blipFill>
            <p:spPr>
              <a:xfrm>
                <a:off x="4917508" y="5002126"/>
                <a:ext cx="943107" cy="447737"/>
              </a:xfrm>
              <a:prstGeom prst="rect">
                <a:avLst/>
              </a:prstGeom>
            </p:spPr>
          </p:pic>
          <p:sp>
            <p:nvSpPr>
              <p:cNvPr id="17" name="TextBox 16">
                <a:extLst>
                  <a:ext uri="{FF2B5EF4-FFF2-40B4-BE49-F238E27FC236}">
                    <a16:creationId xmlns:a16="http://schemas.microsoft.com/office/drawing/2014/main" id="{F0D53DC0-509E-24A1-6B2B-B141235B1344}"/>
                  </a:ext>
                </a:extLst>
              </p:cNvPr>
              <p:cNvSpPr txBox="1"/>
              <p:nvPr/>
            </p:nvSpPr>
            <p:spPr>
              <a:xfrm>
                <a:off x="4834064" y="4745592"/>
                <a:ext cx="11569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Treatment</a:t>
                </a:r>
              </a:p>
            </p:txBody>
          </p:sp>
          <p:sp>
            <p:nvSpPr>
              <p:cNvPr id="18" name="TextBox 17">
                <a:extLst>
                  <a:ext uri="{FF2B5EF4-FFF2-40B4-BE49-F238E27FC236}">
                    <a16:creationId xmlns:a16="http://schemas.microsoft.com/office/drawing/2014/main" id="{0EAA2CBC-CDE6-739A-8E8F-D4D4315AFB4B}"/>
                  </a:ext>
                </a:extLst>
              </p:cNvPr>
              <p:cNvSpPr txBox="1"/>
              <p:nvPr/>
            </p:nvSpPr>
            <p:spPr>
              <a:xfrm>
                <a:off x="6331386" y="4745590"/>
                <a:ext cx="87774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Control</a:t>
                </a:r>
              </a:p>
            </p:txBody>
          </p:sp>
          <p:pic>
            <p:nvPicPr>
              <p:cNvPr id="19" name="Picture 18">
                <a:extLst>
                  <a:ext uri="{FF2B5EF4-FFF2-40B4-BE49-F238E27FC236}">
                    <a16:creationId xmlns:a16="http://schemas.microsoft.com/office/drawing/2014/main" id="{9DF581B3-C2DC-98D0-32CC-0DC0168DDE0A}"/>
                  </a:ext>
                </a:extLst>
              </p:cNvPr>
              <p:cNvPicPr>
                <a:picLocks noChangeAspect="1"/>
              </p:cNvPicPr>
              <p:nvPr/>
            </p:nvPicPr>
            <p:blipFill>
              <a:blip r:embed="rId5"/>
              <a:stretch>
                <a:fillRect/>
              </a:stretch>
            </p:blipFill>
            <p:spPr>
              <a:xfrm>
                <a:off x="5238799" y="3613666"/>
                <a:ext cx="1705213" cy="362001"/>
              </a:xfrm>
              <a:prstGeom prst="rect">
                <a:avLst/>
              </a:prstGeom>
            </p:spPr>
          </p:pic>
          <p:pic>
            <p:nvPicPr>
              <p:cNvPr id="20" name="Picture 19">
                <a:extLst>
                  <a:ext uri="{FF2B5EF4-FFF2-40B4-BE49-F238E27FC236}">
                    <a16:creationId xmlns:a16="http://schemas.microsoft.com/office/drawing/2014/main" id="{60277418-9298-D48D-E2F7-90C117072608}"/>
                  </a:ext>
                </a:extLst>
              </p:cNvPr>
              <p:cNvPicPr>
                <a:picLocks noChangeAspect="1"/>
              </p:cNvPicPr>
              <p:nvPr/>
            </p:nvPicPr>
            <p:blipFill>
              <a:blip r:embed="rId4"/>
              <a:stretch>
                <a:fillRect/>
              </a:stretch>
            </p:blipFill>
            <p:spPr>
              <a:xfrm>
                <a:off x="6331386" y="5002125"/>
                <a:ext cx="943107" cy="447737"/>
              </a:xfrm>
              <a:prstGeom prst="rect">
                <a:avLst/>
              </a:prstGeom>
            </p:spPr>
          </p:pic>
          <p:cxnSp>
            <p:nvCxnSpPr>
              <p:cNvPr id="21" name="Straight Connector 20">
                <a:extLst>
                  <a:ext uri="{FF2B5EF4-FFF2-40B4-BE49-F238E27FC236}">
                    <a16:creationId xmlns:a16="http://schemas.microsoft.com/office/drawing/2014/main" id="{B1077253-99C6-F28C-1695-B13CADAF4E70}"/>
                  </a:ext>
                </a:extLst>
              </p:cNvPr>
              <p:cNvCxnSpPr/>
              <p:nvPr/>
            </p:nvCxnSpPr>
            <p:spPr>
              <a:xfrm>
                <a:off x="4682836" y="1597891"/>
                <a:ext cx="0" cy="429490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8459C8-7942-5A6C-665D-99630EB288F8}"/>
                  </a:ext>
                </a:extLst>
              </p:cNvPr>
              <p:cNvSpPr txBox="1"/>
              <p:nvPr/>
            </p:nvSpPr>
            <p:spPr>
              <a:xfrm>
                <a:off x="2129343" y="1276286"/>
                <a:ext cx="21212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Observational Study</a:t>
                </a:r>
              </a:p>
            </p:txBody>
          </p:sp>
          <p:sp>
            <p:nvSpPr>
              <p:cNvPr id="23" name="TextBox 22">
                <a:extLst>
                  <a:ext uri="{FF2B5EF4-FFF2-40B4-BE49-F238E27FC236}">
                    <a16:creationId xmlns:a16="http://schemas.microsoft.com/office/drawing/2014/main" id="{39CDB8D9-62F9-1EA6-39E0-17DC212AFB11}"/>
                  </a:ext>
                </a:extLst>
              </p:cNvPr>
              <p:cNvSpPr txBox="1"/>
              <p:nvPr/>
            </p:nvSpPr>
            <p:spPr>
              <a:xfrm>
                <a:off x="5087841" y="1266760"/>
                <a:ext cx="20494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Experimental Study</a:t>
                </a:r>
              </a:p>
            </p:txBody>
          </p:sp>
        </p:grpSp>
        <p:sp>
          <p:nvSpPr>
            <p:cNvPr id="7" name="Rectangle 6">
              <a:extLst>
                <a:ext uri="{FF2B5EF4-FFF2-40B4-BE49-F238E27FC236}">
                  <a16:creationId xmlns:a16="http://schemas.microsoft.com/office/drawing/2014/main" id="{EA6B017A-CEFF-FC32-27FE-DB5FFDEF478B}"/>
                </a:ext>
              </a:extLst>
            </p:cNvPr>
            <p:cNvSpPr/>
            <p:nvPr/>
          </p:nvSpPr>
          <p:spPr>
            <a:xfrm>
              <a:off x="1899500" y="1117599"/>
              <a:ext cx="5515896" cy="4922983"/>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E62E996-4CCD-E3EC-0608-FF2A4C1CEC5F}"/>
                </a:ext>
              </a:extLst>
            </p:cNvPr>
            <p:cNvSpPr txBox="1"/>
            <p:nvPr/>
          </p:nvSpPr>
          <p:spPr>
            <a:xfrm>
              <a:off x="3818421" y="553128"/>
              <a:ext cx="184217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Study Design</a:t>
              </a:r>
            </a:p>
          </p:txBody>
        </p:sp>
      </p:grpSp>
    </p:spTree>
    <p:extLst>
      <p:ext uri="{BB962C8B-B14F-4D97-AF65-F5344CB8AC3E}">
        <p14:creationId xmlns:p14="http://schemas.microsoft.com/office/powerpoint/2010/main" val="212570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69AC-9E45-9EA9-B899-B3797D5B7216}"/>
              </a:ext>
            </a:extLst>
          </p:cNvPr>
          <p:cNvSpPr>
            <a:spLocks noGrp="1"/>
          </p:cNvSpPr>
          <p:nvPr>
            <p:ph type="title"/>
          </p:nvPr>
        </p:nvSpPr>
        <p:spPr/>
        <p:txBody>
          <a:bodyPr/>
          <a:lstStyle/>
          <a:p>
            <a:r>
              <a:rPr lang="en-US" sz="4400" kern="1200" dirty="0">
                <a:solidFill>
                  <a:schemeClr val="tx1"/>
                </a:solidFill>
                <a:latin typeface="+mj-lt"/>
                <a:ea typeface="+mj-ea"/>
                <a:cs typeface="+mj-cs"/>
              </a:rPr>
              <a:t>Ex2. </a:t>
            </a:r>
            <a:r>
              <a:rPr lang="en-US" sz="4400" dirty="0"/>
              <a:t>Construct a Boxplot</a:t>
            </a:r>
            <a:endParaRPr lang="en-US" dirty="0"/>
          </a:p>
        </p:txBody>
      </p:sp>
      <p:sp>
        <p:nvSpPr>
          <p:cNvPr id="3" name="Content Placeholder 2">
            <a:extLst>
              <a:ext uri="{FF2B5EF4-FFF2-40B4-BE49-F238E27FC236}">
                <a16:creationId xmlns:a16="http://schemas.microsoft.com/office/drawing/2014/main" id="{FC49D6F1-D1E4-EA2F-1694-74768E613E89}"/>
              </a:ext>
            </a:extLst>
          </p:cNvPr>
          <p:cNvSpPr>
            <a:spLocks noGrp="1"/>
          </p:cNvSpPr>
          <p:nvPr>
            <p:ph idx="1"/>
          </p:nvPr>
        </p:nvSpPr>
        <p:spPr>
          <a:xfrm>
            <a:off x="838200" y="1825625"/>
            <a:ext cx="10515600" cy="483466"/>
          </a:xfrm>
        </p:spPr>
        <p:txBody>
          <a:bodyPr/>
          <a:lstStyle/>
          <a:p>
            <a:r>
              <a:rPr lang="en-US" dirty="0"/>
              <a:t>Data = -5.7, -2.6, -1.5, -1.3, -0.4, 0.2, 1.5, 2.2, 2.3, 2.6, 2.9, 10.4</a:t>
            </a:r>
          </a:p>
        </p:txBody>
      </p:sp>
      <p:grpSp>
        <p:nvGrpSpPr>
          <p:cNvPr id="44" name="Group 43">
            <a:extLst>
              <a:ext uri="{FF2B5EF4-FFF2-40B4-BE49-F238E27FC236}">
                <a16:creationId xmlns:a16="http://schemas.microsoft.com/office/drawing/2014/main" id="{18734AB4-9496-1BFD-F0D1-48FE27BB251F}"/>
              </a:ext>
            </a:extLst>
          </p:cNvPr>
          <p:cNvGrpSpPr/>
          <p:nvPr/>
        </p:nvGrpSpPr>
        <p:grpSpPr>
          <a:xfrm>
            <a:off x="434107" y="2550391"/>
            <a:ext cx="7483437" cy="1757218"/>
            <a:chOff x="404418" y="3555877"/>
            <a:chExt cx="7483437" cy="1757218"/>
          </a:xfrm>
        </p:grpSpPr>
        <p:cxnSp>
          <p:nvCxnSpPr>
            <p:cNvPr id="7" name="Straight Connector 6">
              <a:extLst>
                <a:ext uri="{FF2B5EF4-FFF2-40B4-BE49-F238E27FC236}">
                  <a16:creationId xmlns:a16="http://schemas.microsoft.com/office/drawing/2014/main" id="{7351EA74-2BD9-05EA-A959-EA2C9A3B12E7}"/>
                </a:ext>
              </a:extLst>
            </p:cNvPr>
            <p:cNvCxnSpPr>
              <a:cxnSpLocks/>
            </p:cNvCxnSpPr>
            <p:nvPr/>
          </p:nvCxnSpPr>
          <p:spPr>
            <a:xfrm>
              <a:off x="655782" y="4701309"/>
              <a:ext cx="723207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63290B-8430-81A2-10A5-9FBFCCFF56E2}"/>
                </a:ext>
              </a:extLst>
            </p:cNvPr>
            <p:cNvCxnSpPr>
              <a:cxnSpLocks/>
            </p:cNvCxnSpPr>
            <p:nvPr/>
          </p:nvCxnSpPr>
          <p:spPr>
            <a:xfrm flipV="1">
              <a:off x="655782" y="4458854"/>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24824A-4D6D-6CCA-17C6-A8E206EB1E1B}"/>
                </a:ext>
              </a:extLst>
            </p:cNvPr>
            <p:cNvCxnSpPr>
              <a:cxnSpLocks/>
            </p:cNvCxnSpPr>
            <p:nvPr/>
          </p:nvCxnSpPr>
          <p:spPr>
            <a:xfrm flipV="1">
              <a:off x="1283854" y="4458854"/>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18BB6C-B093-5CC5-A392-DE20C18619C4}"/>
                </a:ext>
              </a:extLst>
            </p:cNvPr>
            <p:cNvCxnSpPr>
              <a:cxnSpLocks/>
            </p:cNvCxnSpPr>
            <p:nvPr/>
          </p:nvCxnSpPr>
          <p:spPr>
            <a:xfrm flipV="1">
              <a:off x="1879600" y="4465781"/>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11D5B6-0FC7-91CC-B38F-23E78C9FEDF4}"/>
                </a:ext>
              </a:extLst>
            </p:cNvPr>
            <p:cNvCxnSpPr>
              <a:cxnSpLocks/>
            </p:cNvCxnSpPr>
            <p:nvPr/>
          </p:nvCxnSpPr>
          <p:spPr>
            <a:xfrm flipV="1">
              <a:off x="2530763" y="4458854"/>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F95ED3-39E1-8048-A7F1-F429583728BA}"/>
                </a:ext>
              </a:extLst>
            </p:cNvPr>
            <p:cNvCxnSpPr>
              <a:cxnSpLocks/>
            </p:cNvCxnSpPr>
            <p:nvPr/>
          </p:nvCxnSpPr>
          <p:spPr>
            <a:xfrm flipV="1">
              <a:off x="3223490" y="4465781"/>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6374E-B130-2E30-0451-862E80B3D35C}"/>
                </a:ext>
              </a:extLst>
            </p:cNvPr>
            <p:cNvCxnSpPr>
              <a:cxnSpLocks/>
            </p:cNvCxnSpPr>
            <p:nvPr/>
          </p:nvCxnSpPr>
          <p:spPr>
            <a:xfrm flipV="1">
              <a:off x="3943927" y="4458854"/>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1DB7CB-DAF8-C82C-CBCF-46EE515057B9}"/>
                </a:ext>
              </a:extLst>
            </p:cNvPr>
            <p:cNvCxnSpPr>
              <a:cxnSpLocks/>
            </p:cNvCxnSpPr>
            <p:nvPr/>
          </p:nvCxnSpPr>
          <p:spPr>
            <a:xfrm flipV="1">
              <a:off x="4604327" y="4465781"/>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0F15B0-4525-42A1-478F-82645D53491A}"/>
                </a:ext>
              </a:extLst>
            </p:cNvPr>
            <p:cNvCxnSpPr>
              <a:cxnSpLocks/>
            </p:cNvCxnSpPr>
            <p:nvPr/>
          </p:nvCxnSpPr>
          <p:spPr>
            <a:xfrm flipV="1">
              <a:off x="5292436" y="4458852"/>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873C68-EBBD-DE3A-40A1-A78F9015158C}"/>
                </a:ext>
              </a:extLst>
            </p:cNvPr>
            <p:cNvCxnSpPr>
              <a:cxnSpLocks/>
            </p:cNvCxnSpPr>
            <p:nvPr/>
          </p:nvCxnSpPr>
          <p:spPr>
            <a:xfrm flipV="1">
              <a:off x="5934363" y="4465781"/>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0EA0A98-7114-AD67-2D49-E43E01177F68}"/>
                </a:ext>
              </a:extLst>
            </p:cNvPr>
            <p:cNvSpPr txBox="1"/>
            <p:nvPr/>
          </p:nvSpPr>
          <p:spPr>
            <a:xfrm>
              <a:off x="404418" y="4943763"/>
              <a:ext cx="7136890" cy="369332"/>
            </a:xfrm>
            <a:prstGeom prst="rect">
              <a:avLst/>
            </a:prstGeom>
            <a:noFill/>
          </p:spPr>
          <p:txBody>
            <a:bodyPr wrap="none" rtlCol="0">
              <a:spAutoFit/>
            </a:bodyPr>
            <a:lstStyle/>
            <a:p>
              <a:r>
                <a:rPr lang="en-US" dirty="0"/>
                <a:t>-10      -8         -6         -4           -2          0          2          4          6           8           10</a:t>
              </a:r>
            </a:p>
          </p:txBody>
        </p:sp>
        <p:cxnSp>
          <p:nvCxnSpPr>
            <p:cNvPr id="20" name="Straight Connector 19">
              <a:extLst>
                <a:ext uri="{FF2B5EF4-FFF2-40B4-BE49-F238E27FC236}">
                  <a16:creationId xmlns:a16="http://schemas.microsoft.com/office/drawing/2014/main" id="{0C288F12-D534-48BB-F25A-55F980C7C870}"/>
                </a:ext>
              </a:extLst>
            </p:cNvPr>
            <p:cNvCxnSpPr>
              <a:cxnSpLocks/>
            </p:cNvCxnSpPr>
            <p:nvPr/>
          </p:nvCxnSpPr>
          <p:spPr>
            <a:xfrm flipV="1">
              <a:off x="6530109" y="4458852"/>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C5AB34-5115-422C-998E-934C912F352E}"/>
                </a:ext>
              </a:extLst>
            </p:cNvPr>
            <p:cNvCxnSpPr>
              <a:cxnSpLocks/>
            </p:cNvCxnSpPr>
            <p:nvPr/>
          </p:nvCxnSpPr>
          <p:spPr>
            <a:xfrm flipV="1">
              <a:off x="7241309" y="4458852"/>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5BD3453-2491-7243-8D8B-646DE9A35AAB}"/>
                </a:ext>
              </a:extLst>
            </p:cNvPr>
            <p:cNvSpPr/>
            <p:nvPr/>
          </p:nvSpPr>
          <p:spPr>
            <a:xfrm>
              <a:off x="3343564" y="3555877"/>
              <a:ext cx="1339273" cy="67437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B608674-F4CA-ADF5-934B-77D01DD548CC}"/>
                </a:ext>
              </a:extLst>
            </p:cNvPr>
            <p:cNvCxnSpPr>
              <a:cxnSpLocks/>
            </p:cNvCxnSpPr>
            <p:nvPr/>
          </p:nvCxnSpPr>
          <p:spPr>
            <a:xfrm flipV="1">
              <a:off x="4114799" y="3555877"/>
              <a:ext cx="0" cy="6743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6A8436A-6D77-BDF4-2317-3B8F5BF79EB0}"/>
                </a:ext>
              </a:extLst>
            </p:cNvPr>
            <p:cNvCxnSpPr>
              <a:cxnSpLocks/>
            </p:cNvCxnSpPr>
            <p:nvPr/>
          </p:nvCxnSpPr>
          <p:spPr>
            <a:xfrm flipV="1">
              <a:off x="1999672" y="3650609"/>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69B1EE-5FEE-AA0C-39B1-9415BB1C0166}"/>
                </a:ext>
              </a:extLst>
            </p:cNvPr>
            <p:cNvCxnSpPr>
              <a:cxnSpLocks/>
            </p:cNvCxnSpPr>
            <p:nvPr/>
          </p:nvCxnSpPr>
          <p:spPr>
            <a:xfrm flipV="1">
              <a:off x="4909128" y="3636691"/>
              <a:ext cx="0" cy="484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B2F5A0-F77E-D2DA-67E9-5BC28FA31DAE}"/>
                </a:ext>
              </a:extLst>
            </p:cNvPr>
            <p:cNvCxnSpPr>
              <a:cxnSpLocks/>
              <a:endCxn id="23" idx="1"/>
            </p:cNvCxnSpPr>
            <p:nvPr/>
          </p:nvCxnSpPr>
          <p:spPr>
            <a:xfrm>
              <a:off x="1999672" y="3893065"/>
              <a:ext cx="13438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3EDA55-680C-7136-738F-60740EB50A10}"/>
                </a:ext>
              </a:extLst>
            </p:cNvPr>
            <p:cNvCxnSpPr>
              <a:cxnSpLocks/>
              <a:stCxn id="23" idx="3"/>
            </p:cNvCxnSpPr>
            <p:nvPr/>
          </p:nvCxnSpPr>
          <p:spPr>
            <a:xfrm>
              <a:off x="4682837" y="3893065"/>
              <a:ext cx="2262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97D2075-FCAC-CC56-9C88-305848F6B99C}"/>
                </a:ext>
              </a:extLst>
            </p:cNvPr>
            <p:cNvSpPr/>
            <p:nvPr/>
          </p:nvSpPr>
          <p:spPr>
            <a:xfrm>
              <a:off x="7241309" y="3769969"/>
              <a:ext cx="175488" cy="18984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19DD1AA6-E997-C410-9FA1-DF6424E3E2C1}"/>
              </a:ext>
            </a:extLst>
          </p:cNvPr>
          <p:cNvSpPr txBox="1"/>
          <p:nvPr/>
        </p:nvSpPr>
        <p:spPr>
          <a:xfrm>
            <a:off x="8104397" y="2550391"/>
            <a:ext cx="4070597" cy="4154984"/>
          </a:xfrm>
          <a:prstGeom prst="rect">
            <a:avLst/>
          </a:prstGeom>
          <a:noFill/>
        </p:spPr>
        <p:txBody>
          <a:bodyPr wrap="square" rtlCol="0">
            <a:spAutoFit/>
          </a:bodyPr>
          <a:lstStyle/>
          <a:p>
            <a:r>
              <a:rPr lang="en-US" sz="2400" dirty="0"/>
              <a:t>Q1 = -1.4</a:t>
            </a:r>
          </a:p>
          <a:p>
            <a:r>
              <a:rPr lang="en-US" sz="2400" dirty="0"/>
              <a:t>Q2 = 2.45</a:t>
            </a:r>
          </a:p>
          <a:p>
            <a:r>
              <a:rPr lang="en-US" sz="2400" dirty="0"/>
              <a:t>Median = 0.85</a:t>
            </a:r>
          </a:p>
          <a:p>
            <a:r>
              <a:rPr lang="en-US" sz="2400" dirty="0"/>
              <a:t>IQR = 3.85</a:t>
            </a:r>
          </a:p>
          <a:p>
            <a:r>
              <a:rPr lang="en-US" sz="2400" dirty="0"/>
              <a:t>Lower whisker = -5.7</a:t>
            </a:r>
          </a:p>
          <a:p>
            <a:r>
              <a:rPr lang="en-US" sz="2400" dirty="0"/>
              <a:t>Upper whisker = 2.9</a:t>
            </a:r>
          </a:p>
          <a:p>
            <a:endParaRPr lang="en-US" sz="2400" dirty="0"/>
          </a:p>
          <a:p>
            <a:r>
              <a:rPr lang="en-US" sz="2400" dirty="0"/>
              <a:t>Upper whisker outlier cutoff = 8.23</a:t>
            </a:r>
          </a:p>
          <a:p>
            <a:r>
              <a:rPr lang="en-US" sz="2400" dirty="0"/>
              <a:t>Lower whisker cutoff for outliers = -7.18</a:t>
            </a:r>
          </a:p>
        </p:txBody>
      </p:sp>
      <p:pic>
        <p:nvPicPr>
          <p:cNvPr id="46" name="Picture 45">
            <a:extLst>
              <a:ext uri="{FF2B5EF4-FFF2-40B4-BE49-F238E27FC236}">
                <a16:creationId xmlns:a16="http://schemas.microsoft.com/office/drawing/2014/main" id="{402635C0-74AF-1037-A963-26C40EB093BD}"/>
              </a:ext>
            </a:extLst>
          </p:cNvPr>
          <p:cNvPicPr>
            <a:picLocks noChangeAspect="1"/>
          </p:cNvPicPr>
          <p:nvPr/>
        </p:nvPicPr>
        <p:blipFill>
          <a:blip r:embed="rId2"/>
          <a:stretch>
            <a:fillRect/>
          </a:stretch>
        </p:blipFill>
        <p:spPr>
          <a:xfrm>
            <a:off x="1797370" y="4243278"/>
            <a:ext cx="4627420" cy="2567178"/>
          </a:xfrm>
          <a:prstGeom prst="rect">
            <a:avLst/>
          </a:prstGeom>
        </p:spPr>
      </p:pic>
    </p:spTree>
    <p:extLst>
      <p:ext uri="{BB962C8B-B14F-4D97-AF65-F5344CB8AC3E}">
        <p14:creationId xmlns:p14="http://schemas.microsoft.com/office/powerpoint/2010/main" val="216162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889-5E6A-6C39-6160-FFACE7960630}"/>
              </a:ext>
            </a:extLst>
          </p:cNvPr>
          <p:cNvSpPr>
            <a:spLocks noGrp="1"/>
          </p:cNvSpPr>
          <p:nvPr>
            <p:ph type="title"/>
          </p:nvPr>
        </p:nvSpPr>
        <p:spPr/>
        <p:txBody>
          <a:bodyPr/>
          <a:lstStyle/>
          <a:p>
            <a:r>
              <a:rPr lang="en-US" dirty="0"/>
              <a:t>Identifying Outliers: Normal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0A288-3590-7E5A-060E-0A13991007C8}"/>
                  </a:ext>
                </a:extLst>
              </p:cNvPr>
              <p:cNvSpPr>
                <a:spLocks noGrp="1"/>
              </p:cNvSpPr>
              <p:nvPr>
                <p:ph idx="1"/>
              </p:nvPr>
            </p:nvSpPr>
            <p:spPr>
              <a:xfrm>
                <a:off x="838200" y="1825624"/>
                <a:ext cx="10864273" cy="4870740"/>
              </a:xfrm>
            </p:spPr>
            <p:txBody>
              <a:bodyPr>
                <a:normAutofit/>
              </a:bodyPr>
              <a:lstStyle/>
              <a:p>
                <a:r>
                  <a:rPr lang="en-US" dirty="0"/>
                  <a:t>all values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distance from the mean are outliers</a:t>
                </a:r>
              </a:p>
              <a:p>
                <a:endParaRPr lang="en-US" dirty="0"/>
              </a:p>
              <a:p>
                <a14:m>
                  <m:oMath xmlns:m="http://schemas.openxmlformats.org/officeDocument/2006/math">
                    <m:r>
                      <a:rPr lang="en-US" b="1" i="1" smtClean="0">
                        <a:latin typeface="Cambria Math" panose="02040503050406030204" pitchFamily="18" charset="0"/>
                      </a:rPr>
                      <m:t>𝒁</m:t>
                    </m:r>
                    <m:r>
                      <a:rPr lang="en-US" b="1" i="0" smtClean="0">
                        <a:latin typeface="Cambria Math" panose="02040503050406030204" pitchFamily="18" charset="0"/>
                      </a:rPr>
                      <m:t>−</m:t>
                    </m:r>
                  </m:oMath>
                </a14:m>
                <a:r>
                  <a:rPr lang="en-US" b="1" dirty="0"/>
                  <a:t>score</a:t>
                </a:r>
                <a:r>
                  <a:rPr lang="en-US" dirty="0"/>
                  <a:t>: The number of standard deviations a value falls from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3" name="Content Placeholder 2">
                <a:extLst>
                  <a:ext uri="{FF2B5EF4-FFF2-40B4-BE49-F238E27FC236}">
                    <a16:creationId xmlns:a16="http://schemas.microsoft.com/office/drawing/2014/main" id="{45D0A288-3590-7E5A-060E-0A13991007C8}"/>
                  </a:ext>
                </a:extLst>
              </p:cNvPr>
              <p:cNvSpPr>
                <a:spLocks noGrp="1" noRot="1" noChangeAspect="1" noMove="1" noResize="1" noEditPoints="1" noAdjustHandles="1" noChangeArrowheads="1" noChangeShapeType="1" noTextEdit="1"/>
              </p:cNvSpPr>
              <p:nvPr>
                <p:ph idx="1"/>
              </p:nvPr>
            </p:nvSpPr>
            <p:spPr>
              <a:xfrm>
                <a:off x="838200" y="1825624"/>
                <a:ext cx="10864273" cy="4870740"/>
              </a:xfrm>
              <a:blipFill>
                <a:blip r:embed="rId2"/>
                <a:stretch>
                  <a:fillRect l="-1010" t="-2003"/>
                </a:stretch>
              </a:blipFill>
            </p:spPr>
            <p:txBody>
              <a:bodyPr/>
              <a:lstStyle/>
              <a:p>
                <a:r>
                  <a:rPr lang="en-US">
                    <a:noFill/>
                  </a:rPr>
                  <a:t> </a:t>
                </a:r>
              </a:p>
            </p:txBody>
          </p:sp>
        </mc:Fallback>
      </mc:AlternateContent>
    </p:spTree>
    <p:extLst>
      <p:ext uri="{BB962C8B-B14F-4D97-AF65-F5344CB8AC3E}">
        <p14:creationId xmlns:p14="http://schemas.microsoft.com/office/powerpoint/2010/main" val="219130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45F-B38F-DD84-4547-721FB24005E0}"/>
              </a:ext>
            </a:extLst>
          </p:cNvPr>
          <p:cNvSpPr>
            <a:spLocks noGrp="1"/>
          </p:cNvSpPr>
          <p:nvPr>
            <p:ph type="title"/>
          </p:nvPr>
        </p:nvSpPr>
        <p:spPr>
          <a:xfrm>
            <a:off x="136236" y="88034"/>
            <a:ext cx="10515600" cy="1325563"/>
          </a:xfrm>
        </p:spPr>
        <p:txBody>
          <a:bodyPr/>
          <a:lstStyle/>
          <a:p>
            <a:r>
              <a:rPr lang="en-US" dirty="0"/>
              <a:t>Try it out: Female College Student Heights</a:t>
            </a:r>
          </a:p>
        </p:txBody>
      </p:sp>
      <p:pic>
        <p:nvPicPr>
          <p:cNvPr id="7" name="Picture 6">
            <a:extLst>
              <a:ext uri="{FF2B5EF4-FFF2-40B4-BE49-F238E27FC236}">
                <a16:creationId xmlns:a16="http://schemas.microsoft.com/office/drawing/2014/main" id="{B8EC1DA3-F8C4-6859-A173-32B321B37AFC}"/>
              </a:ext>
            </a:extLst>
          </p:cNvPr>
          <p:cNvPicPr>
            <a:picLocks noChangeAspect="1"/>
          </p:cNvPicPr>
          <p:nvPr/>
        </p:nvPicPr>
        <p:blipFill>
          <a:blip r:embed="rId2"/>
          <a:stretch>
            <a:fillRect/>
          </a:stretch>
        </p:blipFill>
        <p:spPr>
          <a:xfrm>
            <a:off x="136236" y="1241980"/>
            <a:ext cx="4051166" cy="55279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5DAB50-7CFC-F1EA-E15C-CAAF19BDE1BA}"/>
                  </a:ext>
                </a:extLst>
              </p:cNvPr>
              <p:cNvSpPr txBox="1"/>
              <p:nvPr/>
            </p:nvSpPr>
            <p:spPr>
              <a:xfrm>
                <a:off x="5088795" y="4809836"/>
                <a:ext cx="127393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=65.4</m:t>
                      </m:r>
                    </m:oMath>
                  </m:oMathPara>
                </a14:m>
                <a:endParaRPr lang="en-US" sz="2400" b="0" dirty="0"/>
              </a:p>
              <a:p>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=3.4</m:t>
                      </m:r>
                    </m:oMath>
                  </m:oMathPara>
                </a14:m>
                <a:endParaRPr lang="en-US" sz="2400" dirty="0"/>
              </a:p>
            </p:txBody>
          </p:sp>
        </mc:Choice>
        <mc:Fallback xmlns="">
          <p:sp>
            <p:nvSpPr>
              <p:cNvPr id="8" name="TextBox 7">
                <a:extLst>
                  <a:ext uri="{FF2B5EF4-FFF2-40B4-BE49-F238E27FC236}">
                    <a16:creationId xmlns:a16="http://schemas.microsoft.com/office/drawing/2014/main" id="{225DAB50-7CFC-F1EA-E15C-CAAF19BDE1BA}"/>
                  </a:ext>
                </a:extLst>
              </p:cNvPr>
              <p:cNvSpPr txBox="1">
                <a:spLocks noRot="1" noChangeAspect="1" noMove="1" noResize="1" noEditPoints="1" noAdjustHandles="1" noChangeArrowheads="1" noChangeShapeType="1" noTextEdit="1"/>
              </p:cNvSpPr>
              <p:nvPr/>
            </p:nvSpPr>
            <p:spPr>
              <a:xfrm>
                <a:off x="5088795" y="4809836"/>
                <a:ext cx="1273938" cy="1107996"/>
              </a:xfrm>
              <a:prstGeom prst="rect">
                <a:avLst/>
              </a:prstGeom>
              <a:blipFill>
                <a:blip r:embed="rId3"/>
                <a:stretch>
                  <a:fillRect l="-957" r="-2871" b="-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2DDF0-1789-468D-9ABA-0EEAA265E1D7}"/>
                  </a:ext>
                </a:extLst>
              </p:cNvPr>
              <p:cNvSpPr txBox="1"/>
              <p:nvPr/>
            </p:nvSpPr>
            <p:spPr>
              <a:xfrm flipH="1">
                <a:off x="5088795" y="1241980"/>
                <a:ext cx="6742545" cy="2585323"/>
              </a:xfrm>
              <a:prstGeom prst="rect">
                <a:avLst/>
              </a:prstGeom>
              <a:noFill/>
            </p:spPr>
            <p:txBody>
              <a:bodyPr wrap="square" rtlCol="0">
                <a:spAutoFit/>
              </a:bodyPr>
              <a:lstStyle/>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70 inches</a:t>
                </a:r>
              </a:p>
              <a:p>
                <a:endParaRPr lang="en-US" dirty="0"/>
              </a:p>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92 inches</a:t>
                </a:r>
              </a:p>
              <a:p>
                <a:endParaRPr lang="en-US" dirty="0"/>
              </a:p>
              <a:p>
                <a:r>
                  <a:rPr lang="en-US" dirty="0"/>
                  <a:t>Assuming the distribution of the sample is approximately symmetric, about proportion students have a height between ?</a:t>
                </a:r>
              </a:p>
              <a:p>
                <a:endParaRPr lang="en-US" dirty="0"/>
              </a:p>
              <a:p>
                <a:r>
                  <a:rPr lang="en-US" dirty="0"/>
                  <a:t>How short does a female have to be before she would be considered an outlier relative to the data?</a:t>
                </a:r>
              </a:p>
            </p:txBody>
          </p:sp>
        </mc:Choice>
        <mc:Fallback xmlns="">
          <p:sp>
            <p:nvSpPr>
              <p:cNvPr id="9" name="TextBox 8">
                <a:extLst>
                  <a:ext uri="{FF2B5EF4-FFF2-40B4-BE49-F238E27FC236}">
                    <a16:creationId xmlns:a16="http://schemas.microsoft.com/office/drawing/2014/main" id="{3DA2DDF0-1789-468D-9ABA-0EEAA265E1D7}"/>
                  </a:ext>
                </a:extLst>
              </p:cNvPr>
              <p:cNvSpPr txBox="1">
                <a:spLocks noRot="1" noChangeAspect="1" noMove="1" noResize="1" noEditPoints="1" noAdjustHandles="1" noChangeArrowheads="1" noChangeShapeType="1" noTextEdit="1"/>
              </p:cNvSpPr>
              <p:nvPr/>
            </p:nvSpPr>
            <p:spPr>
              <a:xfrm flipH="1">
                <a:off x="5088795" y="1241980"/>
                <a:ext cx="6742545" cy="2585323"/>
              </a:xfrm>
              <a:prstGeom prst="rect">
                <a:avLst/>
              </a:prstGeom>
              <a:blipFill>
                <a:blip r:embed="rId4"/>
                <a:stretch>
                  <a:fillRect l="-814"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277461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F3E-AA2F-7D35-68FA-59EF07096D3D}"/>
              </a:ext>
            </a:extLst>
          </p:cNvPr>
          <p:cNvSpPr>
            <a:spLocks noGrp="1"/>
          </p:cNvSpPr>
          <p:nvPr>
            <p:ph type="title"/>
          </p:nvPr>
        </p:nvSpPr>
        <p:spPr>
          <a:xfrm>
            <a:off x="256309" y="18255"/>
            <a:ext cx="10515600" cy="1325563"/>
          </a:xfrm>
        </p:spPr>
        <p:txBody>
          <a:bodyPr>
            <a:normAutofit/>
          </a:bodyPr>
          <a:lstStyle/>
          <a:p>
            <a:r>
              <a:rPr lang="en-US" sz="4000" dirty="0"/>
              <a:t>A Note About Transformations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FE30C-AFBE-E998-BDEF-D3E7157370A9}"/>
                  </a:ext>
                </a:extLst>
              </p:cNvPr>
              <p:cNvSpPr>
                <a:spLocks noGrp="1"/>
              </p:cNvSpPr>
              <p:nvPr>
                <p:ph idx="1"/>
              </p:nvPr>
            </p:nvSpPr>
            <p:spPr>
              <a:xfrm>
                <a:off x="256309" y="1343818"/>
                <a:ext cx="10515600" cy="5223237"/>
              </a:xfrm>
            </p:spPr>
            <p:txBody>
              <a:bodyPr>
                <a:normAutofit/>
              </a:bodyPr>
              <a:lstStyle/>
              <a:p>
                <a:r>
                  <a:rPr lang="en-US" dirty="0"/>
                  <a:t>We often need to change the units of measurement of a variable such as from Fahrenheit to Celsius, Feet to meters, dollars to euros etc.</a:t>
                </a:r>
              </a:p>
              <a:p>
                <a:endParaRPr lang="en-US" dirty="0"/>
              </a:p>
              <a:p>
                <a:r>
                  <a:rPr lang="en-US" dirty="0"/>
                  <a:t>Linear transformations: adding, subtracting, multiplying, dividing</a:t>
                </a:r>
              </a:p>
              <a:p>
                <a:pPr lvl="2">
                  <a:buFontTx/>
                  <a:buChar char="-"/>
                </a:pPr>
                <a:r>
                  <a:rPr lang="en-US" dirty="0"/>
                  <a:t>Linear transformations take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(scaling + shift)</a:t>
                </a:r>
              </a:p>
              <a:p>
                <a:pPr lvl="2">
                  <a:buFontTx/>
                  <a:buChar char="-"/>
                </a:pPr>
                <a14:m>
                  <m:oMath xmlns:m="http://schemas.openxmlformats.org/officeDocument/2006/math">
                    <m:r>
                      <a:rPr lang="en-US" b="0" i="1" smtClean="0">
                        <a:latin typeface="Cambria Math" panose="02040503050406030204" pitchFamily="18" charset="0"/>
                      </a:rPr>
                      <m:t>𝑎</m:t>
                    </m:r>
                  </m:oMath>
                </a14:m>
                <a:r>
                  <a:rPr lang="en-US" dirty="0"/>
                  <a:t> is a </a:t>
                </a:r>
                <a:r>
                  <a:rPr lang="en-US" b="1" dirty="0"/>
                  <a:t>scaling</a:t>
                </a:r>
                <a:r>
                  <a:rPr lang="en-US" dirty="0"/>
                  <a:t> constant, </a:t>
                </a:r>
                <a14:m>
                  <m:oMath xmlns:m="http://schemas.openxmlformats.org/officeDocument/2006/math">
                    <m:r>
                      <a:rPr lang="en-US" b="0" i="1" smtClean="0">
                        <a:latin typeface="Cambria Math" panose="02040503050406030204" pitchFamily="18" charset="0"/>
                      </a:rPr>
                      <m:t>𝑏</m:t>
                    </m:r>
                  </m:oMath>
                </a14:m>
                <a:r>
                  <a:rPr lang="en-US" dirty="0"/>
                  <a:t> is a </a:t>
                </a:r>
                <a:r>
                  <a:rPr lang="en-US" b="1" dirty="0"/>
                  <a:t>shifting</a:t>
                </a:r>
                <a:r>
                  <a:rPr lang="en-US" dirty="0"/>
                  <a:t> constant, </a:t>
                </a:r>
                <a14:m>
                  <m:oMath xmlns:m="http://schemas.openxmlformats.org/officeDocument/2006/math">
                    <m:r>
                      <a:rPr lang="en-US" b="0" i="1" smtClean="0">
                        <a:latin typeface="Cambria Math" panose="02040503050406030204" pitchFamily="18" charset="0"/>
                      </a:rPr>
                      <m:t>𝑥</m:t>
                    </m:r>
                  </m:oMath>
                </a14:m>
                <a:r>
                  <a:rPr lang="en-US" dirty="0"/>
                  <a:t> is the original variable and </a:t>
                </a:r>
                <a14:m>
                  <m:oMath xmlns:m="http://schemas.openxmlformats.org/officeDocument/2006/math">
                    <m:r>
                      <a:rPr lang="en-US" b="0" i="1" smtClean="0">
                        <a:latin typeface="Cambria Math" panose="02040503050406030204" pitchFamily="18" charset="0"/>
                      </a:rPr>
                      <m:t>𝑦</m:t>
                    </m:r>
                  </m:oMath>
                </a14:m>
                <a:r>
                  <a:rPr lang="en-US" dirty="0"/>
                  <a:t> the transformed variable</a:t>
                </a:r>
              </a:p>
              <a:p>
                <a:pPr lvl="2">
                  <a:buFontTx/>
                  <a:buChar char="-"/>
                </a:pPr>
                <a:r>
                  <a:rPr lang="en-US" dirty="0"/>
                  <a:t>The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score is a linear transformation</a:t>
                </a:r>
              </a:p>
              <a:p>
                <a:pPr lvl="2">
                  <a:buFontTx/>
                  <a:buChar char="-"/>
                </a:pPr>
                <a:r>
                  <a:rPr lang="en-US" dirty="0"/>
                  <a:t>Linear transformations preserve the shape of variables distribution</a:t>
                </a:r>
              </a:p>
              <a:p>
                <a:pPr marL="914400" lvl="2" indent="0">
                  <a:buNone/>
                </a:pPr>
                <a:endParaRPr lang="en-US" dirty="0"/>
              </a:p>
              <a:p>
                <a:r>
                  <a:rPr lang="en-US" dirty="0"/>
                  <a:t>Nonlinear transformations: squaring, taking roots, logarithm, exponentiation, </a:t>
                </a:r>
                <a:r>
                  <a:rPr lang="en-US" dirty="0" err="1"/>
                  <a:t>etc</a:t>
                </a:r>
                <a:endParaRPr lang="en-US" dirty="0"/>
              </a:p>
              <a:p>
                <a:pPr marL="914400" lvl="2" indent="0">
                  <a:buNone/>
                </a:pPr>
                <a:r>
                  <a:rPr lang="en-US" dirty="0"/>
                  <a:t>- </a:t>
                </a:r>
                <a:r>
                  <a:rPr lang="en-US" b="1" u="sng" dirty="0"/>
                  <a:t>Do not</a:t>
                </a:r>
                <a:r>
                  <a:rPr lang="en-US" dirty="0"/>
                  <a:t> preserve the shape of a variable’s distribution</a:t>
                </a: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C12FE30C-AFBE-E998-BDEF-D3E7157370A9}"/>
                  </a:ext>
                </a:extLst>
              </p:cNvPr>
              <p:cNvSpPr>
                <a:spLocks noGrp="1" noRot="1" noChangeAspect="1" noMove="1" noResize="1" noEditPoints="1" noAdjustHandles="1" noChangeArrowheads="1" noChangeShapeType="1" noTextEdit="1"/>
              </p:cNvSpPr>
              <p:nvPr>
                <p:ph idx="1"/>
              </p:nvPr>
            </p:nvSpPr>
            <p:spPr>
              <a:xfrm>
                <a:off x="256309" y="1343818"/>
                <a:ext cx="10515600" cy="5223237"/>
              </a:xfrm>
              <a:blipFill>
                <a:blip r:embed="rId2"/>
                <a:stretch>
                  <a:fillRect l="-1043" t="-1867" r="-1739"/>
                </a:stretch>
              </a:blipFill>
            </p:spPr>
            <p:txBody>
              <a:bodyPr/>
              <a:lstStyle/>
              <a:p>
                <a:r>
                  <a:rPr lang="en-US">
                    <a:noFill/>
                  </a:rPr>
                  <a:t> </a:t>
                </a:r>
              </a:p>
            </p:txBody>
          </p:sp>
        </mc:Fallback>
      </mc:AlternateContent>
    </p:spTree>
    <p:extLst>
      <p:ext uri="{BB962C8B-B14F-4D97-AF65-F5344CB8AC3E}">
        <p14:creationId xmlns:p14="http://schemas.microsoft.com/office/powerpoint/2010/main" val="425703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0BB4-08C0-9031-E6A2-572CCCABB235}"/>
              </a:ext>
            </a:extLst>
          </p:cNvPr>
          <p:cNvSpPr>
            <a:spLocks noGrp="1"/>
          </p:cNvSpPr>
          <p:nvPr>
            <p:ph type="title"/>
          </p:nvPr>
        </p:nvSpPr>
        <p:spPr/>
        <p:txBody>
          <a:bodyPr/>
          <a:lstStyle/>
          <a:p>
            <a:r>
              <a:rPr lang="en-US" dirty="0"/>
              <a:t>College Student Heights</a:t>
            </a:r>
          </a:p>
        </p:txBody>
      </p:sp>
      <p:sp>
        <p:nvSpPr>
          <p:cNvPr id="3" name="TextBox 2">
            <a:extLst>
              <a:ext uri="{FF2B5EF4-FFF2-40B4-BE49-F238E27FC236}">
                <a16:creationId xmlns:a16="http://schemas.microsoft.com/office/drawing/2014/main" id="{C810A54F-C512-FAE5-D73C-23A971CC64E2}"/>
              </a:ext>
            </a:extLst>
          </p:cNvPr>
          <p:cNvSpPr txBox="1"/>
          <p:nvPr/>
        </p:nvSpPr>
        <p:spPr>
          <a:xfrm>
            <a:off x="2050473" y="2290618"/>
            <a:ext cx="1459054" cy="369332"/>
          </a:xfrm>
          <a:prstGeom prst="rect">
            <a:avLst/>
          </a:prstGeom>
          <a:noFill/>
        </p:spPr>
        <p:txBody>
          <a:bodyPr wrap="none" rtlCol="0">
            <a:spAutoFit/>
          </a:bodyPr>
          <a:lstStyle/>
          <a:p>
            <a:r>
              <a:rPr lang="en-US" dirty="0"/>
              <a:t>Original Units</a:t>
            </a:r>
          </a:p>
        </p:txBody>
      </p:sp>
      <p:sp>
        <p:nvSpPr>
          <p:cNvPr id="4" name="TextBox 3">
            <a:extLst>
              <a:ext uri="{FF2B5EF4-FFF2-40B4-BE49-F238E27FC236}">
                <a16:creationId xmlns:a16="http://schemas.microsoft.com/office/drawing/2014/main" id="{DD0AE7CE-D3D5-0971-9A2D-D8B78661A42C}"/>
              </a:ext>
            </a:extLst>
          </p:cNvPr>
          <p:cNvSpPr txBox="1"/>
          <p:nvPr/>
        </p:nvSpPr>
        <p:spPr>
          <a:xfrm>
            <a:off x="8309230" y="2269092"/>
            <a:ext cx="862608" cy="369332"/>
          </a:xfrm>
          <a:prstGeom prst="rect">
            <a:avLst/>
          </a:prstGeom>
          <a:noFill/>
        </p:spPr>
        <p:txBody>
          <a:bodyPr wrap="none" rtlCol="0">
            <a:spAutoFit/>
          </a:bodyPr>
          <a:lstStyle/>
          <a:p>
            <a:r>
              <a:rPr lang="en-US" dirty="0"/>
              <a:t>Z-score</a:t>
            </a:r>
          </a:p>
        </p:txBody>
      </p:sp>
      <p:pic>
        <p:nvPicPr>
          <p:cNvPr id="12" name="Picture 11">
            <a:extLst>
              <a:ext uri="{FF2B5EF4-FFF2-40B4-BE49-F238E27FC236}">
                <a16:creationId xmlns:a16="http://schemas.microsoft.com/office/drawing/2014/main" id="{18D382DC-E215-5965-E0AB-C5E585D7E910}"/>
              </a:ext>
            </a:extLst>
          </p:cNvPr>
          <p:cNvPicPr>
            <a:picLocks noChangeAspect="1"/>
          </p:cNvPicPr>
          <p:nvPr/>
        </p:nvPicPr>
        <p:blipFill>
          <a:blip r:embed="rId2"/>
          <a:stretch>
            <a:fillRect/>
          </a:stretch>
        </p:blipFill>
        <p:spPr>
          <a:xfrm>
            <a:off x="0" y="2581794"/>
            <a:ext cx="5679309" cy="3911081"/>
          </a:xfrm>
          <a:prstGeom prst="rect">
            <a:avLst/>
          </a:prstGeom>
        </p:spPr>
      </p:pic>
      <p:pic>
        <p:nvPicPr>
          <p:cNvPr id="13" name="Picture 12">
            <a:extLst>
              <a:ext uri="{FF2B5EF4-FFF2-40B4-BE49-F238E27FC236}">
                <a16:creationId xmlns:a16="http://schemas.microsoft.com/office/drawing/2014/main" id="{4CB4D567-179F-F6C1-0224-F186B049F88A}"/>
              </a:ext>
            </a:extLst>
          </p:cNvPr>
          <p:cNvPicPr>
            <a:picLocks noChangeAspect="1"/>
          </p:cNvPicPr>
          <p:nvPr/>
        </p:nvPicPr>
        <p:blipFill>
          <a:blip r:embed="rId3"/>
          <a:stretch>
            <a:fillRect/>
          </a:stretch>
        </p:blipFill>
        <p:spPr>
          <a:xfrm>
            <a:off x="6585527" y="2581793"/>
            <a:ext cx="5576493" cy="3911081"/>
          </a:xfrm>
          <a:prstGeom prst="rect">
            <a:avLst/>
          </a:prstGeom>
        </p:spPr>
      </p:pic>
      <p:pic>
        <p:nvPicPr>
          <p:cNvPr id="5" name="Picture 4">
            <a:extLst>
              <a:ext uri="{FF2B5EF4-FFF2-40B4-BE49-F238E27FC236}">
                <a16:creationId xmlns:a16="http://schemas.microsoft.com/office/drawing/2014/main" id="{C9D7CB18-D2AE-27B8-A7C7-47620ED0FC56}"/>
              </a:ext>
            </a:extLst>
          </p:cNvPr>
          <p:cNvPicPr>
            <a:picLocks noChangeAspect="1"/>
          </p:cNvPicPr>
          <p:nvPr/>
        </p:nvPicPr>
        <p:blipFill>
          <a:blip r:embed="rId4"/>
          <a:stretch>
            <a:fillRect/>
          </a:stretch>
        </p:blipFill>
        <p:spPr>
          <a:xfrm>
            <a:off x="5503391" y="2152581"/>
            <a:ext cx="1019317" cy="971686"/>
          </a:xfrm>
          <a:prstGeom prst="rect">
            <a:avLst/>
          </a:prstGeom>
        </p:spPr>
      </p:pic>
    </p:spTree>
    <p:extLst>
      <p:ext uri="{BB962C8B-B14F-4D97-AF65-F5344CB8AC3E}">
        <p14:creationId xmlns:p14="http://schemas.microsoft.com/office/powerpoint/2010/main" val="26793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D820-1522-2602-84D3-FFCDA58D2C60}"/>
              </a:ext>
            </a:extLst>
          </p:cNvPr>
          <p:cNvSpPr>
            <a:spLocks noGrp="1"/>
          </p:cNvSpPr>
          <p:nvPr>
            <p:ph type="title"/>
          </p:nvPr>
        </p:nvSpPr>
        <p:spPr/>
        <p:txBody>
          <a:bodyPr/>
          <a:lstStyle/>
          <a:p>
            <a:r>
              <a:rPr lang="en-US" dirty="0"/>
              <a:t>More properties of Linear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E655D-177B-3706-8F5E-2003CAE9824E}"/>
                  </a:ext>
                </a:extLst>
              </p:cNvPr>
              <p:cNvSpPr>
                <a:spLocks noGrp="1"/>
              </p:cNvSpPr>
              <p:nvPr>
                <p:ph idx="1"/>
              </p:nvPr>
            </p:nvSpPr>
            <p:spPr/>
            <p:txBody>
              <a:bodyPr>
                <a:normAutofit fontScale="92500" lnSpcReduction="10000"/>
              </a:bodyPr>
              <a:lstStyle/>
              <a:p>
                <a:r>
                  <a:rPr lang="en-US" dirty="0"/>
                  <a:t>For a linear transformation of </a:t>
                </a:r>
                <a14:m>
                  <m:oMath xmlns:m="http://schemas.openxmlformats.org/officeDocument/2006/math">
                    <m:r>
                      <a:rPr lang="en-US" b="0" i="1" smtClean="0">
                        <a:latin typeface="Cambria Math" panose="02040503050406030204" pitchFamily="18" charset="0"/>
                      </a:rPr>
                      <m:t>𝑥</m:t>
                    </m:r>
                  </m:oMath>
                </a14:m>
                <a:r>
                  <a:rPr lang="en-US" dirty="0"/>
                  <a:t> to </a:t>
                </a:r>
                <a14:m>
                  <m:oMath xmlns:m="http://schemas.openxmlformats.org/officeDocument/2006/math">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m:t>
                        </m:r>
                      </m:sub>
                    </m:sSub>
                  </m:oMath>
                </a14:m>
                <a:r>
                  <a:rPr lang="en-US" dirty="0"/>
                  <a:t>   (the standard deviation is not affected by shift </a:t>
                </a:r>
                <a14:m>
                  <m:oMath xmlns:m="http://schemas.openxmlformats.org/officeDocument/2006/math">
                    <m:r>
                      <a:rPr lang="en-US" b="0" i="1" smtClean="0">
                        <a:latin typeface="Cambria Math" panose="02040503050406030204" pitchFamily="18" charset="0"/>
                      </a:rPr>
                      <m:t>𝑏</m:t>
                    </m:r>
                  </m:oMath>
                </a14:m>
                <a:r>
                  <a:rPr lang="en-US" dirty="0"/>
                  <a:t>)</a:t>
                </a:r>
              </a:p>
              <a:p>
                <a:endParaRPr lang="en-US" dirty="0"/>
              </a:p>
              <a:p>
                <a14:m>
                  <m:oMath xmlns:m="http://schemas.openxmlformats.org/officeDocument/2006/math">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sub>
                    </m:sSub>
                  </m:oMath>
                </a14:m>
                <a:r>
                  <a:rPr lang="en-US" dirty="0"/>
                  <a:t>  (the </a:t>
                </a:r>
                <a14:m>
                  <m:oMath xmlns:m="http://schemas.openxmlformats.org/officeDocument/2006/math">
                    <m:r>
                      <a:rPr lang="en-US" b="0" i="1" smtClean="0">
                        <a:latin typeface="Cambria Math" panose="02040503050406030204" pitchFamily="18" charset="0"/>
                      </a:rPr>
                      <m:t>𝐼𝑄𝑅</m:t>
                    </m:r>
                  </m:oMath>
                </a14:m>
                <a:r>
                  <a:rPr lang="en-US" dirty="0"/>
                  <a:t> is not affected by shift </a:t>
                </a:r>
                <a14:m>
                  <m:oMath xmlns:m="http://schemas.openxmlformats.org/officeDocument/2006/math">
                    <m:r>
                      <a:rPr lang="en-US" i="1">
                        <a:latin typeface="Cambria Math" panose="02040503050406030204" pitchFamily="18" charset="0"/>
                      </a:rPr>
                      <m:t>𝑏</m:t>
                    </m:r>
                  </m:oMath>
                </a14:m>
                <a:r>
                  <a:rPr lang="en-US" dirty="0"/>
                  <a:t>)</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CCE655D-177B-3706-8F5E-2003CAE9824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54030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CB5-B235-06AC-FCA9-671B4C551952}"/>
              </a:ext>
            </a:extLst>
          </p:cNvPr>
          <p:cNvSpPr>
            <a:spLocks noGrp="1"/>
          </p:cNvSpPr>
          <p:nvPr>
            <p:ph type="title"/>
          </p:nvPr>
        </p:nvSpPr>
        <p:spPr>
          <a:xfrm>
            <a:off x="314325" y="288925"/>
            <a:ext cx="10515600" cy="1325563"/>
          </a:xfrm>
        </p:spPr>
        <p:txBody>
          <a:bodyPr/>
          <a:lstStyle/>
          <a:p>
            <a:r>
              <a:rPr lang="en-US" dirty="0"/>
              <a:t>Sampling Distribution</a:t>
            </a:r>
          </a:p>
        </p:txBody>
      </p:sp>
      <p:sp>
        <p:nvSpPr>
          <p:cNvPr id="3" name="Content Placeholder 2">
            <a:extLst>
              <a:ext uri="{FF2B5EF4-FFF2-40B4-BE49-F238E27FC236}">
                <a16:creationId xmlns:a16="http://schemas.microsoft.com/office/drawing/2014/main" id="{E593A499-6EFD-AAFC-D0C6-F0DE3C8389D1}"/>
              </a:ext>
            </a:extLst>
          </p:cNvPr>
          <p:cNvSpPr>
            <a:spLocks noGrp="1"/>
          </p:cNvSpPr>
          <p:nvPr>
            <p:ph idx="1"/>
          </p:nvPr>
        </p:nvSpPr>
        <p:spPr>
          <a:xfrm>
            <a:off x="314325" y="1854200"/>
            <a:ext cx="5507182" cy="4351338"/>
          </a:xfrm>
        </p:spPr>
        <p:txBody>
          <a:bodyPr>
            <a:normAutofit/>
          </a:bodyPr>
          <a:lstStyle/>
          <a:p>
            <a:r>
              <a:rPr lang="en-US" sz="2400" dirty="0"/>
              <a:t>Consider a survey to estimate the mean salary of high school teachers in a given school district. The goal of such a survey would be to use the mean from the sample of observations of teacher salaries (a statistic) as an estimate of the mean salary of the population of teachers in the entire school district (a parameter). </a:t>
            </a:r>
            <a:r>
              <a:rPr lang="en-US" sz="2400" u="sng" dirty="0"/>
              <a:t>This is an example of statistical inference.</a:t>
            </a:r>
          </a:p>
        </p:txBody>
      </p:sp>
      <p:pic>
        <p:nvPicPr>
          <p:cNvPr id="5" name="Picture 4">
            <a:extLst>
              <a:ext uri="{FF2B5EF4-FFF2-40B4-BE49-F238E27FC236}">
                <a16:creationId xmlns:a16="http://schemas.microsoft.com/office/drawing/2014/main" id="{58C1D6BB-6103-22A8-9B1C-DF8E00D84D5B}"/>
              </a:ext>
            </a:extLst>
          </p:cNvPr>
          <p:cNvPicPr>
            <a:picLocks noChangeAspect="1"/>
          </p:cNvPicPr>
          <p:nvPr/>
        </p:nvPicPr>
        <p:blipFill>
          <a:blip r:embed="rId2"/>
          <a:stretch>
            <a:fillRect/>
          </a:stretch>
        </p:blipFill>
        <p:spPr>
          <a:xfrm>
            <a:off x="6639034" y="89126"/>
            <a:ext cx="4990990" cy="3406549"/>
          </a:xfrm>
          <a:prstGeom prst="rect">
            <a:avLst/>
          </a:prstGeom>
        </p:spPr>
      </p:pic>
      <p:pic>
        <p:nvPicPr>
          <p:cNvPr id="7" name="Picture 6">
            <a:extLst>
              <a:ext uri="{FF2B5EF4-FFF2-40B4-BE49-F238E27FC236}">
                <a16:creationId xmlns:a16="http://schemas.microsoft.com/office/drawing/2014/main" id="{ED1FA683-7D5A-CF8C-B8D8-2C93D3E4ED99}"/>
              </a:ext>
            </a:extLst>
          </p:cNvPr>
          <p:cNvPicPr>
            <a:picLocks noChangeAspect="1"/>
          </p:cNvPicPr>
          <p:nvPr/>
        </p:nvPicPr>
        <p:blipFill>
          <a:blip r:embed="rId3"/>
          <a:stretch>
            <a:fillRect/>
          </a:stretch>
        </p:blipFill>
        <p:spPr>
          <a:xfrm>
            <a:off x="6667228" y="3599731"/>
            <a:ext cx="4962795" cy="3258269"/>
          </a:xfrm>
          <a:prstGeom prst="rect">
            <a:avLst/>
          </a:prstGeom>
        </p:spPr>
      </p:pic>
    </p:spTree>
    <p:extLst>
      <p:ext uri="{BB962C8B-B14F-4D97-AF65-F5344CB8AC3E}">
        <p14:creationId xmlns:p14="http://schemas.microsoft.com/office/powerpoint/2010/main" val="22760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1622</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Lecture 5  margin of error, Study and Sampling Designs  </vt:lpstr>
      <vt:lpstr>PowerPoint Presentation</vt:lpstr>
      <vt:lpstr>Ex2. Construct a Boxplot</vt:lpstr>
      <vt:lpstr>Identifying Outliers: Normal Distributions</vt:lpstr>
      <vt:lpstr>Try it out: Female College Student Heights</vt:lpstr>
      <vt:lpstr>A Note About Transformations of Variables…</vt:lpstr>
      <vt:lpstr>College Student Heights</vt:lpstr>
      <vt:lpstr>More properties of Linear Transformations</vt:lpstr>
      <vt:lpstr>Sampling Distribution</vt:lpstr>
      <vt:lpstr>Sampling Distribution</vt:lpstr>
      <vt:lpstr>Margin of Error</vt:lpstr>
      <vt:lpstr>Sampling and Experimental Designs</vt:lpstr>
      <vt:lpstr>Case Study: Cell Phones and Health</vt:lpstr>
      <vt:lpstr>The German Study (Stang et al., 2001)</vt:lpstr>
      <vt:lpstr>Study 1: The German Study (Stang et al., 2001)</vt:lpstr>
      <vt:lpstr>Study 2: The British Study (Hepworth et al., 2006)</vt:lpstr>
      <vt:lpstr>The British Study (Hepworth et al., 2006)</vt:lpstr>
      <vt:lpstr>Study 3: (Volkow et al., 2011) – Journal of the American Medical Association</vt:lpstr>
      <vt:lpstr>Study 3 (Volkow et al., 2011) – Journal of the American Medical Association</vt:lpstr>
      <vt:lpstr>Response and Explanatory Variables</vt:lpstr>
      <vt:lpstr>What is “good” data?</vt:lpstr>
      <vt:lpstr>Experimental vs Observational Studies</vt:lpstr>
      <vt:lpstr>Association vs Causation</vt:lpstr>
      <vt:lpstr>Advantages of Experimental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43</cp:revision>
  <dcterms:created xsi:type="dcterms:W3CDTF">2023-08-21T21:11:45Z</dcterms:created>
  <dcterms:modified xsi:type="dcterms:W3CDTF">2024-02-05T16:37:55Z</dcterms:modified>
</cp:coreProperties>
</file>