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31" r:id="rId3"/>
    <p:sldId id="327" r:id="rId4"/>
    <p:sldId id="347" r:id="rId5"/>
    <p:sldId id="326" r:id="rId6"/>
    <p:sldId id="313" r:id="rId7"/>
    <p:sldId id="314" r:id="rId8"/>
    <p:sldId id="315" r:id="rId9"/>
    <p:sldId id="316" r:id="rId10"/>
    <p:sldId id="283" r:id="rId11"/>
    <p:sldId id="317" r:id="rId12"/>
    <p:sldId id="348" r:id="rId13"/>
    <p:sldId id="343" r:id="rId14"/>
    <p:sldId id="318" r:id="rId15"/>
    <p:sldId id="319" r:id="rId16"/>
    <p:sldId id="344" r:id="rId17"/>
    <p:sldId id="345" r:id="rId18"/>
    <p:sldId id="330" r:id="rId19"/>
    <p:sldId id="346" r:id="rId20"/>
    <p:sldId id="332" r:id="rId21"/>
    <p:sldId id="33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21C1-92D8-0827-CE2B-80FEA840C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EA748-2C8E-5D78-5734-D9BCC16EC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15553-DE39-3C41-4AFF-70F29A86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2837C-8079-1B7F-0DCF-61C39ED3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5E205-162F-206E-F4C6-EB23D9DC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7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05C2-17EC-1173-1FC9-8A7FC101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BBB4A-325C-1F27-06A3-6F4F1A8F5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A6F55-A1EF-6AEC-99F0-DBF50F5E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FD1D-86F4-EDE3-1CCE-ADED2161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0593-ABE9-0E50-7A75-9252A5A1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7FF77-0DAD-7CA9-B02D-208C02048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298FA-F111-2C9C-551D-A1F30B239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1B556-1ED0-55E4-9235-352E1A16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4A71E-8AC3-EA68-1DCB-99E68A46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1CF60-74F8-B2C5-26C3-77536C36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6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3490-30A7-12A6-2775-77578A34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B95F-B119-D057-5670-8EC21A84E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001D-CEFB-FD30-FB40-0BEA5B52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3377D-E7F3-D264-FB03-A4AF3E33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48992-A907-9503-F005-BAA8A33C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6B320-EDC1-EDD2-5F4C-2A675BD0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8A940-1637-AC6F-0247-A5E578765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2A479-CAFF-245E-F61F-3D6F3E5C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4E38-70F9-0CAE-F19E-6DDE6005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74C88-12BC-0657-008B-8419B1E1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9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2A09-336F-FDC8-F0C1-F84E0972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F6849-08AF-456F-8C3C-E6DE37B3B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E5562-6B4C-F11F-DF48-D254599EA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69C05-114E-11FE-5C76-D6F19175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1C5D0-A8D9-EEF2-15E4-CE74A390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944C5-75A0-666E-C3DD-6839AB17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C19E-080C-F794-EB45-FB4903CD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5744A-FDBE-87AE-7AF1-3AC154DB2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970E4-B2B1-0370-3C26-0D1A5A002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4F036-B8A8-878F-A1CB-05DAE5801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B7F82-EBC0-322A-130D-972F39800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1A5BB-D71E-872F-6F0E-2279BE48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56747-8CBE-BF00-C39A-F442E724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E2C14A-6287-B5B6-C760-7F506FD8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3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9713-B0F2-9D1D-23FC-F5900F77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FC7EC-16C8-C311-316C-6D99B4F9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E4DA7-A4C5-460E-592C-CEF23DF3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F3F89-7820-6BF8-A747-E433ED21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4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AD0FD-7A61-970C-10A9-76E2B39D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95651-C89A-3C9B-3D47-F7E5CAF6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09228-92F1-54DE-D9B2-4AC018D5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0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F474-02F7-A264-4B8D-717F5EB0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8C9F-750F-7D81-0E80-7FBCDEBEB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A1C0B-C510-B118-D8FA-12722456A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4604E-EC60-44AD-4B70-12B2B49A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2C4B9-91B9-9E0E-9278-1C043376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1E60F-F796-8B15-08E9-61BA30F0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0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564D-22A0-8A8D-C6FE-D6299843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13DEA-5246-B946-AFE4-3B305BCDB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208CC-31DD-00AF-BFC4-37F7B4BF3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7E30D-B05F-B2CA-9A3C-E01E2B6B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08FCE-463A-D1B2-8A60-3B674420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38537-A621-46D4-781D-4E36BF83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8B48B-0371-7ADD-E5C3-345B4D6C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B5A92-73C5-8CE0-7C84-BE7902E60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212B-F67A-E417-B1FE-C389458DF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82561-BD16-4A95-ACA1-5204E478F2FE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799A-D006-E28E-8EED-4BE2AFCB8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69CB4-3B3A-FD13-F7E0-B4A0F3476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9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8A41-E8F8-453C-0B21-D69C51C3C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31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6</a:t>
            </a:r>
            <a:br>
              <a:rPr lang="en-US" dirty="0"/>
            </a:br>
            <a:br>
              <a:rPr lang="en-US" dirty="0"/>
            </a:br>
            <a:r>
              <a:rPr lang="en-US" dirty="0"/>
              <a:t>Variance and standard deviation</a:t>
            </a:r>
            <a:br>
              <a:rPr lang="en-US" dirty="0"/>
            </a:br>
            <a:r>
              <a:rPr lang="en-US" dirty="0"/>
              <a:t>Cumulative distributions</a:t>
            </a:r>
            <a:br>
              <a:rPr lang="en-US" dirty="0"/>
            </a:br>
            <a:r>
              <a:rPr lang="en-US" dirty="0"/>
              <a:t>The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1405253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75132-6122-451D-8580-53616DB7E95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537883"/>
                <a:ext cx="4783697" cy="1942810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40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Try it out: Computing </a:t>
                </a:r>
                <a14:m>
                  <m:oMath xmlns:m="http://schemas.openxmlformats.org/officeDocument/2006/math">
                    <m:r>
                      <a:rPr lang="en-US" sz="4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𝑠</m:t>
                    </m:r>
                  </m:oMath>
                </a14:m>
                <a:r>
                  <a:rPr lang="en-US" sz="40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4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𝑠</m:t>
                        </m:r>
                      </m:e>
                      <m:sup>
                        <m:r>
                          <a:rPr lang="en-US" sz="4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75132-6122-451D-8580-53616DB7E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537883"/>
                <a:ext cx="4783697" cy="1942810"/>
              </a:xfrm>
              <a:blipFill>
                <a:blip r:embed="rId2"/>
                <a:stretch>
                  <a:fillRect l="-4459" r="-892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33D906-CF81-5AD4-2902-D9DD0E0EF8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2686323"/>
                <a:ext cx="8143876" cy="34335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Consider the following sample of 5 observations of the height of colleges students at the University of Idaho</a:t>
                </a: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 </a:t>
                </a:r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=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61,62,62,68,75</a:t>
                </a:r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Mean = 3.8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Calibri" panose="020F0502020204030204"/>
                  </a:rPr>
                  <a:t>What if we observe another student who has a height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=92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inches. How does including this observation change</a:t>
                </a:r>
                <a:r>
                  <a:rPr kumimoji="0" lang="en-US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our estimate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33D906-CF81-5AD4-2902-D9DD0E0EF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686323"/>
                <a:ext cx="8143876" cy="3433583"/>
              </a:xfrm>
              <a:prstGeom prst="rect">
                <a:avLst/>
              </a:prstGeom>
              <a:blipFill>
                <a:blip r:embed="rId3"/>
                <a:stretch>
                  <a:fillRect l="-973" t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779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D5E1B0-DD07-8EDA-1858-2D2EA2B4B3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Why divide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D5E1B0-DD07-8EDA-1858-2D2EA2B4B3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4BF34-A2FA-6993-0CE4-3573B865F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divide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because we have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dirty="0"/>
                  <a:t>pieces of independent information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Since the sum of the deviations must add to zero, then if we know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deviations we can always figure out the last one</a:t>
                </a:r>
              </a:p>
              <a:p>
                <a:endParaRPr lang="en-US" dirty="0"/>
              </a:p>
              <a:p>
                <a:r>
                  <a:rPr lang="en-US" dirty="0"/>
                  <a:t>Ex.) suppose we have two data points and deviation of the first data point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=−5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Then the deviation of the second data point </a:t>
                </a:r>
                <a:r>
                  <a:rPr lang="en-US" u="sng" dirty="0"/>
                  <a:t>has</a:t>
                </a:r>
                <a:r>
                  <a:rPr lang="en-US" dirty="0"/>
                  <a:t> to be 5 for the sum of deviations to be zero.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4BF34-A2FA-6993-0CE4-3573B865F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655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074F-01B0-2B05-FF5D-70D3804E7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Material For Exam 1</a:t>
            </a:r>
          </a:p>
        </p:txBody>
      </p:sp>
    </p:spTree>
    <p:extLst>
      <p:ext uri="{BB962C8B-B14F-4D97-AF65-F5344CB8AC3E}">
        <p14:creationId xmlns:p14="http://schemas.microsoft.com/office/powerpoint/2010/main" val="825710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5AF5-177D-060F-D0DB-6A34E250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ADC9D-74D1-9F96-81DC-663A0193A4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39635"/>
                <a:ext cx="7105073" cy="423732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 family of smooth, bell-shaped (symmetric) distributions that arise often in statistics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Shape is determined by two parameters: the mean and the standard deviation</a:t>
                </a:r>
              </a:p>
              <a:p>
                <a:pPr marL="914400" lvl="2" indent="0">
                  <a:buNone/>
                </a:pPr>
                <a:r>
                  <a:rPr lang="en-US" dirty="0"/>
                  <a:t>The mean is located where the (relative) frequency is at its peak.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The standard deviation is the distance from the mean to the value of the variable where the (relative) frequency is a little less than 3/4 of the way (actually about 68%) to its maximum.</a:t>
                </a:r>
              </a:p>
              <a:p>
                <a:endParaRPr lang="en-US" dirty="0"/>
              </a:p>
              <a:p>
                <a:r>
                  <a:rPr lang="en-US" dirty="0"/>
                  <a:t>We denote the normal distribution for a population as 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  <a:p>
                <a:r>
                  <a:rPr lang="en-US" dirty="0"/>
                  <a:t>And for a sample as 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0" dirty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ADC9D-74D1-9F96-81DC-663A0193A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39635"/>
                <a:ext cx="7105073" cy="4237327"/>
              </a:xfrm>
              <a:blipFill>
                <a:blip r:embed="rId2"/>
                <a:stretch>
                  <a:fillRect l="-1030" t="-3022" r="-1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4C5B146-9E5B-6D4E-E4B7-48450B5ED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722" y="2599254"/>
            <a:ext cx="3553266" cy="265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98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0A732CA-4851-5A57-86F0-8944B26C4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55" y="663494"/>
            <a:ext cx="10603345" cy="6015232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A1E1666C-C149-0250-9880-84AD82DF8585}"/>
              </a:ext>
            </a:extLst>
          </p:cNvPr>
          <p:cNvSpPr/>
          <p:nvPr/>
        </p:nvSpPr>
        <p:spPr>
          <a:xfrm rot="16200000">
            <a:off x="5698082" y="2297659"/>
            <a:ext cx="561975" cy="2410691"/>
          </a:xfrm>
          <a:prstGeom prst="rightBrace">
            <a:avLst>
              <a:gd name="adj1" fmla="val 60927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BE78BBB-1DFC-7E1C-B0D8-203A5F7F753A}"/>
              </a:ext>
            </a:extLst>
          </p:cNvPr>
          <p:cNvSpPr/>
          <p:nvPr/>
        </p:nvSpPr>
        <p:spPr>
          <a:xfrm rot="16200000">
            <a:off x="5698085" y="21167"/>
            <a:ext cx="561975" cy="4922982"/>
          </a:xfrm>
          <a:prstGeom prst="rightBrace">
            <a:avLst>
              <a:gd name="adj1" fmla="val 60927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FF403884-2D96-513D-290D-4F3B97E63D69}"/>
              </a:ext>
            </a:extLst>
          </p:cNvPr>
          <p:cNvSpPr/>
          <p:nvPr/>
        </p:nvSpPr>
        <p:spPr>
          <a:xfrm rot="16200000">
            <a:off x="5698082" y="-2318458"/>
            <a:ext cx="561975" cy="7406090"/>
          </a:xfrm>
          <a:prstGeom prst="rightBrace">
            <a:avLst>
              <a:gd name="adj1" fmla="val 60927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577323-0AB8-1906-6077-D04E5C759751}"/>
              </a:ext>
            </a:extLst>
          </p:cNvPr>
          <p:cNvSpPr txBox="1"/>
          <p:nvPr/>
        </p:nvSpPr>
        <p:spPr>
          <a:xfrm>
            <a:off x="4694132" y="2821906"/>
            <a:ext cx="2569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About 68% of the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98A191-967A-8867-E346-93B7F27D2227}"/>
              </a:ext>
            </a:extLst>
          </p:cNvPr>
          <p:cNvSpPr txBox="1"/>
          <p:nvPr/>
        </p:nvSpPr>
        <p:spPr>
          <a:xfrm>
            <a:off x="4773727" y="1705268"/>
            <a:ext cx="2569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About 95% of the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B9A3C3-DF9E-D69A-2899-973E39E1E58C}"/>
              </a:ext>
            </a:extLst>
          </p:cNvPr>
          <p:cNvSpPr txBox="1"/>
          <p:nvPr/>
        </p:nvSpPr>
        <p:spPr>
          <a:xfrm>
            <a:off x="4773724" y="391863"/>
            <a:ext cx="2768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About 99.7% of the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A15FA4-4535-2C63-4847-D173E9EAC5D5}"/>
              </a:ext>
            </a:extLst>
          </p:cNvPr>
          <p:cNvSpPr txBox="1"/>
          <p:nvPr/>
        </p:nvSpPr>
        <p:spPr>
          <a:xfrm>
            <a:off x="5033818" y="466130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34%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A8AA1B-79DD-52BF-0545-25245BC324E7}"/>
              </a:ext>
            </a:extLst>
          </p:cNvPr>
          <p:cNvSpPr txBox="1"/>
          <p:nvPr/>
        </p:nvSpPr>
        <p:spPr>
          <a:xfrm>
            <a:off x="6263989" y="464915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34%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84F8D2-E17C-1116-98DF-21564D797659}"/>
              </a:ext>
            </a:extLst>
          </p:cNvPr>
          <p:cNvSpPr txBox="1"/>
          <p:nvPr/>
        </p:nvSpPr>
        <p:spPr>
          <a:xfrm>
            <a:off x="3785174" y="464915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13.5%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6753A-8981-8183-3453-CD1A57309EE6}"/>
              </a:ext>
            </a:extLst>
          </p:cNvPr>
          <p:cNvSpPr txBox="1"/>
          <p:nvPr/>
        </p:nvSpPr>
        <p:spPr>
          <a:xfrm>
            <a:off x="7300860" y="466130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13.5%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C4A15E-E3A8-BCBD-6CC0-17CBC3F8995A}"/>
              </a:ext>
            </a:extLst>
          </p:cNvPr>
          <p:cNvSpPr txBox="1"/>
          <p:nvPr/>
        </p:nvSpPr>
        <p:spPr>
          <a:xfrm>
            <a:off x="2479188" y="466797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2.35%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567F35-EECC-F696-CD53-5FC9D49E9912}"/>
              </a:ext>
            </a:extLst>
          </p:cNvPr>
          <p:cNvSpPr txBox="1"/>
          <p:nvPr/>
        </p:nvSpPr>
        <p:spPr>
          <a:xfrm>
            <a:off x="8678813" y="464915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2.35%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B90E77-157D-BBA3-982C-4520997741F5}"/>
              </a:ext>
            </a:extLst>
          </p:cNvPr>
          <p:cNvSpPr txBox="1"/>
          <p:nvPr/>
        </p:nvSpPr>
        <p:spPr>
          <a:xfrm>
            <a:off x="304800" y="179274"/>
            <a:ext cx="2941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Empirical Rule</a:t>
            </a:r>
          </a:p>
        </p:txBody>
      </p:sp>
    </p:spTree>
    <p:extLst>
      <p:ext uri="{BB962C8B-B14F-4D97-AF65-F5344CB8AC3E}">
        <p14:creationId xmlns:p14="http://schemas.microsoft.com/office/powerpoint/2010/main" val="861614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4698-F43B-E4A4-123D-A5AC8EBD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B88818-3CDD-B9E7-A855-6F9226D95D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664323" cy="435133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Suppose the distribution to the left represents the heights of a sample of female college students in the U.S. this distribution has mean and standard deviation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65</m:t>
                    </m:r>
                  </m:oMath>
                </a14:m>
                <a:r>
                  <a:rPr lang="en-US" b="0" dirty="0"/>
                  <a:t> inches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</m:t>
                    </m:r>
                  </m:oMath>
                </a14:m>
                <a:r>
                  <a:rPr lang="en-US" dirty="0"/>
                  <a:t> inches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percentage of students in the sample are shorter than mean height?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50%</a:t>
                </a:r>
              </a:p>
              <a:p>
                <a:pPr marL="0" indent="0">
                  <a:buNone/>
                </a:pPr>
                <a:r>
                  <a:rPr lang="en-US" dirty="0"/>
                  <a:t>What percentage of students in the sample are more than 2 standard deviations above the average height?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About 2.5%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B88818-3CDD-B9E7-A855-6F9226D95D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664323" cy="4351338"/>
              </a:xfrm>
              <a:blipFill>
                <a:blip r:embed="rId2"/>
                <a:stretch>
                  <a:fillRect l="-1438" t="-2521" r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A49DB71-0CDE-50D1-2F50-6FDDA365D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523" y="365125"/>
            <a:ext cx="6323410" cy="3262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267E70-E945-FCAA-9D3E-C9F7B55E7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198" y="3766244"/>
            <a:ext cx="6323410" cy="29124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DB44D3-D794-DC73-EFBC-C8BA0F342E48}"/>
              </a:ext>
            </a:extLst>
          </p:cNvPr>
          <p:cNvSpPr txBox="1"/>
          <p:nvPr/>
        </p:nvSpPr>
        <p:spPr>
          <a:xfrm>
            <a:off x="8296901" y="5748631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34%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4215-D973-870D-BD1C-955EC1E57D66}"/>
              </a:ext>
            </a:extLst>
          </p:cNvPr>
          <p:cNvSpPr txBox="1"/>
          <p:nvPr/>
        </p:nvSpPr>
        <p:spPr>
          <a:xfrm>
            <a:off x="7469547" y="5748631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13.5%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83AF94-544E-9863-FC1A-62693864244D}"/>
              </a:ext>
            </a:extLst>
          </p:cNvPr>
          <p:cNvSpPr txBox="1"/>
          <p:nvPr/>
        </p:nvSpPr>
        <p:spPr>
          <a:xfrm>
            <a:off x="6811043" y="5748631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2.35%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AF6D6-AB27-C9A9-3814-E64AFF7E346A}"/>
              </a:ext>
            </a:extLst>
          </p:cNvPr>
          <p:cNvSpPr txBox="1"/>
          <p:nvPr/>
        </p:nvSpPr>
        <p:spPr>
          <a:xfrm>
            <a:off x="6048344" y="5748631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0.15%</a:t>
            </a:r>
          </a:p>
        </p:txBody>
      </p:sp>
    </p:spTree>
    <p:extLst>
      <p:ext uri="{BB962C8B-B14F-4D97-AF65-F5344CB8AC3E}">
        <p14:creationId xmlns:p14="http://schemas.microsoft.com/office/powerpoint/2010/main" val="414313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B889-5E6A-6C39-6160-FFACE796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Outliers: Normal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D0A288-3590-7E5A-060E-0A13991007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864273" cy="487074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empirical rule: It is fairly unlikely to observe a value that is more than 2 standard deviations from the mean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Therefore, when data are approximately Normally distributed, we can regard all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distance from the mean as outliers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b="1" dirty="0"/>
                  <a:t>score</a:t>
                </a:r>
                <a:r>
                  <a:rPr lang="en-US" dirty="0"/>
                  <a:t>: The number of standard deviations a value falls from mean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𝑜𝑏𝑠𝑒𝑟𝑣𝑎𝑡𝑖𝑜𝑛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𝑠𝑡𝑎𝑛𝑑𝑎𝑟𝑑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𝑑𝑒𝑣𝑖𝑎𝑡𝑖𝑜𝑛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D0A288-3590-7E5A-060E-0A13991007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864273" cy="4870740"/>
              </a:xfrm>
              <a:blipFill>
                <a:blip r:embed="rId2"/>
                <a:stretch>
                  <a:fillRect l="-898" t="-3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307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9EB24A-B183-86BF-3B1D-683E33D7C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22" y="0"/>
            <a:ext cx="1019215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9C7B1-1FA5-0133-7E34-B9858B3DFC1D}"/>
              </a:ext>
            </a:extLst>
          </p:cNvPr>
          <p:cNvSpPr txBox="1"/>
          <p:nvPr/>
        </p:nvSpPr>
        <p:spPr>
          <a:xfrm>
            <a:off x="8667750" y="1704975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CE234A-5E4E-87CD-F78C-BEA3EDDA4474}"/>
              </a:ext>
            </a:extLst>
          </p:cNvPr>
          <p:cNvSpPr txBox="1"/>
          <p:nvPr/>
        </p:nvSpPr>
        <p:spPr>
          <a:xfrm>
            <a:off x="2838450" y="1704975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B620D0-C496-22EE-F007-C4F70DA00736}"/>
              </a:ext>
            </a:extLst>
          </p:cNvPr>
          <p:cNvSpPr txBox="1"/>
          <p:nvPr/>
        </p:nvSpPr>
        <p:spPr>
          <a:xfrm>
            <a:off x="4676775" y="5286375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E68B-B580-384D-DE9C-1D6AA11B5EEF}"/>
              </a:ext>
            </a:extLst>
          </p:cNvPr>
          <p:cNvSpPr txBox="1"/>
          <p:nvPr/>
        </p:nvSpPr>
        <p:spPr>
          <a:xfrm>
            <a:off x="6095999" y="133933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58BF6-310B-57DD-C76B-D07CAFF33E70}"/>
              </a:ext>
            </a:extLst>
          </p:cNvPr>
          <p:cNvSpPr txBox="1"/>
          <p:nvPr/>
        </p:nvSpPr>
        <p:spPr>
          <a:xfrm>
            <a:off x="3609402" y="528637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97.5%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04216-FA0C-4C7F-B9DE-94641E3580C0}"/>
              </a:ext>
            </a:extLst>
          </p:cNvPr>
          <p:cNvSpPr txBox="1"/>
          <p:nvPr/>
        </p:nvSpPr>
        <p:spPr>
          <a:xfrm>
            <a:off x="8086725" y="528637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97.5%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8F7597-2D81-1B7D-C503-6E7EBC2953CA}"/>
              </a:ext>
            </a:extLst>
          </p:cNvPr>
          <p:cNvSpPr txBox="1"/>
          <p:nvPr/>
        </p:nvSpPr>
        <p:spPr>
          <a:xfrm>
            <a:off x="6827540" y="5286375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6E79D9-3806-A8E2-13A9-F4BF631C3A27}"/>
              </a:ext>
            </a:extLst>
          </p:cNvPr>
          <p:cNvSpPr txBox="1"/>
          <p:nvPr/>
        </p:nvSpPr>
        <p:spPr>
          <a:xfrm>
            <a:off x="2003097" y="877668"/>
            <a:ext cx="1200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Outliers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2B4067-593B-DFA6-B22A-33BE54873634}"/>
              </a:ext>
            </a:extLst>
          </p:cNvPr>
          <p:cNvSpPr txBox="1"/>
          <p:nvPr/>
        </p:nvSpPr>
        <p:spPr>
          <a:xfrm>
            <a:off x="8988511" y="877669"/>
            <a:ext cx="1200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Outliers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5487B4-E16F-558C-007A-B5DD0357530A}"/>
              </a:ext>
            </a:extLst>
          </p:cNvPr>
          <p:cNvSpPr txBox="1"/>
          <p:nvPr/>
        </p:nvSpPr>
        <p:spPr>
          <a:xfrm>
            <a:off x="1488501" y="4281487"/>
            <a:ext cx="111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Upper tail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BA62E9-887D-CDAC-E881-3A98D1213411}"/>
              </a:ext>
            </a:extLst>
          </p:cNvPr>
          <p:cNvSpPr txBox="1"/>
          <p:nvPr/>
        </p:nvSpPr>
        <p:spPr>
          <a:xfrm>
            <a:off x="9588707" y="4281487"/>
            <a:ext cx="110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Lower tail</a:t>
            </a:r>
          </a:p>
        </p:txBody>
      </p:sp>
    </p:spTree>
    <p:extLst>
      <p:ext uri="{BB962C8B-B14F-4D97-AF65-F5344CB8AC3E}">
        <p14:creationId xmlns:p14="http://schemas.microsoft.com/office/powerpoint/2010/main" val="1965359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445F-B38F-DD84-4547-721FB240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36" y="88034"/>
            <a:ext cx="10515600" cy="1325563"/>
          </a:xfrm>
        </p:spPr>
        <p:txBody>
          <a:bodyPr/>
          <a:lstStyle/>
          <a:p>
            <a:r>
              <a:rPr lang="en-US" dirty="0"/>
              <a:t>Try it out: Female College Student Heights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EC1DA3-F8C4-6859-A173-32B321B37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36" y="1241980"/>
            <a:ext cx="4051166" cy="5527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DAB50-7CFC-F1EA-E15C-CAAF19BDE1BA}"/>
                  </a:ext>
                </a:extLst>
              </p:cNvPr>
              <p:cNvSpPr txBox="1"/>
              <p:nvPr/>
            </p:nvSpPr>
            <p:spPr>
              <a:xfrm>
                <a:off x="5110595" y="3895436"/>
                <a:ext cx="125386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acc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=65.4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=3.38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DAB50-7CFC-F1EA-E15C-CAAF19BDE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595" y="3895436"/>
                <a:ext cx="1253869" cy="1107996"/>
              </a:xfrm>
              <a:prstGeom prst="rect">
                <a:avLst/>
              </a:prstGeom>
              <a:blipFill>
                <a:blip r:embed="rId3"/>
                <a:stretch>
                  <a:fillRect l="-971" r="-4369" b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A2DDF0-1789-468D-9ABA-0EEAA265E1D7}"/>
                  </a:ext>
                </a:extLst>
              </p:cNvPr>
              <p:cNvSpPr txBox="1"/>
              <p:nvPr/>
            </p:nvSpPr>
            <p:spPr>
              <a:xfrm flipH="1">
                <a:off x="4922982" y="1671782"/>
                <a:ext cx="674254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Compute the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𝑧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-score for a female with a height of 70 inches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Compute the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𝑧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-score for a female with a height of 92 inches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A2DDF0-1789-468D-9ABA-0EEAA265E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22982" y="1671782"/>
                <a:ext cx="6742545" cy="923330"/>
              </a:xfrm>
              <a:prstGeom prst="rect">
                <a:avLst/>
              </a:prstGeom>
              <a:blipFill>
                <a:blip r:embed="rId4"/>
                <a:stretch>
                  <a:fillRect l="-814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619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EF3E-AA2F-7D35-68FA-59EF0709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9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 Note About Transformations of Variables…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2FE30C-AFBE-E998-BDEF-D3E7157370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6309" y="1343818"/>
                <a:ext cx="10515600" cy="52232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often need to change the units of measurement of a variable such as from Fahrenheit to Celsius, Feet to meters, dollars to euros etc.</a:t>
                </a:r>
              </a:p>
              <a:p>
                <a:endParaRPr lang="en-US" dirty="0"/>
              </a:p>
              <a:p>
                <a:r>
                  <a:rPr lang="en-US" dirty="0"/>
                  <a:t>Linear transformations: adding, subtracting, multiplying, dividing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Linear transformations take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(scaling + shift)</a:t>
                </a:r>
              </a:p>
              <a:p>
                <a:pPr lvl="2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 scaling constant,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a shifting constant,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original variable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the transformed variable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score is a linear transformation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Linear transformations preserve the shape of variables distribution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r>
                  <a:rPr lang="en-US" dirty="0"/>
                  <a:t>Nonlinear transformations: squaring, taking roots, logarithm, exponentiation, </a:t>
                </a:r>
                <a:r>
                  <a:rPr lang="en-US" dirty="0" err="1"/>
                  <a:t>etc</a:t>
                </a:r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- </a:t>
                </a:r>
                <a:r>
                  <a:rPr lang="en-US" b="1" u="sng" dirty="0"/>
                  <a:t>Do not</a:t>
                </a:r>
                <a:r>
                  <a:rPr lang="en-US" dirty="0"/>
                  <a:t> preserved the shape of the variables distribution</a:t>
                </a:r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2FE30C-AFBE-E998-BDEF-D3E7157370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309" y="1343818"/>
                <a:ext cx="10515600" cy="5223237"/>
              </a:xfrm>
              <a:blipFill>
                <a:blip r:embed="rId2"/>
                <a:stretch>
                  <a:fillRect l="-1043" t="-1867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03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14C7-501D-6E5F-A6A6-DB317C7D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8ED3-1C8A-EEFD-DA97-C58941FA5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Percentiles</a:t>
            </a:r>
          </a:p>
          <a:p>
            <a:endParaRPr lang="en-US" dirty="0"/>
          </a:p>
          <a:p>
            <a:r>
              <a:rPr lang="en-US" dirty="0"/>
              <a:t>Range and IQR</a:t>
            </a:r>
          </a:p>
          <a:p>
            <a:endParaRPr lang="en-US" dirty="0"/>
          </a:p>
          <a:p>
            <a:r>
              <a:rPr lang="en-US" dirty="0"/>
              <a:t>The five number summary and boxplot</a:t>
            </a:r>
          </a:p>
        </p:txBody>
      </p:sp>
    </p:spTree>
    <p:extLst>
      <p:ext uri="{BB962C8B-B14F-4D97-AF65-F5344CB8AC3E}">
        <p14:creationId xmlns:p14="http://schemas.microsoft.com/office/powerpoint/2010/main" val="3747072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68C2C7E-C258-9B1D-AAC4-D5DE91CE2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38424"/>
            <a:ext cx="5861148" cy="40467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E70BB4-08C0-9031-E6A2-572CCCAB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College Student Heights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C88594-71D4-DEEC-BBB7-10416F8CF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02" y="2638424"/>
            <a:ext cx="5861148" cy="40246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D7CB18-D2AE-27B8-A7C7-47620ED0F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391" y="2152581"/>
            <a:ext cx="1019317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98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D820-1522-2602-84D3-FFCDA58D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properties of Linear 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CE655D-177B-3706-8F5E-2003CAE982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For a linear transformation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𝑚𝑒𝑑𝑖𝑎𝑛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𝑚𝑒𝑑𝑖𝑎𝑛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  (the standard deviation is not affected by shift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𝐼𝑄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𝐼𝑄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 (the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𝐼𝑄𝑅</m:t>
                    </m:r>
                  </m:oMath>
                </a14:m>
                <a:r>
                  <a:rPr lang="en-US" dirty="0"/>
                  <a:t> is not affected by shift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CE655D-177B-3706-8F5E-2003CAE982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30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B517-CC06-643E-5C5A-7BD00A48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Cumulative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191C1-482A-2945-3C26-F497370A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101600"/>
            <a:ext cx="6106742" cy="2791442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 </a:t>
            </a:r>
            <a:r>
              <a:rPr lang="en-US" sz="1800" b="1" dirty="0"/>
              <a:t>cumulative distribution </a:t>
            </a:r>
            <a:r>
              <a:rPr lang="en-US" sz="1800" dirty="0"/>
              <a:t>shows the relationship between the value of a variable and the </a:t>
            </a:r>
            <a:r>
              <a:rPr lang="en-US" sz="1800" b="1" dirty="0"/>
              <a:t>cumulative relative frequency</a:t>
            </a:r>
          </a:p>
          <a:p>
            <a:endParaRPr lang="en-US" sz="1800" b="1" dirty="0"/>
          </a:p>
          <a:p>
            <a:r>
              <a:rPr lang="en-US" sz="1800" dirty="0"/>
              <a:t>We represent the cumulative distribution using a step function </a:t>
            </a:r>
          </a:p>
          <a:p>
            <a:endParaRPr lang="en-US" sz="1800" b="1" dirty="0"/>
          </a:p>
          <a:p>
            <a:r>
              <a:rPr lang="en-US" sz="1800" dirty="0"/>
              <a:t>Data = 1,2,3,3,4,4,4,5,6,6</a:t>
            </a:r>
          </a:p>
          <a:p>
            <a:endParaRPr lang="en-US" sz="1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8692C8-DAF1-F831-5BAA-C349D5AF7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767" y="2893042"/>
            <a:ext cx="6830633" cy="35998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02CD45-2EA8-9859-D7F1-D01085190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67" y="3962057"/>
            <a:ext cx="4932451" cy="279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0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9B4F91-6EDD-F1CD-75C4-D1908874C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715" y="1149141"/>
            <a:ext cx="4172532" cy="5058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C97791-CE67-B276-2A39-0B694FA81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295" y="1149141"/>
            <a:ext cx="4143953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8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B517-CC06-643E-5C5A-7BD00A48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676"/>
            <a:ext cx="10515600" cy="777005"/>
          </a:xfrm>
        </p:spPr>
        <p:txBody>
          <a:bodyPr>
            <a:normAutofit/>
          </a:bodyPr>
          <a:lstStyle/>
          <a:p>
            <a:r>
              <a:rPr lang="en-US" sz="4000" dirty="0"/>
              <a:t>Finding Percentiles from Cumulative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8298A97-9EB5-CC8F-1FD3-936DF67490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8834" y="1031434"/>
                <a:ext cx="11656002" cy="47951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lower half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middle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upper half</a:t>
                </a:r>
              </a:p>
              <a:p>
                <a:pPr marL="0" lvl="0"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 =</a:t>
                </a:r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:r>
                  <a:rPr lang="en-US" sz="2000" dirty="0"/>
                  <a:t>0, 1, 3, 3, </a:t>
                </a:r>
                <a:r>
                  <a:rPr lang="en-US" sz="2000" dirty="0">
                    <a:solidFill>
                      <a:srgbClr val="0070C0"/>
                    </a:solidFill>
                  </a:rPr>
                  <a:t>4, 4</a:t>
                </a:r>
                <a:r>
                  <a:rPr lang="en-US" sz="2000" dirty="0"/>
                  <a:t>, 5, 6, 7, </a:t>
                </a:r>
                <a:r>
                  <a:rPr lang="en-US" sz="2000" dirty="0">
                    <a:solidFill>
                      <a:srgbClr val="00B050"/>
                    </a:solidFill>
                  </a:rPr>
                  <a:t>9, 10</a:t>
                </a:r>
                <a:r>
                  <a:rPr lang="en-US" sz="2000" dirty="0"/>
                  <a:t>,11,11,12,</a:t>
                </a:r>
                <a:r>
                  <a:rPr lang="en-US" sz="2000" dirty="0">
                    <a:solidFill>
                      <a:srgbClr val="FF0000"/>
                    </a:solidFill>
                  </a:rPr>
                  <a:t>12,14</a:t>
                </a:r>
                <a:r>
                  <a:rPr lang="en-US" sz="2000" dirty="0"/>
                  <a:t>,14,15,16,18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rgbClr val="0070C0"/>
                    </a:solidFill>
                  </a:rPr>
                  <a:t>Q1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box>
                      <m:box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4+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Q2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box>
                      <m:box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9+10</m:t>
                            </m:r>
                          </m:num>
                          <m:den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=9.5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Q3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box>
                      <m:box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12+14</m:t>
                            </m:r>
                          </m:num>
                          <m:den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=13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What is the IQR?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IQR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=14 −4.5=9.5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8298A97-9EB5-CC8F-1FD3-936DF6749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34" y="1031434"/>
                <a:ext cx="11656002" cy="4795132"/>
              </a:xfrm>
              <a:prstGeom prst="rect">
                <a:avLst/>
              </a:prstGeom>
              <a:blipFill>
                <a:blip r:embed="rId2"/>
                <a:stretch>
                  <a:fillRect l="-837"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93CF666-2DAB-665A-83C6-07D513ED1201}"/>
              </a:ext>
            </a:extLst>
          </p:cNvPr>
          <p:cNvSpPr/>
          <p:nvPr/>
        </p:nvSpPr>
        <p:spPr>
          <a:xfrm>
            <a:off x="1143000" y="1360239"/>
            <a:ext cx="2533073" cy="48029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95B7EF-20C4-77FF-C467-299179474097}"/>
              </a:ext>
            </a:extLst>
          </p:cNvPr>
          <p:cNvSpPr/>
          <p:nvPr/>
        </p:nvSpPr>
        <p:spPr>
          <a:xfrm>
            <a:off x="3676073" y="1360239"/>
            <a:ext cx="3158836" cy="4802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77530-05F9-5214-3ADE-75445622B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514" y="1948873"/>
            <a:ext cx="7715485" cy="490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5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CF04-6A9A-C024-DDD4-4EA11F99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Spread: Deviation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7291A-45D9-8440-5889-A0D10595C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679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better measure of variability that uses </a:t>
                </a:r>
                <a:r>
                  <a:rPr lang="en-US" i="1" dirty="0"/>
                  <a:t>all</a:t>
                </a:r>
                <a:r>
                  <a:rPr lang="en-US" dirty="0"/>
                  <a:t> the data is based on </a:t>
                </a:r>
                <a:r>
                  <a:rPr lang="en-US" b="1" dirty="0"/>
                  <a:t>deviations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deviations</a:t>
                </a:r>
                <a:r>
                  <a:rPr lang="en-US" dirty="0"/>
                  <a:t> are the </a:t>
                </a:r>
                <a:r>
                  <a:rPr lang="en-US" u="sng" dirty="0"/>
                  <a:t>distances</a:t>
                </a:r>
                <a:r>
                  <a:rPr lang="en-US" dirty="0"/>
                  <a:t> of each value from the mean of the data:</a:t>
                </a:r>
              </a:p>
              <a:p>
                <a:pPr marL="914400" lvl="2" indent="0">
                  <a:buNone/>
                </a:pPr>
                <a:r>
                  <a:rPr lang="en-US" sz="2400" b="0" dirty="0"/>
                  <a:t>Deviation of an observation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r>
                  <a:rPr lang="en-US" dirty="0"/>
                  <a:t>Every observation will have a deviation from the mean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7291A-45D9-8440-5889-A0D10595C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67950" cy="4351338"/>
              </a:xfrm>
              <a:blipFill>
                <a:blip r:embed="rId2"/>
                <a:stretch>
                  <a:fillRect l="-106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885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D4BAC8-DF07-082E-EBA7-3A6128B34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48882"/>
            <a:ext cx="10306050" cy="57439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56D99A-7249-27F8-2F8D-EA0FC4B870BA}"/>
              </a:ext>
            </a:extLst>
          </p:cNvPr>
          <p:cNvSpPr txBox="1"/>
          <p:nvPr/>
        </p:nvSpPr>
        <p:spPr>
          <a:xfrm>
            <a:off x="8899976" y="538404"/>
            <a:ext cx="2492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Rasin</a:t>
            </a:r>
            <a:r>
              <a:rPr lang="en-US" sz="2000" b="1" dirty="0">
                <a:solidFill>
                  <a:srgbClr val="0070C0"/>
                </a:solidFill>
              </a:rPr>
              <a:t> Bran = 340 (mg)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8554AD-23CC-6BD4-2F40-8A6ED06437AB}"/>
              </a:ext>
            </a:extLst>
          </p:cNvPr>
          <p:cNvSpPr txBox="1"/>
          <p:nvPr/>
        </p:nvSpPr>
        <p:spPr>
          <a:xfrm>
            <a:off x="4998805" y="443992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Mean = 167 (mg)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A4E7E84C-0911-1392-D0D5-DA31D45F4D32}"/>
              </a:ext>
            </a:extLst>
          </p:cNvPr>
          <p:cNvSpPr/>
          <p:nvPr/>
        </p:nvSpPr>
        <p:spPr>
          <a:xfrm rot="16200000">
            <a:off x="8100087" y="738701"/>
            <a:ext cx="249796" cy="425796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2141-56E1-D65C-762A-8EB6762F1B7E}"/>
              </a:ext>
            </a:extLst>
          </p:cNvPr>
          <p:cNvCxnSpPr>
            <a:cxnSpLocks/>
          </p:cNvCxnSpPr>
          <p:nvPr/>
        </p:nvCxnSpPr>
        <p:spPr>
          <a:xfrm>
            <a:off x="10420350" y="844102"/>
            <a:ext cx="0" cy="4503175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182893-F575-370F-93FD-AABD46DB5B34}"/>
                  </a:ext>
                </a:extLst>
              </p:cNvPr>
              <p:cNvSpPr txBox="1"/>
              <p:nvPr/>
            </p:nvSpPr>
            <p:spPr>
              <a:xfrm>
                <a:off x="7328629" y="2282563"/>
                <a:ext cx="20726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340 −167=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𝟏𝟕𝟑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182893-F575-370F-93FD-AABD46DB5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629" y="2282563"/>
                <a:ext cx="2072682" cy="307777"/>
              </a:xfrm>
              <a:prstGeom prst="rect">
                <a:avLst/>
              </a:prstGeom>
              <a:blipFill>
                <a:blip r:embed="rId3"/>
                <a:stretch>
                  <a:fillRect l="-2353" r="-2647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A10761-3E76-A720-4A01-BCEED23A554E}"/>
              </a:ext>
            </a:extLst>
          </p:cNvPr>
          <p:cNvCxnSpPr>
            <a:cxnSpLocks/>
          </p:cNvCxnSpPr>
          <p:nvPr/>
        </p:nvCxnSpPr>
        <p:spPr>
          <a:xfrm>
            <a:off x="1816678" y="844102"/>
            <a:ext cx="0" cy="450317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28DDED-55BC-DD33-5745-B9634F33AA7B}"/>
              </a:ext>
            </a:extLst>
          </p:cNvPr>
          <p:cNvSpPr txBox="1"/>
          <p:nvPr/>
        </p:nvSpPr>
        <p:spPr>
          <a:xfrm>
            <a:off x="378598" y="338349"/>
            <a:ext cx="3319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Frosted Mini Wheats = 0 (mg)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F14E752A-1AFD-2EE1-5241-D58BCCB24693}"/>
              </a:ext>
            </a:extLst>
          </p:cNvPr>
          <p:cNvSpPr/>
          <p:nvPr/>
        </p:nvSpPr>
        <p:spPr>
          <a:xfrm rot="16200000">
            <a:off x="3787077" y="-99858"/>
            <a:ext cx="239373" cy="416892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312EA1-A247-DCFB-9E28-98A481EE5EBD}"/>
                  </a:ext>
                </a:extLst>
              </p:cNvPr>
              <p:cNvSpPr txBox="1"/>
              <p:nvPr/>
            </p:nvSpPr>
            <p:spPr>
              <a:xfrm>
                <a:off x="3084520" y="1485666"/>
                <a:ext cx="19797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0 −167=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𝟏𝟔𝟕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312EA1-A247-DCFB-9E28-98A481EE5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520" y="1485666"/>
                <a:ext cx="1979709" cy="307777"/>
              </a:xfrm>
              <a:prstGeom prst="rect">
                <a:avLst/>
              </a:prstGeom>
              <a:blipFill>
                <a:blip r:embed="rId4"/>
                <a:stretch>
                  <a:fillRect l="-2769" r="-215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26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1D9B-D3D0-4DD3-432B-B05376CC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Spread: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4D4B1-FB15-A405-14E1-A713E04E39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sum of all deviations is zero.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typically use either the </a:t>
                </a:r>
                <a:r>
                  <a:rPr lang="en-US" b="1" dirty="0"/>
                  <a:t>squared deviations</a:t>
                </a:r>
                <a:r>
                  <a:rPr lang="en-US" dirty="0"/>
                  <a:t> or their </a:t>
                </a:r>
                <a:r>
                  <a:rPr lang="en-US" b="1" dirty="0"/>
                  <a:t>absolute value</a:t>
                </a:r>
              </a:p>
              <a:p>
                <a:pPr marL="914400" lvl="2" indent="0">
                  <a:buNone/>
                </a:pPr>
                <a:r>
                  <a:rPr lang="en-US" sz="2400" dirty="0"/>
                  <a:t>Squared deviation of an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Variance </a:t>
                </a:r>
                <a:r>
                  <a:rPr lang="en-US" dirty="0"/>
                  <a:t>of a distribution is the </a:t>
                </a:r>
                <a:r>
                  <a:rPr lang="en-US" u="sng" dirty="0"/>
                  <a:t>average</a:t>
                </a:r>
                <a:r>
                  <a:rPr lang="en-US" dirty="0"/>
                  <a:t> squared deviation from the mean</a:t>
                </a:r>
              </a:p>
              <a:p>
                <a:pPr marL="182880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600" dirty="0"/>
              </a:p>
              <a:p>
                <a:r>
                  <a:rPr lang="en-US" sz="2600" dirty="0"/>
                  <a:t>The sum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6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6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6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600" dirty="0"/>
                  <a:t> is called the sum of squares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4D4B1-FB15-A405-14E1-A713E04E3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91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9E61-7A67-5D11-4320-1B5FFC922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Measures of Spread: 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1D609-D493-78C3-4B57-D24A155F0A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8533"/>
                <a:ext cx="10515600" cy="493539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Since the variance uses the squared deviation, we usually take its square root called the </a:t>
                </a:r>
                <a:r>
                  <a:rPr lang="en-US" b="1" dirty="0"/>
                  <a:t>standard deviation</a:t>
                </a:r>
              </a:p>
              <a:p>
                <a:endParaRPr lang="en-US" b="1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  <a:p>
                <a:r>
                  <a:rPr lang="en-US" dirty="0"/>
                  <a:t>The standard deviation represents (roughly) the average distance of an observation from the mean </a:t>
                </a:r>
              </a:p>
              <a:p>
                <a:endParaRPr lang="en-US" dirty="0"/>
              </a:p>
              <a:p>
                <a:r>
                  <a:rPr lang="en-US" dirty="0"/>
                  <a:t>The greater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greater the variability in the data is</a:t>
                </a:r>
              </a:p>
              <a:p>
                <a:endParaRPr lang="en-US" dirty="0"/>
              </a:p>
              <a:p>
                <a:r>
                  <a:rPr lang="en-US" dirty="0"/>
                  <a:t>We denote the population parameter for the variance and standard deviation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1D609-D493-78C3-4B57-D24A155F0A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8533"/>
                <a:ext cx="10515600" cy="4935393"/>
              </a:xfrm>
              <a:blipFill>
                <a:blip r:embed="rId2"/>
                <a:stretch>
                  <a:fillRect l="-812" t="-2840" b="-1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63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3692</TotalTime>
  <Words>1062</Words>
  <Application>Microsoft Office PowerPoint</Application>
  <PresentationFormat>Widescreen</PresentationFormat>
  <Paragraphs>157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Lecture 6  Variance and standard deviation Cumulative distributions The normal distribution</vt:lpstr>
      <vt:lpstr>Review</vt:lpstr>
      <vt:lpstr>Cumulative Distributions</vt:lpstr>
      <vt:lpstr>PowerPoint Presentation</vt:lpstr>
      <vt:lpstr>Finding Percentiles from Cumulative Distributions</vt:lpstr>
      <vt:lpstr>Measures of Spread: Deviation </vt:lpstr>
      <vt:lpstr>PowerPoint Presentation</vt:lpstr>
      <vt:lpstr>Measures of Spread: Variance</vt:lpstr>
      <vt:lpstr>Measures of Spread: Standard Deviation</vt:lpstr>
      <vt:lpstr>Try it out: Computing s and s^2 </vt:lpstr>
      <vt:lpstr>Why divide by n-1 ?</vt:lpstr>
      <vt:lpstr>End of Material For Exam 1</vt:lpstr>
      <vt:lpstr>The Normal Distribution</vt:lpstr>
      <vt:lpstr>PowerPoint Presentation</vt:lpstr>
      <vt:lpstr>Practice</vt:lpstr>
      <vt:lpstr>Identifying Outliers: Normal Distributions</vt:lpstr>
      <vt:lpstr>PowerPoint Presentation</vt:lpstr>
      <vt:lpstr>Try it out: Female College Student Heights</vt:lpstr>
      <vt:lpstr>A Note About Transformations of Variables…</vt:lpstr>
      <vt:lpstr>College Student Heights</vt:lpstr>
      <vt:lpstr>More properties of Linear Transformations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144</cp:revision>
  <dcterms:created xsi:type="dcterms:W3CDTF">2023-08-05T23:57:41Z</dcterms:created>
  <dcterms:modified xsi:type="dcterms:W3CDTF">2024-01-28T22:05:10Z</dcterms:modified>
</cp:coreProperties>
</file>