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03" r:id="rId4"/>
    <p:sldId id="276" r:id="rId5"/>
    <p:sldId id="300" r:id="rId6"/>
    <p:sldId id="301" r:id="rId7"/>
    <p:sldId id="302" r:id="rId8"/>
    <p:sldId id="278" r:id="rId9"/>
    <p:sldId id="291" r:id="rId10"/>
    <p:sldId id="282" r:id="rId11"/>
    <p:sldId id="2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34C4-6B25-C375-38B3-5C1F8F0C7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79033-8997-99B3-E88E-D3CEE73C0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73206-0A96-403A-61D4-B91153CB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8986C-779E-ED1A-76F2-FD378A09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AF8ED-1894-02E7-0FA0-E7DE9B30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8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1F52-CD67-64AE-2D46-44B01663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069A3-A000-C17C-6609-DE6666C5C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E9DC3-D121-AB86-A9A7-711F899C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812D3-D92E-143B-0CA7-F7283E51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A977E-DFD5-043D-917F-3AA022F9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5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F395D-17B0-4996-5246-0996D0F0A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CBE2B-1DE2-77BA-E832-383CB1366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2C1AA-7BFE-C87C-A085-D7338094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69BE-7256-BBD2-431C-B3DCA044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755BF-0C82-EBF6-60B3-60542105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F525-6516-D493-9347-1C2655A1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002E0-4ADF-62A8-A569-79FAF836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A57B6-13BB-FAE1-888E-C823BD42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B5B76-EC1F-2463-8B63-1A74809A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A578A-BDD2-F334-E4AB-104976BE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3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8245-1B12-3680-6277-FC9EC6D6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9E0E2-D527-167B-50D7-547E3F861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1B6E3-AD54-0508-1F18-464FFDB6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1F2A6-D7FA-7CAD-DF6C-106AB125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83CEA-A301-C69D-E813-EC9B10C7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E9A5-0A0A-6AC6-441D-D2043D16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FBEA-EAAC-0349-B3F9-3BF060E36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15B37-1C84-F317-9457-287D24236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A156D-D680-549B-EA40-56E9D64D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2619E-0288-C9E3-BD1E-CD67D326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4B070-D297-20AD-DB30-5C8560D2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0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00C0-F8A9-7F4A-0874-F821C443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F809D-B29A-7D5E-AF87-2EE4FC6D5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E41AE-8C39-683A-3414-ECDE25E54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07DBF-3A82-D2F7-9C22-61CC570F6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E2A2E-D9C3-42E4-4270-553AAE21C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05755-016A-D3ED-30E2-AA002145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4671A-CE64-10D9-FFE4-71279307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2AEB7-177D-78D4-378E-E88834D7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C70B-5246-F92F-E9D0-AC7CBCF1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44CF7-A569-AE55-00DF-B3B259C8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76D27-72B1-18B4-5273-72B61BD7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DD730-97FB-15CE-0466-73D4AC04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1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2AC97-6CBB-B8C6-618D-D2DD3D40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5CD89-14C1-5893-B8A1-EF15DA88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DCC2E-1FCA-A275-58AC-7CA078C2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961A-252B-F60C-FD57-80D29908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5581-D791-8ACE-889B-A91555C8A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6234D-EC2F-7C1F-D2EA-A939EB155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DD210-CCAF-AAB2-03F2-12F90AD5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52BD2-DA5D-078A-5088-825B34BF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33DCB-E22E-CDA1-EB92-8C078C44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4A99-2421-DCB8-49E4-A0AD2C69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92BD5-E795-6BA8-20FC-72E289177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731F1-61B6-9C25-1084-ED1ED7CFF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751C3-0562-6122-51E7-BCFC3021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063FB-5E1B-A73B-7E18-D25B5505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2C885-D7DA-138A-565A-E3B3149F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2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DD8F3-6D3E-5FB9-5161-BC23C5E5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B0CF6-36A8-29A0-721E-D9869FF07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123B-E885-F873-BBC4-465D7F8EB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42ECF-4EC5-4F6F-92F2-C9C58BEB3FE8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53C03-559F-90AC-0C25-141B074F7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A4977-5DA9-A57B-119B-F3280CF88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3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D9DA-382E-3F49-9A16-F5642CACF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59601"/>
          </a:xfrm>
        </p:spPr>
        <p:txBody>
          <a:bodyPr>
            <a:normAutofit/>
          </a:bodyPr>
          <a:lstStyle/>
          <a:p>
            <a:r>
              <a:rPr lang="en-US" dirty="0"/>
              <a:t>Lecture 9 </a:t>
            </a:r>
            <a:br>
              <a:rPr lang="en-US" dirty="0"/>
            </a:br>
            <a:r>
              <a:rPr lang="en-US" dirty="0"/>
              <a:t>Types of Studies-Continued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3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77F5-BF18-6802-9497-CDDDB507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Simple Sampling Designs: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66FD2-6B49-31DE-197F-D0B81C16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13163"/>
            <a:ext cx="11637818" cy="5375563"/>
          </a:xfrm>
        </p:spPr>
        <p:txBody>
          <a:bodyPr>
            <a:normAutofit/>
          </a:bodyPr>
          <a:lstStyle/>
          <a:p>
            <a:r>
              <a:rPr lang="en-US" sz="2400" b="1" dirty="0"/>
              <a:t>Convenience sampling </a:t>
            </a:r>
            <a:r>
              <a:rPr lang="en-US" sz="2400" dirty="0"/>
              <a:t>is a type of non-probability sampling that involves the sample being drawn from that part of the population that is close to hand</a:t>
            </a:r>
            <a:r>
              <a:rPr lang="en-US" sz="2400" b="1" dirty="0"/>
              <a:t>.</a:t>
            </a:r>
          </a:p>
          <a:p>
            <a:endParaRPr lang="en-US" sz="2400" b="1" dirty="0"/>
          </a:p>
          <a:p>
            <a:pPr marL="457200" lvl="1" indent="0">
              <a:buNone/>
            </a:pPr>
            <a:r>
              <a:rPr lang="en-US" sz="2000" b="1" dirty="0"/>
              <a:t>Volunteer sample – </a:t>
            </a:r>
            <a:r>
              <a:rPr lang="en-US" sz="2000" dirty="0"/>
              <a:t> a type of sampling where participants self elect to be part of the study because they volunteer when asked or respond to advertisement</a:t>
            </a:r>
          </a:p>
          <a:p>
            <a:pPr marL="457200" lvl="1" indent="0">
              <a:buNone/>
            </a:pPr>
            <a:r>
              <a:rPr lang="en-US" sz="2000" dirty="0"/>
              <a:t>- the most common type of convenience sampling</a:t>
            </a:r>
          </a:p>
          <a:p>
            <a:pPr marL="457200" lvl="1" indent="0">
              <a:buNone/>
            </a:pPr>
            <a:r>
              <a:rPr lang="en-US" sz="2000" dirty="0"/>
              <a:t>- often required when we don’t have a sampling frame for the population</a:t>
            </a:r>
          </a:p>
          <a:p>
            <a:pPr marL="457200" lvl="1" indent="0">
              <a:buNone/>
            </a:pPr>
            <a:r>
              <a:rPr lang="en-US" sz="2000" dirty="0"/>
              <a:t>- this is the type of sampling used for most medical experiments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dirty="0"/>
              <a:t>A sample is more likely to be representative of the population if we let </a:t>
            </a:r>
            <a:r>
              <a:rPr lang="en-US" sz="2400" i="1" dirty="0"/>
              <a:t>chance, </a:t>
            </a:r>
            <a:r>
              <a:rPr lang="en-US" sz="2400" dirty="0"/>
              <a:t>rather than </a:t>
            </a:r>
            <a:r>
              <a:rPr lang="en-US" sz="2400" i="1" dirty="0"/>
              <a:t>convenience</a:t>
            </a:r>
            <a:r>
              <a:rPr lang="en-US" sz="2400" dirty="0"/>
              <a:t>, determine which subjects are sampled. </a:t>
            </a:r>
          </a:p>
          <a:p>
            <a:endParaRPr lang="en-US" sz="2400" dirty="0"/>
          </a:p>
          <a:p>
            <a:r>
              <a:rPr lang="en-US" sz="2400" dirty="0"/>
              <a:t>In </a:t>
            </a:r>
            <a:r>
              <a:rPr lang="en-US" sz="2400" b="1" dirty="0"/>
              <a:t>simple random sampling </a:t>
            </a:r>
            <a:r>
              <a:rPr lang="en-US" sz="2400" dirty="0"/>
              <a:t>(also just called random sampling) each subject in the sampling frame to has an equal probability of being selected for the sample. </a:t>
            </a:r>
          </a:p>
        </p:txBody>
      </p:sp>
    </p:spTree>
    <p:extLst>
      <p:ext uri="{BB962C8B-B14F-4D97-AF65-F5344CB8AC3E}">
        <p14:creationId xmlns:p14="http://schemas.microsoft.com/office/powerpoint/2010/main" val="983275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77F5-BF18-6802-9497-CDDDB507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Sampling Designs: Simple Random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766FD2-6B49-31DE-197F-D0B81C16C0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13164"/>
                <a:ext cx="11637818" cy="536632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If we </a:t>
                </a:r>
                <a:r>
                  <a:rPr lang="en-US" sz="2400" b="1" dirty="0"/>
                  <a:t>sample with replacement,</a:t>
                </a:r>
                <a:r>
                  <a:rPr lang="en-US" sz="2400" dirty="0"/>
                  <a:t> then each time we sample a subject from the population we put the subject back so that it can be sampled again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endParaRPr lang="en-US" sz="1800" dirty="0"/>
              </a:p>
              <a:p>
                <a:pPr marL="914400" lvl="2" indent="0">
                  <a:buNone/>
                </a:pPr>
                <a:r>
                  <a:rPr lang="en-US" sz="1800" dirty="0"/>
                  <a:t>In general, for a population of size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dirty="0"/>
                  <a:t> each subject will have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1800" dirty="0"/>
                  <a:t> chance of being included in the sample.</a:t>
                </a:r>
              </a:p>
              <a:p>
                <a:pPr marL="914400" lvl="2" indent="0">
                  <a:buNone/>
                </a:pPr>
                <a:endParaRPr lang="en-US" sz="1200" dirty="0"/>
              </a:p>
              <a:p>
                <a:r>
                  <a:rPr lang="en-US" sz="2400" dirty="0"/>
                  <a:t>If we </a:t>
                </a:r>
                <a:r>
                  <a:rPr lang="en-US" sz="2400" b="1" dirty="0"/>
                  <a:t>sample without replacement,</a:t>
                </a:r>
                <a:r>
                  <a:rPr lang="en-US" sz="2400" dirty="0"/>
                  <a:t> then each time we sample a subject from the population we remove that subject from the sampling frame so that we cannot select them again.</a:t>
                </a:r>
                <a:r>
                  <a:rPr lang="en-US" sz="1900" dirty="0"/>
                  <a:t> </a:t>
                </a:r>
              </a:p>
              <a:p>
                <a:pPr marL="0" indent="0">
                  <a:buNone/>
                </a:pPr>
                <a:endParaRPr lang="en-US" sz="1900" dirty="0"/>
              </a:p>
              <a:p>
                <a:pPr lvl="2"/>
                <a:r>
                  <a:rPr lang="en-US" sz="1600" dirty="0"/>
                  <a:t>This 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eans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first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subject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will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have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1600" dirty="0"/>
                  <a:t> chance of being selected, the second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den>
                    </m:f>
                  </m:oMath>
                </a14:m>
                <a:r>
                  <a:rPr lang="en-US" sz="1600" dirty="0"/>
                  <a:t>, the third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−2</m:t>
                        </m:r>
                      </m:den>
                    </m:f>
                  </m:oMath>
                </a14:m>
                <a:r>
                  <a:rPr lang="en-US" sz="1600" dirty="0"/>
                  <a:t> … and so on </a:t>
                </a:r>
              </a:p>
              <a:p>
                <a:pPr lvl="2"/>
                <a:endParaRPr lang="en-US" sz="1600" dirty="0"/>
              </a:p>
              <a:p>
                <a:pPr lvl="2"/>
                <a:r>
                  <a:rPr lang="en-US" sz="1600" dirty="0"/>
                  <a:t>Sampling without replacement is common in most surveys because the sample size is usually small in comparison to the population size (</a:t>
                </a:r>
                <a:r>
                  <a:rPr lang="en-US" sz="1600" dirty="0" err="1"/>
                  <a:t>i.e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it </a:t>
                </a:r>
                <a:r>
                  <a:rPr lang="en-US" sz="1600" u="sng" dirty="0"/>
                  <a:t>is approximately </a:t>
                </a:r>
                <a:r>
                  <a:rPr lang="en-US" sz="1600" dirty="0"/>
                  <a:t>the same as sampling with replacement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766FD2-6B49-31DE-197F-D0B81C16C0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13164"/>
                <a:ext cx="11637818" cy="5366327"/>
              </a:xfrm>
              <a:blipFill>
                <a:blip r:embed="rId2"/>
                <a:stretch>
                  <a:fillRect l="-681" t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84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1E87C4-287C-3BD4-0AB7-1E43A0537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598592"/>
            <a:ext cx="8130859" cy="62594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5A1E2B-7E6E-E35B-B436-A1222E4A0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1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89DD0-D2F8-603D-5E61-1AF9664D8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706924"/>
            <a:ext cx="4269370" cy="3074626"/>
          </a:xfrm>
        </p:spPr>
        <p:txBody>
          <a:bodyPr>
            <a:normAutofit/>
          </a:bodyPr>
          <a:lstStyle/>
          <a:p>
            <a:r>
              <a:rPr lang="en-US" dirty="0"/>
              <a:t>Five number summary: </a:t>
            </a:r>
          </a:p>
          <a:p>
            <a:pPr marL="514350" indent="-514350">
              <a:buAutoNum type="arabicPlain" startAt="23"/>
            </a:pPr>
            <a:r>
              <a:rPr lang="en-US" dirty="0"/>
              <a:t>34  40  34  50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6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601F-CE6B-671C-0E87-9AA194BD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From Wednesday 2/7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6D3BA-A2BD-168E-C0E2-09EB71C85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Sampling distributions</a:t>
            </a:r>
          </a:p>
          <a:p>
            <a:pPr lvl="1"/>
            <a:r>
              <a:rPr lang="en-US" dirty="0"/>
              <a:t>What is a sampling </a:t>
            </a:r>
            <a:r>
              <a:rPr lang="en-US"/>
              <a:t>distribution?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Margin of Error</a:t>
            </a:r>
          </a:p>
          <a:p>
            <a:pPr lvl="1"/>
            <a:r>
              <a:rPr lang="en-US" dirty="0"/>
              <a:t>What is the margin of error?</a:t>
            </a:r>
          </a:p>
          <a:p>
            <a:pPr lvl="1"/>
            <a:endParaRPr lang="en-US" dirty="0"/>
          </a:p>
          <a:p>
            <a:r>
              <a:rPr lang="en-US" dirty="0"/>
              <a:t>What is a statistically significant result?</a:t>
            </a:r>
          </a:p>
          <a:p>
            <a:endParaRPr lang="en-US" dirty="0"/>
          </a:p>
          <a:p>
            <a:r>
              <a:rPr lang="en-US" dirty="0"/>
              <a:t>Observation vs Experimental Study</a:t>
            </a:r>
          </a:p>
          <a:p>
            <a:endParaRPr lang="en-US" dirty="0"/>
          </a:p>
          <a:p>
            <a:r>
              <a:rPr lang="en-US" dirty="0"/>
              <a:t>Causation vs Association</a:t>
            </a:r>
          </a:p>
        </p:txBody>
      </p:sp>
    </p:spTree>
    <p:extLst>
      <p:ext uri="{BB962C8B-B14F-4D97-AF65-F5344CB8AC3E}">
        <p14:creationId xmlns:p14="http://schemas.microsoft.com/office/powerpoint/2010/main" val="324816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12E5-1A32-7A5B-ABD3-274BC353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90" y="264132"/>
            <a:ext cx="10515600" cy="1325563"/>
          </a:xfrm>
        </p:spPr>
        <p:txBody>
          <a:bodyPr/>
          <a:lstStyle/>
          <a:p>
            <a:r>
              <a:rPr lang="en-US" dirty="0"/>
              <a:t>Advantages of Experimental Studies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E2AE9-5A88-4701-C481-6072DBC00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92" y="1521783"/>
            <a:ext cx="5698963" cy="520229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Observational studies </a:t>
            </a:r>
            <a:r>
              <a:rPr lang="en-US" sz="2000" u="sng" dirty="0"/>
              <a:t>cannot</a:t>
            </a:r>
            <a:r>
              <a:rPr lang="en-US" sz="2000" dirty="0"/>
              <a:t> definitively establish causation</a:t>
            </a:r>
          </a:p>
          <a:p>
            <a:r>
              <a:rPr lang="en-US" sz="2000" dirty="0"/>
              <a:t>Observational studies are prone to </a:t>
            </a:r>
            <a:r>
              <a:rPr lang="en-US" sz="2000" b="1" dirty="0"/>
              <a:t>lurking variables</a:t>
            </a:r>
            <a:r>
              <a:rPr lang="en-US" sz="2000" dirty="0"/>
              <a:t> – a variable unknown to the researchers that is not included in the study and has an association with </a:t>
            </a:r>
            <a:r>
              <a:rPr lang="en-US" sz="2000" u="sng" dirty="0"/>
              <a:t>both</a:t>
            </a:r>
            <a:r>
              <a:rPr lang="en-US" sz="2000" dirty="0"/>
              <a:t> the response and explanatory variables</a:t>
            </a:r>
          </a:p>
          <a:p>
            <a:endParaRPr lang="en-US" sz="2000" dirty="0"/>
          </a:p>
          <a:p>
            <a:r>
              <a:rPr lang="en-US" sz="2000" dirty="0"/>
              <a:t>Lurking variables can induce false associations between response and explanatory variables. </a:t>
            </a:r>
          </a:p>
          <a:p>
            <a:endParaRPr lang="en-US" sz="2000" b="1" dirty="0"/>
          </a:p>
          <a:p>
            <a:r>
              <a:rPr lang="en-US" sz="2000" dirty="0"/>
              <a:t>In experimental studies subjects (observations) are randomly assigned to treatment groups. </a:t>
            </a:r>
          </a:p>
          <a:p>
            <a:pPr marL="457200" lvl="1" indent="0">
              <a:buNone/>
            </a:pPr>
            <a:r>
              <a:rPr lang="en-US" sz="1600" dirty="0"/>
              <a:t>this randomization balances the effect of lurking variables between the treatment groups and removes their influence on the association between the response and explanatory variables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7CAC30-4D91-D367-BD54-F9DF9CC5C539}"/>
              </a:ext>
            </a:extLst>
          </p:cNvPr>
          <p:cNvGrpSpPr/>
          <p:nvPr/>
        </p:nvGrpSpPr>
        <p:grpSpPr>
          <a:xfrm>
            <a:off x="6247104" y="1153492"/>
            <a:ext cx="5515896" cy="5487454"/>
            <a:chOff x="1899500" y="553128"/>
            <a:chExt cx="5515896" cy="54874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C2D099B-97F2-A557-42BB-42D30F17FF7A}"/>
                </a:ext>
              </a:extLst>
            </p:cNvPr>
            <p:cNvGrpSpPr/>
            <p:nvPr/>
          </p:nvGrpSpPr>
          <p:grpSpPr>
            <a:xfrm>
              <a:off x="1899500" y="1266760"/>
              <a:ext cx="5515896" cy="4626040"/>
              <a:chOff x="1899500" y="1266760"/>
              <a:chExt cx="5515896" cy="462604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2F52F4A-493D-F441-B0EF-B209543E991A}"/>
                  </a:ext>
                </a:extLst>
              </p:cNvPr>
              <p:cNvGrpSpPr/>
              <p:nvPr/>
            </p:nvGrpSpPr>
            <p:grpSpPr>
              <a:xfrm>
                <a:off x="1899500" y="1733550"/>
                <a:ext cx="2638793" cy="2337380"/>
                <a:chOff x="1899500" y="1733550"/>
                <a:chExt cx="2638793" cy="2337380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0918D9A-5293-0D95-90E5-AFEDF2333A40}"/>
                    </a:ext>
                  </a:extLst>
                </p:cNvPr>
                <p:cNvSpPr txBox="1"/>
                <p:nvPr/>
              </p:nvSpPr>
              <p:spPr>
                <a:xfrm>
                  <a:off x="2619375" y="1733550"/>
                  <a:ext cx="1199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Population</a:t>
                  </a:r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043AAA27-1A20-BFAB-6E52-84700D5F75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4303" y="2569672"/>
                  <a:ext cx="0" cy="62126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6F6502B-A35D-7DD5-B066-5388217D18E4}"/>
                    </a:ext>
                  </a:extLst>
                </p:cNvPr>
                <p:cNvSpPr txBox="1"/>
                <p:nvPr/>
              </p:nvSpPr>
              <p:spPr>
                <a:xfrm>
                  <a:off x="2789130" y="3244334"/>
                  <a:ext cx="8755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Sample</a:t>
                  </a:r>
                </a:p>
              </p:txBody>
            </p:sp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ADB6975A-0D04-CABA-E1E4-A111FE1110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899500" y="2102882"/>
                  <a:ext cx="2638793" cy="466790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D02C7305-9524-E507-0F90-158D393584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95118" y="3613666"/>
                  <a:ext cx="1038370" cy="457264"/>
                </a:xfrm>
                <a:prstGeom prst="rect">
                  <a:avLst/>
                </a:prstGeom>
              </p:spPr>
            </p:pic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BC1745-64BD-A98B-8937-52D41415F358}"/>
                  </a:ext>
                </a:extLst>
              </p:cNvPr>
              <p:cNvSpPr txBox="1"/>
              <p:nvPr/>
            </p:nvSpPr>
            <p:spPr>
              <a:xfrm>
                <a:off x="5496478" y="1733550"/>
                <a:ext cx="119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Population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8928C73-3535-89AD-EF27-D017881D0C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1406" y="2569672"/>
                <a:ext cx="0" cy="62126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981DC7-FA93-2346-A852-FA9865F359A5}"/>
                  </a:ext>
                </a:extLst>
              </p:cNvPr>
              <p:cNvSpPr txBox="1"/>
              <p:nvPr/>
            </p:nvSpPr>
            <p:spPr>
              <a:xfrm>
                <a:off x="5666233" y="3244334"/>
                <a:ext cx="875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Sample</a:t>
                </a:r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0D4FDA6-74B2-E1BA-2424-B554AA542E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6603" y="2102882"/>
                <a:ext cx="2638793" cy="466790"/>
              </a:xfrm>
              <a:prstGeom prst="rect">
                <a:avLst/>
              </a:prstGeom>
            </p:spPr>
          </p:pic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4275FBDE-50E9-94A6-C0BA-19F514887E5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399847" y="4083641"/>
                <a:ext cx="704270" cy="678849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C1E0D6E2-341D-83FB-1B67-6EA3186FD9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078695" y="4083640"/>
                <a:ext cx="704273" cy="678851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87E036EF-AB21-C00F-A40F-B0F344DD57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17508" y="5002126"/>
                <a:ext cx="943107" cy="447737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D53DC0-509E-24A1-6B2B-B141235B1344}"/>
                  </a:ext>
                </a:extLst>
              </p:cNvPr>
              <p:cNvSpPr txBox="1"/>
              <p:nvPr/>
            </p:nvSpPr>
            <p:spPr>
              <a:xfrm>
                <a:off x="4834064" y="4745592"/>
                <a:ext cx="1156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Treatment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AA2CBC-CDE6-739A-8E8F-D4D4315AFB4B}"/>
                  </a:ext>
                </a:extLst>
              </p:cNvPr>
              <p:cNvSpPr txBox="1"/>
              <p:nvPr/>
            </p:nvSpPr>
            <p:spPr>
              <a:xfrm>
                <a:off x="6331386" y="4745590"/>
                <a:ext cx="877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Control</a:t>
                </a: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9DF581B3-C2DC-98D0-32CC-0DC0168DD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38799" y="3613666"/>
                <a:ext cx="1705213" cy="362001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0277418-9298-D48D-E2F7-90C1170726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1386" y="5002125"/>
                <a:ext cx="943107" cy="447737"/>
              </a:xfrm>
              <a:prstGeom prst="rect">
                <a:avLst/>
              </a:prstGeom>
            </p:spPr>
          </p:pic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1077253-99C6-F28C-1695-B13CADAF4E70}"/>
                  </a:ext>
                </a:extLst>
              </p:cNvPr>
              <p:cNvCxnSpPr/>
              <p:nvPr/>
            </p:nvCxnSpPr>
            <p:spPr>
              <a:xfrm>
                <a:off x="4682836" y="1597891"/>
                <a:ext cx="0" cy="42949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18459C8-7942-5A6C-665D-99630EB288F8}"/>
                  </a:ext>
                </a:extLst>
              </p:cNvPr>
              <p:cNvSpPr txBox="1"/>
              <p:nvPr/>
            </p:nvSpPr>
            <p:spPr>
              <a:xfrm>
                <a:off x="2129343" y="1276286"/>
                <a:ext cx="2121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Observational Study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9CDB8D9-62F9-1EA6-39E0-17DC212AFB11}"/>
                  </a:ext>
                </a:extLst>
              </p:cNvPr>
              <p:cNvSpPr txBox="1"/>
              <p:nvPr/>
            </p:nvSpPr>
            <p:spPr>
              <a:xfrm>
                <a:off x="5087841" y="1266760"/>
                <a:ext cx="2049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Experimental Study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6B017A-CEFF-FC32-27FE-DB5FFDEF478B}"/>
                </a:ext>
              </a:extLst>
            </p:cNvPr>
            <p:cNvSpPr/>
            <p:nvPr/>
          </p:nvSpPr>
          <p:spPr>
            <a:xfrm>
              <a:off x="1899500" y="1117599"/>
              <a:ext cx="5515896" cy="492298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62E996-4CCD-E3EC-0608-FF2A4C1CEC5F}"/>
                </a:ext>
              </a:extLst>
            </p:cNvPr>
            <p:cNvSpPr txBox="1"/>
            <p:nvPr/>
          </p:nvSpPr>
          <p:spPr>
            <a:xfrm>
              <a:off x="3818421" y="553128"/>
              <a:ext cx="18421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Study 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570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1E04-8065-38C2-D1F1-D24D55BD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Hallmarks of a good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F4D3-806C-CE2B-8C80-27319E791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Control group – a group of subjects in the experiment who do not receive the treatment</a:t>
            </a:r>
          </a:p>
          <a:p>
            <a:pPr marL="457200" lvl="1" indent="0">
              <a:buNone/>
            </a:pPr>
            <a:r>
              <a:rPr lang="en-US" dirty="0"/>
              <a:t>- reduces bias in the experiment because by design the only difference between the two groups is the treatment</a:t>
            </a:r>
          </a:p>
          <a:p>
            <a:endParaRPr lang="en-US" dirty="0"/>
          </a:p>
          <a:p>
            <a:r>
              <a:rPr lang="en-US" dirty="0"/>
              <a:t>Blinding – designing the experiment to ensure the subjects are unaware if they are in the treatment or control group.</a:t>
            </a:r>
          </a:p>
          <a:p>
            <a:endParaRPr lang="en-US" dirty="0"/>
          </a:p>
          <a:p>
            <a:r>
              <a:rPr lang="en-US" dirty="0"/>
              <a:t>Double blinding – When subjects as well as the researchers are unaware of who is assigned to the treatment group and who is assigned to the control group.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5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EDE9-385C-4FBC-523A-7BD4626F4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254288"/>
            <a:ext cx="10515600" cy="1325563"/>
          </a:xfrm>
        </p:spPr>
        <p:txBody>
          <a:bodyPr/>
          <a:lstStyle/>
          <a:p>
            <a:r>
              <a:rPr lang="en-US" dirty="0"/>
              <a:t>Some Experimental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2E16-1859-3304-4B03-3065B93E6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09" y="1844098"/>
            <a:ext cx="595976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Completely Randomize Design </a:t>
            </a:r>
            <a:r>
              <a:rPr lang="en-US" dirty="0"/>
              <a:t>– Subjects are randomly assigned to treatment groups. </a:t>
            </a:r>
          </a:p>
          <a:p>
            <a:pPr marL="457200" lvl="1" indent="0">
              <a:buNone/>
            </a:pPr>
            <a:r>
              <a:rPr lang="en-US" dirty="0"/>
              <a:t>- compares response to a single factor</a:t>
            </a:r>
          </a:p>
          <a:p>
            <a:pPr marL="457200" lvl="1" indent="0">
              <a:buNone/>
            </a:pPr>
            <a:r>
              <a:rPr lang="en-US" dirty="0"/>
              <a:t>- each unit has the same chance of being in the treatment or control groups </a:t>
            </a:r>
          </a:p>
          <a:p>
            <a:endParaRPr lang="en-US" b="1" dirty="0"/>
          </a:p>
          <a:p>
            <a:r>
              <a:rPr lang="en-US" b="1" dirty="0"/>
              <a:t>Multifactor experiments </a:t>
            </a:r>
            <a:r>
              <a:rPr lang="en-US" dirty="0"/>
              <a:t>– An experiment which compares multiple factors simultaneously</a:t>
            </a:r>
          </a:p>
          <a:p>
            <a:pPr marL="457200" lvl="1" indent="0">
              <a:buNone/>
            </a:pPr>
            <a:r>
              <a:rPr lang="en-US" dirty="0"/>
              <a:t>- cheaper than conducting an experiment for each factor separately</a:t>
            </a:r>
          </a:p>
          <a:p>
            <a:pPr marL="457200" lvl="1" indent="0">
              <a:buNone/>
            </a:pPr>
            <a:r>
              <a:rPr lang="en-US" dirty="0"/>
              <a:t>- we can learn more from a multifactor experiment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98EDE7-22AA-5B65-FE39-5930F7138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328740"/>
              </p:ext>
            </p:extLst>
          </p:nvPr>
        </p:nvGraphicFramePr>
        <p:xfrm>
          <a:off x="7363691" y="4676107"/>
          <a:ext cx="4619336" cy="1981200"/>
        </p:xfrm>
        <a:graphic>
          <a:graphicData uri="http://schemas.openxmlformats.org/drawingml/2006/table">
            <a:tbl>
              <a:tblPr/>
              <a:tblGrid>
                <a:gridCol w="864049">
                  <a:extLst>
                    <a:ext uri="{9D8B030D-6E8A-4147-A177-3AD203B41FA5}">
                      <a16:colId xmlns:a16="http://schemas.microsoft.com/office/drawing/2014/main" val="787905494"/>
                    </a:ext>
                  </a:extLst>
                </a:gridCol>
                <a:gridCol w="1329305">
                  <a:extLst>
                    <a:ext uri="{9D8B030D-6E8A-4147-A177-3AD203B41FA5}">
                      <a16:colId xmlns:a16="http://schemas.microsoft.com/office/drawing/2014/main" val="3627423759"/>
                    </a:ext>
                  </a:extLst>
                </a:gridCol>
                <a:gridCol w="1329305">
                  <a:extLst>
                    <a:ext uri="{9D8B030D-6E8A-4147-A177-3AD203B41FA5}">
                      <a16:colId xmlns:a16="http://schemas.microsoft.com/office/drawing/2014/main" val="3613250097"/>
                    </a:ext>
                  </a:extLst>
                </a:gridCol>
                <a:gridCol w="1096677">
                  <a:extLst>
                    <a:ext uri="{9D8B030D-6E8A-4147-A177-3AD203B41FA5}">
                      <a16:colId xmlns:a16="http://schemas.microsoft.com/office/drawing/2014/main" val="2117648592"/>
                    </a:ext>
                  </a:extLst>
                </a:gridCol>
              </a:tblGrid>
              <a:tr h="14276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Fertilizer 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4563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088582"/>
                  </a:ext>
                </a:extLst>
              </a:tr>
              <a:tr h="5486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Fertilizer 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 1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Fertilizer A + Fertilizer 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 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Fertilizer B + Placebo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530030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 3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Fertilizer A + Placebo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 4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Placebo only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844245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C35AB7ED-7A7B-C4FD-7C90-CBF76908DAE8}"/>
              </a:ext>
            </a:extLst>
          </p:cNvPr>
          <p:cNvGrpSpPr/>
          <p:nvPr/>
        </p:nvGrpSpPr>
        <p:grpSpPr>
          <a:xfrm>
            <a:off x="7301346" y="1174769"/>
            <a:ext cx="4526973" cy="2687167"/>
            <a:chOff x="7230918" y="3899515"/>
            <a:chExt cx="4526973" cy="268716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2FD380-48BB-4C8F-73DE-8414F7C09F06}"/>
                </a:ext>
              </a:extLst>
            </p:cNvPr>
            <p:cNvSpPr/>
            <p:nvPr/>
          </p:nvSpPr>
          <p:spPr>
            <a:xfrm>
              <a:off x="7230918" y="4910103"/>
              <a:ext cx="1270000" cy="6396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60 Tomat0 plants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45E24D-1C75-0025-22B0-544572CA4E04}"/>
                </a:ext>
              </a:extLst>
            </p:cNvPr>
            <p:cNvSpPr/>
            <p:nvPr/>
          </p:nvSpPr>
          <p:spPr>
            <a:xfrm>
              <a:off x="10183091" y="3899515"/>
              <a:ext cx="1574800" cy="6396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Treatment 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591FC5-90F2-1D56-53FC-0413E95660BA}"/>
                </a:ext>
              </a:extLst>
            </p:cNvPr>
            <p:cNvSpPr/>
            <p:nvPr/>
          </p:nvSpPr>
          <p:spPr>
            <a:xfrm>
              <a:off x="10183091" y="4590294"/>
              <a:ext cx="1574800" cy="6396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Treatment 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718B0A-B122-6204-755F-4E06ECD53B81}"/>
                </a:ext>
              </a:extLst>
            </p:cNvPr>
            <p:cNvSpPr/>
            <p:nvPr/>
          </p:nvSpPr>
          <p:spPr>
            <a:xfrm>
              <a:off x="10183091" y="5272810"/>
              <a:ext cx="1574800" cy="6396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Treatment 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AC11BC-AB16-ABDA-7843-68EE1C2656C7}"/>
                </a:ext>
              </a:extLst>
            </p:cNvPr>
            <p:cNvSpPr/>
            <p:nvPr/>
          </p:nvSpPr>
          <p:spPr>
            <a:xfrm>
              <a:off x="10183091" y="5947064"/>
              <a:ext cx="1574800" cy="6396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Treatment 4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6245A13-9EF2-CFC7-B154-BE61098CEA09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 flipV="1">
              <a:off x="8500918" y="4219324"/>
              <a:ext cx="1682173" cy="10105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D5BE554-3A9B-C37E-8B60-A0890B4C6746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 flipV="1">
              <a:off x="8500918" y="4910103"/>
              <a:ext cx="1682173" cy="3198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A3B19C6-D6FB-478E-4FB8-6D0CB9999FD6}"/>
                </a:ext>
              </a:extLst>
            </p:cNvPr>
            <p:cNvCxnSpPr>
              <a:stCxn id="6" idx="3"/>
              <a:endCxn id="11" idx="1"/>
            </p:cNvCxnSpPr>
            <p:nvPr/>
          </p:nvCxnSpPr>
          <p:spPr>
            <a:xfrm>
              <a:off x="8500918" y="5229912"/>
              <a:ext cx="1682173" cy="3627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40887BF-D152-4E9C-66D8-01C89E1AF691}"/>
                </a:ext>
              </a:extLst>
            </p:cNvPr>
            <p:cNvCxnSpPr>
              <a:stCxn id="6" idx="3"/>
              <a:endCxn id="12" idx="1"/>
            </p:cNvCxnSpPr>
            <p:nvPr/>
          </p:nvCxnSpPr>
          <p:spPr>
            <a:xfrm>
              <a:off x="8500918" y="5229912"/>
              <a:ext cx="1682173" cy="103696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DF26F3-21B7-BD46-8A5E-E979085D52C5}"/>
                </a:ext>
              </a:extLst>
            </p:cNvPr>
            <p:cNvSpPr txBox="1"/>
            <p:nvPr/>
          </p:nvSpPr>
          <p:spPr>
            <a:xfrm rot="16200000">
              <a:off x="8682341" y="5029857"/>
              <a:ext cx="17315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randomization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919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DF1B-2FF9-81AC-81A4-C30D46E4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A8BF1-0D3B-B67D-7A2A-37088EC1C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1691" cy="475990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Randomized Complete Block Design</a:t>
            </a:r>
            <a:r>
              <a:rPr lang="en-US" dirty="0"/>
              <a:t> – When subjects are not similar enough, detecting differences among the treatment groups can be difficult. We instead create groups called </a:t>
            </a:r>
            <a:r>
              <a:rPr lang="en-US" b="1" dirty="0"/>
              <a:t>blocks. </a:t>
            </a:r>
            <a:r>
              <a:rPr lang="en-US" dirty="0"/>
              <a:t>Blocks are organized so that units inside a block are more similar. Each block sees all treatments in random order</a:t>
            </a:r>
          </a:p>
          <a:p>
            <a:endParaRPr lang="en-US" b="1" dirty="0"/>
          </a:p>
          <a:p>
            <a:r>
              <a:rPr lang="en-US" b="1" dirty="0"/>
              <a:t>Matched Pair Designs</a:t>
            </a:r>
            <a:r>
              <a:rPr lang="en-US" dirty="0"/>
              <a:t> – a design which takes measurements on each subject, usually once before the treatment and once after the treatment producing a set of paired measurements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650C76-662C-5582-F219-E56E6F7FAFDE}"/>
              </a:ext>
            </a:extLst>
          </p:cNvPr>
          <p:cNvSpPr/>
          <p:nvPr/>
        </p:nvSpPr>
        <p:spPr>
          <a:xfrm>
            <a:off x="6218382" y="3981757"/>
            <a:ext cx="1168400" cy="6396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 tomato plants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95A10-D9E5-A16F-5D21-5CEE02F59DA3}"/>
              </a:ext>
            </a:extLst>
          </p:cNvPr>
          <p:cNvSpPr/>
          <p:nvPr/>
        </p:nvSpPr>
        <p:spPr>
          <a:xfrm>
            <a:off x="8215745" y="2750182"/>
            <a:ext cx="942107" cy="6396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 Store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9EDD9E-2684-7A96-11F4-81FB9E688C14}"/>
              </a:ext>
            </a:extLst>
          </p:cNvPr>
          <p:cNvSpPr/>
          <p:nvPr/>
        </p:nvSpPr>
        <p:spPr>
          <a:xfrm>
            <a:off x="8215746" y="5361060"/>
            <a:ext cx="942106" cy="6396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 Store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5F6159-B123-795D-41FC-09FC96FC05E1}"/>
              </a:ext>
            </a:extLst>
          </p:cNvPr>
          <p:cNvSpPr/>
          <p:nvPr/>
        </p:nvSpPr>
        <p:spPr>
          <a:xfrm>
            <a:off x="10377055" y="2037076"/>
            <a:ext cx="1584036" cy="4400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1A71D5-D068-DE16-C1F6-5BB282D536B9}"/>
              </a:ext>
            </a:extLst>
          </p:cNvPr>
          <p:cNvSpPr/>
          <p:nvPr/>
        </p:nvSpPr>
        <p:spPr>
          <a:xfrm>
            <a:off x="10377055" y="2543270"/>
            <a:ext cx="1584036" cy="4400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BB189D-053C-DF1E-7DE5-F37B5C250AC6}"/>
              </a:ext>
            </a:extLst>
          </p:cNvPr>
          <p:cNvSpPr/>
          <p:nvPr/>
        </p:nvSpPr>
        <p:spPr>
          <a:xfrm>
            <a:off x="10377055" y="3049464"/>
            <a:ext cx="1584036" cy="4400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6B9434-56F5-C2F2-B871-9CDBBD385D84}"/>
              </a:ext>
            </a:extLst>
          </p:cNvPr>
          <p:cNvSpPr/>
          <p:nvPr/>
        </p:nvSpPr>
        <p:spPr>
          <a:xfrm>
            <a:off x="10377055" y="3541661"/>
            <a:ext cx="1584036" cy="4400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3D2308-68A8-7D85-B28C-A76B34C18BE0}"/>
              </a:ext>
            </a:extLst>
          </p:cNvPr>
          <p:cNvSpPr/>
          <p:nvPr/>
        </p:nvSpPr>
        <p:spPr>
          <a:xfrm>
            <a:off x="10377055" y="4768242"/>
            <a:ext cx="1584036" cy="4400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6C5934-3750-D16B-1405-D058E9B44046}"/>
              </a:ext>
            </a:extLst>
          </p:cNvPr>
          <p:cNvSpPr/>
          <p:nvPr/>
        </p:nvSpPr>
        <p:spPr>
          <a:xfrm>
            <a:off x="10377055" y="5274436"/>
            <a:ext cx="1584036" cy="4400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E35004-694A-82D0-B194-D536327FC73E}"/>
              </a:ext>
            </a:extLst>
          </p:cNvPr>
          <p:cNvSpPr/>
          <p:nvPr/>
        </p:nvSpPr>
        <p:spPr>
          <a:xfrm>
            <a:off x="10377055" y="5780630"/>
            <a:ext cx="1584036" cy="4400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D674A-617D-3E50-0044-E735BCF88201}"/>
              </a:ext>
            </a:extLst>
          </p:cNvPr>
          <p:cNvSpPr/>
          <p:nvPr/>
        </p:nvSpPr>
        <p:spPr>
          <a:xfrm>
            <a:off x="10377055" y="6272827"/>
            <a:ext cx="1584036" cy="4400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 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54E905-C1AA-05D0-A8F7-4C9028AED50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9157852" y="2257124"/>
            <a:ext cx="1219203" cy="812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9C671A-1B3B-A153-C5B6-308EA6954A28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9157852" y="2763318"/>
            <a:ext cx="1219203" cy="306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586F2D-6EF9-97DA-0ED5-CB555548793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9157852" y="3069991"/>
            <a:ext cx="1219203" cy="1995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23EF97-4D63-9214-DA79-13B4592E361D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9157852" y="3069991"/>
            <a:ext cx="1219203" cy="691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813CAE-95FC-155C-4EE6-2B25F2F56971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9157852" y="4988290"/>
            <a:ext cx="1219203" cy="6925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992916-5E95-D596-047E-779692CE421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9157852" y="5494484"/>
            <a:ext cx="1219203" cy="186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49472B-B3D1-06A2-BFCF-08FE91C7E885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9157852" y="5680869"/>
            <a:ext cx="1219203" cy="3198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5D2545-E02F-4F14-D08B-E68CCFF7B01E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9157852" y="5680869"/>
            <a:ext cx="1219203" cy="8120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72F5C80-B5FF-FCFC-97CC-5E87CBD8ED53}"/>
              </a:ext>
            </a:extLst>
          </p:cNvPr>
          <p:cNvSpPr txBox="1"/>
          <p:nvPr/>
        </p:nvSpPr>
        <p:spPr>
          <a:xfrm rot="16200000">
            <a:off x="7991258" y="3965525"/>
            <a:ext cx="3552392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randomization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350E744E-9D42-3792-DF79-D9BA29832B4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7386782" y="3069991"/>
            <a:ext cx="828963" cy="1231575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0F73F555-9152-2145-54B7-F543FE58E0F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7386782" y="4301566"/>
            <a:ext cx="828964" cy="1379303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499B1FF-CB3D-8DBE-F1DA-23BB711F35B3}"/>
              </a:ext>
            </a:extLst>
          </p:cNvPr>
          <p:cNvSpPr txBox="1"/>
          <p:nvPr/>
        </p:nvSpPr>
        <p:spPr>
          <a:xfrm>
            <a:off x="8279419" y="239398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261349A-3056-56C1-DAD7-2D85C7CA161F}"/>
              </a:ext>
            </a:extLst>
          </p:cNvPr>
          <p:cNvSpPr txBox="1"/>
          <p:nvPr/>
        </p:nvSpPr>
        <p:spPr>
          <a:xfrm>
            <a:off x="8240004" y="499172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2</a:t>
            </a:r>
          </a:p>
        </p:txBody>
      </p:sp>
    </p:spTree>
    <p:extLst>
      <p:ext uri="{BB962C8B-B14F-4D97-AF65-F5344CB8AC3E}">
        <p14:creationId xmlns:p14="http://schemas.microsoft.com/office/powerpoint/2010/main" val="194288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77F5-BF18-6802-9497-CDDDB507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66FD2-6B49-31DE-197F-D0B81C16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5625"/>
            <a:ext cx="7305964" cy="484303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sample survey </a:t>
            </a:r>
            <a:r>
              <a:rPr lang="en-US" dirty="0"/>
              <a:t>selects a sample of subjects from a population and collects data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In statistics, a survey is any information gathered from a sample of subjects.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It is a type of non-experimental study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census </a:t>
            </a:r>
            <a:r>
              <a:rPr lang="en-US" dirty="0"/>
              <a:t>attempts to gather data for all (or nearly all) subjects in a population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sampling frame</a:t>
            </a:r>
            <a:r>
              <a:rPr lang="en-US" dirty="0"/>
              <a:t> is a list of subjects in the population from which the sample will be collected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sampling design </a:t>
            </a:r>
            <a:r>
              <a:rPr lang="en-US" dirty="0"/>
              <a:t>is the method that will be used to select subjects from the sampling frame </a:t>
            </a:r>
          </a:p>
          <a:p>
            <a:endParaRPr lang="en-US" b="1" dirty="0"/>
          </a:p>
          <a:p>
            <a:r>
              <a:rPr lang="en-US" dirty="0"/>
              <a:t>We seek a sampling design that will lead to a sample that is representative of the entire population we are trying to estimate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A96989-372E-D04C-0E13-958B19BE4CDC}"/>
              </a:ext>
            </a:extLst>
          </p:cNvPr>
          <p:cNvSpPr/>
          <p:nvPr/>
        </p:nvSpPr>
        <p:spPr>
          <a:xfrm>
            <a:off x="8515927" y="720870"/>
            <a:ext cx="2623127" cy="646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1. Identify the Population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5EEAAE-1347-D985-0526-587EDAFB0DAE}"/>
              </a:ext>
            </a:extLst>
          </p:cNvPr>
          <p:cNvSpPr/>
          <p:nvPr/>
        </p:nvSpPr>
        <p:spPr>
          <a:xfrm>
            <a:off x="8511309" y="2250895"/>
            <a:ext cx="2623127" cy="646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2. compile a sampling frame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EBD1CC-9123-ACEE-7281-9C1D9A6E3358}"/>
              </a:ext>
            </a:extLst>
          </p:cNvPr>
          <p:cNvSpPr/>
          <p:nvPr/>
        </p:nvSpPr>
        <p:spPr>
          <a:xfrm>
            <a:off x="8511308" y="3874438"/>
            <a:ext cx="2623127" cy="646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3. select a sampling design 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BA3306D-CA7A-76C2-91CB-E4EC10674D41}"/>
              </a:ext>
            </a:extLst>
          </p:cNvPr>
          <p:cNvSpPr/>
          <p:nvPr/>
        </p:nvSpPr>
        <p:spPr>
          <a:xfrm>
            <a:off x="9670473" y="1545902"/>
            <a:ext cx="517236" cy="5005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908E014-C6C1-D697-C073-600B08F3CD75}"/>
              </a:ext>
            </a:extLst>
          </p:cNvPr>
          <p:cNvSpPr/>
          <p:nvPr/>
        </p:nvSpPr>
        <p:spPr>
          <a:xfrm>
            <a:off x="9670473" y="3135457"/>
            <a:ext cx="517236" cy="5005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946F08-EA7E-7DAE-6283-D97A221F8CC3}"/>
              </a:ext>
            </a:extLst>
          </p:cNvPr>
          <p:cNvSpPr/>
          <p:nvPr/>
        </p:nvSpPr>
        <p:spPr>
          <a:xfrm>
            <a:off x="8511308" y="5496682"/>
            <a:ext cx="2623127" cy="646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4. select a sample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5DED957-5AF9-97FD-7764-59C4A0B00E91}"/>
              </a:ext>
            </a:extLst>
          </p:cNvPr>
          <p:cNvSpPr/>
          <p:nvPr/>
        </p:nvSpPr>
        <p:spPr>
          <a:xfrm>
            <a:off x="9670473" y="4757701"/>
            <a:ext cx="517236" cy="5005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9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77F5-BF18-6802-9497-CDDDB507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-23236"/>
            <a:ext cx="10515600" cy="1325563"/>
          </a:xfrm>
        </p:spPr>
        <p:txBody>
          <a:bodyPr/>
          <a:lstStyle/>
          <a:p>
            <a:r>
              <a:rPr lang="en-US" dirty="0"/>
              <a:t>Example of a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66FD2-6B49-31DE-197F-D0B81C16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02327"/>
            <a:ext cx="11637818" cy="5366328"/>
          </a:xfrm>
        </p:spPr>
        <p:txBody>
          <a:bodyPr>
            <a:normAutofit/>
          </a:bodyPr>
          <a:lstStyle/>
          <a:p>
            <a:r>
              <a:rPr lang="en-US" dirty="0"/>
              <a:t>Suppose I want to see what proportion of people in Moscow Idaho liked the Star Wars sequel trilogy. So, I acquire a phone book for Latah county, ID and call the first 100 people with an address in Moscow ID and ask them to rate the sequels on a scale of 1-10.</a:t>
            </a:r>
          </a:p>
          <a:p>
            <a:r>
              <a:rPr lang="en-US" dirty="0"/>
              <a:t>What is the sampling frame?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phone book for Latah County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 you think such a sample will be representative of the population we are trying to estimate?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NO, </a:t>
            </a:r>
            <a:r>
              <a:rPr lang="en-US" dirty="0">
                <a:solidFill>
                  <a:srgbClr val="FF0000"/>
                </a:solidFill>
              </a:rPr>
              <a:t>the sampling frame does not cover all possible people in the population of interest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49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3374</TotalTime>
  <Words>1011</Words>
  <Application>Microsoft Office PowerPoint</Application>
  <PresentationFormat>Widescreen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Office Theme</vt:lpstr>
      <vt:lpstr>Lecture 9  Types of Studies-Continued  </vt:lpstr>
      <vt:lpstr>Exam 1 Performance</vt:lpstr>
      <vt:lpstr>Review From Wednesday 2/7</vt:lpstr>
      <vt:lpstr>Advantages of Experimental Studies</vt:lpstr>
      <vt:lpstr>Hallmarks of a good experiment</vt:lpstr>
      <vt:lpstr>Some Experimental Designs</vt:lpstr>
      <vt:lpstr>PowerPoint Presentation</vt:lpstr>
      <vt:lpstr>Surveys</vt:lpstr>
      <vt:lpstr>Example of a Survey</vt:lpstr>
      <vt:lpstr>Simple Sampling Designs: </vt:lpstr>
      <vt:lpstr>Sampling Designs: Simple Random Sampling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82</cp:revision>
  <dcterms:created xsi:type="dcterms:W3CDTF">2023-08-21T21:11:45Z</dcterms:created>
  <dcterms:modified xsi:type="dcterms:W3CDTF">2024-02-12T02:50:05Z</dcterms:modified>
</cp:coreProperties>
</file>