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1" r:id="rId3"/>
    <p:sldId id="332" r:id="rId4"/>
    <p:sldId id="296" r:id="rId5"/>
    <p:sldId id="297" r:id="rId6"/>
    <p:sldId id="304" r:id="rId7"/>
    <p:sldId id="330" r:id="rId8"/>
    <p:sldId id="307" r:id="rId9"/>
    <p:sldId id="305" r:id="rId10"/>
    <p:sldId id="309" r:id="rId11"/>
    <p:sldId id="308" r:id="rId12"/>
    <p:sldId id="310" r:id="rId13"/>
    <p:sldId id="312" r:id="rId14"/>
    <p:sldId id="303" r:id="rId15"/>
    <p:sldId id="259" r:id="rId16"/>
    <p:sldId id="313" r:id="rId17"/>
    <p:sldId id="314" r:id="rId18"/>
    <p:sldId id="315" r:id="rId19"/>
    <p:sldId id="316" r:id="rId20"/>
    <p:sldId id="317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21C1-92D8-0827-CE2B-80FEA840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A748-2C8E-5D78-5734-D9BCC16EC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5553-DE39-3C41-4AFF-70F29A8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37C-8079-1B7F-0DCF-61C39ED3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E205-162F-206E-F4C6-EB23D9DC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05C2-17EC-1173-1FC9-8A7FC10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BBB4A-325C-1F27-06A3-6F4F1A8F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6F55-A1EF-6AEC-99F0-DBF50F5E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FD1D-86F4-EDE3-1CCE-ADED2161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0593-ABE9-0E50-7A75-9252A5A1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7FF77-0DAD-7CA9-B02D-208C0204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98FA-F111-2C9C-551D-A1F30B23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B556-1ED0-55E4-9235-352E1A16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A71E-8AC3-EA68-1DCB-99E68A46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CF60-74F8-B2C5-26C3-77536C36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3490-30A7-12A6-2775-77578A34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B95F-B119-D057-5670-8EC21A84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001D-CEFB-FD30-FB40-0BEA5B52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3377D-E7F3-D264-FB03-A4AF3E33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8992-A907-9503-F005-BAA8A33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B320-EDC1-EDD2-5F4C-2A675BD0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A940-1637-AC6F-0247-A5E57876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A479-CAFF-245E-F61F-3D6F3E5C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4E38-70F9-0CAE-F19E-6DDE6005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4C88-12BC-0657-008B-8419B1E1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2A09-336F-FDC8-F0C1-F84E097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6849-08AF-456F-8C3C-E6DE37B3B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5562-6B4C-F11F-DF48-D254599E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69C05-114E-11FE-5C76-D6F19175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1C5D0-A8D9-EEF2-15E4-CE74A390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944C5-75A0-666E-C3DD-6839AB17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C19E-080C-F794-EB45-FB4903CD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744A-FDBE-87AE-7AF1-3AC154DB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970E4-B2B1-0370-3C26-0D1A5A00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4F036-B8A8-878F-A1CB-05DAE5801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B7F82-EBC0-322A-130D-972F39800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1A5BB-D71E-872F-6F0E-2279BE48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56747-8CBE-BF00-C39A-F442E724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2C14A-6287-B5B6-C760-7F506FD8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9713-B0F2-9D1D-23FC-F5900F77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FC7EC-16C8-C311-316C-6D99B4F9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E4DA7-A4C5-460E-592C-CEF23DF3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F3F89-7820-6BF8-A747-E433ED2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AD0FD-7A61-970C-10A9-76E2B39D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95651-C89A-3C9B-3D47-F7E5CAF6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09228-92F1-54DE-D9B2-4AC018D5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F474-02F7-A264-4B8D-717F5EB0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8C9F-750F-7D81-0E80-7FBCDEBE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A1C0B-C510-B118-D8FA-12722456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604E-EC60-44AD-4B70-12B2B49A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C4B9-91B9-9E0E-9278-1C043376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E60F-F796-8B15-08E9-61BA30F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64D-22A0-8A8D-C6FE-D6299843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13DEA-5246-B946-AFE4-3B305BCD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08CC-31DD-00AF-BFC4-37F7B4BF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7E30D-B05F-B2CA-9A3C-E01E2B6B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08FCE-463A-D1B2-8A60-3B67442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8537-A621-46D4-781D-4E36BF83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B48B-0371-7ADD-E5C3-345B4D6C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5A92-73C5-8CE0-7C84-BE7902E6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212B-F67A-E417-B1FE-C389458DF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2561-BD16-4A95-ACA1-5204E478F2F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799A-D006-E28E-8EED-4BE2AFCB8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9CB4-3B3A-FD13-F7E0-B4A0F3476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8A41-E8F8-453C-0B21-D69C51C3C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4</a:t>
            </a:r>
            <a:br>
              <a:rPr lang="en-US" dirty="0"/>
            </a:br>
            <a:r>
              <a:rPr lang="en-US" dirty="0"/>
              <a:t>Shape and Measures of Central Tendency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6A09E-BC4D-7AB6-B5F8-C03B2A011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5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CB12-022F-4788-84E1-8A1F3000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930ED-E752-41BA-164E-704684B9D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mode </a:t>
            </a:r>
            <a:r>
              <a:rPr lang="en-US" dirty="0"/>
              <a:t>is the value with the largest relative frequency (</a:t>
            </a:r>
            <a:r>
              <a:rPr lang="en-US" dirty="0" err="1"/>
              <a:t>i.e</a:t>
            </a:r>
            <a:r>
              <a:rPr lang="en-US" dirty="0"/>
              <a:t> the value that occurs most often)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Can be used with categorical data (mean and median cannot) </a:t>
            </a:r>
          </a:p>
          <a:p>
            <a:pPr marL="914400" lvl="2" indent="0">
              <a:buNone/>
            </a:pPr>
            <a:r>
              <a:rPr lang="en-US" dirty="0"/>
              <a:t>- </a:t>
            </a:r>
            <a:r>
              <a:rPr lang="en-US" dirty="0" err="1"/>
              <a:t>e.g</a:t>
            </a:r>
            <a:r>
              <a:rPr lang="en-US" dirty="0"/>
              <a:t> the most </a:t>
            </a:r>
            <a:r>
              <a:rPr lang="en-US"/>
              <a:t>frequent category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It may not be unique if two or more values have the same frequency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b="1" u="sng" dirty="0"/>
              <a:t>Caution</a:t>
            </a:r>
            <a:r>
              <a:rPr lang="en-US" b="1" dirty="0"/>
              <a:t> </a:t>
            </a:r>
            <a:r>
              <a:rPr lang="en-US" dirty="0"/>
              <a:t>for quantitative data, the mode </a:t>
            </a:r>
            <a:r>
              <a:rPr lang="en-US" u="sng" dirty="0"/>
              <a:t>may not </a:t>
            </a:r>
            <a:r>
              <a:rPr lang="en-US" dirty="0"/>
              <a:t>anywhere near the center of the distribution.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4BF4C3-8199-5A84-CD68-A8AED98D62D4}"/>
              </a:ext>
            </a:extLst>
          </p:cNvPr>
          <p:cNvSpPr txBox="1">
            <a:spLocks/>
          </p:cNvSpPr>
          <p:nvPr/>
        </p:nvSpPr>
        <p:spPr>
          <a:xfrm>
            <a:off x="8026400" y="1690688"/>
            <a:ext cx="38838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Ex.)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= 1,1,4,5,6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= 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= 1,1,4,5,6,6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  1, 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C46AD-94DD-AE71-3A19-101CF0E4AD10}"/>
              </a:ext>
            </a:extLst>
          </p:cNvPr>
          <p:cNvSpPr/>
          <p:nvPr/>
        </p:nvSpPr>
        <p:spPr>
          <a:xfrm>
            <a:off x="9097817" y="2253672"/>
            <a:ext cx="572655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B7EBB-3587-1875-97E0-69C04C310EFE}"/>
              </a:ext>
            </a:extLst>
          </p:cNvPr>
          <p:cNvSpPr/>
          <p:nvPr/>
        </p:nvSpPr>
        <p:spPr>
          <a:xfrm>
            <a:off x="9097817" y="4234874"/>
            <a:ext cx="572655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59EECC-247B-77E7-E610-6554F4673539}"/>
              </a:ext>
            </a:extLst>
          </p:cNvPr>
          <p:cNvSpPr/>
          <p:nvPr/>
        </p:nvSpPr>
        <p:spPr>
          <a:xfrm>
            <a:off x="10169234" y="4242018"/>
            <a:ext cx="572655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64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22F9-922D-909D-3C73-EA3AFAF0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C8FCB-1C29-7C52-743C-620440339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0" y="1727777"/>
                <a:ext cx="4565073" cy="1841211"/>
              </a:xfrm>
            </p:spPr>
            <p:txBody>
              <a:bodyPr>
                <a:normAutofit fontScale="25000" lnSpcReduction="20000"/>
              </a:bodyPr>
              <a:lstStyle/>
              <a:p>
                <a:pPr marL="0"/>
                <a:r>
                  <a:rPr lang="en-US" sz="9600" dirty="0"/>
                  <a:t>Roll a six-sided die </a:t>
                </a:r>
                <a14:m>
                  <m:oMath xmlns:m="http://schemas.openxmlformats.org/officeDocument/2006/math"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9600" dirty="0"/>
                  <a:t> times and record the number rolled each time</a:t>
                </a:r>
              </a:p>
              <a:p>
                <a:pPr marL="0"/>
                <a:endParaRPr lang="en-US" sz="9600" dirty="0"/>
              </a:p>
              <a:p>
                <a:pPr marL="0"/>
                <a:r>
                  <a:rPr lang="en-US" sz="9600" dirty="0"/>
                  <a:t>Data = 1,2,3,3,4,4,4,5,6,6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C8FCB-1C29-7C52-743C-620440339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727777"/>
                <a:ext cx="4565073" cy="1841211"/>
              </a:xfrm>
              <a:blipFill>
                <a:blip r:embed="rId2"/>
                <a:stretch>
                  <a:fillRect l="-2003" t="-7616" r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142727-FE0E-B241-4F4A-6EE854E4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9" y="3568988"/>
            <a:ext cx="4212438" cy="314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700DEC-0BFD-362F-79B5-AB575314C21F}"/>
              </a:ext>
            </a:extLst>
          </p:cNvPr>
          <p:cNvSpPr txBox="1"/>
          <p:nvPr/>
        </p:nvSpPr>
        <p:spPr>
          <a:xfrm>
            <a:off x="6363855" y="3030426"/>
            <a:ext cx="53112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using all 3 equations: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</a:t>
            </a:r>
          </a:p>
        </p:txBody>
      </p:sp>
    </p:spTree>
    <p:extLst>
      <p:ext uri="{BB962C8B-B14F-4D97-AF65-F5344CB8AC3E}">
        <p14:creationId xmlns:p14="http://schemas.microsoft.com/office/powerpoint/2010/main" val="109038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D8B3-3028-A2A1-9950-0C369506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en-US" dirty="0"/>
              <a:t>Comparing the Mean, Median, and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68BB-5438-D869-3455-4CD21AC9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shape of a distribution influences whether the mean is larger or smaller. </a:t>
            </a:r>
          </a:p>
          <a:p>
            <a:endParaRPr lang="en-US" dirty="0"/>
          </a:p>
          <a:p>
            <a:r>
              <a:rPr lang="en-US" dirty="0"/>
              <a:t>Skew left = mean &lt; median</a:t>
            </a:r>
          </a:p>
          <a:p>
            <a:endParaRPr lang="en-US" dirty="0"/>
          </a:p>
          <a:p>
            <a:r>
              <a:rPr lang="en-US" dirty="0"/>
              <a:t>Skew right = mean &gt; median</a:t>
            </a:r>
          </a:p>
          <a:p>
            <a:endParaRPr lang="en-US" dirty="0"/>
          </a:p>
          <a:p>
            <a:r>
              <a:rPr lang="en-US" dirty="0"/>
              <a:t>When a distribution is symmetric the mean will equal the median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55C50-4673-2688-A40C-ADA64C957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835" y="2076450"/>
            <a:ext cx="5641798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0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1CE7-73BF-B4B6-6BC0-41487BAE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0"/>
            <a:ext cx="10515600" cy="1325563"/>
          </a:xfrm>
        </p:spPr>
        <p:txBody>
          <a:bodyPr/>
          <a:lstStyle/>
          <a:p>
            <a:r>
              <a:rPr lang="en-US" dirty="0"/>
              <a:t>Comparing the Mean, Median, and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D612-C64B-714F-17BB-6F2BBBBA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45"/>
            <a:ext cx="10836564" cy="14039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median is a robust estimate of the mean</a:t>
            </a:r>
          </a:p>
          <a:p>
            <a:r>
              <a:rPr lang="en-US" dirty="0"/>
              <a:t>The median is not usually affected by the presence of outliers</a:t>
            </a:r>
          </a:p>
          <a:p>
            <a:r>
              <a:rPr lang="en-US" dirty="0"/>
              <a:t>The median is usually preferred for highly skewed distributions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401B8D-4690-8846-FE0B-0F201B883C6D}"/>
              </a:ext>
            </a:extLst>
          </p:cNvPr>
          <p:cNvSpPr txBox="1">
            <a:spLocks/>
          </p:cNvSpPr>
          <p:nvPr/>
        </p:nvSpPr>
        <p:spPr>
          <a:xfrm>
            <a:off x="838200" y="3099809"/>
            <a:ext cx="10836564" cy="3541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Ex.) take using the following 9 data points: 0.3, 0.4, 0.8, 1.4, 1.8, 2.1, 5.9, 11.6, 16.9 </a:t>
            </a:r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mean</a:t>
            </a:r>
            <a:r>
              <a:rPr lang="en-US" dirty="0"/>
              <a:t> is about 4.58</a:t>
            </a:r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median</a:t>
            </a:r>
            <a:r>
              <a:rPr lang="en-US" dirty="0"/>
              <a:t> is 1.8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one of the data points to be an outlier, for example, we change </a:t>
            </a:r>
            <a:r>
              <a:rPr lang="en-US" b="1" dirty="0"/>
              <a:t>16.9 </a:t>
            </a:r>
            <a:r>
              <a:rPr lang="en-US" dirty="0"/>
              <a:t>to </a:t>
            </a:r>
            <a:r>
              <a:rPr lang="en-US" b="1" dirty="0"/>
              <a:t>90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mean</a:t>
            </a:r>
            <a:r>
              <a:rPr lang="en-US" dirty="0"/>
              <a:t> becomes 12.7</a:t>
            </a:r>
          </a:p>
          <a:p>
            <a:pPr marL="0" indent="0">
              <a:buNone/>
            </a:pPr>
            <a:r>
              <a:rPr lang="en-US" dirty="0"/>
              <a:t>	While the </a:t>
            </a:r>
            <a:r>
              <a:rPr lang="en-US" b="1" dirty="0"/>
              <a:t>median</a:t>
            </a:r>
            <a:r>
              <a:rPr lang="en-US" dirty="0"/>
              <a:t> is still 1.8</a:t>
            </a:r>
          </a:p>
        </p:txBody>
      </p:sp>
    </p:spTree>
    <p:extLst>
      <p:ext uri="{BB962C8B-B14F-4D97-AF65-F5344CB8AC3E}">
        <p14:creationId xmlns:p14="http://schemas.microsoft.com/office/powerpoint/2010/main" val="3624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764E-1650-762B-5308-1049092E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of A Distribution: Measures of Spread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F4481B-DAA2-3B91-063C-97837630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89" y="1771748"/>
            <a:ext cx="878327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8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D83D08-E688-A516-345A-2BA8AFF8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323" y="3687010"/>
            <a:ext cx="5685913" cy="3170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3EFD-680B-07F4-94B1-411EFE5D3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34" y="1825625"/>
            <a:ext cx="5257800" cy="4667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range</a:t>
            </a:r>
            <a:r>
              <a:rPr lang="en-US" dirty="0"/>
              <a:t> is a measure of the distance between the smallest and largest values in the data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The range can be computed with only two data points the minimum value and maximum value</a:t>
            </a:r>
          </a:p>
          <a:p>
            <a:endParaRPr lang="en-US" dirty="0"/>
          </a:p>
          <a:p>
            <a:r>
              <a:rPr lang="en-US" dirty="0"/>
              <a:t>If the range of a set of data is large, then the data vary more</a:t>
            </a:r>
          </a:p>
          <a:p>
            <a:endParaRPr lang="en-US" dirty="0"/>
          </a:p>
          <a:p>
            <a:r>
              <a:rPr lang="en-US" dirty="0"/>
              <a:t>The range is </a:t>
            </a:r>
            <a:r>
              <a:rPr lang="en-US" u="sng" dirty="0"/>
              <a:t>severely</a:t>
            </a:r>
            <a:r>
              <a:rPr lang="en-US" dirty="0"/>
              <a:t> affected by the presence of outliers</a:t>
            </a:r>
          </a:p>
          <a:p>
            <a:endParaRPr lang="en-US" dirty="0"/>
          </a:p>
          <a:p>
            <a:r>
              <a:rPr lang="en-US" dirty="0"/>
              <a:t>We typically </a:t>
            </a:r>
            <a:r>
              <a:rPr lang="en-US" u="sng" dirty="0"/>
              <a:t>do not</a:t>
            </a:r>
            <a:r>
              <a:rPr lang="en-US" dirty="0"/>
              <a:t> use the range to measure variability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44C54-000D-E381-2205-131B79AD8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324" y="942974"/>
            <a:ext cx="5466842" cy="3138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84E88-7278-810D-D713-71E32243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Range</a:t>
            </a:r>
          </a:p>
        </p:txBody>
      </p:sp>
    </p:spTree>
    <p:extLst>
      <p:ext uri="{BB962C8B-B14F-4D97-AF65-F5344CB8AC3E}">
        <p14:creationId xmlns:p14="http://schemas.microsoft.com/office/powerpoint/2010/main" val="3729869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CF04-6A9A-C024-DDD4-4EA11F99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Deviation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better measure of variability that uses </a:t>
                </a:r>
                <a:r>
                  <a:rPr lang="en-US" i="1" dirty="0"/>
                  <a:t>all</a:t>
                </a:r>
                <a:r>
                  <a:rPr lang="en-US" dirty="0"/>
                  <a:t> the data is based on </a:t>
                </a:r>
                <a:r>
                  <a:rPr lang="en-US" b="1" dirty="0"/>
                  <a:t>deviations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deviations</a:t>
                </a:r>
                <a:r>
                  <a:rPr lang="en-US" dirty="0"/>
                  <a:t> are the </a:t>
                </a:r>
                <a:r>
                  <a:rPr lang="en-US" u="sng" dirty="0"/>
                  <a:t>distances</a:t>
                </a:r>
                <a:r>
                  <a:rPr lang="en-US" dirty="0"/>
                  <a:t> of each value from the mean of the data:</a:t>
                </a:r>
              </a:p>
              <a:p>
                <a:pPr marL="914400" lvl="2" indent="0">
                  <a:buNone/>
                </a:pPr>
                <a:r>
                  <a:rPr lang="en-US" sz="2400" b="0" dirty="0"/>
                  <a:t>Deviation of an observation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Every observation will have a deviation from the mean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  <a:blipFill>
                <a:blip r:embed="rId2"/>
                <a:stretch>
                  <a:fillRect l="-106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885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D4BAC8-DF07-082E-EBA7-3A6128B3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48882"/>
            <a:ext cx="10306050" cy="57439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56D99A-7249-27F8-2F8D-EA0FC4B870BA}"/>
              </a:ext>
            </a:extLst>
          </p:cNvPr>
          <p:cNvSpPr txBox="1"/>
          <p:nvPr/>
        </p:nvSpPr>
        <p:spPr>
          <a:xfrm>
            <a:off x="8899976" y="538404"/>
            <a:ext cx="263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Rice </a:t>
            </a:r>
            <a:r>
              <a:rPr lang="en-US" sz="2000" b="1" dirty="0" err="1">
                <a:solidFill>
                  <a:srgbClr val="0070C0"/>
                </a:solidFill>
              </a:rPr>
              <a:t>Krispes</a:t>
            </a:r>
            <a:r>
              <a:rPr lang="en-US" sz="2000" b="1" dirty="0">
                <a:solidFill>
                  <a:srgbClr val="0070C0"/>
                </a:solidFill>
              </a:rPr>
              <a:t> = 340 (mg)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554AD-23CC-6BD4-2F40-8A6ED06437AB}"/>
              </a:ext>
            </a:extLst>
          </p:cNvPr>
          <p:cNvSpPr txBox="1"/>
          <p:nvPr/>
        </p:nvSpPr>
        <p:spPr>
          <a:xfrm>
            <a:off x="4998805" y="443992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Mean = 167 (mg)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A4E7E84C-0911-1392-D0D5-DA31D45F4D32}"/>
              </a:ext>
            </a:extLst>
          </p:cNvPr>
          <p:cNvSpPr/>
          <p:nvPr/>
        </p:nvSpPr>
        <p:spPr>
          <a:xfrm rot="16200000">
            <a:off x="8100087" y="738701"/>
            <a:ext cx="249796" cy="425796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2141-56E1-D65C-762A-8EB6762F1B7E}"/>
              </a:ext>
            </a:extLst>
          </p:cNvPr>
          <p:cNvCxnSpPr>
            <a:cxnSpLocks/>
          </p:cNvCxnSpPr>
          <p:nvPr/>
        </p:nvCxnSpPr>
        <p:spPr>
          <a:xfrm>
            <a:off x="10420350" y="844102"/>
            <a:ext cx="0" cy="450317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/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340 −167=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𝟏𝟕𝟑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blipFill>
                <a:blip r:embed="rId3"/>
                <a:stretch>
                  <a:fillRect l="-2353" r="-264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A10761-3E76-A720-4A01-BCEED23A554E}"/>
              </a:ext>
            </a:extLst>
          </p:cNvPr>
          <p:cNvCxnSpPr>
            <a:cxnSpLocks/>
          </p:cNvCxnSpPr>
          <p:nvPr/>
        </p:nvCxnSpPr>
        <p:spPr>
          <a:xfrm>
            <a:off x="1816678" y="844102"/>
            <a:ext cx="0" cy="450317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28DDED-55BC-DD33-5745-B9634F33AA7B}"/>
              </a:ext>
            </a:extLst>
          </p:cNvPr>
          <p:cNvSpPr txBox="1"/>
          <p:nvPr/>
        </p:nvSpPr>
        <p:spPr>
          <a:xfrm>
            <a:off x="378598" y="338349"/>
            <a:ext cx="3319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Frosted Mini Wheats = 0 (mg)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14E752A-1AFD-2EE1-5241-D58BCCB24693}"/>
              </a:ext>
            </a:extLst>
          </p:cNvPr>
          <p:cNvSpPr/>
          <p:nvPr/>
        </p:nvSpPr>
        <p:spPr>
          <a:xfrm rot="16200000">
            <a:off x="3787077" y="-99858"/>
            <a:ext cx="239373" cy="416892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/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𝟏𝟔𝟕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blipFill>
                <a:blip r:embed="rId4"/>
                <a:stretch>
                  <a:fillRect l="-2769" r="-215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269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1D9B-D3D0-4DD3-432B-B05376CC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sum of all deviations is zero.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typically use either the </a:t>
                </a:r>
                <a:r>
                  <a:rPr lang="en-US" b="1" dirty="0"/>
                  <a:t>squared deviations</a:t>
                </a:r>
                <a:r>
                  <a:rPr lang="en-US" dirty="0"/>
                  <a:t> or their </a:t>
                </a:r>
                <a:r>
                  <a:rPr lang="en-US" b="1" dirty="0"/>
                  <a:t>absolute value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Squared deviation of an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Variance </a:t>
                </a:r>
                <a:r>
                  <a:rPr lang="en-US" dirty="0"/>
                  <a:t>of a distribution is the </a:t>
                </a:r>
                <a:r>
                  <a:rPr lang="en-US" u="sng" dirty="0"/>
                  <a:t>average</a:t>
                </a:r>
                <a:r>
                  <a:rPr lang="en-US" dirty="0"/>
                  <a:t> squared deviation from the mean</a:t>
                </a:r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/>
                  <a:t>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600" dirty="0"/>
                  <a:t> is called the sum of squares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910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9E61-7A67-5D11-4320-1B5FFC92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Measures of Spread: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Since the variance uses the squared deviation, we usually take its square root called the </a:t>
                </a:r>
                <a:r>
                  <a:rPr lang="en-US" b="1" dirty="0"/>
                  <a:t>standard deviation</a:t>
                </a:r>
              </a:p>
              <a:p>
                <a:endParaRPr lang="en-US" b="1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The standard deviation represents (roughly) the average distance of an observation from the mean </a:t>
                </a:r>
              </a:p>
              <a:p>
                <a:endParaRPr lang="en-US" dirty="0"/>
              </a:p>
              <a:p>
                <a:r>
                  <a:rPr lang="en-US" dirty="0"/>
                  <a:t>The greater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greater the variability in the data is</a:t>
                </a:r>
              </a:p>
              <a:p>
                <a:endParaRPr lang="en-US" dirty="0"/>
              </a:p>
              <a:p>
                <a:r>
                  <a:rPr lang="en-US" dirty="0"/>
                  <a:t>We denote the population parameter for the variance and standard deviation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  <a:blipFill>
                <a:blip r:embed="rId2"/>
                <a:stretch>
                  <a:fillRect l="-812" t="-2840" b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63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B614-E62A-6E84-A969-7A7D10DF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Friday 1/19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206D-EF74-1942-F4BA-38FA5E93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10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have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pieces of independent information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Since the sum of the deviations must add to zero, then if we know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deviations we can always figure out the last one</a:t>
                </a:r>
              </a:p>
              <a:p>
                <a:endParaRPr lang="en-US" dirty="0"/>
              </a:p>
              <a:p>
                <a:r>
                  <a:rPr lang="en-US" dirty="0"/>
                  <a:t>Ex.) suppose we have two data points and the deviation of the first data point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Then the deviation of the second data point </a:t>
                </a:r>
                <a:r>
                  <a:rPr lang="en-US" u="sng" dirty="0"/>
                  <a:t>has</a:t>
                </a:r>
                <a:r>
                  <a:rPr lang="en-US" dirty="0"/>
                  <a:t> to be 5 for the sum of deviations to be zero.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655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Try it out: Computing </a:t>
                </a:r>
                <a14:m>
                  <m:oMath xmlns:m="http://schemas.openxmlformats.org/officeDocument/2006/math">
                    <m:r>
                      <a:rPr lang="en-US" sz="4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𝑠</m:t>
                    </m:r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p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  <a:blipFill>
                <a:blip r:embed="rId2"/>
                <a:stretch>
                  <a:fillRect l="-4459" r="-89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686323"/>
                <a:ext cx="4783697" cy="34335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Roll a six-sided die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times and record the number rolled each time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 1,2,3,3,4,4,4,5,6,6</a:t>
                </a: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Mean = 3.8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86323"/>
                <a:ext cx="4783697" cy="3433583"/>
              </a:xfrm>
              <a:prstGeom prst="rect">
                <a:avLst/>
              </a:prstGeom>
              <a:blipFill>
                <a:blip r:embed="rId3"/>
                <a:stretch>
                  <a:fillRect l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Beer die - EUSwiki">
            <a:extLst>
              <a:ext uri="{FF2B5EF4-FFF2-40B4-BE49-F238E27FC236}">
                <a16:creationId xmlns:a16="http://schemas.microsoft.com/office/drawing/2014/main" id="{98F16938-2ED7-9FB6-1FC2-1BF32219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6159" y="2927927"/>
            <a:ext cx="3077639" cy="312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77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CF3E-DA82-74BE-2D3E-BCBDFF70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Histogram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6CE6A-69E9-4984-176F-ED68179B1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={-1.49,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-0.65,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-0.6,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-0.54,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-0.45,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0.01,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0.17,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0.27,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0.51,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1.34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Construct a histogram using K = 4 bins/intervals: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6CE6A-69E9-4984-176F-ED68179B1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80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4413-E6C5-A4B9-CF8E-83C7155B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446"/>
            <a:ext cx="10515600" cy="1325563"/>
          </a:xfrm>
        </p:spPr>
        <p:txBody>
          <a:bodyPr/>
          <a:lstStyle/>
          <a:p>
            <a:r>
              <a:rPr lang="en-US" dirty="0"/>
              <a:t>Shape of a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1677B-C848-2710-9414-A98A7147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195" y="1308117"/>
            <a:ext cx="9008988" cy="54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014E92-3841-5A6C-B660-367EF86AA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015" y="3302188"/>
            <a:ext cx="5838014" cy="3478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8E769-5C87-0340-CBE1-B79A037F7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1800"/>
            <a:ext cx="5838014" cy="343412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024566-8593-37A6-1A43-47811C31A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2839"/>
            <a:ext cx="11408930" cy="1505562"/>
          </a:xfrm>
        </p:spPr>
        <p:txBody>
          <a:bodyPr>
            <a:normAutofit/>
          </a:bodyPr>
          <a:lstStyle/>
          <a:p>
            <a:r>
              <a:rPr lang="en-US" sz="2400" dirty="0"/>
              <a:t>Bimodal distributions can arise when</a:t>
            </a:r>
          </a:p>
          <a:p>
            <a:pPr marL="457200" lvl="1" indent="0">
              <a:buNone/>
            </a:pPr>
            <a:r>
              <a:rPr lang="en-US" sz="1800" dirty="0"/>
              <a:t>- A population is polarized on a controversial issue </a:t>
            </a:r>
          </a:p>
          <a:p>
            <a:pPr marL="457200" lvl="1" indent="0">
              <a:buNone/>
            </a:pPr>
            <a:r>
              <a:rPr lang="en-US" sz="1800" dirty="0"/>
              <a:t>- When observations come from two different populations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7747F4-5108-3DB7-2F3C-CD3B7099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55" y="121808"/>
            <a:ext cx="5494602" cy="34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04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08-1958-6936-37C8-0B0F2E70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727"/>
            <a:ext cx="10515600" cy="1325563"/>
          </a:xfrm>
        </p:spPr>
        <p:txBody>
          <a:bodyPr/>
          <a:lstStyle/>
          <a:p>
            <a:r>
              <a:rPr lang="en-US" dirty="0"/>
              <a:t>Measures of Central Tendency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C4FB3-6656-121C-4A91-2FBCF82E26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6290"/>
                <a:ext cx="9977582" cy="510770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The (arithmetic) </a:t>
                </a:r>
                <a:r>
                  <a:rPr lang="en-US" sz="2400" b="1" dirty="0"/>
                  <a:t>mean </a:t>
                </a:r>
                <a:r>
                  <a:rPr lang="en-US" sz="2400" dirty="0"/>
                  <a:t>is the average of a set of observations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it measures the center of mass of a distribution (the balancing point)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We can also express the mean in terms of the frequency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or the relative frequency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𝑅𝐹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the sum is over all distinct values of the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mean is usually not equal to any of the values observed in the sample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mean is highly influenced by </a:t>
                </a:r>
                <a:r>
                  <a:rPr lang="en-US" sz="2400" b="1" dirty="0"/>
                  <a:t>outliers </a:t>
                </a:r>
                <a:r>
                  <a:rPr lang="en-US" sz="2400" dirty="0"/>
                  <a:t> - observations that take on extreme values relative to the distribution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C4FB3-6656-121C-4A91-2FBCF82E2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6290"/>
                <a:ext cx="9977582" cy="5107709"/>
              </a:xfrm>
              <a:blipFill>
                <a:blip r:embed="rId2"/>
                <a:stretch>
                  <a:fillRect l="-795" t="-2387" r="-550" b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07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68A1-D925-CD0E-C91F-BDCFF9B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C930D-CF63-11CB-F799-8B6F103744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3649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C930D-CF63-11CB-F799-8B6F10374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3649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05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43EE-CAAA-9631-C3E9-DBEC3605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5A268-CA85-9E12-C415-E91D6F48B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21582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median</a:t>
                </a:r>
                <a:r>
                  <a:rPr lang="en-US" dirty="0"/>
                  <a:t> is the middle value of a set of observations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How to compute the median: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the median by first ordering the observations from smallest value to largest value and choose the number in the middle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odd the median is the middle number</a:t>
                </a:r>
              </a:p>
              <a:p>
                <a:pPr marL="457200" lvl="1" indent="0">
                  <a:buNone/>
                </a:pPr>
                <a:r>
                  <a:rPr lang="en-US" dirty="0"/>
                  <a:t> -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 the median is the sum of the two middle values divided by 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5A268-CA85-9E12-C415-E91D6F48B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21582" cy="4351338"/>
              </a:xfrm>
              <a:blipFill>
                <a:blip r:embed="rId2"/>
                <a:stretch>
                  <a:fillRect l="-1804" t="-3501" r="-665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3A1B75D-D46B-9500-CC47-4A7314CD5C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7090" y="1690688"/>
                <a:ext cx="3883891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Ex.)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 1,1,4,5,6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Median = 4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Mode = 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 1,1,4,5,6,6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4+5</m:t>
                        </m:r>
                      </m:num>
                      <m:den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4.5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Mode   1, 6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3A1B75D-D46B-9500-CC47-4A7314CD5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90" y="1690688"/>
                <a:ext cx="3883891" cy="4351338"/>
              </a:xfrm>
              <a:prstGeom prst="rect">
                <a:avLst/>
              </a:prstGeom>
              <a:blipFill>
                <a:blip r:embed="rId3"/>
                <a:stretch>
                  <a:fillRect l="-2821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8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AA1FB4F-B4C0-19FC-F8A6-80F1019CDA1B}"/>
              </a:ext>
            </a:extLst>
          </p:cNvPr>
          <p:cNvGrpSpPr/>
          <p:nvPr/>
        </p:nvGrpSpPr>
        <p:grpSpPr>
          <a:xfrm>
            <a:off x="281345" y="2185532"/>
            <a:ext cx="11223178" cy="3231099"/>
            <a:chOff x="170508" y="2213128"/>
            <a:chExt cx="11223178" cy="3231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94D794-5780-EB94-1BF2-FE234895A4DE}"/>
                    </a:ext>
                  </a:extLst>
                </p:cNvPr>
                <p:cNvSpPr txBox="1"/>
                <p:nvPr/>
              </p:nvSpPr>
              <p:spPr>
                <a:xfrm>
                  <a:off x="2051669" y="5058295"/>
                  <a:ext cx="7892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=9.2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94D794-5780-EB94-1BF2-FE234895A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669" y="5058295"/>
                  <a:ext cx="78925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876" r="-697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EB56406-5F22-DCCD-EA7F-C958F3D21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08" y="2213128"/>
              <a:ext cx="5170726" cy="24943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A625E-81C5-ECCB-6AEA-588CF86FB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04632">
              <a:off x="6222960" y="2269308"/>
              <a:ext cx="5170726" cy="2494353"/>
            </a:xfrm>
            <a:prstGeom prst="rect">
              <a:avLst/>
            </a:prstGeom>
          </p:spPr>
        </p:pic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2F214C2-1D86-F2C7-F495-1D8DF5707C70}"/>
                </a:ext>
              </a:extLst>
            </p:cNvPr>
            <p:cNvSpPr/>
            <p:nvPr/>
          </p:nvSpPr>
          <p:spPr>
            <a:xfrm>
              <a:off x="7678880" y="4258680"/>
              <a:ext cx="259773" cy="586392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16A7137-8C55-1EF5-CC3D-BFDC40D635C1}"/>
                </a:ext>
              </a:extLst>
            </p:cNvPr>
            <p:cNvSpPr/>
            <p:nvPr/>
          </p:nvSpPr>
          <p:spPr>
            <a:xfrm>
              <a:off x="2123207" y="4296496"/>
              <a:ext cx="259773" cy="586392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9FE77AA-7C50-0F7E-C479-3A2E60163D35}"/>
                    </a:ext>
                  </a:extLst>
                </p:cNvPr>
                <p:cNvSpPr txBox="1"/>
                <p:nvPr/>
              </p:nvSpPr>
              <p:spPr>
                <a:xfrm>
                  <a:off x="7414138" y="4925623"/>
                  <a:ext cx="2095895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𝑚𝑒𝑑𝑖𝑎𝑛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8+8</m:t>
                            </m:r>
                          </m:num>
                          <m:den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=8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9FE77AA-7C50-0F7E-C479-3A2E60163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38" y="4925623"/>
                  <a:ext cx="2095895" cy="5186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AB15456-BDE7-CB11-8743-884D2B7E62B6}"/>
              </a:ext>
            </a:extLst>
          </p:cNvPr>
          <p:cNvSpPr txBox="1"/>
          <p:nvPr/>
        </p:nvSpPr>
        <p:spPr>
          <a:xfrm>
            <a:off x="594017" y="5686108"/>
            <a:ext cx="360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mean is the center of gravity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3A6C0A-C879-8A3D-A8EE-96D4E66E3A74}"/>
              </a:ext>
            </a:extLst>
          </p:cNvPr>
          <p:cNvSpPr txBox="1"/>
          <p:nvPr/>
        </p:nvSpPr>
        <p:spPr>
          <a:xfrm>
            <a:off x="6325923" y="5810799"/>
            <a:ext cx="3438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median is the middle 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C585F4-2355-392B-9E1E-5B47162BF9BA}"/>
              </a:ext>
            </a:extLst>
          </p:cNvPr>
          <p:cNvSpPr txBox="1"/>
          <p:nvPr/>
        </p:nvSpPr>
        <p:spPr>
          <a:xfrm>
            <a:off x="1320800" y="314036"/>
            <a:ext cx="80025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Data: 3  3  3  3  3  3  3  4  4  4  4  4  4  4  4  4  4  5  5  5  5  5  5  5  5  5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5  5  5  5  5  5  5  5  5  6  6  6  6  6  6  6  6  6  6  7  7  7  7  7  7  7  7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7  8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8  8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8  8  8  9  9  9  9  9  9  9 10 10 10 10 10 10 10 11 11 11 11 11 12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12 12 12 12 12 12 12 13 13 13 14 14 14 14 14 14 15 15 15 16 16 16 16 17 17 17 18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18 20 20 20 20 20</a:t>
            </a:r>
          </a:p>
        </p:txBody>
      </p:sp>
    </p:spTree>
    <p:extLst>
      <p:ext uri="{BB962C8B-B14F-4D97-AF65-F5344CB8AC3E}">
        <p14:creationId xmlns:p14="http://schemas.microsoft.com/office/powerpoint/2010/main" val="154976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1130</Words>
  <Application>Microsoft Office PowerPoint</Application>
  <PresentationFormat>Widescreen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Lecture 4 Shape and Measures of Central Tendency</vt:lpstr>
      <vt:lpstr>Review from Friday 1/19</vt:lpstr>
      <vt:lpstr>Practice: Histogram</vt:lpstr>
      <vt:lpstr>Shape of a distribution</vt:lpstr>
      <vt:lpstr>PowerPoint Presentation</vt:lpstr>
      <vt:lpstr>Measures of Central Tendency  </vt:lpstr>
      <vt:lpstr>The mean </vt:lpstr>
      <vt:lpstr>Measures of Central Tendency </vt:lpstr>
      <vt:lpstr>PowerPoint Presentation</vt:lpstr>
      <vt:lpstr>Measure of Central Tendency</vt:lpstr>
      <vt:lpstr>Practice:</vt:lpstr>
      <vt:lpstr>Comparing the Mean, Median, and Mode</vt:lpstr>
      <vt:lpstr>Comparing the Mean, Median, and Mode</vt:lpstr>
      <vt:lpstr>Variability of A Distribution: Measures of Spread</vt:lpstr>
      <vt:lpstr>Measures of Spread: Range</vt:lpstr>
      <vt:lpstr>Measures of Spread: Deviation </vt:lpstr>
      <vt:lpstr>PowerPoint Presentation</vt:lpstr>
      <vt:lpstr>Measures of Spread: Variance</vt:lpstr>
      <vt:lpstr>Measures of Spread: Standard Deviation</vt:lpstr>
      <vt:lpstr>Why divide by n-1 ?</vt:lpstr>
      <vt:lpstr>Try it out: Computing s and s^2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141</cp:revision>
  <dcterms:created xsi:type="dcterms:W3CDTF">2023-08-05T23:57:41Z</dcterms:created>
  <dcterms:modified xsi:type="dcterms:W3CDTF">2024-01-19T21:00:26Z</dcterms:modified>
</cp:coreProperties>
</file>