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323" r:id="rId4"/>
    <p:sldId id="326" r:id="rId5"/>
    <p:sldId id="328" r:id="rId6"/>
    <p:sldId id="329" r:id="rId7"/>
    <p:sldId id="330" r:id="rId8"/>
    <p:sldId id="335" r:id="rId9"/>
    <p:sldId id="336" r:id="rId10"/>
    <p:sldId id="337" r:id="rId11"/>
    <p:sldId id="334" r:id="rId12"/>
    <p:sldId id="338" r:id="rId13"/>
    <p:sldId id="331" r:id="rId14"/>
    <p:sldId id="332" r:id="rId15"/>
    <p:sldId id="333"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34C4-6B25-C375-38B3-5C1F8F0C7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79033-8997-99B3-E88E-D3CEE73C0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3206-0A96-403A-61D4-B91153CBE1AC}"/>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9A58986C-779E-ED1A-76F2-FD378A09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AF8ED-1894-02E7-0FA0-E7DE9B303C97}"/>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47318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1F52-CD67-64AE-2D46-44B01663A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069A3-A000-C17C-6609-DE6666C5C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9DC3-D121-AB86-A9A7-711F899CA878}"/>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09E812D3-D92E-143B-0CA7-F7283E514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A977E-DFD5-043D-917F-3AA022F9622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5545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F395D-17B0-4996-5246-0996D0F0A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3CBE2B-1DE2-77BA-E832-383CB136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2C1AA-7BFE-C87C-A085-D7338094A1E7}"/>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D8D769BE-7256-BBD2-431C-B3DCA0441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755BF-0C82-EBF6-60B3-60542105CD34}"/>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77853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F525-6516-D493-9347-1C2655A11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002E0-4ADF-62A8-A569-79FAF8363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A57B6-13BB-FAE1-888E-C823BD4222F3}"/>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E23B5B76-EC1F-2463-8B63-1A74809A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A578A-BDD2-F334-E4AB-104976BEC45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15923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8245-1B12-3680-6277-FC9EC6D65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79E0E2-D527-167B-50D7-547E3F861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1B6E3-AD54-0508-1F18-464FFDB642A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EF61F2A6-D7FA-7CAD-DF6C-106AB125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3CEA-A301-C69D-E813-EC9B10C77633}"/>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282448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E9A5-0A0A-6AC6-441D-D2043D1676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CFBEA-EAAC-0349-B3F9-3BF060E36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115B37-1C84-F317-9457-287D242364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156D-D680-549B-EA40-56E9D64D6D8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1E32619E-0288-C9E3-BD1E-CD67D3263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070-D297-20AD-DB30-5C8560D222B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67590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00C0-F8A9-7F4A-0874-F821C4430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F809D-B29A-7D5E-AF87-2EE4FC6D5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E41AE-8C39-683A-3414-ECDE25E54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07DBF-3A82-D2F7-9C22-61CC570F6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2A2E-D9C3-42E4-4270-553AAE21C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05755-016A-D3ED-30E2-AA0021452963}"/>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8" name="Footer Placeholder 7">
            <a:extLst>
              <a:ext uri="{FF2B5EF4-FFF2-40B4-BE49-F238E27FC236}">
                <a16:creationId xmlns:a16="http://schemas.microsoft.com/office/drawing/2014/main" id="{F364671A-CE64-10D9-FFE4-71279307B1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2AEB7-177D-78D4-378E-E88834D72DA0}"/>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269456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BC70B-5246-F92F-E9D0-AC7CBCF14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44CF7-A569-AE55-00DF-B3B259C81E8A}"/>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4" name="Footer Placeholder 3">
            <a:extLst>
              <a:ext uri="{FF2B5EF4-FFF2-40B4-BE49-F238E27FC236}">
                <a16:creationId xmlns:a16="http://schemas.microsoft.com/office/drawing/2014/main" id="{A9476D27-72B1-18B4-5273-72B61BD7C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6DD730-97FB-15CE-0466-73D4AC0432FF}"/>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9011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2AC97-6CBB-B8C6-618D-D2DD3D40FC14}"/>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3" name="Footer Placeholder 2">
            <a:extLst>
              <a:ext uri="{FF2B5EF4-FFF2-40B4-BE49-F238E27FC236}">
                <a16:creationId xmlns:a16="http://schemas.microsoft.com/office/drawing/2014/main" id="{C5F5CD89-14C1-5893-B8A1-EF15DA887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DCC2E-1FCA-A275-58AC-7CA078C2870D}"/>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483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961A-252B-F60C-FD57-80D299089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E5581-D791-8ACE-889B-A91555C8A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234D-EC2F-7C1F-D2EA-A939EB15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DD210-CCAF-AAB2-03F2-12F90AD5CAFB}"/>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15D52BD2-DA5D-078A-5088-825B34BFC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33DCB-E22E-CDA1-EB92-8C078C44B179}"/>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303702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A99-2421-DCB8-49E4-A0AD2C69C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92BD5-E795-6BA8-20FC-72E289177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A731F1-61B6-9C25-1084-ED1ED7C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751C3-0562-6122-51E7-BCFC3021FA1A}"/>
              </a:ext>
            </a:extLst>
          </p:cNvPr>
          <p:cNvSpPr>
            <a:spLocks noGrp="1"/>
          </p:cNvSpPr>
          <p:nvPr>
            <p:ph type="dt" sz="half" idx="10"/>
          </p:nvPr>
        </p:nvSpPr>
        <p:spPr/>
        <p:txBody>
          <a:bodyPr/>
          <a:lstStyle/>
          <a:p>
            <a:fld id="{16242ECF-4EC5-4F6F-92F2-C9C58BEB3FE8}" type="datetimeFigureOut">
              <a:rPr lang="en-US" smtClean="0"/>
              <a:t>2/26/2024</a:t>
            </a:fld>
            <a:endParaRPr lang="en-US"/>
          </a:p>
        </p:txBody>
      </p:sp>
      <p:sp>
        <p:nvSpPr>
          <p:cNvPr id="6" name="Footer Placeholder 5">
            <a:extLst>
              <a:ext uri="{FF2B5EF4-FFF2-40B4-BE49-F238E27FC236}">
                <a16:creationId xmlns:a16="http://schemas.microsoft.com/office/drawing/2014/main" id="{C30063FB-5E1B-A73B-7E18-D25B55052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C885-D7DA-138A-565A-E3B3149F7D2B}"/>
              </a:ext>
            </a:extLst>
          </p:cNvPr>
          <p:cNvSpPr>
            <a:spLocks noGrp="1"/>
          </p:cNvSpPr>
          <p:nvPr>
            <p:ph type="sldNum" sz="quarter" idx="12"/>
          </p:nvPr>
        </p:nvSpPr>
        <p:spPr/>
        <p:txBody>
          <a:bodyPr/>
          <a:lstStyle/>
          <a:p>
            <a:fld id="{6E2AE41C-99D7-4F15-8155-38EF520FE5FE}" type="slidenum">
              <a:rPr lang="en-US" smtClean="0"/>
              <a:t>‹#›</a:t>
            </a:fld>
            <a:endParaRPr lang="en-US"/>
          </a:p>
        </p:txBody>
      </p:sp>
    </p:spTree>
    <p:extLst>
      <p:ext uri="{BB962C8B-B14F-4D97-AF65-F5344CB8AC3E}">
        <p14:creationId xmlns:p14="http://schemas.microsoft.com/office/powerpoint/2010/main" val="19520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DD8F3-6D3E-5FB9-5161-BC23C5E52F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7B0CF6-36A8-29A0-721E-D9869FF07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4123B-E885-F873-BBC4-465D7F8EB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42ECF-4EC5-4F6F-92F2-C9C58BEB3FE8}" type="datetimeFigureOut">
              <a:rPr lang="en-US" smtClean="0"/>
              <a:t>2/26/2024</a:t>
            </a:fld>
            <a:endParaRPr lang="en-US"/>
          </a:p>
        </p:txBody>
      </p:sp>
      <p:sp>
        <p:nvSpPr>
          <p:cNvPr id="5" name="Footer Placeholder 4">
            <a:extLst>
              <a:ext uri="{FF2B5EF4-FFF2-40B4-BE49-F238E27FC236}">
                <a16:creationId xmlns:a16="http://schemas.microsoft.com/office/drawing/2014/main" id="{61E53C03-559F-90AC-0C25-141B074F7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4A4977-5DA9-A57B-119B-F3280CF88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AE41C-99D7-4F15-8155-38EF520FE5FE}" type="slidenum">
              <a:rPr lang="en-US" smtClean="0"/>
              <a:t>‹#›</a:t>
            </a:fld>
            <a:endParaRPr lang="en-US"/>
          </a:p>
        </p:txBody>
      </p:sp>
    </p:spTree>
    <p:extLst>
      <p:ext uri="{BB962C8B-B14F-4D97-AF65-F5344CB8AC3E}">
        <p14:creationId xmlns:p14="http://schemas.microsoft.com/office/powerpoint/2010/main" val="7888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www.statdistributions.com/norm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D9DA-382E-3F49-9A16-F5642CACFF74}"/>
              </a:ext>
            </a:extLst>
          </p:cNvPr>
          <p:cNvSpPr>
            <a:spLocks noGrp="1"/>
          </p:cNvSpPr>
          <p:nvPr>
            <p:ph type="ctrTitle"/>
          </p:nvPr>
        </p:nvSpPr>
        <p:spPr>
          <a:xfrm>
            <a:off x="1524000" y="1122362"/>
            <a:ext cx="9144000" cy="4659601"/>
          </a:xfrm>
        </p:spPr>
        <p:txBody>
          <a:bodyPr>
            <a:normAutofit/>
          </a:bodyPr>
          <a:lstStyle/>
          <a:p>
            <a:r>
              <a:rPr lang="en-US"/>
              <a:t>Lecture 14</a:t>
            </a:r>
            <a:br>
              <a:rPr lang="en-US"/>
            </a:br>
            <a:r>
              <a:rPr lang="en-US"/>
              <a:t>probability and random variables</a:t>
            </a:r>
            <a:br>
              <a:rPr lang="en-US" dirty="0"/>
            </a:br>
            <a:br>
              <a:rPr lang="en-US" dirty="0"/>
            </a:br>
            <a:endParaRPr lang="en-US" dirty="0"/>
          </a:p>
        </p:txBody>
      </p:sp>
    </p:spTree>
    <p:extLst>
      <p:ext uri="{BB962C8B-B14F-4D97-AF65-F5344CB8AC3E}">
        <p14:creationId xmlns:p14="http://schemas.microsoft.com/office/powerpoint/2010/main" val="24433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0F08A2-7D87-6012-FD89-6F981BA184CE}"/>
                  </a:ext>
                </a:extLst>
              </p:cNvPr>
              <p:cNvSpPr>
                <a:spLocks noGrp="1"/>
              </p:cNvSpPr>
              <p:nvPr>
                <p:ph idx="1"/>
              </p:nvPr>
            </p:nvSpPr>
            <p:spPr>
              <a:xfrm>
                <a:off x="838199" y="4514849"/>
                <a:ext cx="10067925" cy="1662113"/>
              </a:xfrm>
            </p:spPr>
            <p:txBody>
              <a:bodyPr>
                <a:normAutofit fontScale="92500" lnSpcReduction="10000"/>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a14:m>
                <a:r>
                  <a:rPr lang="en-US" b="0" i="1" dirty="0">
                    <a:latin typeface="Cambria Math" panose="02040503050406030204" pitchFamily="18" charset="0"/>
                  </a:rPr>
                  <a:t> </a:t>
                </a:r>
              </a:p>
              <a:p>
                <a:pPr marL="0" indent="0">
                  <a:buNone/>
                </a:pPr>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0.25&lt;</m:t>
                          </m:r>
                          <m:r>
                            <a:rPr lang="en-US" b="0" i="1" smtClean="0">
                              <a:latin typeface="Cambria Math" panose="02040503050406030204" pitchFamily="18" charset="0"/>
                            </a:rPr>
                            <m:t>𝑋</m:t>
                          </m:r>
                          <m:r>
                            <a:rPr lang="en-US" b="0" i="1" smtClean="0">
                              <a:latin typeface="Cambria Math" panose="02040503050406030204" pitchFamily="18" charset="0"/>
                            </a:rPr>
                            <m:t>&lt;0.5</m:t>
                          </m:r>
                        </m:e>
                      </m:d>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510F08A2-7D87-6012-FD89-6F981BA184CE}"/>
                  </a:ext>
                </a:extLst>
              </p:cNvPr>
              <p:cNvSpPr>
                <a:spLocks noGrp="1" noRot="1" noChangeAspect="1" noMove="1" noResize="1" noEditPoints="1" noAdjustHandles="1" noChangeArrowheads="1" noChangeShapeType="1" noTextEdit="1"/>
              </p:cNvSpPr>
              <p:nvPr>
                <p:ph idx="1"/>
              </p:nvPr>
            </p:nvSpPr>
            <p:spPr>
              <a:xfrm>
                <a:off x="838199" y="4514849"/>
                <a:ext cx="10067925" cy="1662113"/>
              </a:xfrm>
              <a:blipFill>
                <a:blip r:embed="rId2"/>
                <a:stretch>
                  <a:fillRect l="-1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FF1ABB-88AB-3CF6-90D9-570C9233A0F0}"/>
              </a:ext>
            </a:extLst>
          </p:cNvPr>
          <p:cNvPicPr>
            <a:picLocks noChangeAspect="1"/>
          </p:cNvPicPr>
          <p:nvPr/>
        </p:nvPicPr>
        <p:blipFill>
          <a:blip r:embed="rId3"/>
          <a:stretch>
            <a:fillRect/>
          </a:stretch>
        </p:blipFill>
        <p:spPr>
          <a:xfrm>
            <a:off x="538160" y="131393"/>
            <a:ext cx="10668001" cy="3954832"/>
          </a:xfrm>
          <a:prstGeom prst="rect">
            <a:avLst/>
          </a:prstGeom>
        </p:spPr>
      </p:pic>
    </p:spTree>
    <p:extLst>
      <p:ext uri="{BB962C8B-B14F-4D97-AF65-F5344CB8AC3E}">
        <p14:creationId xmlns:p14="http://schemas.microsoft.com/office/powerpoint/2010/main" val="325725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9A1-CF12-06E1-4C9C-71DE8D044034}"/>
              </a:ext>
            </a:extLst>
          </p:cNvPr>
          <p:cNvSpPr>
            <a:spLocks noGrp="1"/>
          </p:cNvSpPr>
          <p:nvPr>
            <p:ph type="title"/>
          </p:nvPr>
        </p:nvSpPr>
        <p:spPr>
          <a:xfrm>
            <a:off x="162339" y="174394"/>
            <a:ext cx="10515600" cy="1325563"/>
          </a:xfrm>
        </p:spPr>
        <p:txBody>
          <a:bodyPr/>
          <a:lstStyle/>
          <a:p>
            <a:r>
              <a:rPr lang="en-US" dirty="0"/>
              <a:t>Quartiles</a:t>
            </a:r>
          </a:p>
        </p:txBody>
      </p:sp>
      <p:pic>
        <p:nvPicPr>
          <p:cNvPr id="5" name="Picture 4">
            <a:extLst>
              <a:ext uri="{FF2B5EF4-FFF2-40B4-BE49-F238E27FC236}">
                <a16:creationId xmlns:a16="http://schemas.microsoft.com/office/drawing/2014/main" id="{8A4259EF-A56D-51B2-BA89-7DE6199B330F}"/>
              </a:ext>
            </a:extLst>
          </p:cNvPr>
          <p:cNvPicPr>
            <a:picLocks noChangeAspect="1"/>
          </p:cNvPicPr>
          <p:nvPr/>
        </p:nvPicPr>
        <p:blipFill>
          <a:blip r:embed="rId2"/>
          <a:stretch>
            <a:fillRect/>
          </a:stretch>
        </p:blipFill>
        <p:spPr>
          <a:xfrm>
            <a:off x="477078" y="1558643"/>
            <a:ext cx="10876722" cy="5124963"/>
          </a:xfrm>
          <a:prstGeom prst="rect">
            <a:avLst/>
          </a:prstGeom>
        </p:spPr>
      </p:pic>
    </p:spTree>
    <p:extLst>
      <p:ext uri="{BB962C8B-B14F-4D97-AF65-F5344CB8AC3E}">
        <p14:creationId xmlns:p14="http://schemas.microsoft.com/office/powerpoint/2010/main" val="422394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DA00-6105-B607-83CA-61D7800EFB1D}"/>
              </a:ext>
            </a:extLst>
          </p:cNvPr>
          <p:cNvSpPr>
            <a:spLocks noGrp="1"/>
          </p:cNvSpPr>
          <p:nvPr>
            <p:ph type="title"/>
          </p:nvPr>
        </p:nvSpPr>
        <p:spPr/>
        <p:txBody>
          <a:bodyPr/>
          <a:lstStyle/>
          <a:p>
            <a:r>
              <a:rPr lang="en-US" dirty="0"/>
              <a:t>Mean and variance of Continuous Random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16EBB-7601-215E-7812-A5D87B47A53F}"/>
                  </a:ext>
                </a:extLst>
              </p:cNvPr>
              <p:cNvSpPr>
                <a:spLocks noGrp="1"/>
              </p:cNvSpPr>
              <p:nvPr>
                <p:ph idx="1"/>
              </p:nvPr>
            </p:nvSpPr>
            <p:spPr/>
            <p:txBody>
              <a:bodyPr/>
              <a:lstStyle/>
              <a:p>
                <a:r>
                  <a:rPr lang="en-US" dirty="0"/>
                  <a:t>The mean </a:t>
                </a:r>
                <a14:m>
                  <m:oMath xmlns:m="http://schemas.openxmlformats.org/officeDocument/2006/math">
                    <m:r>
                      <a:rPr lang="en-US" b="0" i="1" smtClean="0">
                        <a:latin typeface="Cambria Math" panose="02040503050406030204" pitchFamily="18" charset="0"/>
                      </a:rPr>
                      <m:t>𝜇</m:t>
                    </m:r>
                  </m:oMath>
                </a14:m>
                <a:r>
                  <a:rPr lang="en-US" dirty="0"/>
                  <a:t> of continuous random variable </a:t>
                </a:r>
                <a:r>
                  <a:rPr lang="en-US" b="1" dirty="0"/>
                  <a:t>cannot</a:t>
                </a:r>
                <a:r>
                  <a:rPr lang="en-US" dirty="0"/>
                  <a:t> (usually) be defined or computed without calculus, but it is the </a:t>
                </a:r>
                <a:r>
                  <a:rPr lang="en-US" u="sng" dirty="0"/>
                  <a:t>“balance point” </a:t>
                </a:r>
                <a:r>
                  <a:rPr lang="en-US" dirty="0"/>
                  <a:t>of its probability distribution.</a:t>
                </a:r>
              </a:p>
              <a:p>
                <a:endParaRPr lang="en-US" dirty="0"/>
              </a:p>
              <a:p>
                <a:r>
                  <a:rPr lang="en-US" dirty="0"/>
                  <a:t>The standard deviation </a:t>
                </a:r>
                <a14:m>
                  <m:oMath xmlns:m="http://schemas.openxmlformats.org/officeDocument/2006/math">
                    <m:r>
                      <a:rPr lang="en-US" b="0" i="1" smtClean="0">
                        <a:latin typeface="Cambria Math" panose="02040503050406030204" pitchFamily="18" charset="0"/>
                      </a:rPr>
                      <m:t>𝜎</m:t>
                    </m:r>
                  </m:oMath>
                </a14:m>
                <a:r>
                  <a:rPr lang="en-US" dirty="0"/>
                  <a:t> of a continuous random variable </a:t>
                </a:r>
                <a:r>
                  <a:rPr lang="en-US" b="1" dirty="0"/>
                  <a:t>cannot</a:t>
                </a:r>
                <a:r>
                  <a:rPr lang="en-US" dirty="0"/>
                  <a:t> (usually) be defined or computed without calculus, but it measures the “spread” of the probability distribution.</a:t>
                </a:r>
              </a:p>
            </p:txBody>
          </p:sp>
        </mc:Choice>
        <mc:Fallback xmlns="">
          <p:sp>
            <p:nvSpPr>
              <p:cNvPr id="3" name="Content Placeholder 2">
                <a:extLst>
                  <a:ext uri="{FF2B5EF4-FFF2-40B4-BE49-F238E27FC236}">
                    <a16:creationId xmlns:a16="http://schemas.microsoft.com/office/drawing/2014/main" id="{3E516EBB-7601-215E-7812-A5D87B47A53F}"/>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71736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481-4E97-0E49-D5AE-2A1580A6B2F2}"/>
              </a:ext>
            </a:extLst>
          </p:cNvPr>
          <p:cNvSpPr>
            <a:spLocks noGrp="1"/>
          </p:cNvSpPr>
          <p:nvPr>
            <p:ph type="title"/>
          </p:nvPr>
        </p:nvSpPr>
        <p:spPr>
          <a:xfrm>
            <a:off x="202096" y="0"/>
            <a:ext cx="10515600" cy="1325563"/>
          </a:xfrm>
        </p:spPr>
        <p:txBody>
          <a:bodyPr/>
          <a:lstStyle/>
          <a:p>
            <a:r>
              <a:rPr lang="en-US" dirty="0"/>
              <a:t>The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C8630-56EB-2B8C-ED22-48C179060A6D}"/>
                  </a:ext>
                </a:extLst>
              </p:cNvPr>
              <p:cNvSpPr>
                <a:spLocks noGrp="1"/>
              </p:cNvSpPr>
              <p:nvPr>
                <p:ph idx="1"/>
              </p:nvPr>
            </p:nvSpPr>
            <p:spPr>
              <a:xfrm>
                <a:off x="838200" y="1487695"/>
                <a:ext cx="10515600" cy="1781978"/>
              </a:xfrm>
            </p:spPr>
            <p:txBody>
              <a:bodyPr>
                <a:normAutofit fontScale="77500" lnSpcReduction="20000"/>
              </a:bodyPr>
              <a:lstStyle/>
              <a:p>
                <a:r>
                  <a:rPr lang="en-US" dirty="0"/>
                  <a:t>One important family of continuous probability distributions is the </a:t>
                </a:r>
                <a:r>
                  <a:rPr lang="en-US" b="1" dirty="0"/>
                  <a:t>normal distribution</a:t>
                </a:r>
                <a:r>
                  <a:rPr lang="en-US" dirty="0"/>
                  <a:t>.</a:t>
                </a:r>
              </a:p>
              <a:p>
                <a:endParaRPr lang="en-US" dirty="0"/>
              </a:p>
              <a:p>
                <a:r>
                  <a:rPr lang="en-US" dirty="0"/>
                  <a:t>PDF normal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𝜎</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e>
                          </m:rad>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den>
                          </m:f>
                        </m:sup>
                      </m:sSup>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69C8630-56EB-2B8C-ED22-48C179060A6D}"/>
                  </a:ext>
                </a:extLst>
              </p:cNvPr>
              <p:cNvSpPr>
                <a:spLocks noGrp="1" noRot="1" noChangeAspect="1" noMove="1" noResize="1" noEditPoints="1" noAdjustHandles="1" noChangeArrowheads="1" noChangeShapeType="1" noTextEdit="1"/>
              </p:cNvSpPr>
              <p:nvPr>
                <p:ph idx="1"/>
              </p:nvPr>
            </p:nvSpPr>
            <p:spPr>
              <a:xfrm>
                <a:off x="838200" y="1487695"/>
                <a:ext cx="10515600" cy="1781978"/>
              </a:xfrm>
              <a:blipFill>
                <a:blip r:embed="rId2"/>
                <a:stretch>
                  <a:fillRect l="-696" t="-71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90B479C-EA0B-E6A3-FC0F-78252DFE3A14}"/>
              </a:ext>
            </a:extLst>
          </p:cNvPr>
          <p:cNvPicPr>
            <a:picLocks noChangeAspect="1"/>
          </p:cNvPicPr>
          <p:nvPr/>
        </p:nvPicPr>
        <p:blipFill>
          <a:blip r:embed="rId3"/>
          <a:stretch>
            <a:fillRect/>
          </a:stretch>
        </p:blipFill>
        <p:spPr>
          <a:xfrm>
            <a:off x="1511203" y="3687417"/>
            <a:ext cx="8823792" cy="3170583"/>
          </a:xfrm>
          <a:prstGeom prst="rect">
            <a:avLst/>
          </a:prstGeom>
        </p:spPr>
      </p:pic>
    </p:spTree>
    <p:extLst>
      <p:ext uri="{BB962C8B-B14F-4D97-AF65-F5344CB8AC3E}">
        <p14:creationId xmlns:p14="http://schemas.microsoft.com/office/powerpoint/2010/main" val="330217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ABE8-076A-EF29-53AE-E3032AE90B01}"/>
              </a:ext>
            </a:extLst>
          </p:cNvPr>
          <p:cNvSpPr>
            <a:spLocks noGrp="1"/>
          </p:cNvSpPr>
          <p:nvPr>
            <p:ph type="title"/>
          </p:nvPr>
        </p:nvSpPr>
        <p:spPr/>
        <p:txBody>
          <a:bodyPr/>
          <a:lstStyle/>
          <a:p>
            <a:r>
              <a:rPr lang="en-US" dirty="0"/>
              <a:t>Computing Probabilities From A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F873F-F1C3-3FAF-099A-641195DBDD62}"/>
                  </a:ext>
                </a:extLst>
              </p:cNvPr>
              <p:cNvSpPr>
                <a:spLocks noGrp="1"/>
              </p:cNvSpPr>
              <p:nvPr>
                <p:ph idx="1"/>
              </p:nvPr>
            </p:nvSpPr>
            <p:spPr/>
            <p:txBody>
              <a:bodyPr/>
              <a:lstStyle/>
              <a:p>
                <a:r>
                  <a:rPr lang="en-US" dirty="0"/>
                  <a:t>If we want to find the probability of a given value that we know follows a normal probability distribution we must first find its </a:t>
                </a:r>
                <a14:m>
                  <m:oMath xmlns:m="http://schemas.openxmlformats.org/officeDocument/2006/math">
                    <m:r>
                      <a:rPr lang="en-US" b="0" i="1" smtClean="0">
                        <a:latin typeface="Cambria Math" panose="02040503050406030204" pitchFamily="18" charset="0"/>
                      </a:rPr>
                      <m:t>𝑧</m:t>
                    </m:r>
                  </m:oMath>
                </a14:m>
                <a:r>
                  <a:rPr lang="en-US" dirty="0"/>
                  <a:t>-score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𝜇</m:t>
                          </m:r>
                        </m:num>
                        <m:den>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r>
                            <a:rPr lang="en-US" b="0" i="1" smtClean="0">
                              <a:latin typeface="Cambria Math" panose="02040503050406030204" pitchFamily="18" charset="0"/>
                            </a:rPr>
                            <m:t>𝜎</m:t>
                          </m:r>
                        </m:e>
                      </m:d>
                    </m:oMath>
                  </m:oMathPara>
                </a14:m>
                <a:endParaRPr lang="en-US" dirty="0"/>
              </a:p>
              <a:p>
                <a:pPr marL="0" indent="0">
                  <a:buNone/>
                </a:pPr>
                <a:endParaRPr lang="en-US" dirty="0"/>
              </a:p>
              <a:p>
                <a:r>
                  <a:rPr lang="en-US" dirty="0"/>
                  <a:t>We can use a probability table for the standard normal distribution or use software such as </a:t>
                </a:r>
                <a:r>
                  <a:rPr lang="en-US" dirty="0">
                    <a:hlinkClick r:id="rId2"/>
                  </a:rPr>
                  <a:t>http://www.statdistributions.com/normal/</a:t>
                </a:r>
                <a:r>
                  <a:rPr lang="en-US" dirty="0"/>
                  <a:t> to compute the probabilities based on </a:t>
                </a:r>
                <a14:m>
                  <m:oMath xmlns:m="http://schemas.openxmlformats.org/officeDocument/2006/math">
                    <m:r>
                      <a:rPr lang="en-US" b="0" i="1" smtClean="0">
                        <a:latin typeface="Cambria Math" panose="02040503050406030204" pitchFamily="18" charset="0"/>
                      </a:rPr>
                      <m:t>𝑧</m:t>
                    </m:r>
                  </m:oMath>
                </a14:m>
                <a:r>
                  <a:rPr lang="en-US" dirty="0"/>
                  <a:t>-scores. </a:t>
                </a:r>
              </a:p>
            </p:txBody>
          </p:sp>
        </mc:Choice>
        <mc:Fallback xmlns="">
          <p:sp>
            <p:nvSpPr>
              <p:cNvPr id="3" name="Content Placeholder 2">
                <a:extLst>
                  <a:ext uri="{FF2B5EF4-FFF2-40B4-BE49-F238E27FC236}">
                    <a16:creationId xmlns:a16="http://schemas.microsoft.com/office/drawing/2014/main" id="{691F873F-F1C3-3FAF-099A-641195DBDD62}"/>
                  </a:ext>
                </a:extLst>
              </p:cNvPr>
              <p:cNvSpPr>
                <a:spLocks noGrp="1" noRot="1" noChangeAspect="1" noMove="1" noResize="1" noEditPoints="1" noAdjustHandles="1" noChangeArrowheads="1" noChangeShapeType="1" noTextEdit="1"/>
              </p:cNvSpPr>
              <p:nvPr>
                <p:ph idx="1"/>
              </p:nvPr>
            </p:nvSpPr>
            <p:spPr>
              <a:blipFill>
                <a:blip r:embed="rId3"/>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83901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lnSpcReduction="10000"/>
              </a:bodyPr>
              <a:lstStyle/>
              <a:p>
                <a:pPr marL="0" indent="0">
                  <a:buNone/>
                </a:pPr>
                <a:r>
                  <a:rPr lang="en-US" dirty="0"/>
                  <a:t>Using a Z-table,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=10)</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&gt;80</m:t>
                        </m:r>
                      </m:e>
                    </m:d>
                  </m:oMath>
                </a14:m>
                <a:endParaRPr lang="en-US" b="0" dirty="0"/>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46096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ACF3-E6A1-74A5-5892-46E4C421B6FE}"/>
              </a:ext>
            </a:extLst>
          </p:cNvPr>
          <p:cNvSpPr>
            <a:spLocks noGrp="1"/>
          </p:cNvSpPr>
          <p:nvPr>
            <p:ph type="title"/>
          </p:nvPr>
        </p:nvSpPr>
        <p:spPr/>
        <p:txBody>
          <a:bodyPr/>
          <a:lstStyle/>
          <a:p>
            <a:r>
              <a:rPr lang="en-US" dirty="0"/>
              <a:t>Examples: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B12B85-6694-5A7C-D85C-6F91CAB2CD26}"/>
                  </a:ext>
                </a:extLst>
              </p:cNvPr>
              <p:cNvSpPr>
                <a:spLocks noGrp="1"/>
              </p:cNvSpPr>
              <p:nvPr>
                <p:ph idx="1"/>
              </p:nvPr>
            </p:nvSpPr>
            <p:spPr/>
            <p:txBody>
              <a:bodyPr>
                <a:normAutofit fontScale="92500" lnSpcReduction="10000"/>
              </a:bodyPr>
              <a:lstStyle/>
              <a:p>
                <a:pPr marL="0" indent="0">
                  <a:buNone/>
                </a:pPr>
                <a:r>
                  <a:rPr lang="en-US" dirty="0"/>
                  <a:t>Using the </a:t>
                </a:r>
                <a14:m>
                  <m:oMath xmlns:m="http://schemas.openxmlformats.org/officeDocument/2006/math">
                    <m:r>
                      <a:rPr lang="en-US" b="0" i="1" smtClean="0">
                        <a:latin typeface="Cambria Math" panose="02040503050406030204" pitchFamily="18" charset="0"/>
                      </a:rPr>
                      <m:t>𝑧</m:t>
                    </m:r>
                  </m:oMath>
                </a14:m>
                <a:r>
                  <a:rPr lang="en-US" dirty="0"/>
                  <a:t> table on Canvas, find the following probabilities for a random variable (remember to first convert to </a:t>
                </a:r>
                <a14:m>
                  <m:oMath xmlns:m="http://schemas.openxmlformats.org/officeDocument/2006/math">
                    <m:r>
                      <a:rPr lang="en-US" b="0" i="1" smtClean="0">
                        <a:latin typeface="Cambria Math" panose="02040503050406030204" pitchFamily="18" charset="0"/>
                      </a:rPr>
                      <m:t>𝑧</m:t>
                    </m:r>
                  </m:oMath>
                </a14:m>
                <a:r>
                  <a:rPr lang="en-US" b="0" dirty="0">
                    <a:latin typeface="Cambria Math" panose="02040503050406030204" pitchFamily="18" charset="0"/>
                  </a:rPr>
                  <a:t>- scores)</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=100,</m:t>
                    </m:r>
                    <m:r>
                      <a:rPr lang="en-US" b="0" i="1" smtClean="0">
                        <a:latin typeface="Cambria Math" panose="02040503050406030204" pitchFamily="18" charset="0"/>
                      </a:rPr>
                      <m:t>𝜎</m:t>
                    </m:r>
                    <m:r>
                      <a:rPr lang="en-US" b="0" i="1" smtClean="0">
                        <a:latin typeface="Cambria Math" panose="02040503050406030204" pitchFamily="18" charset="0"/>
                      </a:rPr>
                      <m:t>=5)</m:t>
                    </m:r>
                  </m:oMath>
                </a14:m>
                <a:r>
                  <a:rPr lang="en-US" dirty="0"/>
                  <a:t>:</a:t>
                </a:r>
              </a:p>
              <a:p>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&lt;90)</m:t>
                    </m:r>
                  </m:oMath>
                </a14:m>
                <a:r>
                  <a:rPr lang="en-US"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90 −100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=−2</m:t>
                    </m:r>
                  </m:oMath>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&gt;80</m:t>
                        </m:r>
                      </m:e>
                    </m:d>
                  </m:oMath>
                </a14:m>
                <a:r>
                  <a:rPr lang="en-US" b="0" dirty="0"/>
                  <a:t>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85 −100</m:t>
                        </m:r>
                      </m:num>
                      <m:den>
                        <m:r>
                          <a:rPr lang="en-US" b="0" i="1" dirty="0" smtClean="0">
                            <a:latin typeface="Cambria Math" panose="02040503050406030204" pitchFamily="18" charset="0"/>
                          </a:rPr>
                          <m:t>5</m:t>
                        </m:r>
                      </m:den>
                    </m:f>
                    <m:r>
                      <a:rPr lang="en-US" b="0" i="1" dirty="0" smtClean="0">
                        <a:latin typeface="Cambria Math" panose="02040503050406030204" pitchFamily="18" charset="0"/>
                      </a:rPr>
                      <m:t>=−3</m:t>
                    </m:r>
                  </m:oMath>
                </a14:m>
                <a:r>
                  <a:rPr lang="en-US" b="0" dirty="0"/>
                  <a:t>       </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90&lt;</m:t>
                        </m:r>
                        <m:r>
                          <a:rPr lang="en-US" b="0" i="1" smtClean="0">
                            <a:latin typeface="Cambria Math" panose="02040503050406030204" pitchFamily="18" charset="0"/>
                          </a:rPr>
                          <m:t>𝑋</m:t>
                        </m:r>
                        <m:r>
                          <a:rPr lang="en-US" b="0" i="1" smtClean="0">
                            <a:latin typeface="Cambria Math" panose="02040503050406030204" pitchFamily="18" charset="0"/>
                          </a:rPr>
                          <m:t>&lt;110</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(−2≤</m:t>
                    </m:r>
                    <m:r>
                      <a:rPr lang="en-US" b="0" i="1" smtClean="0">
                        <a:latin typeface="Cambria Math" panose="02040503050406030204" pitchFamily="18" charset="0"/>
                      </a:rPr>
                      <m:t>𝑧</m:t>
                    </m:r>
                    <m:r>
                      <a:rPr lang="en-US" b="0" i="1" smtClean="0">
                        <a:latin typeface="Cambria Math" panose="02040503050406030204" pitchFamily="18" charset="0"/>
                      </a:rPr>
                      <m:t>≤2)</m:t>
                    </m:r>
                  </m:oMath>
                </a14:m>
                <a:endParaRPr lang="en-US" dirty="0"/>
              </a:p>
            </p:txBody>
          </p:sp>
        </mc:Choice>
        <mc:Fallback xmlns="">
          <p:sp>
            <p:nvSpPr>
              <p:cNvPr id="3" name="Content Placeholder 2">
                <a:extLst>
                  <a:ext uri="{FF2B5EF4-FFF2-40B4-BE49-F238E27FC236}">
                    <a16:creationId xmlns:a16="http://schemas.microsoft.com/office/drawing/2014/main" id="{8DB12B85-6694-5A7C-D85C-6F91CAB2CD26}"/>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US">
                    <a:noFill/>
                  </a:rPr>
                  <a:t> </a:t>
                </a:r>
              </a:p>
            </p:txBody>
          </p:sp>
        </mc:Fallback>
      </mc:AlternateContent>
    </p:spTree>
    <p:extLst>
      <p:ext uri="{BB962C8B-B14F-4D97-AF65-F5344CB8AC3E}">
        <p14:creationId xmlns:p14="http://schemas.microsoft.com/office/powerpoint/2010/main" val="3069646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8668-4448-979A-8B8D-1449C11EBA54}"/>
              </a:ext>
            </a:extLst>
          </p:cNvPr>
          <p:cNvSpPr>
            <a:spLocks noGrp="1"/>
          </p:cNvSpPr>
          <p:nvPr>
            <p:ph type="title"/>
          </p:nvPr>
        </p:nvSpPr>
        <p:spPr/>
        <p:txBody>
          <a:bodyPr/>
          <a:lstStyle/>
          <a:p>
            <a:r>
              <a:rPr lang="en-US" dirty="0"/>
              <a:t>Review From Wednesday 2/23</a:t>
            </a:r>
          </a:p>
        </p:txBody>
      </p:sp>
      <p:sp>
        <p:nvSpPr>
          <p:cNvPr id="3" name="Content Placeholder 2">
            <a:extLst>
              <a:ext uri="{FF2B5EF4-FFF2-40B4-BE49-F238E27FC236}">
                <a16:creationId xmlns:a16="http://schemas.microsoft.com/office/drawing/2014/main" id="{0B3A2FCE-12F5-BDD3-3C8C-BC252785FE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208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The tiger trout is a sterile hybridization of a brown trout with a brook trout produced in fish hatcheries and stocked into ponds and lakes. It is a prized catch among fly fisherman. Suppose that of the 10,000 trout stocked in spring valley reservoir, 500 of them are tiger trout. Assuming that tiger trout and other species are homogeneously mixed:</a:t>
            </a:r>
          </a:p>
          <a:p>
            <a:r>
              <a:rPr lang="en-US" dirty="0"/>
              <a:t> what is the probability that I catch a tiger trout on my first cast?</a:t>
            </a:r>
          </a:p>
          <a:p>
            <a:endParaRPr lang="en-US" dirty="0"/>
          </a:p>
          <a:p>
            <a:r>
              <a:rPr lang="en-US" dirty="0"/>
              <a:t> What is the probability that I catch a tiger trout in my first 10 casts? </a:t>
            </a:r>
          </a:p>
        </p:txBody>
      </p:sp>
    </p:spTree>
    <p:extLst>
      <p:ext uri="{BB962C8B-B14F-4D97-AF65-F5344CB8AC3E}">
        <p14:creationId xmlns:p14="http://schemas.microsoft.com/office/powerpoint/2010/main" val="59529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D568-A047-AF2F-5B1F-4DFB6519943C}"/>
              </a:ext>
            </a:extLst>
          </p:cNvPr>
          <p:cNvSpPr>
            <a:spLocks noGrp="1"/>
          </p:cNvSpPr>
          <p:nvPr>
            <p:ph type="title"/>
          </p:nvPr>
        </p:nvSpPr>
        <p:spPr/>
        <p:txBody>
          <a:bodyPr/>
          <a:lstStyle/>
          <a:p>
            <a:r>
              <a:rPr lang="en-US" dirty="0"/>
              <a:t>The Poisson Distribution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963F81-34EE-BFFC-0597-5FB4D3F3F298}"/>
                  </a:ext>
                </a:extLst>
              </p:cNvPr>
              <p:cNvSpPr>
                <a:spLocks noGrp="1"/>
              </p:cNvSpPr>
              <p:nvPr>
                <p:ph idx="1"/>
              </p:nvPr>
            </p:nvSpPr>
            <p:spPr>
              <a:xfrm>
                <a:off x="838200" y="1825624"/>
                <a:ext cx="10515600" cy="4833793"/>
              </a:xfrm>
            </p:spPr>
            <p:txBody>
              <a:bodyPr>
                <a:normAutofit fontScale="77500" lnSpcReduction="20000"/>
              </a:bodyPr>
              <a:lstStyle/>
              <a:p>
                <a:r>
                  <a:rPr lang="en-US" dirty="0"/>
                  <a:t>A Poisson distribution is a discrete probability distribution. It gives the probability of an event happening a certain number of times </a:t>
                </a:r>
                <a14:m>
                  <m:oMath xmlns:m="http://schemas.openxmlformats.org/officeDocument/2006/math">
                    <m:r>
                      <a:rPr lang="en-US" b="0" i="1" smtClean="0">
                        <a:latin typeface="Cambria Math" panose="02040503050406030204" pitchFamily="18" charset="0"/>
                      </a:rPr>
                      <m:t>𝑘</m:t>
                    </m:r>
                  </m:oMath>
                </a14:m>
                <a:r>
                  <a:rPr lang="en-US" dirty="0"/>
                  <a:t> within a given interval of time or space. </a:t>
                </a:r>
              </a:p>
              <a:p>
                <a:endParaRPr lang="en-US" dirty="0"/>
              </a:p>
              <a:p>
                <a:r>
                  <a:rPr lang="en-US" dirty="0"/>
                  <a:t>The Poisson distribution has only one parameter, </a:t>
                </a:r>
                <a14:m>
                  <m:oMath xmlns:m="http://schemas.openxmlformats.org/officeDocument/2006/math">
                    <m:r>
                      <a:rPr lang="en-US" b="0" i="1" smtClean="0">
                        <a:latin typeface="Cambria Math" panose="02040503050406030204" pitchFamily="18" charset="0"/>
                      </a:rPr>
                      <m:t>𝜆</m:t>
                    </m:r>
                  </m:oMath>
                </a14:m>
                <a:r>
                  <a:rPr lang="en-US" dirty="0"/>
                  <a:t> (lambda), which is the mean number of events.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&gt;0</m:t>
                    </m:r>
                  </m:oMath>
                </a14:m>
                <a:endParaRPr lang="en-US" dirty="0"/>
              </a:p>
              <a:p>
                <a:endParaRPr lang="en-US" dirty="0"/>
              </a:p>
              <a:p>
                <a:pPr marL="0" indent="0">
                  <a:buNone/>
                </a:pPr>
                <a:r>
                  <a:rPr lang="en-US" b="1" dirty="0"/>
                  <a:t>Probability Mass Function: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r>
                              <m:rPr>
                                <m:lit/>
                              </m:rPr>
                              <a:rPr lang="en-US" b="0" i="1" smtClean="0">
                                <a:latin typeface="Cambria Math" panose="02040503050406030204" pitchFamily="18" charset="0"/>
                              </a:rPr>
                              <m:t> </m:t>
                            </m:r>
                          </m:sup>
                        </m:sSup>
                      </m:num>
                      <m:den>
                        <m:r>
                          <a:rPr lang="en-US" b="0" i="1" smtClean="0">
                            <a:latin typeface="Cambria Math" panose="02040503050406030204" pitchFamily="18" charset="0"/>
                          </a:rPr>
                          <m:t>𝑘</m:t>
                        </m:r>
                        <m:r>
                          <a:rPr lang="en-US" b="0" i="1" smtClean="0">
                            <a:latin typeface="Cambria Math" panose="02040503050406030204" pitchFamily="18" charset="0"/>
                          </a:rPr>
                          <m:t>!</m:t>
                        </m:r>
                      </m:den>
                    </m:f>
                  </m:oMath>
                </a14:m>
                <a:endParaRPr lang="en-US" dirty="0"/>
              </a:p>
              <a:p>
                <a:pPr marL="0" indent="0">
                  <a:buNone/>
                </a:pPr>
                <a:endParaRPr lang="en-US" dirty="0"/>
              </a:p>
              <a:p>
                <a:pPr marL="0" indent="0">
                  <a:buNone/>
                </a:pPr>
                <a:r>
                  <a:rPr lang="en-US" dirty="0"/>
                  <a:t>Examples: </a:t>
                </a:r>
              </a:p>
              <a:p>
                <a:pPr marL="0" indent="0">
                  <a:buNone/>
                </a:pPr>
                <a:r>
                  <a:rPr lang="en-US" dirty="0"/>
                  <a:t>The number of traffic accidents at a particular intersection in a given day can be modeled using a Poisson distribution.</a:t>
                </a:r>
              </a:p>
              <a:p>
                <a:pPr marL="0" indent="0">
                  <a:buNone/>
                </a:pPr>
                <a:endParaRPr lang="en-US" dirty="0"/>
              </a:p>
              <a:p>
                <a:pPr marL="0" indent="0">
                  <a:buNone/>
                </a:pPr>
                <a:r>
                  <a:rPr lang="en-US" dirty="0"/>
                  <a:t>The number of defective items produced by a machine in a fixed period of time can be modeled with a Poisson distribution, assuming a constant defect rate.</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7963F81-34EE-BFFC-0597-5FB4D3F3F298}"/>
                  </a:ext>
                </a:extLst>
              </p:cNvPr>
              <p:cNvSpPr>
                <a:spLocks noGrp="1" noRot="1" noChangeAspect="1" noMove="1" noResize="1" noEditPoints="1" noAdjustHandles="1" noChangeArrowheads="1" noChangeShapeType="1" noTextEdit="1"/>
              </p:cNvSpPr>
              <p:nvPr>
                <p:ph idx="1"/>
              </p:nvPr>
            </p:nvSpPr>
            <p:spPr>
              <a:xfrm>
                <a:off x="838200" y="1825624"/>
                <a:ext cx="10515600" cy="4833793"/>
              </a:xfrm>
              <a:blipFill>
                <a:blip r:embed="rId2"/>
                <a:stretch>
                  <a:fillRect l="-754" t="-2522"/>
                </a:stretch>
              </a:blipFill>
            </p:spPr>
            <p:txBody>
              <a:bodyPr/>
              <a:lstStyle/>
              <a:p>
                <a:r>
                  <a:rPr lang="en-US">
                    <a:noFill/>
                  </a:rPr>
                  <a:t> </a:t>
                </a:r>
              </a:p>
            </p:txBody>
          </p:sp>
        </mc:Fallback>
      </mc:AlternateContent>
    </p:spTree>
    <p:extLst>
      <p:ext uri="{BB962C8B-B14F-4D97-AF65-F5344CB8AC3E}">
        <p14:creationId xmlns:p14="http://schemas.microsoft.com/office/powerpoint/2010/main" val="411327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B38C-8000-C816-DA5E-201C90B5845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397A4FA-FB1B-F2E0-C90D-C8F535352802}"/>
              </a:ext>
            </a:extLst>
          </p:cNvPr>
          <p:cNvSpPr>
            <a:spLocks noGrp="1"/>
          </p:cNvSpPr>
          <p:nvPr>
            <p:ph idx="1"/>
          </p:nvPr>
        </p:nvSpPr>
        <p:spPr>
          <a:xfrm>
            <a:off x="838200" y="1825624"/>
            <a:ext cx="10515600" cy="5032375"/>
          </a:xfrm>
        </p:spPr>
        <p:txBody>
          <a:bodyPr/>
          <a:lstStyle/>
          <a:p>
            <a:r>
              <a:rPr lang="en-US" dirty="0"/>
              <a:t>Consider a scenario in the Star Wars universe where the number of rebel attacks on an Imperial outpost follows a Poisson distribution. </a:t>
            </a:r>
          </a:p>
          <a:p>
            <a:endParaRPr lang="en-US" dirty="0"/>
          </a:p>
          <a:p>
            <a:r>
              <a:rPr lang="en-US" dirty="0"/>
              <a:t>If the average rate of rebel attacks is 3.5 attacks per week, what is the probability of experiencing exactly 5 rebel attacks in a given week</a:t>
            </a:r>
          </a:p>
          <a:p>
            <a:endParaRPr lang="en-US" dirty="0"/>
          </a:p>
          <a:p>
            <a:r>
              <a:rPr lang="en-US" dirty="0"/>
              <a:t>What is the probability of experiencing less than 2 attacks in a given week?</a:t>
            </a:r>
          </a:p>
        </p:txBody>
      </p:sp>
    </p:spTree>
    <p:extLst>
      <p:ext uri="{BB962C8B-B14F-4D97-AF65-F5344CB8AC3E}">
        <p14:creationId xmlns:p14="http://schemas.microsoft.com/office/powerpoint/2010/main" val="334596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1983-8781-252C-A0E6-DE43B81C95C5}"/>
              </a:ext>
            </a:extLst>
          </p:cNvPr>
          <p:cNvSpPr>
            <a:spLocks noGrp="1"/>
          </p:cNvSpPr>
          <p:nvPr>
            <p:ph type="title"/>
          </p:nvPr>
        </p:nvSpPr>
        <p:spPr/>
        <p:txBody>
          <a:bodyPr/>
          <a:lstStyle/>
          <a:p>
            <a:r>
              <a:rPr lang="en-US" dirty="0"/>
              <a:t>Continuous Random Variables</a:t>
            </a:r>
          </a:p>
        </p:txBody>
      </p:sp>
      <p:sp>
        <p:nvSpPr>
          <p:cNvPr id="3" name="Content Placeholder 2">
            <a:extLst>
              <a:ext uri="{FF2B5EF4-FFF2-40B4-BE49-F238E27FC236}">
                <a16:creationId xmlns:a16="http://schemas.microsoft.com/office/drawing/2014/main" id="{50B5AC39-7347-8F90-AC83-950386F5C5EA}"/>
              </a:ext>
            </a:extLst>
          </p:cNvPr>
          <p:cNvSpPr>
            <a:spLocks noGrp="1"/>
          </p:cNvSpPr>
          <p:nvPr>
            <p:ph idx="1"/>
          </p:nvPr>
        </p:nvSpPr>
        <p:spPr>
          <a:xfrm>
            <a:off x="838200" y="1825624"/>
            <a:ext cx="10515600" cy="4935393"/>
          </a:xfrm>
        </p:spPr>
        <p:txBody>
          <a:bodyPr/>
          <a:lstStyle/>
          <a:p>
            <a:r>
              <a:rPr lang="en-US" dirty="0"/>
              <a:t>Recall that a </a:t>
            </a:r>
            <a:r>
              <a:rPr lang="en-US" b="1" dirty="0"/>
              <a:t>continuous random variable </a:t>
            </a:r>
            <a:r>
              <a:rPr lang="en-US" dirty="0"/>
              <a:t>is a random variable with an uncountable number of values</a:t>
            </a:r>
          </a:p>
          <a:p>
            <a:endParaRPr lang="en-US" dirty="0"/>
          </a:p>
          <a:p>
            <a:r>
              <a:rPr lang="en-US" dirty="0"/>
              <a:t>Finding probabilities for continuous random variables requires a different mathematical treatment.</a:t>
            </a:r>
          </a:p>
          <a:p>
            <a:pPr marL="914400" lvl="2" indent="0">
              <a:buNone/>
            </a:pPr>
            <a:r>
              <a:rPr lang="en-US" dirty="0"/>
              <a:t>- we cannot simply list the possible values of a continuous random variable and their probabilities</a:t>
            </a:r>
          </a:p>
          <a:p>
            <a:pPr lvl="2"/>
            <a:endParaRPr lang="en-US" dirty="0"/>
          </a:p>
          <a:p>
            <a:r>
              <a:rPr lang="en-US" dirty="0"/>
              <a:t>The </a:t>
            </a:r>
            <a:r>
              <a:rPr lang="en-US" u="sng" dirty="0"/>
              <a:t>probability distribution</a:t>
            </a:r>
            <a:r>
              <a:rPr lang="en-US" dirty="0"/>
              <a:t> of a continuous random variable is typically represented by a </a:t>
            </a:r>
            <a:r>
              <a:rPr lang="en-US" i="1" dirty="0"/>
              <a:t>function</a:t>
            </a:r>
            <a:r>
              <a:rPr lang="en-US" dirty="0"/>
              <a:t>, which we will usually consider graphically</a:t>
            </a:r>
          </a:p>
          <a:p>
            <a:pPr marL="914400" lvl="2" indent="0">
              <a:buNone/>
            </a:pPr>
            <a:r>
              <a:rPr lang="en-US" dirty="0"/>
              <a:t>- This function relates the value of the random variable to its </a:t>
            </a:r>
            <a:r>
              <a:rPr lang="en-US" u="sng" dirty="0"/>
              <a:t>probability density</a:t>
            </a:r>
          </a:p>
          <a:p>
            <a:endParaRPr lang="en-US" dirty="0"/>
          </a:p>
          <a:p>
            <a:endParaRPr lang="en-US" dirty="0"/>
          </a:p>
        </p:txBody>
      </p:sp>
    </p:spTree>
    <p:extLst>
      <p:ext uri="{BB962C8B-B14F-4D97-AF65-F5344CB8AC3E}">
        <p14:creationId xmlns:p14="http://schemas.microsoft.com/office/powerpoint/2010/main" val="386767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AFB0-E90E-4A55-65D3-4A903057A578}"/>
              </a:ext>
            </a:extLst>
          </p:cNvPr>
          <p:cNvSpPr>
            <a:spLocks noGrp="1"/>
          </p:cNvSpPr>
          <p:nvPr>
            <p:ph type="title"/>
          </p:nvPr>
        </p:nvSpPr>
        <p:spPr/>
        <p:txBody>
          <a:bodyPr/>
          <a:lstStyle/>
          <a:p>
            <a:r>
              <a:rPr lang="en-US" dirty="0"/>
              <a:t>Probability Density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1AD2A0-F01B-835F-A2B4-5C6A462FBD8D}"/>
                  </a:ext>
                </a:extLst>
              </p:cNvPr>
              <p:cNvSpPr>
                <a:spLocks noGrp="1"/>
              </p:cNvSpPr>
              <p:nvPr>
                <p:ph idx="1"/>
              </p:nvPr>
            </p:nvSpPr>
            <p:spPr/>
            <p:txBody>
              <a:bodyPr>
                <a:normAutofit/>
              </a:bodyPr>
              <a:lstStyle/>
              <a:p>
                <a:r>
                  <a:rPr lang="en-US" dirty="0"/>
                  <a:t>A probability density function is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which gives the probability density of a random variable </a:t>
                </a:r>
                <a14:m>
                  <m:oMath xmlns:m="http://schemas.openxmlformats.org/officeDocument/2006/math">
                    <m:r>
                      <a:rPr lang="en-US" b="0" i="1" smtClean="0">
                        <a:latin typeface="Cambria Math" panose="02040503050406030204" pitchFamily="18" charset="0"/>
                      </a:rPr>
                      <m:t>𝑥</m:t>
                    </m:r>
                  </m:oMath>
                </a14:m>
                <a:r>
                  <a:rPr lang="en-US" dirty="0"/>
                  <a:t>. It has the following 3 properties</a:t>
                </a:r>
              </a:p>
              <a:p>
                <a:endParaRPr lang="en-US" dirty="0"/>
              </a:p>
              <a:p>
                <a:pPr marL="514350" indent="-514350">
                  <a:buFont typeface="+mj-lt"/>
                  <a:buAutoNum type="arabicPeriod"/>
                </a:pPr>
                <a:r>
                  <a:rPr lang="en-US" dirty="0"/>
                  <a:t>The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non-negative: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endParaRPr lang="en-US" dirty="0"/>
              </a:p>
              <a:p>
                <a:pPr marL="514350" indent="-514350">
                  <a:buFont typeface="+mj-lt"/>
                  <a:buAutoNum type="arabicPeriod"/>
                </a:pPr>
                <a:endParaRPr lang="en-US" dirty="0"/>
              </a:p>
              <a:p>
                <a:pPr marL="514350" indent="-514350">
                  <a:buFont typeface="+mj-lt"/>
                  <a:buAutoNum type="arabicPeriod"/>
                </a:pPr>
                <a:r>
                  <a:rPr lang="en-US" dirty="0"/>
                  <a:t>The area under the curve of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above zero equals 1</a:t>
                </a:r>
              </a:p>
              <a:p>
                <a:pPr marL="514350" indent="-514350">
                  <a:buFont typeface="+mj-lt"/>
                  <a:buAutoNum type="arabicPeriod"/>
                </a:pPr>
                <a:endParaRPr lang="en-US" dirty="0"/>
              </a:p>
              <a:p>
                <a:pPr marL="514350" indent="-514350">
                  <a:buFont typeface="+mj-lt"/>
                  <a:buAutoNum type="arabicPeriod"/>
                </a:pPr>
                <a:r>
                  <a:rPr lang="en-US" dirty="0"/>
                  <a:t>The area under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and between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equals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31AD2A0-F01B-835F-A2B4-5C6A462FBD8D}"/>
                  </a:ext>
                </a:extLst>
              </p:cNvPr>
              <p:cNvSpPr>
                <a:spLocks noGrp="1" noRot="1" noChangeAspect="1" noMove="1" noResize="1" noEditPoints="1" noAdjustHandles="1" noChangeArrowheads="1" noChangeShapeType="1" noTextEdit="1"/>
              </p:cNvSpPr>
              <p:nvPr>
                <p:ph idx="1"/>
              </p:nvPr>
            </p:nvSpPr>
            <p:spPr>
              <a:blipFill>
                <a:blip r:embed="rId2"/>
                <a:stretch>
                  <a:fillRect l="-1217" t="-2241" b="-3221"/>
                </a:stretch>
              </a:blipFill>
            </p:spPr>
            <p:txBody>
              <a:bodyPr/>
              <a:lstStyle/>
              <a:p>
                <a:r>
                  <a:rPr lang="en-US">
                    <a:noFill/>
                  </a:rPr>
                  <a:t> </a:t>
                </a:r>
              </a:p>
            </p:txBody>
          </p:sp>
        </mc:Fallback>
      </mc:AlternateContent>
    </p:spTree>
    <p:extLst>
      <p:ext uri="{BB962C8B-B14F-4D97-AF65-F5344CB8AC3E}">
        <p14:creationId xmlns:p14="http://schemas.microsoft.com/office/powerpoint/2010/main" val="215015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ECE-CFFD-EFED-D5DB-10D64A1473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Approximating Probabilities of Continuous Distributions</a:t>
            </a:r>
          </a:p>
        </p:txBody>
      </p:sp>
      <p:pic>
        <p:nvPicPr>
          <p:cNvPr id="7" name="Picture 6">
            <a:extLst>
              <a:ext uri="{FF2B5EF4-FFF2-40B4-BE49-F238E27FC236}">
                <a16:creationId xmlns:a16="http://schemas.microsoft.com/office/drawing/2014/main" id="{9A9F0987-0B57-5116-B107-CFEB1880F8A4}"/>
              </a:ext>
            </a:extLst>
          </p:cNvPr>
          <p:cNvPicPr>
            <a:picLocks noChangeAspect="1"/>
          </p:cNvPicPr>
          <p:nvPr/>
        </p:nvPicPr>
        <p:blipFill>
          <a:blip r:embed="rId2"/>
          <a:stretch>
            <a:fillRect/>
          </a:stretch>
        </p:blipFill>
        <p:spPr>
          <a:xfrm>
            <a:off x="5083923" y="126548"/>
            <a:ext cx="5433856" cy="3681436"/>
          </a:xfrm>
          <a:prstGeom prst="rect">
            <a:avLst/>
          </a:prstGeom>
        </p:spPr>
      </p:pic>
      <p:pic>
        <p:nvPicPr>
          <p:cNvPr id="9" name="Picture 8">
            <a:extLst>
              <a:ext uri="{FF2B5EF4-FFF2-40B4-BE49-F238E27FC236}">
                <a16:creationId xmlns:a16="http://schemas.microsoft.com/office/drawing/2014/main" id="{82B644DF-ACAB-4A64-6CA7-07ECC52FA10E}"/>
              </a:ext>
            </a:extLst>
          </p:cNvPr>
          <p:cNvPicPr>
            <a:picLocks noChangeAspect="1"/>
          </p:cNvPicPr>
          <p:nvPr/>
        </p:nvPicPr>
        <p:blipFill>
          <a:blip r:embed="rId3"/>
          <a:stretch>
            <a:fillRect/>
          </a:stretch>
        </p:blipFill>
        <p:spPr>
          <a:xfrm>
            <a:off x="5083924" y="3886200"/>
            <a:ext cx="5531068" cy="2415209"/>
          </a:xfrm>
          <a:prstGeom prst="rect">
            <a:avLst/>
          </a:prstGeom>
        </p:spPr>
      </p:pic>
    </p:spTree>
    <p:extLst>
      <p:ext uri="{BB962C8B-B14F-4D97-AF65-F5344CB8AC3E}">
        <p14:creationId xmlns:p14="http://schemas.microsoft.com/office/powerpoint/2010/main" val="328567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0C7C1-126B-6B83-785C-923646E16498}"/>
              </a:ext>
            </a:extLst>
          </p:cNvPr>
          <p:cNvPicPr>
            <a:picLocks noChangeAspect="1"/>
          </p:cNvPicPr>
          <p:nvPr/>
        </p:nvPicPr>
        <p:blipFill>
          <a:blip r:embed="rId2"/>
          <a:stretch>
            <a:fillRect/>
          </a:stretch>
        </p:blipFill>
        <p:spPr>
          <a:xfrm>
            <a:off x="1555824" y="213450"/>
            <a:ext cx="9080351" cy="3225090"/>
          </a:xfrm>
          <a:prstGeom prst="rect">
            <a:avLst/>
          </a:prstGeom>
        </p:spPr>
      </p:pic>
      <p:pic>
        <p:nvPicPr>
          <p:cNvPr id="3" name="Picture 2">
            <a:extLst>
              <a:ext uri="{FF2B5EF4-FFF2-40B4-BE49-F238E27FC236}">
                <a16:creationId xmlns:a16="http://schemas.microsoft.com/office/drawing/2014/main" id="{05435E3A-EAAE-91FD-7924-AACBA7A9EA24}"/>
              </a:ext>
            </a:extLst>
          </p:cNvPr>
          <p:cNvPicPr>
            <a:picLocks noChangeAspect="1"/>
          </p:cNvPicPr>
          <p:nvPr/>
        </p:nvPicPr>
        <p:blipFill>
          <a:blip r:embed="rId3"/>
          <a:stretch>
            <a:fillRect/>
          </a:stretch>
        </p:blipFill>
        <p:spPr>
          <a:xfrm>
            <a:off x="1519671" y="3438540"/>
            <a:ext cx="8846326" cy="3419460"/>
          </a:xfrm>
          <a:prstGeom prst="rect">
            <a:avLst/>
          </a:prstGeom>
        </p:spPr>
      </p:pic>
    </p:spTree>
    <p:extLst>
      <p:ext uri="{BB962C8B-B14F-4D97-AF65-F5344CB8AC3E}">
        <p14:creationId xmlns:p14="http://schemas.microsoft.com/office/powerpoint/2010/main" val="3469687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4687</TotalTime>
  <Words>770</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Lecture 14 probability and random variables  </vt:lpstr>
      <vt:lpstr>Review From Wednesday 2/23</vt:lpstr>
      <vt:lpstr>Example:</vt:lpstr>
      <vt:lpstr>The Poisson Distribution </vt:lpstr>
      <vt:lpstr>Example:</vt:lpstr>
      <vt:lpstr>Continuous Random Variables</vt:lpstr>
      <vt:lpstr>Probability Density Functions</vt:lpstr>
      <vt:lpstr>Approximating Probabilities of Continuous Distributions</vt:lpstr>
      <vt:lpstr>PowerPoint Presentation</vt:lpstr>
      <vt:lpstr>PowerPoint Presentation</vt:lpstr>
      <vt:lpstr>Quartiles</vt:lpstr>
      <vt:lpstr>Mean and variance of Continuous Random Variables </vt:lpstr>
      <vt:lpstr>The Normal Distribution</vt:lpstr>
      <vt:lpstr>Computing Probabilities From A Normal Distribution</vt:lpstr>
      <vt:lpstr>Examples: </vt:lpstr>
      <vt:lpstr>Examples: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Jarred Kvamme</dc:creator>
  <cp:lastModifiedBy>Jarred Kvamme</cp:lastModifiedBy>
  <cp:revision>135</cp:revision>
  <dcterms:created xsi:type="dcterms:W3CDTF">2023-08-21T21:11:45Z</dcterms:created>
  <dcterms:modified xsi:type="dcterms:W3CDTF">2024-02-26T15:17:28Z</dcterms:modified>
</cp:coreProperties>
</file>