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6" r:id="rId7"/>
    <p:sldId id="272" r:id="rId8"/>
    <p:sldId id="285" r:id="rId9"/>
    <p:sldId id="283" r:id="rId10"/>
    <p:sldId id="277" r:id="rId11"/>
    <p:sldId id="287" r:id="rId12"/>
    <p:sldId id="286" r:id="rId13"/>
    <p:sldId id="273" r:id="rId14"/>
    <p:sldId id="288" r:id="rId15"/>
    <p:sldId id="282" r:id="rId16"/>
    <p:sldId id="279" r:id="rId17"/>
    <p:sldId id="280" r:id="rId18"/>
    <p:sldId id="281" r:id="rId19"/>
    <p:sldId id="274"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00640F-7E21-43E0-BA58-24831E5C90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54BACB-99B3-43DD-85AF-0B8F4AF9C9C4}">
      <dgm:prSet/>
      <dgm:spPr/>
      <dgm:t>
        <a:bodyPr/>
        <a:lstStyle/>
        <a:p>
          <a:pPr>
            <a:lnSpc>
              <a:spcPct val="100000"/>
            </a:lnSpc>
          </a:pPr>
          <a:r>
            <a:rPr lang="en-US"/>
            <a:t>Statisticians use to </a:t>
          </a:r>
          <a:r>
            <a:rPr lang="en-US" b="1"/>
            <a:t>data </a:t>
          </a:r>
          <a:r>
            <a:rPr lang="en-US"/>
            <a:t>to answer questions about </a:t>
          </a:r>
          <a:r>
            <a:rPr lang="en-US" b="1"/>
            <a:t>populations</a:t>
          </a:r>
          <a:endParaRPr lang="en-US"/>
        </a:p>
      </dgm:t>
    </dgm:pt>
    <dgm:pt modelId="{EA256092-3073-41C8-B8C2-7DACD6FA14E1}" type="parTrans" cxnId="{EC096197-47FB-43F6-A4C9-7B8776CA19B4}">
      <dgm:prSet/>
      <dgm:spPr/>
      <dgm:t>
        <a:bodyPr/>
        <a:lstStyle/>
        <a:p>
          <a:endParaRPr lang="en-US"/>
        </a:p>
      </dgm:t>
    </dgm:pt>
    <dgm:pt modelId="{6B865FA2-BDFD-4E1F-8625-611FE15937EB}" type="sibTrans" cxnId="{EC096197-47FB-43F6-A4C9-7B8776CA19B4}">
      <dgm:prSet/>
      <dgm:spPr/>
      <dgm:t>
        <a:bodyPr/>
        <a:lstStyle/>
        <a:p>
          <a:endParaRPr lang="en-US"/>
        </a:p>
      </dgm:t>
    </dgm:pt>
    <dgm:pt modelId="{2CF6678C-7452-4DA2-8352-C9AE0B0C5863}">
      <dgm:prSet/>
      <dgm:spPr/>
      <dgm:t>
        <a:bodyPr/>
        <a:lstStyle/>
        <a:p>
          <a:pPr>
            <a:lnSpc>
              <a:spcPct val="100000"/>
            </a:lnSpc>
          </a:pPr>
          <a:r>
            <a:rPr lang="en-US"/>
            <a:t>A population is the set of </a:t>
          </a:r>
          <a:r>
            <a:rPr lang="en-US" b="1"/>
            <a:t>ALL</a:t>
          </a:r>
          <a:r>
            <a:rPr lang="en-US"/>
            <a:t> observations of interest</a:t>
          </a:r>
        </a:p>
      </dgm:t>
    </dgm:pt>
    <dgm:pt modelId="{05A2DBCA-22D6-43ED-A29C-F237A7ABF819}" type="parTrans" cxnId="{A02DFFB9-D543-45AA-9611-7F1732CED6A1}">
      <dgm:prSet/>
      <dgm:spPr/>
      <dgm:t>
        <a:bodyPr/>
        <a:lstStyle/>
        <a:p>
          <a:endParaRPr lang="en-US"/>
        </a:p>
      </dgm:t>
    </dgm:pt>
    <dgm:pt modelId="{0DD066DA-B7E3-40A0-A30B-A5017F162118}" type="sibTrans" cxnId="{A02DFFB9-D543-45AA-9611-7F1732CED6A1}">
      <dgm:prSet/>
      <dgm:spPr/>
      <dgm:t>
        <a:bodyPr/>
        <a:lstStyle/>
        <a:p>
          <a:endParaRPr lang="en-US"/>
        </a:p>
      </dgm:t>
    </dgm:pt>
    <dgm:pt modelId="{DF70BA83-480B-4C08-B430-FEEA534F0259}">
      <dgm:prSet/>
      <dgm:spPr/>
      <dgm:t>
        <a:bodyPr/>
        <a:lstStyle/>
        <a:p>
          <a:pPr>
            <a:lnSpc>
              <a:spcPct val="100000"/>
            </a:lnSpc>
          </a:pPr>
          <a:r>
            <a:rPr lang="en-US"/>
            <a:t>Our data is usually a subset of </a:t>
          </a:r>
          <a:r>
            <a:rPr lang="en-US" b="1"/>
            <a:t>observations</a:t>
          </a:r>
          <a:r>
            <a:rPr lang="en-US"/>
            <a:t> from the population called a </a:t>
          </a:r>
          <a:r>
            <a:rPr lang="en-US" b="1"/>
            <a:t>sample</a:t>
          </a:r>
          <a:endParaRPr lang="en-US"/>
        </a:p>
      </dgm:t>
    </dgm:pt>
    <dgm:pt modelId="{3E5D2CE8-B06C-48DC-82C1-2EFC88F8B182}" type="parTrans" cxnId="{4A5D25DE-C1D5-476B-BE48-FBB3F926D43C}">
      <dgm:prSet/>
      <dgm:spPr/>
      <dgm:t>
        <a:bodyPr/>
        <a:lstStyle/>
        <a:p>
          <a:endParaRPr lang="en-US"/>
        </a:p>
      </dgm:t>
    </dgm:pt>
    <dgm:pt modelId="{E4E919D9-2BBB-4F33-B8E7-E544106E20EB}" type="sibTrans" cxnId="{4A5D25DE-C1D5-476B-BE48-FBB3F926D43C}">
      <dgm:prSet/>
      <dgm:spPr/>
      <dgm:t>
        <a:bodyPr/>
        <a:lstStyle/>
        <a:p>
          <a:endParaRPr lang="en-US"/>
        </a:p>
      </dgm:t>
    </dgm:pt>
    <dgm:pt modelId="{8BEF0925-CBD8-4D6F-9C6F-578532427BEA}">
      <dgm:prSet/>
      <dgm:spPr/>
      <dgm:t>
        <a:bodyPr/>
        <a:lstStyle/>
        <a:p>
          <a:pPr>
            <a:lnSpc>
              <a:spcPct val="100000"/>
            </a:lnSpc>
          </a:pPr>
          <a:r>
            <a:rPr lang="en-US"/>
            <a:t>The way in which we collect our data is called the </a:t>
          </a:r>
          <a:r>
            <a:rPr lang="en-US" b="1"/>
            <a:t>sampling design</a:t>
          </a:r>
          <a:endParaRPr lang="en-US"/>
        </a:p>
      </dgm:t>
    </dgm:pt>
    <dgm:pt modelId="{FAD91CEB-B11D-40F8-8FE6-DD0C86BE328A}" type="parTrans" cxnId="{B67470D7-04CB-4D00-8050-F55321F9A14C}">
      <dgm:prSet/>
      <dgm:spPr/>
      <dgm:t>
        <a:bodyPr/>
        <a:lstStyle/>
        <a:p>
          <a:endParaRPr lang="en-US"/>
        </a:p>
      </dgm:t>
    </dgm:pt>
    <dgm:pt modelId="{53F9300E-3917-447A-BED7-D97B72974C82}" type="sibTrans" cxnId="{B67470D7-04CB-4D00-8050-F55321F9A14C}">
      <dgm:prSet/>
      <dgm:spPr/>
      <dgm:t>
        <a:bodyPr/>
        <a:lstStyle/>
        <a:p>
          <a:endParaRPr lang="en-US"/>
        </a:p>
      </dgm:t>
    </dgm:pt>
    <dgm:pt modelId="{5D48775E-4DF0-463A-A7A8-FF522D402649}" type="pres">
      <dgm:prSet presAssocID="{5200640F-7E21-43E0-BA58-24831E5C904B}" presName="root" presStyleCnt="0">
        <dgm:presLayoutVars>
          <dgm:dir/>
          <dgm:resizeHandles val="exact"/>
        </dgm:presLayoutVars>
      </dgm:prSet>
      <dgm:spPr/>
    </dgm:pt>
    <dgm:pt modelId="{8783568C-273D-43BF-8577-305D63C9EF6D}" type="pres">
      <dgm:prSet presAssocID="{4154BACB-99B3-43DD-85AF-0B8F4AF9C9C4}" presName="compNode" presStyleCnt="0"/>
      <dgm:spPr/>
    </dgm:pt>
    <dgm:pt modelId="{EAED99C0-C80A-4778-8635-DA02E9959352}" type="pres">
      <dgm:prSet presAssocID="{4154BACB-99B3-43DD-85AF-0B8F4AF9C9C4}" presName="bgRect" presStyleLbl="bgShp" presStyleIdx="0" presStyleCnt="4"/>
      <dgm:spPr/>
    </dgm:pt>
    <dgm:pt modelId="{F7BAD8B3-A381-4FF2-B622-B53016E6C12A}" type="pres">
      <dgm:prSet presAssocID="{4154BACB-99B3-43DD-85AF-0B8F4AF9C9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E518E73C-573D-4D1E-853C-076D2260D71E}" type="pres">
      <dgm:prSet presAssocID="{4154BACB-99B3-43DD-85AF-0B8F4AF9C9C4}" presName="spaceRect" presStyleCnt="0"/>
      <dgm:spPr/>
    </dgm:pt>
    <dgm:pt modelId="{2D36C197-461A-4BE6-968A-063DEC6CAC22}" type="pres">
      <dgm:prSet presAssocID="{4154BACB-99B3-43DD-85AF-0B8F4AF9C9C4}" presName="parTx" presStyleLbl="revTx" presStyleIdx="0" presStyleCnt="4">
        <dgm:presLayoutVars>
          <dgm:chMax val="0"/>
          <dgm:chPref val="0"/>
        </dgm:presLayoutVars>
      </dgm:prSet>
      <dgm:spPr/>
    </dgm:pt>
    <dgm:pt modelId="{9320F286-14CB-44A1-B239-FA538EEB7177}" type="pres">
      <dgm:prSet presAssocID="{6B865FA2-BDFD-4E1F-8625-611FE15937EB}" presName="sibTrans" presStyleCnt="0"/>
      <dgm:spPr/>
    </dgm:pt>
    <dgm:pt modelId="{A073A7CF-1D77-41AD-B7F1-00F3F387110F}" type="pres">
      <dgm:prSet presAssocID="{2CF6678C-7452-4DA2-8352-C9AE0B0C5863}" presName="compNode" presStyleCnt="0"/>
      <dgm:spPr/>
    </dgm:pt>
    <dgm:pt modelId="{F9A494E7-A20C-4201-9F08-017D56A45714}" type="pres">
      <dgm:prSet presAssocID="{2CF6678C-7452-4DA2-8352-C9AE0B0C5863}" presName="bgRect" presStyleLbl="bgShp" presStyleIdx="1" presStyleCnt="4"/>
      <dgm:spPr/>
    </dgm:pt>
    <dgm:pt modelId="{FA294394-1271-44B4-BD7E-0FB062E8AFC7}" type="pres">
      <dgm:prSet presAssocID="{2CF6678C-7452-4DA2-8352-C9AE0B0C58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B5CC4A3D-A803-4EA9-BBFF-7EE922D6681A}" type="pres">
      <dgm:prSet presAssocID="{2CF6678C-7452-4DA2-8352-C9AE0B0C5863}" presName="spaceRect" presStyleCnt="0"/>
      <dgm:spPr/>
    </dgm:pt>
    <dgm:pt modelId="{CC95FAA6-31C5-4624-8ECF-3ADE41CBA9CC}" type="pres">
      <dgm:prSet presAssocID="{2CF6678C-7452-4DA2-8352-C9AE0B0C5863}" presName="parTx" presStyleLbl="revTx" presStyleIdx="1" presStyleCnt="4">
        <dgm:presLayoutVars>
          <dgm:chMax val="0"/>
          <dgm:chPref val="0"/>
        </dgm:presLayoutVars>
      </dgm:prSet>
      <dgm:spPr/>
    </dgm:pt>
    <dgm:pt modelId="{2CA4615A-D6D5-41B1-B1AC-B4B5E3603F93}" type="pres">
      <dgm:prSet presAssocID="{0DD066DA-B7E3-40A0-A30B-A5017F162118}" presName="sibTrans" presStyleCnt="0"/>
      <dgm:spPr/>
    </dgm:pt>
    <dgm:pt modelId="{8B194393-389F-43C1-B59A-53E77E6635F8}" type="pres">
      <dgm:prSet presAssocID="{DF70BA83-480B-4C08-B430-FEEA534F0259}" presName="compNode" presStyleCnt="0"/>
      <dgm:spPr/>
    </dgm:pt>
    <dgm:pt modelId="{9898898A-B24B-4DC1-86D1-C1C7E6BD5182}" type="pres">
      <dgm:prSet presAssocID="{DF70BA83-480B-4C08-B430-FEEA534F0259}" presName="bgRect" presStyleLbl="bgShp" presStyleIdx="2" presStyleCnt="4"/>
      <dgm:spPr/>
    </dgm:pt>
    <dgm:pt modelId="{028F5407-1F47-4775-A3DC-B4A1CFC438CF}" type="pres">
      <dgm:prSet presAssocID="{DF70BA83-480B-4C08-B430-FEEA534F02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1DE163C-16C3-49FC-BE87-74ABC8ED9D17}" type="pres">
      <dgm:prSet presAssocID="{DF70BA83-480B-4C08-B430-FEEA534F0259}" presName="spaceRect" presStyleCnt="0"/>
      <dgm:spPr/>
    </dgm:pt>
    <dgm:pt modelId="{A3B570DD-0343-49B9-A900-DEE60CB4F8AF}" type="pres">
      <dgm:prSet presAssocID="{DF70BA83-480B-4C08-B430-FEEA534F0259}" presName="parTx" presStyleLbl="revTx" presStyleIdx="2" presStyleCnt="4">
        <dgm:presLayoutVars>
          <dgm:chMax val="0"/>
          <dgm:chPref val="0"/>
        </dgm:presLayoutVars>
      </dgm:prSet>
      <dgm:spPr/>
    </dgm:pt>
    <dgm:pt modelId="{62C9B86F-2C03-4A35-8343-65201924783B}" type="pres">
      <dgm:prSet presAssocID="{E4E919D9-2BBB-4F33-B8E7-E544106E20EB}" presName="sibTrans" presStyleCnt="0"/>
      <dgm:spPr/>
    </dgm:pt>
    <dgm:pt modelId="{796A95E6-0FFF-4FDB-A645-C6900046F29A}" type="pres">
      <dgm:prSet presAssocID="{8BEF0925-CBD8-4D6F-9C6F-578532427BEA}" presName="compNode" presStyleCnt="0"/>
      <dgm:spPr/>
    </dgm:pt>
    <dgm:pt modelId="{BF0D6FBD-5EB3-4687-AA54-60BD3E35BA3D}" type="pres">
      <dgm:prSet presAssocID="{8BEF0925-CBD8-4D6F-9C6F-578532427BEA}" presName="bgRect" presStyleLbl="bgShp" presStyleIdx="3" presStyleCnt="4"/>
      <dgm:spPr/>
    </dgm:pt>
    <dgm:pt modelId="{F0D25171-5430-4061-B824-C175642B5FF5}" type="pres">
      <dgm:prSet presAssocID="{8BEF0925-CBD8-4D6F-9C6F-578532427B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085EF70-894E-48C9-AEBA-07FB10227570}" type="pres">
      <dgm:prSet presAssocID="{8BEF0925-CBD8-4D6F-9C6F-578532427BEA}" presName="spaceRect" presStyleCnt="0"/>
      <dgm:spPr/>
    </dgm:pt>
    <dgm:pt modelId="{34D3675F-121F-48C9-A6B3-4FE27B9359DD}" type="pres">
      <dgm:prSet presAssocID="{8BEF0925-CBD8-4D6F-9C6F-578532427BEA}" presName="parTx" presStyleLbl="revTx" presStyleIdx="3" presStyleCnt="4">
        <dgm:presLayoutVars>
          <dgm:chMax val="0"/>
          <dgm:chPref val="0"/>
        </dgm:presLayoutVars>
      </dgm:prSet>
      <dgm:spPr/>
    </dgm:pt>
  </dgm:ptLst>
  <dgm:cxnLst>
    <dgm:cxn modelId="{6BE65639-CFA8-46D2-B3ED-CC659A14DA5E}" type="presOf" srcId="{8BEF0925-CBD8-4D6F-9C6F-578532427BEA}" destId="{34D3675F-121F-48C9-A6B3-4FE27B9359DD}" srcOrd="0" destOrd="0" presId="urn:microsoft.com/office/officeart/2018/2/layout/IconVerticalSolidList"/>
    <dgm:cxn modelId="{609A0B69-EA27-4F26-9572-DC4D564C942B}" type="presOf" srcId="{4154BACB-99B3-43DD-85AF-0B8F4AF9C9C4}" destId="{2D36C197-461A-4BE6-968A-063DEC6CAC22}" srcOrd="0" destOrd="0" presId="urn:microsoft.com/office/officeart/2018/2/layout/IconVerticalSolidList"/>
    <dgm:cxn modelId="{EC096197-47FB-43F6-A4C9-7B8776CA19B4}" srcId="{5200640F-7E21-43E0-BA58-24831E5C904B}" destId="{4154BACB-99B3-43DD-85AF-0B8F4AF9C9C4}" srcOrd="0" destOrd="0" parTransId="{EA256092-3073-41C8-B8C2-7DACD6FA14E1}" sibTransId="{6B865FA2-BDFD-4E1F-8625-611FE15937EB}"/>
    <dgm:cxn modelId="{030FCFA8-A621-4CA6-B4DF-273CBCC33913}" type="presOf" srcId="{DF70BA83-480B-4C08-B430-FEEA534F0259}" destId="{A3B570DD-0343-49B9-A900-DEE60CB4F8AF}" srcOrd="0" destOrd="0" presId="urn:microsoft.com/office/officeart/2018/2/layout/IconVerticalSolidList"/>
    <dgm:cxn modelId="{A02DFFB9-D543-45AA-9611-7F1732CED6A1}" srcId="{5200640F-7E21-43E0-BA58-24831E5C904B}" destId="{2CF6678C-7452-4DA2-8352-C9AE0B0C5863}" srcOrd="1" destOrd="0" parTransId="{05A2DBCA-22D6-43ED-A29C-F237A7ABF819}" sibTransId="{0DD066DA-B7E3-40A0-A30B-A5017F162118}"/>
    <dgm:cxn modelId="{B79E0CCF-EBB6-4B7A-9AB1-9750CA316F21}" type="presOf" srcId="{2CF6678C-7452-4DA2-8352-C9AE0B0C5863}" destId="{CC95FAA6-31C5-4624-8ECF-3ADE41CBA9CC}" srcOrd="0" destOrd="0" presId="urn:microsoft.com/office/officeart/2018/2/layout/IconVerticalSolidList"/>
    <dgm:cxn modelId="{B67470D7-04CB-4D00-8050-F55321F9A14C}" srcId="{5200640F-7E21-43E0-BA58-24831E5C904B}" destId="{8BEF0925-CBD8-4D6F-9C6F-578532427BEA}" srcOrd="3" destOrd="0" parTransId="{FAD91CEB-B11D-40F8-8FE6-DD0C86BE328A}" sibTransId="{53F9300E-3917-447A-BED7-D97B72974C82}"/>
    <dgm:cxn modelId="{4A5D25DE-C1D5-476B-BE48-FBB3F926D43C}" srcId="{5200640F-7E21-43E0-BA58-24831E5C904B}" destId="{DF70BA83-480B-4C08-B430-FEEA534F0259}" srcOrd="2" destOrd="0" parTransId="{3E5D2CE8-B06C-48DC-82C1-2EFC88F8B182}" sibTransId="{E4E919D9-2BBB-4F33-B8E7-E544106E20EB}"/>
    <dgm:cxn modelId="{405A71E8-013A-46B1-934E-F7E2EB5F610A}" type="presOf" srcId="{5200640F-7E21-43E0-BA58-24831E5C904B}" destId="{5D48775E-4DF0-463A-A7A8-FF522D402649}" srcOrd="0" destOrd="0" presId="urn:microsoft.com/office/officeart/2018/2/layout/IconVerticalSolidList"/>
    <dgm:cxn modelId="{E0380F42-7E0E-45C0-A444-76CE7CD7A814}" type="presParOf" srcId="{5D48775E-4DF0-463A-A7A8-FF522D402649}" destId="{8783568C-273D-43BF-8577-305D63C9EF6D}" srcOrd="0" destOrd="0" presId="urn:microsoft.com/office/officeart/2018/2/layout/IconVerticalSolidList"/>
    <dgm:cxn modelId="{83E60E13-D172-4495-8AF5-C3E119FAE5E4}" type="presParOf" srcId="{8783568C-273D-43BF-8577-305D63C9EF6D}" destId="{EAED99C0-C80A-4778-8635-DA02E9959352}" srcOrd="0" destOrd="0" presId="urn:microsoft.com/office/officeart/2018/2/layout/IconVerticalSolidList"/>
    <dgm:cxn modelId="{CE54A2CA-E77C-4882-9A23-431898E25D54}" type="presParOf" srcId="{8783568C-273D-43BF-8577-305D63C9EF6D}" destId="{F7BAD8B3-A381-4FF2-B622-B53016E6C12A}" srcOrd="1" destOrd="0" presId="urn:microsoft.com/office/officeart/2018/2/layout/IconVerticalSolidList"/>
    <dgm:cxn modelId="{4143644D-8181-4DA3-97C9-B8A809FC91ED}" type="presParOf" srcId="{8783568C-273D-43BF-8577-305D63C9EF6D}" destId="{E518E73C-573D-4D1E-853C-076D2260D71E}" srcOrd="2" destOrd="0" presId="urn:microsoft.com/office/officeart/2018/2/layout/IconVerticalSolidList"/>
    <dgm:cxn modelId="{B703CF28-1222-42F2-8EE0-6E1FBB70683B}" type="presParOf" srcId="{8783568C-273D-43BF-8577-305D63C9EF6D}" destId="{2D36C197-461A-4BE6-968A-063DEC6CAC22}" srcOrd="3" destOrd="0" presId="urn:microsoft.com/office/officeart/2018/2/layout/IconVerticalSolidList"/>
    <dgm:cxn modelId="{0D28C888-B8E7-4351-98F5-074CC03F11D2}" type="presParOf" srcId="{5D48775E-4DF0-463A-A7A8-FF522D402649}" destId="{9320F286-14CB-44A1-B239-FA538EEB7177}" srcOrd="1" destOrd="0" presId="urn:microsoft.com/office/officeart/2018/2/layout/IconVerticalSolidList"/>
    <dgm:cxn modelId="{4FC92C9D-6D1C-4C00-8016-6838402A5A5A}" type="presParOf" srcId="{5D48775E-4DF0-463A-A7A8-FF522D402649}" destId="{A073A7CF-1D77-41AD-B7F1-00F3F387110F}" srcOrd="2" destOrd="0" presId="urn:microsoft.com/office/officeart/2018/2/layout/IconVerticalSolidList"/>
    <dgm:cxn modelId="{865ADD47-96D7-49F0-9818-4264A9782FA0}" type="presParOf" srcId="{A073A7CF-1D77-41AD-B7F1-00F3F387110F}" destId="{F9A494E7-A20C-4201-9F08-017D56A45714}" srcOrd="0" destOrd="0" presId="urn:microsoft.com/office/officeart/2018/2/layout/IconVerticalSolidList"/>
    <dgm:cxn modelId="{D75ED634-9F29-449E-B959-07FF3232E247}" type="presParOf" srcId="{A073A7CF-1D77-41AD-B7F1-00F3F387110F}" destId="{FA294394-1271-44B4-BD7E-0FB062E8AFC7}" srcOrd="1" destOrd="0" presId="urn:microsoft.com/office/officeart/2018/2/layout/IconVerticalSolidList"/>
    <dgm:cxn modelId="{719AC713-71F8-4996-9E70-1AD9408D2890}" type="presParOf" srcId="{A073A7CF-1D77-41AD-B7F1-00F3F387110F}" destId="{B5CC4A3D-A803-4EA9-BBFF-7EE922D6681A}" srcOrd="2" destOrd="0" presId="urn:microsoft.com/office/officeart/2018/2/layout/IconVerticalSolidList"/>
    <dgm:cxn modelId="{C70E1B9F-E99B-4223-91AF-6B703BED8DCA}" type="presParOf" srcId="{A073A7CF-1D77-41AD-B7F1-00F3F387110F}" destId="{CC95FAA6-31C5-4624-8ECF-3ADE41CBA9CC}" srcOrd="3" destOrd="0" presId="urn:microsoft.com/office/officeart/2018/2/layout/IconVerticalSolidList"/>
    <dgm:cxn modelId="{E30F7233-63D7-40F7-86D7-C829B9FDFD21}" type="presParOf" srcId="{5D48775E-4DF0-463A-A7A8-FF522D402649}" destId="{2CA4615A-D6D5-41B1-B1AC-B4B5E3603F93}" srcOrd="3" destOrd="0" presId="urn:microsoft.com/office/officeart/2018/2/layout/IconVerticalSolidList"/>
    <dgm:cxn modelId="{13B29613-1D3D-4D11-8629-9D90F817E53F}" type="presParOf" srcId="{5D48775E-4DF0-463A-A7A8-FF522D402649}" destId="{8B194393-389F-43C1-B59A-53E77E6635F8}" srcOrd="4" destOrd="0" presId="urn:microsoft.com/office/officeart/2018/2/layout/IconVerticalSolidList"/>
    <dgm:cxn modelId="{617EC855-9C3B-42A7-801C-F623BE8EEDDD}" type="presParOf" srcId="{8B194393-389F-43C1-B59A-53E77E6635F8}" destId="{9898898A-B24B-4DC1-86D1-C1C7E6BD5182}" srcOrd="0" destOrd="0" presId="urn:microsoft.com/office/officeart/2018/2/layout/IconVerticalSolidList"/>
    <dgm:cxn modelId="{49BF072E-DB6F-4CF0-BB53-FC585378D083}" type="presParOf" srcId="{8B194393-389F-43C1-B59A-53E77E6635F8}" destId="{028F5407-1F47-4775-A3DC-B4A1CFC438CF}" srcOrd="1" destOrd="0" presId="urn:microsoft.com/office/officeart/2018/2/layout/IconVerticalSolidList"/>
    <dgm:cxn modelId="{C9F31911-7987-472F-AD4A-598CB39A3951}" type="presParOf" srcId="{8B194393-389F-43C1-B59A-53E77E6635F8}" destId="{51DE163C-16C3-49FC-BE87-74ABC8ED9D17}" srcOrd="2" destOrd="0" presId="urn:microsoft.com/office/officeart/2018/2/layout/IconVerticalSolidList"/>
    <dgm:cxn modelId="{20EF7D89-3D8E-4E83-BA38-DE5CB5743092}" type="presParOf" srcId="{8B194393-389F-43C1-B59A-53E77E6635F8}" destId="{A3B570DD-0343-49B9-A900-DEE60CB4F8AF}" srcOrd="3" destOrd="0" presId="urn:microsoft.com/office/officeart/2018/2/layout/IconVerticalSolidList"/>
    <dgm:cxn modelId="{9280410E-EFEC-4A58-82F5-CC0A8BCED367}" type="presParOf" srcId="{5D48775E-4DF0-463A-A7A8-FF522D402649}" destId="{62C9B86F-2C03-4A35-8343-65201924783B}" srcOrd="5" destOrd="0" presId="urn:microsoft.com/office/officeart/2018/2/layout/IconVerticalSolidList"/>
    <dgm:cxn modelId="{C5BE2743-3D0E-463C-9B75-8F9A8117D602}" type="presParOf" srcId="{5D48775E-4DF0-463A-A7A8-FF522D402649}" destId="{796A95E6-0FFF-4FDB-A645-C6900046F29A}" srcOrd="6" destOrd="0" presId="urn:microsoft.com/office/officeart/2018/2/layout/IconVerticalSolidList"/>
    <dgm:cxn modelId="{CD5E392C-2688-42FE-82DC-6ECBC7DD3FE7}" type="presParOf" srcId="{796A95E6-0FFF-4FDB-A645-C6900046F29A}" destId="{BF0D6FBD-5EB3-4687-AA54-60BD3E35BA3D}" srcOrd="0" destOrd="0" presId="urn:microsoft.com/office/officeart/2018/2/layout/IconVerticalSolidList"/>
    <dgm:cxn modelId="{7B569C01-C2B3-4C24-9535-87DDF4B4097D}" type="presParOf" srcId="{796A95E6-0FFF-4FDB-A645-C6900046F29A}" destId="{F0D25171-5430-4061-B824-C175642B5FF5}" srcOrd="1" destOrd="0" presId="urn:microsoft.com/office/officeart/2018/2/layout/IconVerticalSolidList"/>
    <dgm:cxn modelId="{D318B0C6-CFDD-4C59-BF2E-0A41B11F5CB4}" type="presParOf" srcId="{796A95E6-0FFF-4FDB-A645-C6900046F29A}" destId="{5085EF70-894E-48C9-AEBA-07FB10227570}" srcOrd="2" destOrd="0" presId="urn:microsoft.com/office/officeart/2018/2/layout/IconVerticalSolidList"/>
    <dgm:cxn modelId="{1EC3ACAD-2F7C-4D58-B418-D241AA19130B}" type="presParOf" srcId="{796A95E6-0FFF-4FDB-A645-C6900046F29A}" destId="{34D3675F-121F-48C9-A6B3-4FE27B9359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BEC64-4DB8-4E1E-9141-FE658705EB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502C5D-40F4-49F3-BC7B-0085D91E03CA}">
      <dgm:prSet/>
      <dgm:spPr/>
      <dgm:t>
        <a:bodyPr/>
        <a:lstStyle/>
        <a:p>
          <a:r>
            <a:rPr lang="en-US" b="1" dirty="0">
              <a:solidFill>
                <a:schemeClr val="tx1"/>
              </a:solidFill>
            </a:rPr>
            <a:t>Pie Charts </a:t>
          </a:r>
          <a:r>
            <a:rPr lang="en-US" dirty="0">
              <a:solidFill>
                <a:schemeClr val="tx1"/>
              </a:solidFill>
            </a:rPr>
            <a:t> - a circle divided into ‘slices’ corresponding to each category. The size of a slice shows the proportion of observations in a category</a:t>
          </a:r>
        </a:p>
      </dgm:t>
    </dgm:pt>
    <dgm:pt modelId="{CB438F69-D025-4B5A-858E-FCAD70A4AB3E}" type="parTrans" cxnId="{9DACF44E-2C51-4166-A4FE-84636AC2B785}">
      <dgm:prSet/>
      <dgm:spPr/>
      <dgm:t>
        <a:bodyPr/>
        <a:lstStyle/>
        <a:p>
          <a:endParaRPr lang="en-US"/>
        </a:p>
      </dgm:t>
    </dgm:pt>
    <dgm:pt modelId="{13576EAA-9730-4FD3-860B-F9AA5157B07F}" type="sibTrans" cxnId="{9DACF44E-2C51-4166-A4FE-84636AC2B785}">
      <dgm:prSet/>
      <dgm:spPr/>
      <dgm:t>
        <a:bodyPr/>
        <a:lstStyle/>
        <a:p>
          <a:endParaRPr lang="en-US"/>
        </a:p>
      </dgm:t>
    </dgm:pt>
    <dgm:pt modelId="{AA7A37FA-7E41-44E4-84F3-0EA7E91D9E1F}">
      <dgm:prSet/>
      <dgm:spPr/>
      <dgm:t>
        <a:bodyPr/>
        <a:lstStyle/>
        <a:p>
          <a:r>
            <a:rPr lang="en-US" b="1" dirty="0">
              <a:solidFill>
                <a:schemeClr val="tx1"/>
              </a:solidFill>
            </a:rPr>
            <a:t>Bar graph</a:t>
          </a:r>
          <a:r>
            <a:rPr lang="en-US" dirty="0">
              <a:solidFill>
                <a:schemeClr val="tx1"/>
              </a:solidFill>
            </a:rPr>
            <a:t> –  displays a vertical bar for each category. The height of the bar shows the percentages of observations in the category</a:t>
          </a:r>
        </a:p>
      </dgm:t>
    </dgm:pt>
    <dgm:pt modelId="{2DC48EBE-F9E6-4A2A-A841-1B1C3F1E5BFC}" type="parTrans" cxnId="{5F526CA6-8F1C-4CC7-94E6-DF978DDAB504}">
      <dgm:prSet/>
      <dgm:spPr/>
      <dgm:t>
        <a:bodyPr/>
        <a:lstStyle/>
        <a:p>
          <a:endParaRPr lang="en-US"/>
        </a:p>
      </dgm:t>
    </dgm:pt>
    <dgm:pt modelId="{73A33601-3261-4294-8CEE-4FD511498DFD}" type="sibTrans" cxnId="{5F526CA6-8F1C-4CC7-94E6-DF978DDAB504}">
      <dgm:prSet/>
      <dgm:spPr/>
      <dgm:t>
        <a:bodyPr/>
        <a:lstStyle/>
        <a:p>
          <a:endParaRPr lang="en-US"/>
        </a:p>
      </dgm:t>
    </dgm:pt>
    <dgm:pt modelId="{FAB20843-291C-4BE3-9A5B-2040125B8D60}">
      <dgm:prSet/>
      <dgm:spPr/>
      <dgm:t>
        <a:bodyPr/>
        <a:lstStyle/>
        <a:p>
          <a:r>
            <a:rPr lang="en-US" b="1" dirty="0">
              <a:solidFill>
                <a:schemeClr val="tx1"/>
              </a:solidFill>
            </a:rPr>
            <a:t>Pareto Chart </a:t>
          </a:r>
          <a:r>
            <a:rPr lang="en-US" dirty="0">
              <a:solidFill>
                <a:schemeClr val="tx1"/>
              </a:solidFill>
            </a:rPr>
            <a:t> - a bar chart with the categories ordered by decreasing frequency</a:t>
          </a:r>
        </a:p>
      </dgm:t>
    </dgm:pt>
    <dgm:pt modelId="{BD864967-7A38-48FA-9C44-777878D0203F}" type="parTrans" cxnId="{6CA842EC-6902-459B-A68A-C2F15A91F72B}">
      <dgm:prSet/>
      <dgm:spPr/>
      <dgm:t>
        <a:bodyPr/>
        <a:lstStyle/>
        <a:p>
          <a:endParaRPr lang="en-US"/>
        </a:p>
      </dgm:t>
    </dgm:pt>
    <dgm:pt modelId="{01A881F3-C6D7-4C18-B0BE-D1684BC42102}" type="sibTrans" cxnId="{6CA842EC-6902-459B-A68A-C2F15A91F72B}">
      <dgm:prSet/>
      <dgm:spPr/>
      <dgm:t>
        <a:bodyPr/>
        <a:lstStyle/>
        <a:p>
          <a:endParaRPr lang="en-US"/>
        </a:p>
      </dgm:t>
    </dgm:pt>
    <dgm:pt modelId="{E3DC32B4-DA0B-4A1F-BB20-D6197D7CBE59}" type="pres">
      <dgm:prSet presAssocID="{FE0BEC64-4DB8-4E1E-9141-FE658705EB6D}" presName="root" presStyleCnt="0">
        <dgm:presLayoutVars>
          <dgm:dir/>
          <dgm:resizeHandles val="exact"/>
        </dgm:presLayoutVars>
      </dgm:prSet>
      <dgm:spPr/>
    </dgm:pt>
    <dgm:pt modelId="{2A076E44-F78B-4009-A025-7726AC7DA28A}" type="pres">
      <dgm:prSet presAssocID="{CA502C5D-40F4-49F3-BC7B-0085D91E03CA}" presName="compNode" presStyleCnt="0"/>
      <dgm:spPr/>
    </dgm:pt>
    <dgm:pt modelId="{EB923C56-EBB1-423B-8CB3-643288F0F4A3}" type="pres">
      <dgm:prSet presAssocID="{CA502C5D-40F4-49F3-BC7B-0085D91E03CA}" presName="bgRect" presStyleLbl="bgShp" presStyleIdx="0" presStyleCnt="3"/>
      <dgm:spPr/>
    </dgm:pt>
    <dgm:pt modelId="{4D241B2D-0D74-4A77-BEB5-43230D1500B9}" type="pres">
      <dgm:prSet presAssocID="{CA502C5D-40F4-49F3-BC7B-0085D91E03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F1517DDA-2ED6-4F13-945C-69A9CD2E1FDD}" type="pres">
      <dgm:prSet presAssocID="{CA502C5D-40F4-49F3-BC7B-0085D91E03CA}" presName="spaceRect" presStyleCnt="0"/>
      <dgm:spPr/>
    </dgm:pt>
    <dgm:pt modelId="{E77E8EFE-0E2D-47C7-BC5F-D4B9FDFCFBF5}" type="pres">
      <dgm:prSet presAssocID="{CA502C5D-40F4-49F3-BC7B-0085D91E03CA}" presName="parTx" presStyleLbl="revTx" presStyleIdx="0" presStyleCnt="3">
        <dgm:presLayoutVars>
          <dgm:chMax val="0"/>
          <dgm:chPref val="0"/>
        </dgm:presLayoutVars>
      </dgm:prSet>
      <dgm:spPr/>
    </dgm:pt>
    <dgm:pt modelId="{37C6688A-B330-40F2-A07C-222658632DA1}" type="pres">
      <dgm:prSet presAssocID="{13576EAA-9730-4FD3-860B-F9AA5157B07F}" presName="sibTrans" presStyleCnt="0"/>
      <dgm:spPr/>
    </dgm:pt>
    <dgm:pt modelId="{D54D3B23-C69D-40EF-99DF-8C83AB82572B}" type="pres">
      <dgm:prSet presAssocID="{AA7A37FA-7E41-44E4-84F3-0EA7E91D9E1F}" presName="compNode" presStyleCnt="0"/>
      <dgm:spPr/>
    </dgm:pt>
    <dgm:pt modelId="{0AE7E51E-5C5E-44E5-BE45-998FD5309657}" type="pres">
      <dgm:prSet presAssocID="{AA7A37FA-7E41-44E4-84F3-0EA7E91D9E1F}" presName="bgRect" presStyleLbl="bgShp" presStyleIdx="1" presStyleCnt="3"/>
      <dgm:spPr/>
    </dgm:pt>
    <dgm:pt modelId="{275C9952-BC92-4110-956A-B1D23303B722}" type="pres">
      <dgm:prSet presAssocID="{AA7A37FA-7E41-44E4-84F3-0EA7E91D9E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E6C21582-C418-42CE-997A-5212FBED965D}" type="pres">
      <dgm:prSet presAssocID="{AA7A37FA-7E41-44E4-84F3-0EA7E91D9E1F}" presName="spaceRect" presStyleCnt="0"/>
      <dgm:spPr/>
    </dgm:pt>
    <dgm:pt modelId="{E0A50C8B-B00D-4D59-8ED5-C2DA5DC31292}" type="pres">
      <dgm:prSet presAssocID="{AA7A37FA-7E41-44E4-84F3-0EA7E91D9E1F}" presName="parTx" presStyleLbl="revTx" presStyleIdx="1" presStyleCnt="3">
        <dgm:presLayoutVars>
          <dgm:chMax val="0"/>
          <dgm:chPref val="0"/>
        </dgm:presLayoutVars>
      </dgm:prSet>
      <dgm:spPr/>
    </dgm:pt>
    <dgm:pt modelId="{F9A699F8-5B71-4678-8BCA-CCC28468844C}" type="pres">
      <dgm:prSet presAssocID="{73A33601-3261-4294-8CEE-4FD511498DFD}" presName="sibTrans" presStyleCnt="0"/>
      <dgm:spPr/>
    </dgm:pt>
    <dgm:pt modelId="{5D444092-0A30-46D1-BB5C-078C2950982D}" type="pres">
      <dgm:prSet presAssocID="{FAB20843-291C-4BE3-9A5B-2040125B8D60}" presName="compNode" presStyleCnt="0"/>
      <dgm:spPr/>
    </dgm:pt>
    <dgm:pt modelId="{35439630-125D-4B6E-BEF2-8356DF4AE984}" type="pres">
      <dgm:prSet presAssocID="{FAB20843-291C-4BE3-9A5B-2040125B8D60}" presName="bgRect" presStyleLbl="bgShp" presStyleIdx="2" presStyleCnt="3"/>
      <dgm:spPr/>
    </dgm:pt>
    <dgm:pt modelId="{6548AFB6-224F-4C8C-883E-0CF32424BCA0}" type="pres">
      <dgm:prSet presAssocID="{FAB20843-291C-4BE3-9A5B-2040125B8D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5EBE4BA-89CD-49C3-82D2-44D39B95BB40}" type="pres">
      <dgm:prSet presAssocID="{FAB20843-291C-4BE3-9A5B-2040125B8D60}" presName="spaceRect" presStyleCnt="0"/>
      <dgm:spPr/>
    </dgm:pt>
    <dgm:pt modelId="{9B709BBB-0EE4-44F0-BF0D-4A09AFADDEE6}" type="pres">
      <dgm:prSet presAssocID="{FAB20843-291C-4BE3-9A5B-2040125B8D60}" presName="parTx" presStyleLbl="revTx" presStyleIdx="2" presStyleCnt="3">
        <dgm:presLayoutVars>
          <dgm:chMax val="0"/>
          <dgm:chPref val="0"/>
        </dgm:presLayoutVars>
      </dgm:prSet>
      <dgm:spPr/>
    </dgm:pt>
  </dgm:ptLst>
  <dgm:cxnLst>
    <dgm:cxn modelId="{830B3E5D-BBF8-4EFD-94AE-77FEC573F21B}" type="presOf" srcId="{CA502C5D-40F4-49F3-BC7B-0085D91E03CA}" destId="{E77E8EFE-0E2D-47C7-BC5F-D4B9FDFCFBF5}" srcOrd="0" destOrd="0" presId="urn:microsoft.com/office/officeart/2018/2/layout/IconVerticalSolidList"/>
    <dgm:cxn modelId="{9DACF44E-2C51-4166-A4FE-84636AC2B785}" srcId="{FE0BEC64-4DB8-4E1E-9141-FE658705EB6D}" destId="{CA502C5D-40F4-49F3-BC7B-0085D91E03CA}" srcOrd="0" destOrd="0" parTransId="{CB438F69-D025-4B5A-858E-FCAD70A4AB3E}" sibTransId="{13576EAA-9730-4FD3-860B-F9AA5157B07F}"/>
    <dgm:cxn modelId="{A1BB374F-6C52-4CB5-9C67-DD08AC5B12AC}" type="presOf" srcId="{FE0BEC64-4DB8-4E1E-9141-FE658705EB6D}" destId="{E3DC32B4-DA0B-4A1F-BB20-D6197D7CBE59}" srcOrd="0" destOrd="0" presId="urn:microsoft.com/office/officeart/2018/2/layout/IconVerticalSolidList"/>
    <dgm:cxn modelId="{5F526CA6-8F1C-4CC7-94E6-DF978DDAB504}" srcId="{FE0BEC64-4DB8-4E1E-9141-FE658705EB6D}" destId="{AA7A37FA-7E41-44E4-84F3-0EA7E91D9E1F}" srcOrd="1" destOrd="0" parTransId="{2DC48EBE-F9E6-4A2A-A841-1B1C3F1E5BFC}" sibTransId="{73A33601-3261-4294-8CEE-4FD511498DFD}"/>
    <dgm:cxn modelId="{4212E5E7-A0A5-4EC6-8690-0F99FC2AA5F3}" type="presOf" srcId="{FAB20843-291C-4BE3-9A5B-2040125B8D60}" destId="{9B709BBB-0EE4-44F0-BF0D-4A09AFADDEE6}" srcOrd="0" destOrd="0" presId="urn:microsoft.com/office/officeart/2018/2/layout/IconVerticalSolidList"/>
    <dgm:cxn modelId="{6CA842EC-6902-459B-A68A-C2F15A91F72B}" srcId="{FE0BEC64-4DB8-4E1E-9141-FE658705EB6D}" destId="{FAB20843-291C-4BE3-9A5B-2040125B8D60}" srcOrd="2" destOrd="0" parTransId="{BD864967-7A38-48FA-9C44-777878D0203F}" sibTransId="{01A881F3-C6D7-4C18-B0BE-D1684BC42102}"/>
    <dgm:cxn modelId="{93EA99FF-B121-4D7B-95BD-CEFFD3139A42}" type="presOf" srcId="{AA7A37FA-7E41-44E4-84F3-0EA7E91D9E1F}" destId="{E0A50C8B-B00D-4D59-8ED5-C2DA5DC31292}" srcOrd="0" destOrd="0" presId="urn:microsoft.com/office/officeart/2018/2/layout/IconVerticalSolidList"/>
    <dgm:cxn modelId="{99A2EDF6-4A05-4E11-A71E-26EEE38682C9}" type="presParOf" srcId="{E3DC32B4-DA0B-4A1F-BB20-D6197D7CBE59}" destId="{2A076E44-F78B-4009-A025-7726AC7DA28A}" srcOrd="0" destOrd="0" presId="urn:microsoft.com/office/officeart/2018/2/layout/IconVerticalSolidList"/>
    <dgm:cxn modelId="{FFB951CB-8DA0-4B69-8F01-14772F2BCE91}" type="presParOf" srcId="{2A076E44-F78B-4009-A025-7726AC7DA28A}" destId="{EB923C56-EBB1-423B-8CB3-643288F0F4A3}" srcOrd="0" destOrd="0" presId="urn:microsoft.com/office/officeart/2018/2/layout/IconVerticalSolidList"/>
    <dgm:cxn modelId="{D24A4BDF-F47A-4CD3-BDB0-0D1D5B07270F}" type="presParOf" srcId="{2A076E44-F78B-4009-A025-7726AC7DA28A}" destId="{4D241B2D-0D74-4A77-BEB5-43230D1500B9}" srcOrd="1" destOrd="0" presId="urn:microsoft.com/office/officeart/2018/2/layout/IconVerticalSolidList"/>
    <dgm:cxn modelId="{3E043E56-E563-41A2-A017-C1E85698E092}" type="presParOf" srcId="{2A076E44-F78B-4009-A025-7726AC7DA28A}" destId="{F1517DDA-2ED6-4F13-945C-69A9CD2E1FDD}" srcOrd="2" destOrd="0" presId="urn:microsoft.com/office/officeart/2018/2/layout/IconVerticalSolidList"/>
    <dgm:cxn modelId="{7904831E-3BD7-45DF-89B1-0746F23274E3}" type="presParOf" srcId="{2A076E44-F78B-4009-A025-7726AC7DA28A}" destId="{E77E8EFE-0E2D-47C7-BC5F-D4B9FDFCFBF5}" srcOrd="3" destOrd="0" presId="urn:microsoft.com/office/officeart/2018/2/layout/IconVerticalSolidList"/>
    <dgm:cxn modelId="{7CC18E2C-F8C6-4E9E-88D8-C7DFFDC6CB89}" type="presParOf" srcId="{E3DC32B4-DA0B-4A1F-BB20-D6197D7CBE59}" destId="{37C6688A-B330-40F2-A07C-222658632DA1}" srcOrd="1" destOrd="0" presId="urn:microsoft.com/office/officeart/2018/2/layout/IconVerticalSolidList"/>
    <dgm:cxn modelId="{570D7736-59A2-484A-BCFC-0A122F53B643}" type="presParOf" srcId="{E3DC32B4-DA0B-4A1F-BB20-D6197D7CBE59}" destId="{D54D3B23-C69D-40EF-99DF-8C83AB82572B}" srcOrd="2" destOrd="0" presId="urn:microsoft.com/office/officeart/2018/2/layout/IconVerticalSolidList"/>
    <dgm:cxn modelId="{C9EEF233-CD42-4789-940C-3ED49640C9E8}" type="presParOf" srcId="{D54D3B23-C69D-40EF-99DF-8C83AB82572B}" destId="{0AE7E51E-5C5E-44E5-BE45-998FD5309657}" srcOrd="0" destOrd="0" presId="urn:microsoft.com/office/officeart/2018/2/layout/IconVerticalSolidList"/>
    <dgm:cxn modelId="{AE7E5D0D-99D5-49D5-ACB9-68C831A854F2}" type="presParOf" srcId="{D54D3B23-C69D-40EF-99DF-8C83AB82572B}" destId="{275C9952-BC92-4110-956A-B1D23303B722}" srcOrd="1" destOrd="0" presId="urn:microsoft.com/office/officeart/2018/2/layout/IconVerticalSolidList"/>
    <dgm:cxn modelId="{B10A5F5B-60C9-4FBE-92FA-9C948B8EBDEB}" type="presParOf" srcId="{D54D3B23-C69D-40EF-99DF-8C83AB82572B}" destId="{E6C21582-C418-42CE-997A-5212FBED965D}" srcOrd="2" destOrd="0" presId="urn:microsoft.com/office/officeart/2018/2/layout/IconVerticalSolidList"/>
    <dgm:cxn modelId="{9DE90B52-4D4E-481E-8482-467E7358B763}" type="presParOf" srcId="{D54D3B23-C69D-40EF-99DF-8C83AB82572B}" destId="{E0A50C8B-B00D-4D59-8ED5-C2DA5DC31292}" srcOrd="3" destOrd="0" presId="urn:microsoft.com/office/officeart/2018/2/layout/IconVerticalSolidList"/>
    <dgm:cxn modelId="{CF444EC1-4676-45E6-B23B-0F3B97848A4E}" type="presParOf" srcId="{E3DC32B4-DA0B-4A1F-BB20-D6197D7CBE59}" destId="{F9A699F8-5B71-4678-8BCA-CCC28468844C}" srcOrd="3" destOrd="0" presId="urn:microsoft.com/office/officeart/2018/2/layout/IconVerticalSolidList"/>
    <dgm:cxn modelId="{6862A95A-BE55-41EE-AE83-85B3E9341E51}" type="presParOf" srcId="{E3DC32B4-DA0B-4A1F-BB20-D6197D7CBE59}" destId="{5D444092-0A30-46D1-BB5C-078C2950982D}" srcOrd="4" destOrd="0" presId="urn:microsoft.com/office/officeart/2018/2/layout/IconVerticalSolidList"/>
    <dgm:cxn modelId="{37FB6B29-AF39-473D-B72D-FA2FE56AA8D5}" type="presParOf" srcId="{5D444092-0A30-46D1-BB5C-078C2950982D}" destId="{35439630-125D-4B6E-BEF2-8356DF4AE984}" srcOrd="0" destOrd="0" presId="urn:microsoft.com/office/officeart/2018/2/layout/IconVerticalSolidList"/>
    <dgm:cxn modelId="{D7694081-7D7A-4882-AC4E-9247EEBFDB67}" type="presParOf" srcId="{5D444092-0A30-46D1-BB5C-078C2950982D}" destId="{6548AFB6-224F-4C8C-883E-0CF32424BCA0}" srcOrd="1" destOrd="0" presId="urn:microsoft.com/office/officeart/2018/2/layout/IconVerticalSolidList"/>
    <dgm:cxn modelId="{694988BA-0DAA-409C-A980-DBBBCE2EA6FA}" type="presParOf" srcId="{5D444092-0A30-46D1-BB5C-078C2950982D}" destId="{A5EBE4BA-89CD-49C3-82D2-44D39B95BB40}" srcOrd="2" destOrd="0" presId="urn:microsoft.com/office/officeart/2018/2/layout/IconVerticalSolidList"/>
    <dgm:cxn modelId="{5D2ED4D8-00A2-4D70-8AE5-19ED9C8B2C6B}" type="presParOf" srcId="{5D444092-0A30-46D1-BB5C-078C2950982D}" destId="{9B709BBB-0EE4-44F0-BF0D-4A09AFADDE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D99C0-C80A-4778-8635-DA02E995935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AD8B3-A381-4FF2-B622-B53016E6C12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6C197-461A-4BE6-968A-063DEC6CAC22}">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Statisticians use to </a:t>
          </a:r>
          <a:r>
            <a:rPr lang="en-US" sz="2200" b="1" kern="1200"/>
            <a:t>data </a:t>
          </a:r>
          <a:r>
            <a:rPr lang="en-US" sz="2200" kern="1200"/>
            <a:t>to answer questions about </a:t>
          </a:r>
          <a:r>
            <a:rPr lang="en-US" sz="2200" b="1" kern="1200"/>
            <a:t>populations</a:t>
          </a:r>
          <a:endParaRPr lang="en-US" sz="2200" kern="1200"/>
        </a:p>
      </dsp:txBody>
      <dsp:txXfrm>
        <a:off x="1057183" y="1805"/>
        <a:ext cx="9458416" cy="915310"/>
      </dsp:txXfrm>
    </dsp:sp>
    <dsp:sp modelId="{F9A494E7-A20C-4201-9F08-017D56A4571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94394-1271-44B4-BD7E-0FB062E8AFC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5FAA6-31C5-4624-8ECF-3ADE41CBA9C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 population is the set of </a:t>
          </a:r>
          <a:r>
            <a:rPr lang="en-US" sz="2200" b="1" kern="1200"/>
            <a:t>ALL</a:t>
          </a:r>
          <a:r>
            <a:rPr lang="en-US" sz="2200" kern="1200"/>
            <a:t> observations of interest</a:t>
          </a:r>
        </a:p>
      </dsp:txBody>
      <dsp:txXfrm>
        <a:off x="1057183" y="1145944"/>
        <a:ext cx="9458416" cy="915310"/>
      </dsp:txXfrm>
    </dsp:sp>
    <dsp:sp modelId="{9898898A-B24B-4DC1-86D1-C1C7E6BD518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5407-1F47-4775-A3DC-B4A1CFC438C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570DD-0343-49B9-A900-DEE60CB4F8A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data is usually a subset of </a:t>
          </a:r>
          <a:r>
            <a:rPr lang="en-US" sz="2200" b="1" kern="1200"/>
            <a:t>observations</a:t>
          </a:r>
          <a:r>
            <a:rPr lang="en-US" sz="2200" kern="1200"/>
            <a:t> from the population called a </a:t>
          </a:r>
          <a:r>
            <a:rPr lang="en-US" sz="2200" b="1" kern="1200"/>
            <a:t>sample</a:t>
          </a:r>
          <a:endParaRPr lang="en-US" sz="2200" kern="1200"/>
        </a:p>
      </dsp:txBody>
      <dsp:txXfrm>
        <a:off x="1057183" y="2290082"/>
        <a:ext cx="9458416" cy="915310"/>
      </dsp:txXfrm>
    </dsp:sp>
    <dsp:sp modelId="{BF0D6FBD-5EB3-4687-AA54-60BD3E35BA3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5171-5430-4061-B824-C175642B5FF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3675F-121F-48C9-A6B3-4FE27B9359D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way in which we collect our data is called the </a:t>
          </a:r>
          <a:r>
            <a:rPr lang="en-US" sz="2200" b="1" kern="1200"/>
            <a:t>sampling design</a:t>
          </a:r>
          <a:endParaRPr lang="en-US" sz="22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3C56-EBB1-423B-8CB3-643288F0F4A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41B2D-0D74-4A77-BEB5-43230D1500B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E8EFE-0E2D-47C7-BC5F-D4B9FDFCFBF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Pie Charts </a:t>
          </a:r>
          <a:r>
            <a:rPr lang="en-US" sz="2300" kern="1200" dirty="0">
              <a:solidFill>
                <a:schemeClr val="tx1"/>
              </a:solidFill>
            </a:rPr>
            <a:t> - a circle divided into ‘slices’ corresponding to each category. The size of a slice shows the proportion of observations in a category</a:t>
          </a:r>
        </a:p>
      </dsp:txBody>
      <dsp:txXfrm>
        <a:off x="1437631" y="531"/>
        <a:ext cx="9077968" cy="1244702"/>
      </dsp:txXfrm>
    </dsp:sp>
    <dsp:sp modelId="{0AE7E51E-5C5E-44E5-BE45-998FD530965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C9952-BC92-4110-956A-B1D23303B722}">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50C8B-B00D-4D59-8ED5-C2DA5DC3129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Bar graph</a:t>
          </a:r>
          <a:r>
            <a:rPr lang="en-US" sz="2300" kern="1200" dirty="0">
              <a:solidFill>
                <a:schemeClr val="tx1"/>
              </a:solidFill>
            </a:rPr>
            <a:t> –  displays a vertical bar for each category. The height of the bar shows the percentages of observations in the category</a:t>
          </a:r>
        </a:p>
      </dsp:txBody>
      <dsp:txXfrm>
        <a:off x="1437631" y="1556410"/>
        <a:ext cx="9077968" cy="1244702"/>
      </dsp:txXfrm>
    </dsp:sp>
    <dsp:sp modelId="{35439630-125D-4B6E-BEF2-8356DF4AE98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8AFB6-224F-4C8C-883E-0CF32424BCA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09BBB-0EE4-44F0-BF0D-4A09AFADDEE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Pareto Chart </a:t>
          </a:r>
          <a:r>
            <a:rPr lang="en-US" sz="2300" kern="1200" dirty="0">
              <a:solidFill>
                <a:schemeClr val="tx1"/>
              </a:solidFill>
            </a:rPr>
            <a:t> - a bar chart with the categories ordered by decreasing frequency</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21C1-92D8-0827-CE2B-80FEA840C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4EA748-2C8E-5D78-5734-D9BCC16EC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A15553-DE39-3C41-4AFF-70F29A86EAC2}"/>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1872837C-8079-1B7F-0DCF-61C39ED30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5E205-162F-206E-F4C6-EB23D9DC159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42587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05C2-17EC-1173-1FC9-8A7FC1018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BBB4A-325C-1F27-06A3-6F4F1A8F5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A6F55-A1EF-6AEC-99F0-DBF50F5EBFC3}"/>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EDA1FD1D-86F4-EDE3-1CCE-ADED2161B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E0593-ABE9-0E50-7A75-9252A5A1F036}"/>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253396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7FF77-0DAD-7CA9-B02D-208C0204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298FA-F111-2C9C-551D-A1F30B239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1B556-1ED0-55E4-9235-352E1A162B44}"/>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5C44A71E-8AC3-EA68-1DCB-99E68A465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1CF60-74F8-B2C5-26C3-77536C36C67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33336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3490-30A7-12A6-2775-77578A346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7B95F-B119-D057-5670-8EC21A84E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D001D-CEFB-FD30-FB40-0BEA5B52DC2E}"/>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BBD3377D-E7F3-D264-FB03-A4AF3E33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48992-A907-9503-F005-BAA8A33CEA5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66080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B320-EDC1-EDD2-5F4C-2A675BD0C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8A940-1637-AC6F-0247-A5E578765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2A479-CAFF-245E-F61F-3D6F3E5C8839}"/>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F0324E38-70F9-0CAE-F19E-6DDE60057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74C88-12BC-0657-008B-8419B1E10F3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89109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2A09-336F-FDC8-F0C1-F84E0972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F6849-08AF-456F-8C3C-E6DE37B3B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7E5562-6B4C-F11F-DF48-D254599EA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69C05-114E-11FE-5C76-D6F191757A56}"/>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6" name="Footer Placeholder 5">
            <a:extLst>
              <a:ext uri="{FF2B5EF4-FFF2-40B4-BE49-F238E27FC236}">
                <a16:creationId xmlns:a16="http://schemas.microsoft.com/office/drawing/2014/main" id="{4E71C5D0-A8D9-EEF2-15E4-CE74A390A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944C5-75A0-666E-C3DD-6839AB176F09}"/>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395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C19E-080C-F794-EB45-FB4903CDDA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5744A-FDBE-87AE-7AF1-3AC154DB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970E4-B2B1-0370-3C26-0D1A5A002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4F036-B8A8-878F-A1CB-05DAE5801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B7F82-EBC0-322A-130D-972F39800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21A5BB-D71E-872F-6F0E-2279BE484D87}"/>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8" name="Footer Placeholder 7">
            <a:extLst>
              <a:ext uri="{FF2B5EF4-FFF2-40B4-BE49-F238E27FC236}">
                <a16:creationId xmlns:a16="http://schemas.microsoft.com/office/drawing/2014/main" id="{86C56747-8CBE-BF00-C39A-F442E724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2C14A-6287-B5B6-C760-7F506FD876DE}"/>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84043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9713-B0F2-9D1D-23FC-F5900F773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FC7EC-16C8-C311-316C-6D99B4F99531}"/>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4" name="Footer Placeholder 3">
            <a:extLst>
              <a:ext uri="{FF2B5EF4-FFF2-40B4-BE49-F238E27FC236}">
                <a16:creationId xmlns:a16="http://schemas.microsoft.com/office/drawing/2014/main" id="{D4FE4DA7-A4C5-460E-592C-CEF23DF38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F3F89-7820-6BF8-A747-E433ED21AA9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1324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AD0FD-7A61-970C-10A9-76E2B39DAF02}"/>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3" name="Footer Placeholder 2">
            <a:extLst>
              <a:ext uri="{FF2B5EF4-FFF2-40B4-BE49-F238E27FC236}">
                <a16:creationId xmlns:a16="http://schemas.microsoft.com/office/drawing/2014/main" id="{D9F95651-C89A-3C9B-3D47-F7E5CAF6B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09228-92F1-54DE-D9B2-4AC018D50B88}"/>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3030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F474-02F7-A264-4B8D-717F5EB0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8C9F-750F-7D81-0E80-7FBCDEBEB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A1C0B-C510-B118-D8FA-12722456A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4604E-EC60-44AD-4B70-12B2B49AEB6B}"/>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6" name="Footer Placeholder 5">
            <a:extLst>
              <a:ext uri="{FF2B5EF4-FFF2-40B4-BE49-F238E27FC236}">
                <a16:creationId xmlns:a16="http://schemas.microsoft.com/office/drawing/2014/main" id="{2922C4B9-91B9-9E0E-9278-1C0433768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1E60F-F796-8B15-08E9-61BA30F0DFA0}"/>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9350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564D-22A0-8A8D-C6FE-D62998433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13DEA-5246-B946-AFE4-3B305BCD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208CC-31DD-00AF-BFC4-37F7B4BF3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7E30D-B05F-B2CA-9A3C-E01E2B6B0DFE}"/>
              </a:ext>
            </a:extLst>
          </p:cNvPr>
          <p:cNvSpPr>
            <a:spLocks noGrp="1"/>
          </p:cNvSpPr>
          <p:nvPr>
            <p:ph type="dt" sz="half" idx="10"/>
          </p:nvPr>
        </p:nvSpPr>
        <p:spPr/>
        <p:txBody>
          <a:bodyPr/>
          <a:lstStyle/>
          <a:p>
            <a:fld id="{06882561-BD16-4A95-ACA1-5204E478F2FE}" type="datetimeFigureOut">
              <a:rPr lang="en-US" smtClean="0"/>
              <a:t>8/23/2023</a:t>
            </a:fld>
            <a:endParaRPr lang="en-US"/>
          </a:p>
        </p:txBody>
      </p:sp>
      <p:sp>
        <p:nvSpPr>
          <p:cNvPr id="6" name="Footer Placeholder 5">
            <a:extLst>
              <a:ext uri="{FF2B5EF4-FFF2-40B4-BE49-F238E27FC236}">
                <a16:creationId xmlns:a16="http://schemas.microsoft.com/office/drawing/2014/main" id="{99E08FCE-463A-D1B2-8A60-3B6744202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8537-A621-46D4-781D-4E36BF83620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19324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8B48B-0371-7ADD-E5C3-345B4D6CB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B5A92-73C5-8CE0-7C84-BE7902E60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5212B-F67A-E417-B1FE-C389458DF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2561-BD16-4A95-ACA1-5204E478F2FE}" type="datetimeFigureOut">
              <a:rPr lang="en-US" smtClean="0"/>
              <a:t>8/23/2023</a:t>
            </a:fld>
            <a:endParaRPr lang="en-US"/>
          </a:p>
        </p:txBody>
      </p:sp>
      <p:sp>
        <p:nvSpPr>
          <p:cNvPr id="5" name="Footer Placeholder 4">
            <a:extLst>
              <a:ext uri="{FF2B5EF4-FFF2-40B4-BE49-F238E27FC236}">
                <a16:creationId xmlns:a16="http://schemas.microsoft.com/office/drawing/2014/main" id="{7DC9799A-D006-E28E-8EED-4BE2AFCB8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069CB4-3B3A-FD13-F7E0-B4A0F347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A81DD-F10A-4B1C-963A-0ABBB4865886}" type="slidenum">
              <a:rPr lang="en-US" smtClean="0"/>
              <a:t>‹#›</a:t>
            </a:fld>
            <a:endParaRPr lang="en-US"/>
          </a:p>
        </p:txBody>
      </p:sp>
    </p:spTree>
    <p:extLst>
      <p:ext uri="{BB962C8B-B14F-4D97-AF65-F5344CB8AC3E}">
        <p14:creationId xmlns:p14="http://schemas.microsoft.com/office/powerpoint/2010/main" val="314509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lickr.com/photos/yellowstonenps/13931227900/"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151A-3AFE-974F-DDC4-9B99389C348D}"/>
              </a:ext>
            </a:extLst>
          </p:cNvPr>
          <p:cNvSpPr>
            <a:spLocks noGrp="1"/>
          </p:cNvSpPr>
          <p:nvPr>
            <p:ph type="ctrTitle"/>
          </p:nvPr>
        </p:nvSpPr>
        <p:spPr>
          <a:xfrm>
            <a:off x="1524000" y="1122362"/>
            <a:ext cx="9144000" cy="4105419"/>
          </a:xfrm>
        </p:spPr>
        <p:txBody>
          <a:bodyPr>
            <a:normAutofit/>
          </a:bodyPr>
          <a:lstStyle/>
          <a:p>
            <a:r>
              <a:rPr lang="en-US" dirty="0"/>
              <a:t>Lecture 2</a:t>
            </a:r>
            <a:br>
              <a:rPr lang="en-US" dirty="0"/>
            </a:br>
            <a:r>
              <a:rPr lang="en-US" dirty="0"/>
              <a:t>Describing and Visualizing Distributions</a:t>
            </a:r>
            <a:br>
              <a:rPr lang="en-US" dirty="0"/>
            </a:br>
            <a:endParaRPr lang="en-US" dirty="0"/>
          </a:p>
        </p:txBody>
      </p:sp>
    </p:spTree>
    <p:extLst>
      <p:ext uri="{BB962C8B-B14F-4D97-AF65-F5344CB8AC3E}">
        <p14:creationId xmlns:p14="http://schemas.microsoft.com/office/powerpoint/2010/main" val="253715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D57F0-DEEB-0C1F-56E4-CAE4784DB576}"/>
              </a:ext>
            </a:extLst>
          </p:cNvPr>
          <p:cNvSpPr>
            <a:spLocks noGrp="1"/>
          </p:cNvSpPr>
          <p:nvPr>
            <p:ph type="title"/>
          </p:nvPr>
        </p:nvSpPr>
        <p:spPr>
          <a:xfrm>
            <a:off x="841248" y="256032"/>
            <a:ext cx="10506456" cy="1014984"/>
          </a:xfrm>
        </p:spPr>
        <p:txBody>
          <a:bodyPr anchor="b">
            <a:normAutofit/>
          </a:bodyPr>
          <a:lstStyle/>
          <a:p>
            <a:r>
              <a:rPr lang="en-US" dirty="0"/>
              <a:t>Visualizing Distributions of Categorical Data</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7A7144C-3BB9-B0B9-1DF4-7E20D741B2C9}"/>
              </a:ext>
            </a:extLst>
          </p:cNvPr>
          <p:cNvGraphicFramePr>
            <a:graphicFrameLocks noGrp="1"/>
          </p:cNvGraphicFramePr>
          <p:nvPr>
            <p:ph idx="1"/>
            <p:extLst>
              <p:ext uri="{D42A27DB-BD31-4B8C-83A1-F6EECF244321}">
                <p14:modId xmlns:p14="http://schemas.microsoft.com/office/powerpoint/2010/main" val="34215964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6A261-0EA6-9E96-37C0-CB6898B1BD89}"/>
              </a:ext>
            </a:extLst>
          </p:cNvPr>
          <p:cNvPicPr>
            <a:picLocks noChangeAspect="1"/>
          </p:cNvPicPr>
          <p:nvPr/>
        </p:nvPicPr>
        <p:blipFill>
          <a:blip r:embed="rId2"/>
          <a:stretch>
            <a:fillRect/>
          </a:stretch>
        </p:blipFill>
        <p:spPr>
          <a:xfrm>
            <a:off x="204974" y="1704974"/>
            <a:ext cx="5891026" cy="3990975"/>
          </a:xfrm>
          <a:prstGeom prst="rect">
            <a:avLst/>
          </a:prstGeom>
        </p:spPr>
      </p:pic>
      <p:pic>
        <p:nvPicPr>
          <p:cNvPr id="7" name="Picture 6">
            <a:extLst>
              <a:ext uri="{FF2B5EF4-FFF2-40B4-BE49-F238E27FC236}">
                <a16:creationId xmlns:a16="http://schemas.microsoft.com/office/drawing/2014/main" id="{FAAAEAA6-C6FF-BCA1-1B38-7E475B4066C9}"/>
              </a:ext>
            </a:extLst>
          </p:cNvPr>
          <p:cNvPicPr>
            <a:picLocks noChangeAspect="1"/>
          </p:cNvPicPr>
          <p:nvPr/>
        </p:nvPicPr>
        <p:blipFill>
          <a:blip r:embed="rId3"/>
          <a:stretch>
            <a:fillRect/>
          </a:stretch>
        </p:blipFill>
        <p:spPr>
          <a:xfrm>
            <a:off x="6200774" y="1478046"/>
            <a:ext cx="5703693" cy="4217903"/>
          </a:xfrm>
          <a:prstGeom prst="rect">
            <a:avLst/>
          </a:prstGeom>
        </p:spPr>
      </p:pic>
    </p:spTree>
    <p:extLst>
      <p:ext uri="{BB962C8B-B14F-4D97-AF65-F5344CB8AC3E}">
        <p14:creationId xmlns:p14="http://schemas.microsoft.com/office/powerpoint/2010/main" val="26766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4FF-DF74-EF86-DF92-8D34A4EA85C3}"/>
              </a:ext>
            </a:extLst>
          </p:cNvPr>
          <p:cNvSpPr>
            <a:spLocks noGrp="1"/>
          </p:cNvSpPr>
          <p:nvPr>
            <p:ph type="title"/>
          </p:nvPr>
        </p:nvSpPr>
        <p:spPr/>
        <p:txBody>
          <a:bodyPr/>
          <a:lstStyle/>
          <a:p>
            <a:r>
              <a:rPr lang="en-US" dirty="0"/>
              <a:t>Frequency Tables for Continuous Variables</a:t>
            </a:r>
          </a:p>
        </p:txBody>
      </p:sp>
      <p:sp>
        <p:nvSpPr>
          <p:cNvPr id="3" name="Content Placeholder 2">
            <a:extLst>
              <a:ext uri="{FF2B5EF4-FFF2-40B4-BE49-F238E27FC236}">
                <a16:creationId xmlns:a16="http://schemas.microsoft.com/office/drawing/2014/main" id="{B8E94895-622E-4F90-9B01-BC714AD08FD2}"/>
              </a:ext>
            </a:extLst>
          </p:cNvPr>
          <p:cNvSpPr>
            <a:spLocks noGrp="1"/>
          </p:cNvSpPr>
          <p:nvPr>
            <p:ph idx="1"/>
          </p:nvPr>
        </p:nvSpPr>
        <p:spPr>
          <a:xfrm>
            <a:off x="838200" y="1825625"/>
            <a:ext cx="10236200" cy="4351338"/>
          </a:xfrm>
        </p:spPr>
        <p:txBody>
          <a:bodyPr/>
          <a:lstStyle/>
          <a:p>
            <a:r>
              <a:rPr lang="en-US" dirty="0"/>
              <a:t>The number of possible values is usually very large </a:t>
            </a:r>
          </a:p>
          <a:p>
            <a:r>
              <a:rPr lang="en-US" dirty="0"/>
              <a:t>Convert continuous values into discrete groups (sometimes called bins):</a:t>
            </a:r>
          </a:p>
          <a:p>
            <a:endParaRPr lang="en-US" dirty="0"/>
          </a:p>
          <a:p>
            <a:pPr marL="0" indent="0">
              <a:buNone/>
            </a:pPr>
            <a:r>
              <a:rPr lang="en-US" b="1" dirty="0"/>
              <a:t>Steps: </a:t>
            </a:r>
          </a:p>
          <a:p>
            <a:pPr marL="514350" indent="-514350">
              <a:buFont typeface="+mj-lt"/>
              <a:buAutoNum type="arabicPeriod"/>
            </a:pPr>
            <a:r>
              <a:rPr lang="en-US" dirty="0"/>
              <a:t>Divide the range of the variable into a set of non-overlapping intervals</a:t>
            </a:r>
          </a:p>
          <a:p>
            <a:pPr marL="514350" indent="-514350">
              <a:buFont typeface="+mj-lt"/>
              <a:buAutoNum type="arabicPeriod"/>
            </a:pPr>
            <a:r>
              <a:rPr lang="en-US" dirty="0"/>
              <a:t>Count the number of values that fall into each interval</a:t>
            </a:r>
          </a:p>
        </p:txBody>
      </p:sp>
    </p:spTree>
    <p:extLst>
      <p:ext uri="{BB962C8B-B14F-4D97-AF65-F5344CB8AC3E}">
        <p14:creationId xmlns:p14="http://schemas.microsoft.com/office/powerpoint/2010/main" val="96706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38200" y="365126"/>
            <a:ext cx="10515600" cy="825500"/>
          </a:xfrm>
        </p:spPr>
        <p:txBody>
          <a:bodyPr>
            <a:normAutofit/>
          </a:bodyPr>
          <a:lstStyle/>
          <a:p>
            <a:r>
              <a:rPr lang="en-US" sz="4000" dirty="0"/>
              <a:t>Example: Old Faithful Eruption Times</a:t>
            </a:r>
          </a:p>
        </p:txBody>
      </p:sp>
      <p:pic>
        <p:nvPicPr>
          <p:cNvPr id="12" name="Picture 11" descr="A geyser erupting from a volcano&#10;&#10;Description automatically generated">
            <a:extLst>
              <a:ext uri="{FF2B5EF4-FFF2-40B4-BE49-F238E27FC236}">
                <a16:creationId xmlns:a16="http://schemas.microsoft.com/office/drawing/2014/main" id="{7D4F0832-9507-7EF6-4632-576AC46874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7175" y="2378007"/>
            <a:ext cx="6402243" cy="4270246"/>
          </a:xfrm>
          <a:prstGeom prst="rect">
            <a:avLst/>
          </a:prstGeom>
        </p:spPr>
      </p:pic>
      <p:pic>
        <p:nvPicPr>
          <p:cNvPr id="14" name="Picture 13">
            <a:extLst>
              <a:ext uri="{FF2B5EF4-FFF2-40B4-BE49-F238E27FC236}">
                <a16:creationId xmlns:a16="http://schemas.microsoft.com/office/drawing/2014/main" id="{9B6079F2-E75F-5FC2-3656-4040AC7A68F1}"/>
              </a:ext>
            </a:extLst>
          </p:cNvPr>
          <p:cNvPicPr>
            <a:picLocks noChangeAspect="1"/>
          </p:cNvPicPr>
          <p:nvPr/>
        </p:nvPicPr>
        <p:blipFill>
          <a:blip r:embed="rId4"/>
          <a:stretch>
            <a:fillRect/>
          </a:stretch>
        </p:blipFill>
        <p:spPr>
          <a:xfrm>
            <a:off x="7490691" y="2278912"/>
            <a:ext cx="4018898" cy="4369340"/>
          </a:xfrm>
          <a:prstGeom prst="rect">
            <a:avLst/>
          </a:prstGeom>
        </p:spPr>
      </p:pic>
    </p:spTree>
    <p:extLst>
      <p:ext uri="{BB962C8B-B14F-4D97-AF65-F5344CB8AC3E}">
        <p14:creationId xmlns:p14="http://schemas.microsoft.com/office/powerpoint/2010/main" val="322432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EA43-5CC7-674C-34A7-42C05AF202E3}"/>
              </a:ext>
            </a:extLst>
          </p:cNvPr>
          <p:cNvSpPr>
            <a:spLocks noGrp="1"/>
          </p:cNvSpPr>
          <p:nvPr>
            <p:ph type="title"/>
          </p:nvPr>
        </p:nvSpPr>
        <p:spPr/>
        <p:txBody>
          <a:bodyPr/>
          <a:lstStyle/>
          <a:p>
            <a:r>
              <a:rPr lang="en-US" sz="4400" dirty="0"/>
              <a:t>Old Faithful Eruption Times: Frequency Table</a:t>
            </a:r>
            <a:endParaRPr lang="en-US" dirty="0"/>
          </a:p>
        </p:txBody>
      </p:sp>
      <p:pic>
        <p:nvPicPr>
          <p:cNvPr id="5" name="Picture 4">
            <a:extLst>
              <a:ext uri="{FF2B5EF4-FFF2-40B4-BE49-F238E27FC236}">
                <a16:creationId xmlns:a16="http://schemas.microsoft.com/office/drawing/2014/main" id="{D2A6CFA9-8621-1511-99AE-0343BA94DC76}"/>
              </a:ext>
            </a:extLst>
          </p:cNvPr>
          <p:cNvPicPr>
            <a:picLocks noChangeAspect="1"/>
          </p:cNvPicPr>
          <p:nvPr/>
        </p:nvPicPr>
        <p:blipFill>
          <a:blip r:embed="rId2"/>
          <a:stretch>
            <a:fillRect/>
          </a:stretch>
        </p:blipFill>
        <p:spPr>
          <a:xfrm>
            <a:off x="2499810" y="2324150"/>
            <a:ext cx="7192379" cy="3410426"/>
          </a:xfrm>
          <a:prstGeom prst="rect">
            <a:avLst/>
          </a:prstGeom>
        </p:spPr>
      </p:pic>
    </p:spTree>
    <p:extLst>
      <p:ext uri="{BB962C8B-B14F-4D97-AF65-F5344CB8AC3E}">
        <p14:creationId xmlns:p14="http://schemas.microsoft.com/office/powerpoint/2010/main" val="189276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9458B-9FCD-C074-086C-F92B55C26D73}"/>
              </a:ext>
            </a:extLst>
          </p:cNvPr>
          <p:cNvSpPr>
            <a:spLocks noGrp="1"/>
          </p:cNvSpPr>
          <p:nvPr>
            <p:ph idx="1"/>
          </p:nvPr>
        </p:nvSpPr>
        <p:spPr/>
        <p:txBody>
          <a:bodyPr/>
          <a:lstStyle/>
          <a:p>
            <a:r>
              <a:rPr lang="en-US" b="1" dirty="0"/>
              <a:t>Dot plots – </a:t>
            </a:r>
            <a:r>
              <a:rPr lang="en-US" dirty="0"/>
              <a:t>shows a dot for each observation placed above the value for that observation </a:t>
            </a:r>
          </a:p>
          <a:p>
            <a:pPr marL="0" indent="0">
              <a:buNone/>
            </a:pPr>
            <a:endParaRPr lang="en-US" dirty="0"/>
          </a:p>
          <a:p>
            <a:pPr marL="457200" lvl="1" indent="0">
              <a:buNone/>
            </a:pPr>
            <a:r>
              <a:rPr lang="en-US" b="1" dirty="0"/>
              <a:t>Steps to construct a dot plot</a:t>
            </a:r>
          </a:p>
          <a:p>
            <a:pPr marL="914400" lvl="1" indent="-457200">
              <a:buFont typeface="+mj-lt"/>
              <a:buAutoNum type="arabicPeriod"/>
            </a:pPr>
            <a:r>
              <a:rPr lang="en-US" b="1" dirty="0"/>
              <a:t>Draw a horizontal line and mark the line with regular values of the variable</a:t>
            </a:r>
          </a:p>
          <a:p>
            <a:pPr marL="914400" lvl="1" indent="-457200">
              <a:buFont typeface="+mj-lt"/>
              <a:buAutoNum type="arabicPeriod"/>
            </a:pPr>
            <a:r>
              <a:rPr lang="en-US" b="1" dirty="0"/>
              <a:t>For each observation, place a dot above its value on the number line</a:t>
            </a:r>
          </a:p>
          <a:p>
            <a:pPr lvl="2">
              <a:buFontTx/>
              <a:buChar char="-"/>
            </a:pPr>
            <a:r>
              <a:rPr lang="en-US" dirty="0"/>
              <a:t>Works best with quantitative discrete data</a:t>
            </a:r>
          </a:p>
          <a:p>
            <a:pPr lvl="2">
              <a:buFontTx/>
              <a:buChar char="-"/>
            </a:pPr>
            <a:r>
              <a:rPr lang="en-US" dirty="0"/>
              <a:t>Doesn’t work well if the variable is continuous and takes on many distinct values…</a:t>
            </a:r>
          </a:p>
          <a:p>
            <a:pPr lvl="2">
              <a:buFontTx/>
              <a:buChar char="-"/>
            </a:pPr>
            <a:r>
              <a:rPr lang="en-US" dirty="0"/>
              <a:t>For continuous data, the values may need to be round to the nearest tenth or integer</a:t>
            </a:r>
          </a:p>
          <a:p>
            <a:pPr marL="457200" lvl="1" indent="0">
              <a:buNone/>
            </a:pPr>
            <a:endParaRPr lang="en-US" dirty="0"/>
          </a:p>
        </p:txBody>
      </p:sp>
      <p:sp>
        <p:nvSpPr>
          <p:cNvPr id="4" name="Title 1">
            <a:extLst>
              <a:ext uri="{FF2B5EF4-FFF2-40B4-BE49-F238E27FC236}">
                <a16:creationId xmlns:a16="http://schemas.microsoft.com/office/drawing/2014/main" id="{31FBAE74-D6F2-09F5-B523-7C2CC99DDC64}"/>
              </a:ext>
            </a:extLst>
          </p:cNvPr>
          <p:cNvSpPr>
            <a:spLocks noGrp="1"/>
          </p:cNvSpPr>
          <p:nvPr>
            <p:ph type="title"/>
          </p:nvPr>
        </p:nvSpPr>
        <p:spPr>
          <a:xfrm>
            <a:off x="838200" y="365125"/>
            <a:ext cx="10515600" cy="1325563"/>
          </a:xfrm>
        </p:spPr>
        <p:txBody>
          <a:bodyPr>
            <a:normAutofit/>
          </a:bodyPr>
          <a:lstStyle/>
          <a:p>
            <a:r>
              <a:rPr lang="en-US" sz="4000" dirty="0"/>
              <a:t>Visualizing Distributions: Quantitative Variables </a:t>
            </a:r>
          </a:p>
        </p:txBody>
      </p:sp>
    </p:spTree>
    <p:extLst>
      <p:ext uri="{BB962C8B-B14F-4D97-AF65-F5344CB8AC3E}">
        <p14:creationId xmlns:p14="http://schemas.microsoft.com/office/powerpoint/2010/main" val="330789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DB88E-8525-C007-528D-F06C6B57452E}"/>
              </a:ext>
            </a:extLst>
          </p:cNvPr>
          <p:cNvPicPr>
            <a:picLocks noChangeAspect="1"/>
          </p:cNvPicPr>
          <p:nvPr/>
        </p:nvPicPr>
        <p:blipFill>
          <a:blip r:embed="rId2"/>
          <a:stretch>
            <a:fillRect/>
          </a:stretch>
        </p:blipFill>
        <p:spPr>
          <a:xfrm>
            <a:off x="1293091" y="176156"/>
            <a:ext cx="9865915" cy="6681844"/>
          </a:xfrm>
          <a:prstGeom prst="rect">
            <a:avLst/>
          </a:prstGeom>
        </p:spPr>
      </p:pic>
    </p:spTree>
    <p:extLst>
      <p:ext uri="{BB962C8B-B14F-4D97-AF65-F5344CB8AC3E}">
        <p14:creationId xmlns:p14="http://schemas.microsoft.com/office/powerpoint/2010/main" val="29707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38200" y="365126"/>
            <a:ext cx="10515600" cy="825500"/>
          </a:xfrm>
        </p:spPr>
        <p:txBody>
          <a:bodyPr>
            <a:normAutofit/>
          </a:bodyPr>
          <a:lstStyle/>
          <a:p>
            <a:r>
              <a:rPr lang="en-US" sz="4000" dirty="0"/>
              <a:t>Example: MPG and Engine Cylinders</a:t>
            </a:r>
          </a:p>
        </p:txBody>
      </p:sp>
      <p:pic>
        <p:nvPicPr>
          <p:cNvPr id="6" name="Picture 5">
            <a:extLst>
              <a:ext uri="{FF2B5EF4-FFF2-40B4-BE49-F238E27FC236}">
                <a16:creationId xmlns:a16="http://schemas.microsoft.com/office/drawing/2014/main" id="{60B6F122-13F2-0495-B148-F9F908F242F4}"/>
              </a:ext>
            </a:extLst>
          </p:cNvPr>
          <p:cNvPicPr>
            <a:picLocks noChangeAspect="1"/>
          </p:cNvPicPr>
          <p:nvPr/>
        </p:nvPicPr>
        <p:blipFill>
          <a:blip r:embed="rId2"/>
          <a:stretch>
            <a:fillRect/>
          </a:stretch>
        </p:blipFill>
        <p:spPr>
          <a:xfrm>
            <a:off x="4376201" y="1764176"/>
            <a:ext cx="7687748" cy="3943900"/>
          </a:xfrm>
          <a:prstGeom prst="rect">
            <a:avLst/>
          </a:prstGeom>
        </p:spPr>
      </p:pic>
      <p:pic>
        <p:nvPicPr>
          <p:cNvPr id="1026" name="Picture 2" descr="The engine | How a Car Works">
            <a:extLst>
              <a:ext uri="{FF2B5EF4-FFF2-40B4-BE49-F238E27FC236}">
                <a16:creationId xmlns:a16="http://schemas.microsoft.com/office/drawing/2014/main" id="{E678D63E-B7D3-7D74-1055-221F6D88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764176"/>
            <a:ext cx="3979862" cy="433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5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CE4F3-B78E-72F0-EC01-6B2C24A47E6E}"/>
              </a:ext>
            </a:extLst>
          </p:cNvPr>
          <p:cNvPicPr>
            <a:picLocks noChangeAspect="1"/>
          </p:cNvPicPr>
          <p:nvPr/>
        </p:nvPicPr>
        <p:blipFill>
          <a:blip r:embed="rId2"/>
          <a:stretch>
            <a:fillRect/>
          </a:stretch>
        </p:blipFill>
        <p:spPr>
          <a:xfrm>
            <a:off x="954365" y="0"/>
            <a:ext cx="10283269" cy="6858000"/>
          </a:xfrm>
          <a:prstGeom prst="rect">
            <a:avLst/>
          </a:prstGeom>
        </p:spPr>
      </p:pic>
    </p:spTree>
    <p:extLst>
      <p:ext uri="{BB962C8B-B14F-4D97-AF65-F5344CB8AC3E}">
        <p14:creationId xmlns:p14="http://schemas.microsoft.com/office/powerpoint/2010/main" val="302516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p:txBody>
          <a:bodyPr>
            <a:normAutofit/>
          </a:bodyPr>
          <a:lstStyle/>
          <a:p>
            <a:r>
              <a:rPr lang="en-US" sz="4000" dirty="0"/>
              <a:t>Visualizing Distributions: Quantitative Variables </a:t>
            </a:r>
          </a:p>
        </p:txBody>
      </p:sp>
      <p:sp>
        <p:nvSpPr>
          <p:cNvPr id="3" name="Content Placeholder 2">
            <a:extLst>
              <a:ext uri="{FF2B5EF4-FFF2-40B4-BE49-F238E27FC236}">
                <a16:creationId xmlns:a16="http://schemas.microsoft.com/office/drawing/2014/main" id="{55423648-85AB-3CBC-D261-04D672727C90}"/>
              </a:ext>
            </a:extLst>
          </p:cNvPr>
          <p:cNvSpPr>
            <a:spLocks noGrp="1"/>
          </p:cNvSpPr>
          <p:nvPr>
            <p:ph idx="1"/>
          </p:nvPr>
        </p:nvSpPr>
        <p:spPr>
          <a:xfrm>
            <a:off x="238125" y="1825624"/>
            <a:ext cx="8065365" cy="4918075"/>
          </a:xfrm>
        </p:spPr>
        <p:txBody>
          <a:bodyPr>
            <a:normAutofit/>
          </a:bodyPr>
          <a:lstStyle/>
          <a:p>
            <a:endParaRPr lang="en-US" b="1" dirty="0"/>
          </a:p>
          <a:p>
            <a:pPr marL="457200" lvl="1" indent="0">
              <a:buNone/>
            </a:pPr>
            <a:r>
              <a:rPr lang="en-US" b="1" dirty="0"/>
              <a:t>Stem and leaf plot – </a:t>
            </a:r>
            <a:r>
              <a:rPr lang="en-US" dirty="0"/>
              <a:t>like a dot plot, a stem and leaf diagram also displays individual observations. </a:t>
            </a:r>
          </a:p>
          <a:p>
            <a:pPr marL="457200" lvl="1" indent="0">
              <a:buNone/>
            </a:pPr>
            <a:r>
              <a:rPr lang="en-US" b="1" dirty="0"/>
              <a:t>Stem </a:t>
            </a:r>
            <a:r>
              <a:rPr lang="en-US" dirty="0"/>
              <a:t>– all the digits in an observation except the last digit</a:t>
            </a:r>
          </a:p>
          <a:p>
            <a:pPr marL="457200" lvl="1" indent="0">
              <a:buNone/>
            </a:pPr>
            <a:r>
              <a:rPr lang="en-US" b="1" dirty="0"/>
              <a:t>Leaf</a:t>
            </a:r>
            <a:r>
              <a:rPr lang="en-US" dirty="0"/>
              <a:t> – the last digit in an observation</a:t>
            </a:r>
            <a:endParaRPr lang="en-US" b="1" dirty="0"/>
          </a:p>
          <a:p>
            <a:pPr marL="457200" lvl="1" indent="0">
              <a:buNone/>
            </a:pPr>
            <a:r>
              <a:rPr lang="en-US" b="1" dirty="0"/>
              <a:t>Steps to construct a stem and leaf plot</a:t>
            </a:r>
          </a:p>
          <a:p>
            <a:pPr marL="914400" lvl="1" indent="-457200">
              <a:buFont typeface="+mj-lt"/>
              <a:buAutoNum type="arabicPeriod"/>
            </a:pPr>
            <a:r>
              <a:rPr lang="en-US" b="1" dirty="0"/>
              <a:t>Sort the data in order from smallest to largest.</a:t>
            </a:r>
          </a:p>
          <a:p>
            <a:pPr marL="914400" lvl="1" indent="-457200">
              <a:buFont typeface="+mj-lt"/>
              <a:buAutoNum type="arabicPeriod"/>
            </a:pPr>
            <a:r>
              <a:rPr lang="en-US" b="1" dirty="0"/>
              <a:t>Place the stems in a column in increasing order</a:t>
            </a:r>
          </a:p>
          <a:p>
            <a:pPr marL="914400" lvl="1" indent="-457200">
              <a:buFont typeface="+mj-lt"/>
              <a:buAutoNum type="arabicPeriod"/>
            </a:pPr>
            <a:r>
              <a:rPr lang="en-US" b="1" dirty="0"/>
              <a:t>Place a vertical line to the right of the stems</a:t>
            </a:r>
          </a:p>
          <a:p>
            <a:pPr marL="914400" lvl="1" indent="-457200">
              <a:buFont typeface="+mj-lt"/>
              <a:buAutoNum type="arabicPeriod"/>
            </a:pPr>
            <a:r>
              <a:rPr lang="en-US" b="1" dirty="0"/>
              <a:t>To the right of the vertical line, fill in the leaves that correspond with each stem in increasing order</a:t>
            </a:r>
          </a:p>
        </p:txBody>
      </p:sp>
      <p:cxnSp>
        <p:nvCxnSpPr>
          <p:cNvPr id="8" name="Straight Connector 7">
            <a:extLst>
              <a:ext uri="{FF2B5EF4-FFF2-40B4-BE49-F238E27FC236}">
                <a16:creationId xmlns:a16="http://schemas.microsoft.com/office/drawing/2014/main" id="{076F8EEE-5CDB-A30C-103E-14D517265954}"/>
              </a:ext>
            </a:extLst>
          </p:cNvPr>
          <p:cNvCxnSpPr/>
          <p:nvPr/>
        </p:nvCxnSpPr>
        <p:spPr>
          <a:xfrm>
            <a:off x="8968509" y="4082473"/>
            <a:ext cx="30202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D83D42-36EE-26DF-33FE-3BD77AB3DD71}"/>
              </a:ext>
            </a:extLst>
          </p:cNvPr>
          <p:cNvCxnSpPr>
            <a:cxnSpLocks/>
          </p:cNvCxnSpPr>
          <p:nvPr/>
        </p:nvCxnSpPr>
        <p:spPr>
          <a:xfrm flipV="1">
            <a:off x="10543309" y="3627582"/>
            <a:ext cx="0" cy="294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28CF57-AEF1-F10F-618C-3AA3F2C9DD91}"/>
              </a:ext>
            </a:extLst>
          </p:cNvPr>
          <p:cNvSpPr txBox="1"/>
          <p:nvPr/>
        </p:nvSpPr>
        <p:spPr>
          <a:xfrm>
            <a:off x="9397125" y="3713141"/>
            <a:ext cx="807337" cy="369332"/>
          </a:xfrm>
          <a:prstGeom prst="rect">
            <a:avLst/>
          </a:prstGeom>
          <a:noFill/>
        </p:spPr>
        <p:txBody>
          <a:bodyPr wrap="none" rtlCol="0">
            <a:spAutoFit/>
          </a:bodyPr>
          <a:lstStyle/>
          <a:p>
            <a:r>
              <a:rPr lang="en-US" dirty="0"/>
              <a:t>Stems </a:t>
            </a:r>
          </a:p>
        </p:txBody>
      </p:sp>
      <p:sp>
        <p:nvSpPr>
          <p:cNvPr id="13" name="TextBox 12">
            <a:extLst>
              <a:ext uri="{FF2B5EF4-FFF2-40B4-BE49-F238E27FC236}">
                <a16:creationId xmlns:a16="http://schemas.microsoft.com/office/drawing/2014/main" id="{809F37A8-5990-6A9E-3D34-A5A0A49D381D}"/>
              </a:ext>
            </a:extLst>
          </p:cNvPr>
          <p:cNvSpPr txBox="1"/>
          <p:nvPr/>
        </p:nvSpPr>
        <p:spPr>
          <a:xfrm>
            <a:off x="10789825" y="3713141"/>
            <a:ext cx="864660" cy="369332"/>
          </a:xfrm>
          <a:prstGeom prst="rect">
            <a:avLst/>
          </a:prstGeom>
          <a:noFill/>
        </p:spPr>
        <p:txBody>
          <a:bodyPr wrap="none" rtlCol="0">
            <a:spAutoFit/>
          </a:bodyPr>
          <a:lstStyle/>
          <a:p>
            <a:r>
              <a:rPr lang="en-US" dirty="0"/>
              <a:t>Leaves </a:t>
            </a:r>
          </a:p>
        </p:txBody>
      </p:sp>
      <p:sp>
        <p:nvSpPr>
          <p:cNvPr id="14" name="TextBox 13">
            <a:extLst>
              <a:ext uri="{FF2B5EF4-FFF2-40B4-BE49-F238E27FC236}">
                <a16:creationId xmlns:a16="http://schemas.microsoft.com/office/drawing/2014/main" id="{5F59F44D-2921-4D83-B0E5-CE1DCCECF4D6}"/>
              </a:ext>
            </a:extLst>
          </p:cNvPr>
          <p:cNvSpPr txBox="1"/>
          <p:nvPr/>
        </p:nvSpPr>
        <p:spPr>
          <a:xfrm>
            <a:off x="10371121" y="2476995"/>
            <a:ext cx="418704" cy="369332"/>
          </a:xfrm>
          <a:prstGeom prst="rect">
            <a:avLst/>
          </a:prstGeom>
          <a:noFill/>
        </p:spPr>
        <p:txBody>
          <a:bodyPr wrap="none" rtlCol="0">
            <a:spAutoFit/>
          </a:bodyPr>
          <a:lstStyle/>
          <a:p>
            <a:r>
              <a:rPr lang="en-US" dirty="0"/>
              <a:t>82</a:t>
            </a:r>
          </a:p>
        </p:txBody>
      </p:sp>
      <p:cxnSp>
        <p:nvCxnSpPr>
          <p:cNvPr id="16" name="Straight Arrow Connector 15">
            <a:extLst>
              <a:ext uri="{FF2B5EF4-FFF2-40B4-BE49-F238E27FC236}">
                <a16:creationId xmlns:a16="http://schemas.microsoft.com/office/drawing/2014/main" id="{29468D34-472F-2504-FDF2-79B2ED88C287}"/>
              </a:ext>
            </a:extLst>
          </p:cNvPr>
          <p:cNvCxnSpPr>
            <a:cxnSpLocks/>
          </p:cNvCxnSpPr>
          <p:nvPr/>
        </p:nvCxnSpPr>
        <p:spPr>
          <a:xfrm flipH="1">
            <a:off x="10188880" y="2771795"/>
            <a:ext cx="315982" cy="1512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784D934-AA0C-5E59-F64A-F238184E5036}"/>
              </a:ext>
            </a:extLst>
          </p:cNvPr>
          <p:cNvSpPr txBox="1"/>
          <p:nvPr/>
        </p:nvSpPr>
        <p:spPr>
          <a:xfrm>
            <a:off x="10069461" y="4267139"/>
            <a:ext cx="947695" cy="369332"/>
          </a:xfrm>
          <a:prstGeom prst="rect">
            <a:avLst/>
          </a:prstGeom>
          <a:noFill/>
        </p:spPr>
        <p:txBody>
          <a:bodyPr wrap="none" rtlCol="0">
            <a:spAutoFit/>
          </a:bodyPr>
          <a:lstStyle/>
          <a:p>
            <a:r>
              <a:rPr lang="en-US" dirty="0"/>
              <a:t>8          2</a:t>
            </a:r>
          </a:p>
        </p:txBody>
      </p:sp>
      <p:cxnSp>
        <p:nvCxnSpPr>
          <p:cNvPr id="20" name="Straight Arrow Connector 19">
            <a:extLst>
              <a:ext uri="{FF2B5EF4-FFF2-40B4-BE49-F238E27FC236}">
                <a16:creationId xmlns:a16="http://schemas.microsoft.com/office/drawing/2014/main" id="{30F6A166-0263-3F11-F469-05F0F88801FA}"/>
              </a:ext>
            </a:extLst>
          </p:cNvPr>
          <p:cNvCxnSpPr>
            <a:cxnSpLocks/>
          </p:cNvCxnSpPr>
          <p:nvPr/>
        </p:nvCxnSpPr>
        <p:spPr>
          <a:xfrm>
            <a:off x="10633078" y="2771795"/>
            <a:ext cx="236403" cy="1512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91D5-706A-722B-CDCB-CEDE379441B3}"/>
              </a:ext>
            </a:extLst>
          </p:cNvPr>
          <p:cNvSpPr>
            <a:spLocks noGrp="1"/>
          </p:cNvSpPr>
          <p:nvPr>
            <p:ph type="title"/>
          </p:nvPr>
        </p:nvSpPr>
        <p:spPr/>
        <p:txBody>
          <a:bodyPr/>
          <a:lstStyle/>
          <a:p>
            <a:r>
              <a:rPr lang="en-US" dirty="0"/>
              <a:t>Review</a:t>
            </a:r>
          </a:p>
        </p:txBody>
      </p:sp>
      <p:graphicFrame>
        <p:nvGraphicFramePr>
          <p:cNvPr id="5" name="Content Placeholder 2">
            <a:extLst>
              <a:ext uri="{FF2B5EF4-FFF2-40B4-BE49-F238E27FC236}">
                <a16:creationId xmlns:a16="http://schemas.microsoft.com/office/drawing/2014/main" id="{08353695-84B9-833A-18A5-F133BB6B38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8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0818" y="28257"/>
            <a:ext cx="10515600" cy="825500"/>
          </a:xfrm>
        </p:spPr>
        <p:txBody>
          <a:bodyPr>
            <a:normAutofit/>
          </a:bodyPr>
          <a:lstStyle/>
          <a:p>
            <a:r>
              <a:rPr lang="en-US" sz="3200" dirty="0"/>
              <a:t>Example: MPG</a:t>
            </a:r>
          </a:p>
        </p:txBody>
      </p:sp>
      <p:pic>
        <p:nvPicPr>
          <p:cNvPr id="6" name="Picture 5">
            <a:extLst>
              <a:ext uri="{FF2B5EF4-FFF2-40B4-BE49-F238E27FC236}">
                <a16:creationId xmlns:a16="http://schemas.microsoft.com/office/drawing/2014/main" id="{60B6F122-13F2-0495-B148-F9F908F242F4}"/>
              </a:ext>
            </a:extLst>
          </p:cNvPr>
          <p:cNvPicPr>
            <a:picLocks noChangeAspect="1"/>
          </p:cNvPicPr>
          <p:nvPr/>
        </p:nvPicPr>
        <p:blipFill>
          <a:blip r:embed="rId2"/>
          <a:stretch>
            <a:fillRect/>
          </a:stretch>
        </p:blipFill>
        <p:spPr>
          <a:xfrm>
            <a:off x="293728" y="4285672"/>
            <a:ext cx="4645094" cy="2382985"/>
          </a:xfrm>
          <a:prstGeom prst="rect">
            <a:avLst/>
          </a:prstGeom>
        </p:spPr>
      </p:pic>
      <p:pic>
        <p:nvPicPr>
          <p:cNvPr id="4" name="Picture 3">
            <a:extLst>
              <a:ext uri="{FF2B5EF4-FFF2-40B4-BE49-F238E27FC236}">
                <a16:creationId xmlns:a16="http://schemas.microsoft.com/office/drawing/2014/main" id="{FB701B9A-D517-32D0-A350-4500F634B187}"/>
              </a:ext>
            </a:extLst>
          </p:cNvPr>
          <p:cNvPicPr>
            <a:picLocks noChangeAspect="1"/>
          </p:cNvPicPr>
          <p:nvPr/>
        </p:nvPicPr>
        <p:blipFill>
          <a:blip r:embed="rId3"/>
          <a:stretch>
            <a:fillRect/>
          </a:stretch>
        </p:blipFill>
        <p:spPr>
          <a:xfrm>
            <a:off x="293728" y="818384"/>
            <a:ext cx="5275799" cy="3518475"/>
          </a:xfrm>
          <a:prstGeom prst="rect">
            <a:avLst/>
          </a:prstGeom>
        </p:spPr>
      </p:pic>
      <p:pic>
        <p:nvPicPr>
          <p:cNvPr id="7" name="Picture 6">
            <a:extLst>
              <a:ext uri="{FF2B5EF4-FFF2-40B4-BE49-F238E27FC236}">
                <a16:creationId xmlns:a16="http://schemas.microsoft.com/office/drawing/2014/main" id="{C4E7196C-9CAB-32E1-5755-5C8C7E55C899}"/>
              </a:ext>
            </a:extLst>
          </p:cNvPr>
          <p:cNvPicPr>
            <a:picLocks noChangeAspect="1"/>
          </p:cNvPicPr>
          <p:nvPr/>
        </p:nvPicPr>
        <p:blipFill>
          <a:blip r:embed="rId4"/>
          <a:stretch>
            <a:fillRect/>
          </a:stretch>
        </p:blipFill>
        <p:spPr>
          <a:xfrm>
            <a:off x="6622475" y="466136"/>
            <a:ext cx="2543175" cy="6202521"/>
          </a:xfrm>
          <a:prstGeom prst="rect">
            <a:avLst/>
          </a:prstGeom>
        </p:spPr>
      </p:pic>
      <p:pic>
        <p:nvPicPr>
          <p:cNvPr id="8" name="Picture 7">
            <a:extLst>
              <a:ext uri="{FF2B5EF4-FFF2-40B4-BE49-F238E27FC236}">
                <a16:creationId xmlns:a16="http://schemas.microsoft.com/office/drawing/2014/main" id="{D6849ACD-33DD-B90C-2FCD-2F174EB768EE}"/>
              </a:ext>
            </a:extLst>
          </p:cNvPr>
          <p:cNvPicPr>
            <a:picLocks noChangeAspect="1"/>
          </p:cNvPicPr>
          <p:nvPr/>
        </p:nvPicPr>
        <p:blipFill>
          <a:blip r:embed="rId5"/>
          <a:stretch>
            <a:fillRect/>
          </a:stretch>
        </p:blipFill>
        <p:spPr>
          <a:xfrm>
            <a:off x="9657544" y="2131695"/>
            <a:ext cx="2453640" cy="3489960"/>
          </a:xfrm>
          <a:prstGeom prst="rect">
            <a:avLst/>
          </a:prstGeom>
        </p:spPr>
      </p:pic>
      <p:sp>
        <p:nvSpPr>
          <p:cNvPr id="10" name="Arrow: Right 9">
            <a:extLst>
              <a:ext uri="{FF2B5EF4-FFF2-40B4-BE49-F238E27FC236}">
                <a16:creationId xmlns:a16="http://schemas.microsoft.com/office/drawing/2014/main" id="{C86389B6-E359-7156-60D5-5AC30ED7B48C}"/>
              </a:ext>
            </a:extLst>
          </p:cNvPr>
          <p:cNvSpPr/>
          <p:nvPr/>
        </p:nvSpPr>
        <p:spPr>
          <a:xfrm>
            <a:off x="9165650" y="3260436"/>
            <a:ext cx="708023" cy="4802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4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5132-6122-451D-8580-53616DB7E950}"/>
              </a:ext>
            </a:extLst>
          </p:cNvPr>
          <p:cNvSpPr>
            <a:spLocks noGrp="1"/>
          </p:cNvSpPr>
          <p:nvPr>
            <p:ph type="title"/>
          </p:nvPr>
        </p:nvSpPr>
        <p:spPr>
          <a:xfrm>
            <a:off x="838199" y="0"/>
            <a:ext cx="10808856" cy="1942810"/>
          </a:xfrm>
        </p:spPr>
        <p:txBody>
          <a:bodyPr vert="horz" lIns="91440" tIns="45720" rIns="91440" bIns="45720" rtlCol="0" anchor="b">
            <a:normAutofit/>
          </a:bodyPr>
          <a:lstStyle/>
          <a:p>
            <a:r>
              <a:rPr lang="en-US" sz="4000" kern="1200" dirty="0">
                <a:solidFill>
                  <a:schemeClr val="tx1"/>
                </a:solidFill>
                <a:latin typeface="+mj-lt"/>
                <a:ea typeface="+mj-ea"/>
                <a:cs typeface="+mj-cs"/>
              </a:rPr>
              <a:t>Try it out: Stem and leaf plot</a:t>
            </a:r>
          </a:p>
        </p:txBody>
      </p:sp>
      <p:sp>
        <p:nvSpPr>
          <p:cNvPr id="4" name="Content Placeholder 2">
            <a:extLst>
              <a:ext uri="{FF2B5EF4-FFF2-40B4-BE49-F238E27FC236}">
                <a16:creationId xmlns:a16="http://schemas.microsoft.com/office/drawing/2014/main" id="{C933D906-CF81-5AD4-2902-D9DD0E0EF8B7}"/>
              </a:ext>
            </a:extLst>
          </p:cNvPr>
          <p:cNvSpPr txBox="1">
            <a:spLocks/>
          </p:cNvSpPr>
          <p:nvPr/>
        </p:nvSpPr>
        <p:spPr>
          <a:xfrm>
            <a:off x="838199" y="2686323"/>
            <a:ext cx="7659256" cy="343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 4.2,  3.8,  4.6,  3.2,  2.7,  8.2, 9.1, 0.2,  1.2,  6.2</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593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EE32-8369-D913-E222-D308D3C45BD7}"/>
              </a:ext>
            </a:extLst>
          </p:cNvPr>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8E410-344B-4ADC-AA31-499114AA9344}"/>
                  </a:ext>
                </a:extLst>
              </p:cNvPr>
              <p:cNvSpPr>
                <a:spLocks noGrp="1"/>
              </p:cNvSpPr>
              <p:nvPr>
                <p:ph idx="1"/>
              </p:nvPr>
            </p:nvSpPr>
            <p:spPr>
              <a:xfrm>
                <a:off x="838200" y="1825624"/>
                <a:ext cx="10515600" cy="4787611"/>
              </a:xfrm>
            </p:spPr>
            <p:txBody>
              <a:bodyPr>
                <a:normAutofit lnSpcReduction="10000"/>
              </a:bodyPr>
              <a:lstStyle/>
              <a:p>
                <a:pPr marL="0" indent="0">
                  <a:buNone/>
                </a:pPr>
                <a:r>
                  <a:rPr lang="en-US" sz="2000" dirty="0"/>
                  <a:t>In elections, television networks use exit polling (interviewing voters after they leave the voting booth) to declare the winner well before all votes are counted. In the 2010 California gubernatorial election between candidates Jerry Brown (D) and Meg Whitman (R), an exit poll projected Brown to be the winner early into election night. Specifically, the network responsible for the poll interviewed 3,889 voters at the booth and determined that 53.1% favored the democratic candidate. </a:t>
                </a:r>
              </a:p>
              <a:p>
                <a:pPr marL="0" indent="0">
                  <a:buNone/>
                </a:pPr>
                <a:endParaRPr lang="en-US" sz="2000" dirty="0"/>
              </a:p>
              <a:p>
                <a:pPr marL="0" indent="0">
                  <a:buNone/>
                </a:pPr>
                <a:r>
                  <a:rPr lang="en-US" sz="2000" dirty="0"/>
                  <a:t>What is the statistical question?</a:t>
                </a:r>
              </a:p>
              <a:p>
                <a:pPr marL="0" indent="0">
                  <a:buNone/>
                </a:pPr>
                <a:r>
                  <a:rPr lang="en-US" sz="2000" dirty="0">
                    <a:solidFill>
                      <a:srgbClr val="FF0000"/>
                    </a:solidFill>
                  </a:rPr>
                  <a:t>Who will win the California Race for Governor</a:t>
                </a:r>
              </a:p>
              <a:p>
                <a:pPr marL="0" indent="0">
                  <a:buNone/>
                </a:pPr>
                <a:r>
                  <a:rPr lang="en-US" sz="2000" dirty="0"/>
                  <a:t>What is the population? What is the population size </a:t>
                </a:r>
                <a14:m>
                  <m:oMath xmlns:m="http://schemas.openxmlformats.org/officeDocument/2006/math">
                    <m:r>
                      <a:rPr lang="en-US" sz="2000" b="0" i="1" smtClean="0">
                        <a:latin typeface="Cambria Math" panose="02040503050406030204" pitchFamily="18" charset="0"/>
                      </a:rPr>
                      <m:t>𝑁</m:t>
                    </m:r>
                  </m:oMath>
                </a14:m>
                <a:r>
                  <a:rPr lang="en-US" sz="2000" dirty="0"/>
                  <a:t>?</a:t>
                </a:r>
              </a:p>
              <a:p>
                <a:pPr marL="0" indent="0">
                  <a:buNone/>
                </a:pPr>
                <a:r>
                  <a:rPr lang="en-US" sz="2000" dirty="0">
                    <a:solidFill>
                      <a:srgbClr val="FF0000"/>
                    </a:solidFill>
                  </a:rPr>
                  <a:t>The population is all eligible voters in the state of California</a:t>
                </a:r>
              </a:p>
              <a:p>
                <a:pPr marL="0" indent="0">
                  <a:buNone/>
                </a:pPr>
                <a:r>
                  <a:rPr lang="en-US" sz="2000" dirty="0"/>
                  <a:t>What is the sample ? What is the sample size </a:t>
                </a:r>
                <a14:m>
                  <m:oMath xmlns:m="http://schemas.openxmlformats.org/officeDocument/2006/math">
                    <m:r>
                      <a:rPr lang="en-US" sz="2000" b="0" i="1" smtClean="0">
                        <a:latin typeface="Cambria Math" panose="02040503050406030204" pitchFamily="18" charset="0"/>
                      </a:rPr>
                      <m:t>𝑛</m:t>
                    </m:r>
                  </m:oMath>
                </a14:m>
                <a:r>
                  <a:rPr lang="en-US" sz="2000" dirty="0"/>
                  <a:t>?</a:t>
                </a:r>
              </a:p>
              <a:p>
                <a:pPr marL="0" indent="0">
                  <a:buNone/>
                </a:pPr>
                <a:r>
                  <a:rPr lang="en-US" sz="2000" dirty="0">
                    <a:solidFill>
                      <a:srgbClr val="FF0000"/>
                    </a:solidFill>
                  </a:rPr>
                  <a:t>All voters interviewed at the election booth; 3,889 people</a:t>
                </a:r>
              </a:p>
              <a:p>
                <a:pPr marL="0" indent="0">
                  <a:buNone/>
                </a:pPr>
                <a:r>
                  <a:rPr lang="en-US" sz="2000" dirty="0"/>
                  <a:t>What is the statistic being calculated?</a:t>
                </a:r>
              </a:p>
              <a:p>
                <a:pPr marL="0" indent="0">
                  <a:buNone/>
                </a:pPr>
                <a:r>
                  <a:rPr lang="en-US" sz="2000" dirty="0">
                    <a:solidFill>
                      <a:srgbClr val="FF0000"/>
                    </a:solidFill>
                  </a:rPr>
                  <a:t>The proportion of 3,889 voters casting their vote for Democrat Jerry Brown </a:t>
                </a:r>
              </a:p>
            </p:txBody>
          </p:sp>
        </mc:Choice>
        <mc:Fallback xmlns="">
          <p:sp>
            <p:nvSpPr>
              <p:cNvPr id="3" name="Content Placeholder 2">
                <a:extLst>
                  <a:ext uri="{FF2B5EF4-FFF2-40B4-BE49-F238E27FC236}">
                    <a16:creationId xmlns:a16="http://schemas.microsoft.com/office/drawing/2014/main" id="{8FD8E410-344B-4ADC-AA31-499114AA9344}"/>
                  </a:ext>
                </a:extLst>
              </p:cNvPr>
              <p:cNvSpPr>
                <a:spLocks noGrp="1" noRot="1" noChangeAspect="1" noMove="1" noResize="1" noEditPoints="1" noAdjustHandles="1" noChangeArrowheads="1" noChangeShapeType="1" noTextEdit="1"/>
              </p:cNvSpPr>
              <p:nvPr>
                <p:ph idx="1"/>
              </p:nvPr>
            </p:nvSpPr>
            <p:spPr>
              <a:xfrm>
                <a:off x="838200" y="1825624"/>
                <a:ext cx="10515600" cy="4787611"/>
              </a:xfrm>
              <a:blipFill>
                <a:blip r:embed="rId2"/>
                <a:stretch>
                  <a:fillRect l="-638" t="-1781" r="-870"/>
                </a:stretch>
              </a:blipFill>
            </p:spPr>
            <p:txBody>
              <a:bodyPr/>
              <a:lstStyle/>
              <a:p>
                <a:r>
                  <a:rPr lang="en-US">
                    <a:noFill/>
                  </a:rPr>
                  <a:t> </a:t>
                </a:r>
              </a:p>
            </p:txBody>
          </p:sp>
        </mc:Fallback>
      </mc:AlternateContent>
    </p:spTree>
    <p:extLst>
      <p:ext uri="{BB962C8B-B14F-4D97-AF65-F5344CB8AC3E}">
        <p14:creationId xmlns:p14="http://schemas.microsoft.com/office/powerpoint/2010/main" val="32242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A90-9B37-A9A2-A1CC-0F39F4279B4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200857C-EDD8-0660-867A-FC5C1A6EA003}"/>
              </a:ext>
            </a:extLst>
          </p:cNvPr>
          <p:cNvSpPr>
            <a:spLocks noGrp="1"/>
          </p:cNvSpPr>
          <p:nvPr>
            <p:ph idx="1"/>
          </p:nvPr>
        </p:nvSpPr>
        <p:spPr>
          <a:xfrm>
            <a:off x="838200" y="1825625"/>
            <a:ext cx="3946236" cy="4351338"/>
          </a:xfrm>
        </p:spPr>
        <p:txBody>
          <a:bodyPr>
            <a:normAutofit/>
          </a:bodyPr>
          <a:lstStyle/>
          <a:p>
            <a:pPr marL="514350" indent="-514350">
              <a:buFont typeface="+mj-lt"/>
              <a:buAutoNum type="arabicPeriod"/>
            </a:pPr>
            <a:r>
              <a:rPr lang="en-US" sz="2000" b="1" dirty="0"/>
              <a:t>Design</a:t>
            </a:r>
            <a:r>
              <a:rPr lang="en-US" sz="2000" dirty="0"/>
              <a:t> – the goal/statistical question we want to answer and how we plan to obtain our data</a:t>
            </a:r>
          </a:p>
          <a:p>
            <a:pPr marL="514350" indent="-514350">
              <a:buFont typeface="+mj-lt"/>
              <a:buAutoNum type="arabicPeriod"/>
            </a:pPr>
            <a:endParaRPr lang="en-US" sz="2000" dirty="0"/>
          </a:p>
          <a:p>
            <a:pPr marL="514350" indent="-514350">
              <a:buFont typeface="+mj-lt"/>
              <a:buAutoNum type="arabicPeriod"/>
            </a:pPr>
            <a:r>
              <a:rPr lang="en-US" sz="2000" b="1" dirty="0"/>
              <a:t>Description</a:t>
            </a:r>
            <a:r>
              <a:rPr lang="en-US" sz="2000" dirty="0"/>
              <a:t> – a preliminary exploration and summary of the data</a:t>
            </a:r>
          </a:p>
          <a:p>
            <a:pPr marL="514350" indent="-514350">
              <a:buFont typeface="+mj-lt"/>
              <a:buAutoNum type="arabicPeriod"/>
            </a:pPr>
            <a:endParaRPr lang="en-US" sz="2000" dirty="0"/>
          </a:p>
          <a:p>
            <a:pPr marL="514350" indent="-514350">
              <a:buFont typeface="+mj-lt"/>
              <a:buAutoNum type="arabicPeriod"/>
            </a:pPr>
            <a:r>
              <a:rPr lang="en-US" sz="2000" b="1" dirty="0"/>
              <a:t>Inference</a:t>
            </a:r>
            <a:r>
              <a:rPr lang="en-US" sz="2000" dirty="0"/>
              <a:t> – using statistics to make decisions or predictions about the data </a:t>
            </a:r>
          </a:p>
        </p:txBody>
      </p:sp>
      <p:pic>
        <p:nvPicPr>
          <p:cNvPr id="4" name="Picture 3">
            <a:extLst>
              <a:ext uri="{FF2B5EF4-FFF2-40B4-BE49-F238E27FC236}">
                <a16:creationId xmlns:a16="http://schemas.microsoft.com/office/drawing/2014/main" id="{82DAFA61-731C-206A-BADD-22786BFDCCE2}"/>
              </a:ext>
            </a:extLst>
          </p:cNvPr>
          <p:cNvPicPr>
            <a:picLocks noChangeAspect="1"/>
          </p:cNvPicPr>
          <p:nvPr/>
        </p:nvPicPr>
        <p:blipFill>
          <a:blip r:embed="rId2"/>
          <a:stretch>
            <a:fillRect/>
          </a:stretch>
        </p:blipFill>
        <p:spPr>
          <a:xfrm>
            <a:off x="5197500" y="1121581"/>
            <a:ext cx="6671792" cy="4920445"/>
          </a:xfrm>
          <a:prstGeom prst="rect">
            <a:avLst/>
          </a:prstGeom>
        </p:spPr>
      </p:pic>
      <p:sp>
        <p:nvSpPr>
          <p:cNvPr id="5" name="Oval 4">
            <a:extLst>
              <a:ext uri="{FF2B5EF4-FFF2-40B4-BE49-F238E27FC236}">
                <a16:creationId xmlns:a16="http://schemas.microsoft.com/office/drawing/2014/main" id="{E15B193B-BC86-1FA0-8BB2-84AE8A44C558}"/>
              </a:ext>
            </a:extLst>
          </p:cNvPr>
          <p:cNvSpPr/>
          <p:nvPr/>
        </p:nvSpPr>
        <p:spPr>
          <a:xfrm>
            <a:off x="535709" y="3214255"/>
            <a:ext cx="4322618" cy="1325563"/>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700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4B93-2CB1-C5B8-097E-84BD7B725912}"/>
              </a:ext>
            </a:extLst>
          </p:cNvPr>
          <p:cNvSpPr>
            <a:spLocks noGrp="1"/>
          </p:cNvSpPr>
          <p:nvPr>
            <p:ph type="title"/>
          </p:nvPr>
        </p:nvSpPr>
        <p:spPr>
          <a:xfrm>
            <a:off x="876693" y="741391"/>
            <a:ext cx="3455821" cy="1616203"/>
          </a:xfrm>
        </p:spPr>
        <p:txBody>
          <a:bodyPr anchor="b">
            <a:normAutofit/>
          </a:bodyPr>
          <a:lstStyle/>
          <a:p>
            <a:r>
              <a:rPr lang="en-US" sz="3200" dirty="0"/>
              <a:t>Descriptive statistics</a:t>
            </a:r>
          </a:p>
        </p:txBody>
      </p:sp>
      <p:sp>
        <p:nvSpPr>
          <p:cNvPr id="3" name="Content Placeholder 2">
            <a:extLst>
              <a:ext uri="{FF2B5EF4-FFF2-40B4-BE49-F238E27FC236}">
                <a16:creationId xmlns:a16="http://schemas.microsoft.com/office/drawing/2014/main" id="{E1E2A7C3-751B-DAAE-467B-05DBA4158CE1}"/>
              </a:ext>
            </a:extLst>
          </p:cNvPr>
          <p:cNvSpPr>
            <a:spLocks noGrp="1"/>
          </p:cNvSpPr>
          <p:nvPr>
            <p:ph idx="1"/>
          </p:nvPr>
        </p:nvSpPr>
        <p:spPr>
          <a:xfrm>
            <a:off x="200026" y="2533475"/>
            <a:ext cx="6276974" cy="3857799"/>
          </a:xfrm>
        </p:spPr>
        <p:txBody>
          <a:bodyPr anchor="t">
            <a:normAutofit/>
          </a:bodyPr>
          <a:lstStyle/>
          <a:p>
            <a:r>
              <a:rPr lang="en-US" sz="2000" dirty="0"/>
              <a:t>Methods for summarizing, visualizing and characterizing data</a:t>
            </a:r>
          </a:p>
          <a:p>
            <a:endParaRPr lang="en-US" sz="2000" dirty="0"/>
          </a:p>
          <a:p>
            <a:r>
              <a:rPr lang="en-US" sz="2000" u="sng" dirty="0"/>
              <a:t>The data can be from samples OR populations</a:t>
            </a:r>
          </a:p>
          <a:p>
            <a:endParaRPr lang="en-US" sz="2000" u="sng" dirty="0"/>
          </a:p>
          <a:p>
            <a:r>
              <a:rPr lang="en-US" sz="2000" dirty="0"/>
              <a:t>Goal: simplify the data without distorting or losing information </a:t>
            </a:r>
          </a:p>
          <a:p>
            <a:endParaRPr lang="en-US" sz="2000" dirty="0"/>
          </a:p>
          <a:p>
            <a:r>
              <a:rPr lang="en-US" sz="2000" dirty="0"/>
              <a:t>Summaries are easier to understand</a:t>
            </a:r>
          </a:p>
        </p:txBody>
      </p:sp>
      <p:grpSp>
        <p:nvGrpSpPr>
          <p:cNvPr id="16"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7"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44F9886-1436-878C-15E2-5274E881EA2B}"/>
              </a:ext>
            </a:extLst>
          </p:cNvPr>
          <p:cNvSpPr txBox="1"/>
          <p:nvPr/>
        </p:nvSpPr>
        <p:spPr>
          <a:xfrm>
            <a:off x="7175377" y="648103"/>
            <a:ext cx="4636539" cy="2031325"/>
          </a:xfrm>
          <a:prstGeom prst="rect">
            <a:avLst/>
          </a:prstGeom>
          <a:noFill/>
        </p:spPr>
        <p:txBody>
          <a:bodyPr wrap="square" rtlCol="0">
            <a:spAutoFit/>
          </a:bodyPr>
          <a:lstStyle/>
          <a:p>
            <a:r>
              <a:rPr lang="en-US" dirty="0"/>
              <a:t>Ex. Are teens distracted by their cell phones? A study conducted by the Pew Research center surveyed 743 U.S teenagers ages 13-17 to understand how cell phones in class impacted their ability to concentrate. Each student was asked to rate the impact of cell phone use on their concentration based on a Likert scale </a:t>
            </a:r>
          </a:p>
        </p:txBody>
      </p:sp>
      <p:pic>
        <p:nvPicPr>
          <p:cNvPr id="7" name="Picture 6">
            <a:extLst>
              <a:ext uri="{FF2B5EF4-FFF2-40B4-BE49-F238E27FC236}">
                <a16:creationId xmlns:a16="http://schemas.microsoft.com/office/drawing/2014/main" id="{87E31334-766C-3E43-CCD4-9906B862547B}"/>
              </a:ext>
            </a:extLst>
          </p:cNvPr>
          <p:cNvPicPr>
            <a:picLocks noChangeAspect="1"/>
          </p:cNvPicPr>
          <p:nvPr/>
        </p:nvPicPr>
        <p:blipFill>
          <a:blip r:embed="rId2"/>
          <a:stretch>
            <a:fillRect/>
          </a:stretch>
        </p:blipFill>
        <p:spPr>
          <a:xfrm>
            <a:off x="7489905" y="2679428"/>
            <a:ext cx="3820425" cy="3097812"/>
          </a:xfrm>
          <a:prstGeom prst="rect">
            <a:avLst/>
          </a:prstGeom>
        </p:spPr>
      </p:pic>
      <p:sp>
        <p:nvSpPr>
          <p:cNvPr id="8" name="TextBox 7">
            <a:extLst>
              <a:ext uri="{FF2B5EF4-FFF2-40B4-BE49-F238E27FC236}">
                <a16:creationId xmlns:a16="http://schemas.microsoft.com/office/drawing/2014/main" id="{853EE9BF-29BB-893D-1686-013DFA5796C2}"/>
              </a:ext>
            </a:extLst>
          </p:cNvPr>
          <p:cNvSpPr txBox="1"/>
          <p:nvPr/>
        </p:nvSpPr>
        <p:spPr>
          <a:xfrm>
            <a:off x="6477000" y="6025231"/>
            <a:ext cx="5119735" cy="369332"/>
          </a:xfrm>
          <a:prstGeom prst="rect">
            <a:avLst/>
          </a:prstGeom>
          <a:noFill/>
        </p:spPr>
        <p:txBody>
          <a:bodyPr wrap="none" rtlCol="0">
            <a:spAutoFit/>
          </a:bodyPr>
          <a:lstStyle/>
          <a:p>
            <a:r>
              <a:rPr lang="en-US" dirty="0"/>
              <a:t>Possible Responses: Never, Rarely, Sometimes, Often</a:t>
            </a:r>
          </a:p>
        </p:txBody>
      </p:sp>
    </p:spTree>
    <p:extLst>
      <p:ext uri="{BB962C8B-B14F-4D97-AF65-F5344CB8AC3E}">
        <p14:creationId xmlns:p14="http://schemas.microsoft.com/office/powerpoint/2010/main" val="20995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327843-2234-FD4B-8B1B-E62A4EDD2B5A}"/>
              </a:ext>
            </a:extLst>
          </p:cNvPr>
          <p:cNvPicPr>
            <a:picLocks noChangeAspect="1"/>
          </p:cNvPicPr>
          <p:nvPr/>
        </p:nvPicPr>
        <p:blipFill>
          <a:blip r:embed="rId2"/>
          <a:stretch>
            <a:fillRect/>
          </a:stretch>
        </p:blipFill>
        <p:spPr>
          <a:xfrm>
            <a:off x="1938487" y="643466"/>
            <a:ext cx="8315026" cy="5571067"/>
          </a:xfrm>
          <a:prstGeom prst="rect">
            <a:avLst/>
          </a:prstGeom>
        </p:spPr>
      </p:pic>
    </p:spTree>
    <p:extLst>
      <p:ext uri="{BB962C8B-B14F-4D97-AF65-F5344CB8AC3E}">
        <p14:creationId xmlns:p14="http://schemas.microsoft.com/office/powerpoint/2010/main" val="323168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C838-419D-A320-939B-B830BDB03E4B}"/>
              </a:ext>
            </a:extLst>
          </p:cNvPr>
          <p:cNvSpPr>
            <a:spLocks noGrp="1"/>
          </p:cNvSpPr>
          <p:nvPr>
            <p:ph type="title"/>
          </p:nvPr>
        </p:nvSpPr>
        <p:spPr>
          <a:xfrm>
            <a:off x="0" y="3513932"/>
            <a:ext cx="3143250" cy="2601119"/>
          </a:xfrm>
        </p:spPr>
        <p:txBody>
          <a:bodyPr anchor="t">
            <a:normAutofit/>
          </a:bodyPr>
          <a:lstStyle/>
          <a:p>
            <a:pPr algn="ctr"/>
            <a:r>
              <a:rPr lang="en-US" sz="3200" dirty="0"/>
              <a:t>Features of Distributions</a:t>
            </a:r>
          </a:p>
        </p:txBody>
      </p:sp>
      <p:pic>
        <p:nvPicPr>
          <p:cNvPr id="7" name="Graphic 6" descr="Bar chart">
            <a:extLst>
              <a:ext uri="{FF2B5EF4-FFF2-40B4-BE49-F238E27FC236}">
                <a16:creationId xmlns:a16="http://schemas.microsoft.com/office/drawing/2014/main" id="{A24949B9-7196-14B2-6760-43F0BB29F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5926" y="2429668"/>
            <a:ext cx="914400" cy="914400"/>
          </a:xfrm>
          <a:prstGeom prst="rect">
            <a:avLst/>
          </a:prstGeom>
        </p:spPr>
      </p:pic>
      <p:sp>
        <p:nvSpPr>
          <p:cNvPr id="3" name="Content Placeholder 2">
            <a:extLst>
              <a:ext uri="{FF2B5EF4-FFF2-40B4-BE49-F238E27FC236}">
                <a16:creationId xmlns:a16="http://schemas.microsoft.com/office/drawing/2014/main" id="{1BE77A37-4E8C-D029-B59B-07E4F0EE31A8}"/>
              </a:ext>
            </a:extLst>
          </p:cNvPr>
          <p:cNvSpPr>
            <a:spLocks noGrp="1"/>
          </p:cNvSpPr>
          <p:nvPr>
            <p:ph idx="1"/>
          </p:nvPr>
        </p:nvSpPr>
        <p:spPr>
          <a:xfrm>
            <a:off x="3048000" y="730249"/>
            <a:ext cx="8305799" cy="5803901"/>
          </a:xfrm>
        </p:spPr>
        <p:txBody>
          <a:bodyPr anchor="ctr">
            <a:normAutofit lnSpcReduction="10000"/>
          </a:bodyPr>
          <a:lstStyle/>
          <a:p>
            <a:r>
              <a:rPr lang="en-US" sz="2000" dirty="0"/>
              <a:t>A </a:t>
            </a:r>
            <a:r>
              <a:rPr lang="en-US" sz="2000" b="1" dirty="0"/>
              <a:t>distribution</a:t>
            </a:r>
            <a:r>
              <a:rPr lang="en-US" sz="2000" dirty="0"/>
              <a:t> of a variable gives (a) the values that occur and (b) how often each value occurs</a:t>
            </a:r>
          </a:p>
          <a:p>
            <a:pPr marL="0" indent="0">
              <a:buNone/>
            </a:pPr>
            <a:endParaRPr lang="en-US" sz="2000" dirty="0"/>
          </a:p>
          <a:p>
            <a:pPr marL="0" indent="0">
              <a:buNone/>
            </a:pPr>
            <a:r>
              <a:rPr lang="en-US" sz="2000" b="1" u="sng" dirty="0"/>
              <a:t>Features of A Distribution</a:t>
            </a:r>
          </a:p>
          <a:p>
            <a:pPr marL="0" indent="0">
              <a:buNone/>
            </a:pPr>
            <a:r>
              <a:rPr lang="en-US" sz="2000" b="1" dirty="0"/>
              <a:t>Categorical Variables:</a:t>
            </a:r>
          </a:p>
          <a:p>
            <a:r>
              <a:rPr lang="en-US" sz="2000" b="1" dirty="0"/>
              <a:t>Modal category </a:t>
            </a:r>
            <a:r>
              <a:rPr lang="en-US" sz="2000" dirty="0"/>
              <a:t>– the category with the highest frequency</a:t>
            </a:r>
          </a:p>
          <a:p>
            <a:pPr marL="0" indent="0">
              <a:buNone/>
            </a:pPr>
            <a:endParaRPr lang="en-US" sz="2000" b="1" dirty="0"/>
          </a:p>
          <a:p>
            <a:pPr marL="0" indent="0">
              <a:buNone/>
            </a:pPr>
            <a:r>
              <a:rPr lang="en-US" sz="2000" b="1" dirty="0"/>
              <a:t>Quantitative Variables:</a:t>
            </a:r>
          </a:p>
          <a:p>
            <a:r>
              <a:rPr lang="en-US" sz="2000" b="1" dirty="0"/>
              <a:t>Shape</a:t>
            </a:r>
            <a:r>
              <a:rPr lang="en-US" sz="2000" dirty="0"/>
              <a:t> – do observations cluster into certain areas, are values spread out or more densely packed together?</a:t>
            </a:r>
          </a:p>
          <a:p>
            <a:endParaRPr lang="en-US" sz="2000" b="1" dirty="0"/>
          </a:p>
          <a:p>
            <a:r>
              <a:rPr lang="en-US" sz="2000" b="1" dirty="0"/>
              <a:t>Center</a:t>
            </a:r>
            <a:r>
              <a:rPr lang="en-US" sz="2000" dirty="0"/>
              <a:t> – where is the middle point on the distribution, where does a typical value fall?</a:t>
            </a:r>
            <a:endParaRPr lang="en-US" sz="2000" b="1" dirty="0"/>
          </a:p>
          <a:p>
            <a:endParaRPr lang="en-US" sz="2000" b="1" dirty="0"/>
          </a:p>
          <a:p>
            <a:r>
              <a:rPr lang="en-US" sz="2000" b="1" dirty="0"/>
              <a:t>Variability</a:t>
            </a:r>
            <a:r>
              <a:rPr lang="en-US" sz="2000" dirty="0"/>
              <a:t> – how tightly to observations cluster around the center of the distribution </a:t>
            </a:r>
          </a:p>
        </p:txBody>
      </p:sp>
    </p:spTree>
    <p:extLst>
      <p:ext uri="{BB962C8B-B14F-4D97-AF65-F5344CB8AC3E}">
        <p14:creationId xmlns:p14="http://schemas.microsoft.com/office/powerpoint/2010/main" val="10966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7931-7E6D-2752-3470-1130A2671C60}"/>
              </a:ext>
            </a:extLst>
          </p:cNvPr>
          <p:cNvSpPr>
            <a:spLocks noGrp="1"/>
          </p:cNvSpPr>
          <p:nvPr>
            <p:ph type="title"/>
          </p:nvPr>
        </p:nvSpPr>
        <p:spPr/>
        <p:txBody>
          <a:bodyPr/>
          <a:lstStyle/>
          <a:p>
            <a:r>
              <a:rPr lang="en-US" dirty="0"/>
              <a:t>Displaying Distributions: Frequency Tables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BC55B-314A-1FBB-D20E-C5A204950191}"/>
                  </a:ext>
                </a:extLst>
              </p:cNvPr>
              <p:cNvSpPr>
                <a:spLocks noGrp="1"/>
              </p:cNvSpPr>
              <p:nvPr>
                <p:ph idx="1"/>
              </p:nvPr>
            </p:nvSpPr>
            <p:spPr>
              <a:xfrm>
                <a:off x="838200" y="1825625"/>
                <a:ext cx="4686300" cy="4351338"/>
              </a:xfrm>
            </p:spPr>
            <p:txBody>
              <a:bodyPr>
                <a:normAutofit fontScale="70000" lnSpcReduction="20000"/>
              </a:bodyPr>
              <a:lstStyle/>
              <a:p>
                <a:r>
                  <a:rPr lang="en-US" b="1" dirty="0"/>
                  <a:t>Frequency table – </a:t>
                </a:r>
                <a:r>
                  <a:rPr lang="en-US" dirty="0"/>
                  <a:t>a table listing the distinct values of variable together with the number of observations of each value</a:t>
                </a:r>
              </a:p>
              <a:p>
                <a:endParaRPr lang="en-US" b="1" dirty="0"/>
              </a:p>
              <a:p>
                <a:r>
                  <a:rPr lang="en-US" b="1" dirty="0"/>
                  <a:t>Frequency</a:t>
                </a:r>
                <a:r>
                  <a:rPr lang="en-US" dirty="0"/>
                  <a:t> – the number of times a value occurs</a:t>
                </a:r>
              </a:p>
              <a:p>
                <a:endParaRPr lang="en-US" dirty="0"/>
              </a:p>
              <a:p>
                <a:r>
                  <a:rPr lang="en-US" b="1" dirty="0"/>
                  <a:t>Relative Frequency</a:t>
                </a:r>
                <a:r>
                  <a:rPr lang="en-US" dirty="0"/>
                  <a:t> – the proportion of observations that assume a given value</a:t>
                </a:r>
              </a:p>
              <a:p>
                <a:pPr marL="0" indent="0">
                  <a:buNone/>
                </a:pPr>
                <a:r>
                  <a:rPr lang="en-US" dirty="0"/>
                  <a:t>	</a:t>
                </a:r>
                <a14:m>
                  <m:oMath xmlns:m="http://schemas.openxmlformats.org/officeDocument/2006/math">
                    <m:r>
                      <m:rPr>
                        <m:sty m:val="p"/>
                      </m:rPr>
                      <a:rPr lang="en-US" sz="3400" b="0" i="0" smtClean="0">
                        <a:latin typeface="Cambria Math" panose="02040503050406030204" pitchFamily="18" charset="0"/>
                      </a:rPr>
                      <m:t>RF</m:t>
                    </m:r>
                    <m:r>
                      <a:rPr lang="en-US" sz="3400" b="0" i="0" smtClean="0">
                        <a:latin typeface="Cambria Math" panose="02040503050406030204" pitchFamily="18" charset="0"/>
                      </a:rPr>
                      <m:t>= </m:t>
                    </m:r>
                    <m:f>
                      <m:fPr>
                        <m:ctrlPr>
                          <a:rPr lang="en-US" sz="3400" i="1" smtClean="0">
                            <a:latin typeface="Cambria Math" panose="02040503050406030204" pitchFamily="18" charset="0"/>
                          </a:rPr>
                        </m:ctrlPr>
                      </m:fPr>
                      <m:num>
                        <m:r>
                          <a:rPr lang="en-US" sz="3400" b="0" i="1" smtClean="0">
                            <a:latin typeface="Cambria Math" panose="02040503050406030204" pitchFamily="18" charset="0"/>
                          </a:rPr>
                          <m:t>𝑓</m:t>
                        </m:r>
                      </m:num>
                      <m:den>
                        <m:r>
                          <a:rPr lang="en-US" sz="3400" b="0" i="1" smtClean="0">
                            <a:latin typeface="Cambria Math" panose="02040503050406030204" pitchFamily="18" charset="0"/>
                          </a:rPr>
                          <m:t>𝑛</m:t>
                        </m:r>
                      </m:den>
                    </m:f>
                    <m:r>
                      <a:rPr lang="en-US" sz="3400" b="0" i="1" smtClean="0">
                        <a:latin typeface="Cambria Math" panose="02040503050406030204" pitchFamily="18" charset="0"/>
                      </a:rPr>
                      <m:t>,</m:t>
                    </m:r>
                  </m:oMath>
                </a14:m>
                <a:endParaRPr lang="en-US" dirty="0"/>
              </a:p>
              <a:p>
                <a:r>
                  <a:rPr lang="en-US" b="1" dirty="0"/>
                  <a:t>Cumulative Relative Frequency </a:t>
                </a:r>
                <a:r>
                  <a:rPr lang="en-US" dirty="0"/>
                  <a:t>- the proportion of observations </a:t>
                </a:r>
                <a:r>
                  <a:rPr lang="en-US" u="sng" dirty="0"/>
                  <a:t>equal to or less than</a:t>
                </a:r>
                <a:r>
                  <a:rPr lang="en-US" dirty="0"/>
                  <a:t> a given value (more on this later)</a:t>
                </a:r>
              </a:p>
            </p:txBody>
          </p:sp>
        </mc:Choice>
        <mc:Fallback xmlns="">
          <p:sp>
            <p:nvSpPr>
              <p:cNvPr id="3" name="Content Placeholder 2">
                <a:extLst>
                  <a:ext uri="{FF2B5EF4-FFF2-40B4-BE49-F238E27FC236}">
                    <a16:creationId xmlns:a16="http://schemas.microsoft.com/office/drawing/2014/main" id="{F62BC55B-314A-1FBB-D20E-C5A204950191}"/>
                  </a:ext>
                </a:extLst>
              </p:cNvPr>
              <p:cNvSpPr>
                <a:spLocks noGrp="1" noRot="1" noChangeAspect="1" noMove="1" noResize="1" noEditPoints="1" noAdjustHandles="1" noChangeArrowheads="1" noChangeShapeType="1" noTextEdit="1"/>
              </p:cNvSpPr>
              <p:nvPr>
                <p:ph idx="1"/>
              </p:nvPr>
            </p:nvSpPr>
            <p:spPr>
              <a:xfrm>
                <a:off x="838200" y="1825625"/>
                <a:ext cx="4686300" cy="4351338"/>
              </a:xfrm>
              <a:blipFill>
                <a:blip r:embed="rId2"/>
                <a:stretch>
                  <a:fillRect l="-1172" t="-2521" r="-208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16CEE11-2CF1-DEAD-BC8D-9BB706DE1AB6}"/>
              </a:ext>
            </a:extLst>
          </p:cNvPr>
          <p:cNvSpPr txBox="1"/>
          <p:nvPr/>
        </p:nvSpPr>
        <p:spPr>
          <a:xfrm>
            <a:off x="6873497" y="1506022"/>
            <a:ext cx="4392100" cy="369332"/>
          </a:xfrm>
          <a:prstGeom prst="rect">
            <a:avLst/>
          </a:prstGeom>
          <a:noFill/>
        </p:spPr>
        <p:txBody>
          <a:bodyPr wrap="none" rtlCol="0">
            <a:spAutoFit/>
          </a:bodyPr>
          <a:lstStyle/>
          <a:p>
            <a:r>
              <a:rPr lang="en-US" dirty="0"/>
              <a:t>Ex. Are teens distracted by their cell phones?</a:t>
            </a:r>
          </a:p>
        </p:txBody>
      </p:sp>
      <p:sp>
        <p:nvSpPr>
          <p:cNvPr id="6" name="TextBox 5">
            <a:extLst>
              <a:ext uri="{FF2B5EF4-FFF2-40B4-BE49-F238E27FC236}">
                <a16:creationId xmlns:a16="http://schemas.microsoft.com/office/drawing/2014/main" id="{7CCE2FF9-7536-5C89-D055-D6807D532711}"/>
              </a:ext>
            </a:extLst>
          </p:cNvPr>
          <p:cNvSpPr txBox="1"/>
          <p:nvPr/>
        </p:nvSpPr>
        <p:spPr>
          <a:xfrm>
            <a:off x="6455303" y="4492364"/>
            <a:ext cx="5045612" cy="523220"/>
          </a:xfrm>
          <a:prstGeom prst="rect">
            <a:avLst/>
          </a:prstGeom>
          <a:noFill/>
        </p:spPr>
        <p:txBody>
          <a:bodyPr wrap="square" rtlCol="0">
            <a:spAutoFit/>
          </a:bodyPr>
          <a:lstStyle/>
          <a:p>
            <a:r>
              <a:rPr lang="en-US" sz="1400" dirty="0"/>
              <a:t>Ex. </a:t>
            </a:r>
            <a:r>
              <a:rPr lang="en-US" sz="1400" dirty="0" err="1"/>
              <a:t>Mendels</a:t>
            </a:r>
            <a:r>
              <a:rPr lang="en-US" sz="1400" dirty="0"/>
              <a:t> Pea Plants - In one of Gregor Mendel’s classic studies, </a:t>
            </a:r>
          </a:p>
          <a:p>
            <a:r>
              <a:rPr lang="en-US" sz="1400" dirty="0"/>
              <a:t>he bred 8023 pea plants and observed the color of the pea pods. </a:t>
            </a:r>
          </a:p>
        </p:txBody>
      </p:sp>
      <p:pic>
        <p:nvPicPr>
          <p:cNvPr id="7" name="Picture 6">
            <a:extLst>
              <a:ext uri="{FF2B5EF4-FFF2-40B4-BE49-F238E27FC236}">
                <a16:creationId xmlns:a16="http://schemas.microsoft.com/office/drawing/2014/main" id="{7747518D-2983-9589-ADFC-D914C94612B9}"/>
              </a:ext>
            </a:extLst>
          </p:cNvPr>
          <p:cNvPicPr>
            <a:picLocks noChangeAspect="1"/>
          </p:cNvPicPr>
          <p:nvPr/>
        </p:nvPicPr>
        <p:blipFill>
          <a:blip r:embed="rId3"/>
          <a:stretch>
            <a:fillRect/>
          </a:stretch>
        </p:blipFill>
        <p:spPr>
          <a:xfrm>
            <a:off x="6873497" y="5015584"/>
            <a:ext cx="4359220" cy="1477291"/>
          </a:xfrm>
          <a:prstGeom prst="rect">
            <a:avLst/>
          </a:prstGeom>
        </p:spPr>
      </p:pic>
      <p:pic>
        <p:nvPicPr>
          <p:cNvPr id="9" name="Picture 8">
            <a:extLst>
              <a:ext uri="{FF2B5EF4-FFF2-40B4-BE49-F238E27FC236}">
                <a16:creationId xmlns:a16="http://schemas.microsoft.com/office/drawing/2014/main" id="{A726F141-28A4-5B62-1A80-B214989D15D2}"/>
              </a:ext>
            </a:extLst>
          </p:cNvPr>
          <p:cNvPicPr>
            <a:picLocks noChangeAspect="1"/>
          </p:cNvPicPr>
          <p:nvPr/>
        </p:nvPicPr>
        <p:blipFill>
          <a:blip r:embed="rId4"/>
          <a:stretch>
            <a:fillRect/>
          </a:stretch>
        </p:blipFill>
        <p:spPr>
          <a:xfrm>
            <a:off x="5661891" y="1887427"/>
            <a:ext cx="6358151" cy="2477747"/>
          </a:xfrm>
          <a:prstGeom prst="rect">
            <a:avLst/>
          </a:prstGeom>
        </p:spPr>
      </p:pic>
    </p:spTree>
    <p:extLst>
      <p:ext uri="{BB962C8B-B14F-4D97-AF65-F5344CB8AC3E}">
        <p14:creationId xmlns:p14="http://schemas.microsoft.com/office/powerpoint/2010/main" val="330721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5132-6122-451D-8580-53616DB7E95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dirty="0">
                <a:solidFill>
                  <a:schemeClr val="tx1"/>
                </a:solidFill>
                <a:latin typeface="+mj-lt"/>
                <a:ea typeface="+mj-ea"/>
                <a:cs typeface="+mj-cs"/>
              </a:rPr>
              <a:t>Try it out: Computing Frequencies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933D906-CF81-5AD4-2902-D9DD0E0EF8B7}"/>
                  </a:ext>
                </a:extLst>
              </p:cNvPr>
              <p:cNvSpPr txBox="1">
                <a:spLocks/>
              </p:cNvSpPr>
              <p:nvPr/>
            </p:nvSpPr>
            <p:spPr>
              <a:xfrm>
                <a:off x="838199" y="2686323"/>
                <a:ext cx="4783697" cy="343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2000" dirty="0"/>
              </a:p>
              <a:p>
                <a:pPr marL="0"/>
                <a:r>
                  <a:rPr lang="en-US" sz="2400" dirty="0"/>
                  <a:t>Roll a six-sided die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=10</m:t>
                    </m:r>
                  </m:oMath>
                </a14:m>
                <a:r>
                  <a:rPr lang="en-US" sz="2400" dirty="0"/>
                  <a:t> times and record the number rolled each time</a:t>
                </a:r>
                <a:endParaRPr lang="en-US" sz="2000" dirty="0"/>
              </a:p>
              <a:p>
                <a:pPr marL="0"/>
                <a:endParaRPr lang="en-US" sz="2000" dirty="0"/>
              </a:p>
              <a:p>
                <a:pPr marL="0"/>
                <a:r>
                  <a:rPr lang="en-US" sz="2400" dirty="0"/>
                  <a:t>Data = 1,2,3,3,4,4,4,5,6,6</a:t>
                </a:r>
                <a:endParaRPr lang="en-US" sz="2000" dirty="0"/>
              </a:p>
              <a:p>
                <a:endParaRPr lang="en-US" sz="2000" dirty="0"/>
              </a:p>
              <a:p>
                <a:endParaRPr lang="en-US" sz="2000" dirty="0"/>
              </a:p>
              <a:p>
                <a:endParaRPr lang="en-US" sz="2000" dirty="0"/>
              </a:p>
            </p:txBody>
          </p:sp>
        </mc:Choice>
        <mc:Fallback xmlns="">
          <p:sp>
            <p:nvSpPr>
              <p:cNvPr id="4" name="Content Placeholder 2">
                <a:extLst>
                  <a:ext uri="{FF2B5EF4-FFF2-40B4-BE49-F238E27FC236}">
                    <a16:creationId xmlns:a16="http://schemas.microsoft.com/office/drawing/2014/main" id="{C933D906-CF81-5AD4-2902-D9DD0E0EF8B7}"/>
                  </a:ext>
                </a:extLst>
              </p:cNvPr>
              <p:cNvSpPr txBox="1">
                <a:spLocks noRot="1" noChangeAspect="1" noMove="1" noResize="1" noEditPoints="1" noAdjustHandles="1" noChangeArrowheads="1" noChangeShapeType="1" noTextEdit="1"/>
              </p:cNvSpPr>
              <p:nvPr/>
            </p:nvSpPr>
            <p:spPr>
              <a:xfrm>
                <a:off x="838199" y="2686323"/>
                <a:ext cx="4783697" cy="3433583"/>
              </a:xfrm>
              <a:prstGeom prst="rect">
                <a:avLst/>
              </a:prstGeom>
              <a:blipFill>
                <a:blip r:embed="rId2"/>
                <a:stretch>
                  <a:fillRect l="-1911"/>
                </a:stretch>
              </a:blipFill>
            </p:spPr>
            <p:txBody>
              <a:bodyPr/>
              <a:lstStyle/>
              <a:p>
                <a:r>
                  <a:rPr lang="en-US">
                    <a:noFill/>
                  </a:rPr>
                  <a:t> </a:t>
                </a:r>
              </a:p>
            </p:txBody>
          </p:sp>
        </mc:Fallback>
      </mc:AlternateContent>
      <p:pic>
        <p:nvPicPr>
          <p:cNvPr id="5" name="Picture 2" descr="Beer die - EUSwiki">
            <a:extLst>
              <a:ext uri="{FF2B5EF4-FFF2-40B4-BE49-F238E27FC236}">
                <a16:creationId xmlns:a16="http://schemas.microsoft.com/office/drawing/2014/main" id="{98F16938-2ED7-9FB6-1FC2-1BF322196D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76159" y="2927927"/>
            <a:ext cx="3077639" cy="312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77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965</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2 Describing and Visualizing Distributions </vt:lpstr>
      <vt:lpstr>Review</vt:lpstr>
      <vt:lpstr>Warm Up</vt:lpstr>
      <vt:lpstr>Recap:</vt:lpstr>
      <vt:lpstr>Descriptive statistics</vt:lpstr>
      <vt:lpstr>PowerPoint Presentation</vt:lpstr>
      <vt:lpstr>Features of Distributions</vt:lpstr>
      <vt:lpstr>Displaying Distributions: Frequency Tables</vt:lpstr>
      <vt:lpstr>Try it out: Computing Frequencies </vt:lpstr>
      <vt:lpstr>Visualizing Distributions of Categorical Data</vt:lpstr>
      <vt:lpstr>PowerPoint Presentation</vt:lpstr>
      <vt:lpstr>Frequency Tables for Continuous Variables</vt:lpstr>
      <vt:lpstr>Example: Old Faithful Eruption Times</vt:lpstr>
      <vt:lpstr>Old Faithful Eruption Times: Frequency Table</vt:lpstr>
      <vt:lpstr>Visualizing Distributions: Quantitative Variables </vt:lpstr>
      <vt:lpstr>PowerPoint Presentation</vt:lpstr>
      <vt:lpstr>Example: MPG and Engine Cylinders</vt:lpstr>
      <vt:lpstr>PowerPoint Presentation</vt:lpstr>
      <vt:lpstr>Visualizing Distributions: Quantitative Variables </vt:lpstr>
      <vt:lpstr>Example: MPG</vt:lpstr>
      <vt:lpstr>Try it out: Stem and leaf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323</cp:revision>
  <dcterms:created xsi:type="dcterms:W3CDTF">2023-08-05T23:57:41Z</dcterms:created>
  <dcterms:modified xsi:type="dcterms:W3CDTF">2023-08-23T17:37:51Z</dcterms:modified>
</cp:coreProperties>
</file>