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4" r:id="rId3"/>
    <p:sldId id="345" r:id="rId4"/>
    <p:sldId id="346" r:id="rId5"/>
    <p:sldId id="348" r:id="rId6"/>
    <p:sldId id="339" r:id="rId7"/>
    <p:sldId id="347" r:id="rId8"/>
    <p:sldId id="349" r:id="rId9"/>
    <p:sldId id="350" r:id="rId10"/>
    <p:sldId id="352" r:id="rId11"/>
    <p:sldId id="351" r:id="rId12"/>
    <p:sldId id="357" r:id="rId13"/>
    <p:sldId id="362" r:id="rId14"/>
    <p:sldId id="358" r:id="rId15"/>
    <p:sldId id="3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2/28/2024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2/28/2024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dirty="0"/>
                  <a:t>Lecture 15</a:t>
                </a:r>
                <a:br>
                  <a:rPr lang="en-US" dirty="0"/>
                </a:br>
                <a:r>
                  <a:rPr lang="en-US" dirty="0"/>
                  <a:t>The Central Limit Theorem</a:t>
                </a:r>
                <a:br>
                  <a:rPr lang="en-US" dirty="0"/>
                </a:br>
                <a:r>
                  <a:rPr lang="en-US" dirty="0"/>
                  <a:t>Sampling Distributions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br>
                  <a:rPr lang="en-US" dirty="0"/>
                </a:br>
                <a:br>
                  <a:rPr lang="en-US" dirty="0"/>
                </a:br>
                <a:endParaRPr lang="en-US" dirty="0"/>
              </a:p>
            </p:txBody>
          </p:sp>
        </mc:Choice>
        <mc:Fallback xmlns="">
          <p:sp>
            <p:nvSpPr>
              <p:cNvPr id="2" name="Title 1">
                <a:extLst>
                  <a:ext uri="{FF2B5EF4-FFF2-40B4-BE49-F238E27FC236}">
                    <a16:creationId xmlns:a16="http://schemas.microsoft.com/office/drawing/2014/main" id="{02EED9DA-382E-3F49-9A16-F5642CACFF74}"/>
                  </a:ext>
                </a:extLst>
              </p:cNvPr>
              <p:cNvSpPr>
                <a:spLocks noGrp="1" noRot="1" noChangeAspect="1" noMove="1" noResize="1" noEditPoints="1" noAdjustHandles="1" noChangeArrowheads="1" noChangeShapeType="1" noTextEdit="1"/>
              </p:cNvSpPr>
              <p:nvPr>
                <p:ph type="ctrTitle"/>
              </p:nvPr>
            </p:nvSpPr>
            <p:spPr>
              <a:xfrm>
                <a:off x="1524000" y="1122362"/>
                <a:ext cx="9144000" cy="4659601"/>
              </a:xfrm>
              <a:blipFill>
                <a:blip r:embed="rId2"/>
                <a:stretch>
                  <a:fillRect l="-1733" t="-2749" r="-3333"/>
                </a:stretch>
              </a:blipFill>
            </p:spPr>
            <p:txBody>
              <a:bodyPr/>
              <a:lstStyle/>
              <a:p>
                <a:r>
                  <a:rPr lang="en-US">
                    <a:noFill/>
                  </a:rPr>
                  <a:t> </a:t>
                </a:r>
              </a:p>
            </p:txBody>
          </p:sp>
        </mc:Fallback>
      </mc:AlternateContent>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8583-8139-834B-96F9-753EA0E5F6CB}"/>
              </a:ext>
            </a:extLst>
          </p:cNvPr>
          <p:cNvSpPr>
            <a:spLocks noGrp="1"/>
          </p:cNvSpPr>
          <p:nvPr>
            <p:ph type="title"/>
          </p:nvPr>
        </p:nvSpPr>
        <p:spPr/>
        <p:txBody>
          <a:bodyPr/>
          <a:lstStyle/>
          <a:p>
            <a:r>
              <a:rPr lang="en-US" dirty="0"/>
              <a:t>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8E46E8-F51C-0429-81E5-6E5CAF9BB51D}"/>
                  </a:ext>
                </a:extLst>
              </p:cNvPr>
              <p:cNvSpPr>
                <a:spLocks noGrp="1"/>
              </p:cNvSpPr>
              <p:nvPr>
                <p:ph idx="1"/>
              </p:nvPr>
            </p:nvSpPr>
            <p:spPr/>
            <p:txBody>
              <a:bodyPr>
                <a:normAutofit fontScale="92500" lnSpcReduction="20000"/>
              </a:bodyPr>
              <a:lstStyle/>
              <a:p>
                <a:pPr marL="0" indent="0">
                  <a:buNone/>
                </a:pPr>
                <a:r>
                  <a:rPr lang="en-US" b="1" dirty="0"/>
                  <a:t>Estimation</a:t>
                </a:r>
                <a:r>
                  <a:rPr lang="en-US" dirty="0"/>
                  <a:t> is a type of statistical inference where we use our statistic to estimate a parameter</a:t>
                </a:r>
              </a:p>
              <a:p>
                <a:endParaRPr lang="en-US" dirty="0"/>
              </a:p>
              <a:p>
                <a:r>
                  <a:rPr lang="en-US" dirty="0"/>
                  <a:t>We can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(the means of a sample of </a:t>
                </a:r>
                <a14:m>
                  <m:oMath xmlns:m="http://schemas.openxmlformats.org/officeDocument/2006/math">
                    <m:r>
                      <a:rPr lang="en-US" b="0" i="1" smtClean="0">
                        <a:latin typeface="Cambria Math" panose="02040503050406030204" pitchFamily="18" charset="0"/>
                      </a:rPr>
                      <m:t>𝑛</m:t>
                    </m:r>
                  </m:oMath>
                </a14:m>
                <a:r>
                  <a:rPr lang="en-US" dirty="0"/>
                  <a:t> observations) to estimate the mean of single observation (</a:t>
                </a:r>
                <a:r>
                  <a:rPr lang="en-US" dirty="0" err="1"/>
                  <a:t>i.e</a:t>
                </a:r>
                <a:r>
                  <a:rPr lang="en-US" dirty="0"/>
                  <a:t> </a:t>
                </a:r>
                <a14:m>
                  <m:oMath xmlns:m="http://schemas.openxmlformats.org/officeDocument/2006/math">
                    <m:r>
                      <a:rPr lang="en-US" b="0" i="1" smtClean="0">
                        <a:latin typeface="Cambria Math" panose="02040503050406030204" pitchFamily="18" charset="0"/>
                      </a:rPr>
                      <m:t>𝜇</m:t>
                    </m:r>
                  </m:oMath>
                </a14:m>
                <a:r>
                  <a:rPr lang="en-US" dirty="0"/>
                  <a:t>) </a:t>
                </a:r>
              </a:p>
              <a:p>
                <a:endParaRPr lang="en-US" dirty="0"/>
              </a:p>
              <a:p>
                <a:r>
                  <a:rPr lang="en-US" dirty="0"/>
                  <a:t>We can use </a:t>
                </a:r>
                <a14:m>
                  <m:oMath xmlns:m="http://schemas.openxmlformats.org/officeDocument/2006/math">
                    <m:r>
                      <a:rPr lang="en-US" b="0" i="1" smtClean="0">
                        <a:latin typeface="Cambria Math" panose="02040503050406030204" pitchFamily="18" charset="0"/>
                      </a:rPr>
                      <m:t>𝑠</m:t>
                    </m:r>
                  </m:oMath>
                </a14:m>
                <a:r>
                  <a:rPr lang="en-US" dirty="0"/>
                  <a:t> (the standard deviation of the observations a sample of </a:t>
                </a:r>
                <a14:m>
                  <m:oMath xmlns:m="http://schemas.openxmlformats.org/officeDocument/2006/math">
                    <m:r>
                      <a:rPr lang="en-US" b="0" i="1" smtClean="0">
                        <a:latin typeface="Cambria Math" panose="02040503050406030204" pitchFamily="18" charset="0"/>
                      </a:rPr>
                      <m:t>𝑛</m:t>
                    </m:r>
                  </m:oMath>
                </a14:m>
                <a:r>
                  <a:rPr lang="en-US" dirty="0"/>
                  <a:t> observations) to estimate the standard deviation of a single observation (</a:t>
                </a:r>
                <a:r>
                  <a:rPr lang="en-US" dirty="0" err="1"/>
                  <a:t>i.e</a:t>
                </a:r>
                <a:r>
                  <a:rPr lang="en-US" dirty="0"/>
                  <a:t>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oMath>
                </a14:m>
                <a:endParaRPr lang="en-US" dirty="0"/>
              </a:p>
              <a:p>
                <a:endParaRPr lang="en-US" dirty="0"/>
              </a:p>
              <a:p>
                <a:r>
                  <a:rPr lang="en-US" dirty="0"/>
                  <a:t>We can use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(the proportion of observations that are a “success” in a sample of </a:t>
                </a:r>
                <a14:m>
                  <m:oMath xmlns:m="http://schemas.openxmlformats.org/officeDocument/2006/math">
                    <m:r>
                      <a:rPr lang="en-US" b="0" i="1" smtClean="0">
                        <a:latin typeface="Cambria Math" panose="02040503050406030204" pitchFamily="18" charset="0"/>
                      </a:rPr>
                      <m:t>𝑛</m:t>
                    </m:r>
                  </m:oMath>
                </a14:m>
                <a:r>
                  <a:rPr lang="en-US" dirty="0"/>
                  <a:t> observations) to estimate the probability of success (</a:t>
                </a:r>
                <a:r>
                  <a:rPr lang="en-US" dirty="0" err="1"/>
                  <a:t>i.e</a:t>
                </a:r>
                <a:r>
                  <a:rPr lang="en-US" dirty="0"/>
                  <a:t> </a:t>
                </a:r>
                <a14:m>
                  <m:oMath xmlns:m="http://schemas.openxmlformats.org/officeDocument/2006/math">
                    <m:r>
                      <a:rPr lang="en-US" b="0" i="1" smtClean="0">
                        <a:latin typeface="Cambria Math" panose="02040503050406030204" pitchFamily="18" charset="0"/>
                      </a:rPr>
                      <m:t>𝑝</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2F8E46E8-F51C-0429-81E5-6E5CAF9BB51D}"/>
                  </a:ext>
                </a:extLst>
              </p:cNvPr>
              <p:cNvSpPr>
                <a:spLocks noGrp="1" noRot="1" noChangeAspect="1" noMove="1" noResize="1" noEditPoints="1" noAdjustHandles="1" noChangeArrowheads="1" noChangeShapeType="1" noTextEdit="1"/>
              </p:cNvSpPr>
              <p:nvPr>
                <p:ph idx="1"/>
              </p:nvPr>
            </p:nvSpPr>
            <p:spPr>
              <a:blipFill>
                <a:blip r:embed="rId2"/>
                <a:stretch>
                  <a:fillRect l="-1043" t="-3501" b="-280"/>
                </a:stretch>
              </a:blipFill>
            </p:spPr>
            <p:txBody>
              <a:bodyPr/>
              <a:lstStyle/>
              <a:p>
                <a:r>
                  <a:rPr lang="en-US">
                    <a:noFill/>
                  </a:rPr>
                  <a:t> </a:t>
                </a:r>
              </a:p>
            </p:txBody>
          </p:sp>
        </mc:Fallback>
      </mc:AlternateContent>
    </p:spTree>
    <p:extLst>
      <p:ext uri="{BB962C8B-B14F-4D97-AF65-F5344CB8AC3E}">
        <p14:creationId xmlns:p14="http://schemas.microsoft.com/office/powerpoint/2010/main" val="102312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4E87-C973-6E5C-B2C4-A2F137528014}"/>
              </a:ext>
            </a:extLst>
          </p:cNvPr>
          <p:cNvSpPr>
            <a:spLocks noGrp="1"/>
          </p:cNvSpPr>
          <p:nvPr>
            <p:ph type="title"/>
          </p:nvPr>
        </p:nvSpPr>
        <p:spPr>
          <a:xfrm>
            <a:off x="219364" y="97271"/>
            <a:ext cx="10515600" cy="1325563"/>
          </a:xfrm>
        </p:spPr>
        <p:txBody>
          <a:bodyPr/>
          <a:lstStyle/>
          <a:p>
            <a:r>
              <a:rPr lang="en-US" dirty="0"/>
              <a:t>Some Technical Points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DA2DCA-8633-5FA6-0153-EDAEEA05E413}"/>
                  </a:ext>
                </a:extLst>
              </p:cNvPr>
              <p:cNvSpPr>
                <a:spLocks noGrp="1"/>
              </p:cNvSpPr>
              <p:nvPr>
                <p:ph idx="1"/>
              </p:nvPr>
            </p:nvSpPr>
            <p:spPr>
              <a:xfrm>
                <a:off x="295564" y="1825625"/>
                <a:ext cx="11684000" cy="4935104"/>
              </a:xfrm>
            </p:spPr>
            <p:txBody>
              <a:bodyPr>
                <a:normAutofit fontScale="92500" lnSpcReduction="10000"/>
              </a:bodyPr>
              <a:lstStyle/>
              <a:p>
                <a:pPr marL="0" indent="0">
                  <a:buNone/>
                </a:pPr>
                <a:r>
                  <a:rPr lang="en-US" dirty="0"/>
                  <a:t>Note that parameters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𝜎</m:t>
                    </m:r>
                  </m:oMath>
                </a14:m>
                <a:r>
                  <a:rPr lang="en-US" dirty="0"/>
                  <a:t> have a couple of interpretations. </a:t>
                </a:r>
              </a:p>
              <a:p>
                <a:pPr lvl="1"/>
                <a:endParaRPr lang="en-US" dirty="0"/>
              </a:p>
              <a:p>
                <a:pPr marL="457200" lvl="1" indent="0">
                  <a:buNone/>
                </a:pPr>
                <a:endParaRPr lang="en-US" dirty="0"/>
              </a:p>
              <a:p>
                <a:r>
                  <a:rPr lang="en-US" dirty="0"/>
                  <a:t>We use the sampling distribution of our statistics to determine how effective they are at estimating the parameters of interest.</a:t>
                </a:r>
              </a:p>
              <a:p>
                <a:pPr lvl="1"/>
                <a:r>
                  <a:rPr lang="en-US" dirty="0"/>
                  <a:t>Both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a:t>
                </a:r>
                <a14:m>
                  <m:oMath xmlns:m="http://schemas.openxmlformats.org/officeDocument/2006/math">
                    <m:r>
                      <a:rPr lang="en-US" b="0" i="1" smtClean="0">
                        <a:latin typeface="Cambria Math" panose="02040503050406030204" pitchFamily="18" charset="0"/>
                      </a:rPr>
                      <m:t>𝑝</m:t>
                    </m:r>
                  </m:oMath>
                </a14:m>
                <a:r>
                  <a:rPr lang="en-US" dirty="0"/>
                  <a:t> are </a:t>
                </a:r>
                <a:r>
                  <a:rPr lang="en-US" b="1" dirty="0"/>
                  <a:t>unbiased </a:t>
                </a:r>
                <a:r>
                  <a:rPr lang="en-US" dirty="0"/>
                  <a:t>estimators</a:t>
                </a:r>
              </a:p>
              <a:p>
                <a:pPr lvl="1"/>
                <a:endParaRPr lang="en-US" dirty="0"/>
              </a:p>
              <a:p>
                <a:pPr lvl="1"/>
                <a:r>
                  <a:rPr lang="en-US" dirty="0"/>
                  <a:t>A </a:t>
                </a:r>
                <a:r>
                  <a:rPr lang="en-US" b="1" dirty="0"/>
                  <a:t>standard error </a:t>
                </a:r>
                <a:r>
                  <a:rPr lang="en-US" dirty="0"/>
                  <a:t>is the standard deviation of a statistic</a:t>
                </a:r>
              </a:p>
              <a:p>
                <a:pPr marL="457200" lvl="1" indent="0">
                  <a:buNone/>
                </a:pPr>
                <a:endParaRPr lang="en-US" dirty="0"/>
              </a:p>
              <a:p>
                <a:pPr lvl="1"/>
                <a:r>
                  <a:rPr lang="en-US" dirty="0"/>
                  <a:t>The central limit theorem implies that (unless </a:t>
                </a:r>
                <a14:m>
                  <m:oMath xmlns:m="http://schemas.openxmlformats.org/officeDocument/2006/math">
                    <m:r>
                      <a:rPr lang="en-US" b="0" i="1" smtClean="0">
                        <a:latin typeface="Cambria Math" panose="02040503050406030204" pitchFamily="18" charset="0"/>
                      </a:rPr>
                      <m:t>𝑛</m:t>
                    </m:r>
                  </m:oMath>
                </a14:m>
                <a:r>
                  <a:rPr lang="en-US" dirty="0"/>
                  <a:t> is very small) the shape of the sampling distributions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and </a:t>
                </a:r>
                <a14:m>
                  <m:oMath xmlns:m="http://schemas.openxmlformats.org/officeDocument/2006/math">
                    <m:r>
                      <a:rPr lang="en-US" i="1">
                        <a:latin typeface="Cambria Math" panose="02040503050406030204" pitchFamily="18" charset="0"/>
                      </a:rPr>
                      <m:t>𝑝</m:t>
                    </m:r>
                  </m:oMath>
                </a14:m>
                <a:r>
                  <a:rPr lang="en-US" dirty="0"/>
                  <a:t> are approximately normal</a:t>
                </a:r>
              </a:p>
              <a:p>
                <a:pPr lvl="1"/>
                <a:endParaRPr lang="en-US" dirty="0"/>
              </a:p>
              <a:p>
                <a:pPr marL="0" indent="0">
                  <a:buNone/>
                </a:pPr>
                <a:r>
                  <a:rPr lang="en-US" dirty="0"/>
                  <a:t>The above properties rely on some technical assumptions about how the data are collected which we will talk about in a few lectures</a:t>
                </a:r>
              </a:p>
            </p:txBody>
          </p:sp>
        </mc:Choice>
        <mc:Fallback>
          <p:sp>
            <p:nvSpPr>
              <p:cNvPr id="3" name="Content Placeholder 2">
                <a:extLst>
                  <a:ext uri="{FF2B5EF4-FFF2-40B4-BE49-F238E27FC236}">
                    <a16:creationId xmlns:a16="http://schemas.microsoft.com/office/drawing/2014/main" id="{29DA2DCA-8633-5FA6-0153-EDAEEA05E413}"/>
                  </a:ext>
                </a:extLst>
              </p:cNvPr>
              <p:cNvSpPr>
                <a:spLocks noGrp="1" noRot="1" noChangeAspect="1" noMove="1" noResize="1" noEditPoints="1" noAdjustHandles="1" noChangeArrowheads="1" noChangeShapeType="1" noTextEdit="1"/>
              </p:cNvSpPr>
              <p:nvPr>
                <p:ph idx="1"/>
              </p:nvPr>
            </p:nvSpPr>
            <p:spPr>
              <a:xfrm>
                <a:off x="295564" y="1825625"/>
                <a:ext cx="11684000" cy="4935104"/>
              </a:xfrm>
              <a:blipFill>
                <a:blip r:embed="rId2"/>
                <a:stretch>
                  <a:fillRect l="-939" t="-2469" b="-1728"/>
                </a:stretch>
              </a:blipFill>
            </p:spPr>
            <p:txBody>
              <a:bodyPr/>
              <a:lstStyle/>
              <a:p>
                <a:r>
                  <a:rPr lang="en-US">
                    <a:noFill/>
                  </a:rPr>
                  <a:t> </a:t>
                </a:r>
              </a:p>
            </p:txBody>
          </p:sp>
        </mc:Fallback>
      </mc:AlternateContent>
    </p:spTree>
    <p:extLst>
      <p:ext uri="{BB962C8B-B14F-4D97-AF65-F5344CB8AC3E}">
        <p14:creationId xmlns:p14="http://schemas.microsoft.com/office/powerpoint/2010/main" val="240314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69EA-A979-3D61-3DBD-C9A7ED067BFC}"/>
              </a:ext>
            </a:extLst>
          </p:cNvPr>
          <p:cNvSpPr>
            <a:spLocks noGrp="1"/>
          </p:cNvSpPr>
          <p:nvPr>
            <p:ph type="title"/>
          </p:nvPr>
        </p:nvSpPr>
        <p:spPr/>
        <p:txBody>
          <a:bodyPr/>
          <a:lstStyle/>
          <a:p>
            <a:r>
              <a:rPr lang="en-US" dirty="0"/>
              <a:t>Practice: Crooked Casino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5ADA46-BEDB-F189-06BC-B9D12ECAF8C2}"/>
                  </a:ext>
                </a:extLst>
              </p:cNvPr>
              <p:cNvSpPr>
                <a:spLocks noGrp="1"/>
              </p:cNvSpPr>
              <p:nvPr>
                <p:ph idx="1"/>
              </p:nvPr>
            </p:nvSpPr>
            <p:spPr>
              <a:xfrm>
                <a:off x="838200" y="1797916"/>
                <a:ext cx="5449455" cy="4861502"/>
              </a:xfrm>
            </p:spPr>
            <p:txBody>
              <a:bodyPr/>
              <a:lstStyle/>
              <a:p>
                <a:r>
                  <a:rPr lang="en-US" dirty="0"/>
                  <a:t> A crooked casino uses loaded dice at all of their Craps tables to improve their earnings. The table to left gives the probability distribution for the sum of roll of two die for a pair of  fair dice (denoted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m:rPr>
                            <m:sty m:val="p"/>
                          </m:rPr>
                          <a:rPr lang="en-US" b="0" i="0" smtClean="0">
                            <a:latin typeface="Cambria Math" panose="02040503050406030204" pitchFamily="18" charset="0"/>
                          </a:rPr>
                          <m:t>fair</m:t>
                        </m:r>
                      </m:sub>
                    </m:sSub>
                  </m:oMath>
                </a14:m>
                <a:r>
                  <a:rPr lang="en-US" dirty="0"/>
                  <a:t>) and for a pair of loaded dice (denoted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m:rPr>
                            <m:sty m:val="p"/>
                          </m:rPr>
                          <a:rPr lang="en-US" b="0" i="0" smtClean="0">
                            <a:latin typeface="Cambria Math" panose="02040503050406030204" pitchFamily="18" charset="0"/>
                          </a:rPr>
                          <m:t>loaded</m:t>
                        </m:r>
                      </m:sub>
                    </m:sSub>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C5ADA46-BEDB-F189-06BC-B9D12ECAF8C2}"/>
                  </a:ext>
                </a:extLst>
              </p:cNvPr>
              <p:cNvSpPr>
                <a:spLocks noGrp="1" noRot="1" noChangeAspect="1" noMove="1" noResize="1" noEditPoints="1" noAdjustHandles="1" noChangeArrowheads="1" noChangeShapeType="1" noTextEdit="1"/>
              </p:cNvSpPr>
              <p:nvPr>
                <p:ph idx="1"/>
              </p:nvPr>
            </p:nvSpPr>
            <p:spPr>
              <a:xfrm>
                <a:off x="838200" y="1797916"/>
                <a:ext cx="5449455" cy="4861502"/>
              </a:xfrm>
              <a:blipFill>
                <a:blip r:embed="rId2"/>
                <a:stretch>
                  <a:fillRect l="-2016" t="-2133" r="-302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3D8EDB3-81BD-4B5B-466C-E7DE60973701}"/>
              </a:ext>
            </a:extLst>
          </p:cNvPr>
          <p:cNvPicPr>
            <a:picLocks noChangeAspect="1"/>
          </p:cNvPicPr>
          <p:nvPr/>
        </p:nvPicPr>
        <p:blipFill>
          <a:blip r:embed="rId3"/>
          <a:stretch>
            <a:fillRect/>
          </a:stretch>
        </p:blipFill>
        <p:spPr>
          <a:xfrm>
            <a:off x="7537983" y="1282700"/>
            <a:ext cx="4154348" cy="5009038"/>
          </a:xfrm>
          <a:prstGeom prst="rect">
            <a:avLst/>
          </a:prstGeom>
        </p:spPr>
      </p:pic>
    </p:spTree>
    <p:extLst>
      <p:ext uri="{BB962C8B-B14F-4D97-AF65-F5344CB8AC3E}">
        <p14:creationId xmlns:p14="http://schemas.microsoft.com/office/powerpoint/2010/main" val="334411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7938-188D-39FF-04DB-5CDD84428971}"/>
              </a:ext>
            </a:extLst>
          </p:cNvPr>
          <p:cNvSpPr>
            <a:spLocks noGrp="1"/>
          </p:cNvSpPr>
          <p:nvPr>
            <p:ph type="title"/>
          </p:nvPr>
        </p:nvSpPr>
        <p:spPr/>
        <p:txBody>
          <a:bodyPr/>
          <a:lstStyle/>
          <a:p>
            <a:r>
              <a:rPr lang="en-US" dirty="0"/>
              <a:t>Practice: Crooked Casino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6A213A-3096-7BF5-D52F-E5333C3D8F72}"/>
                  </a:ext>
                </a:extLst>
              </p:cNvPr>
              <p:cNvSpPr>
                <a:spLocks noGrp="1"/>
              </p:cNvSpPr>
              <p:nvPr>
                <p:ph idx="1"/>
              </p:nvPr>
            </p:nvSpPr>
            <p:spPr>
              <a:xfrm>
                <a:off x="397165" y="1825625"/>
                <a:ext cx="6853380" cy="4796848"/>
              </a:xfrm>
            </p:spPr>
            <p:txBody>
              <a:bodyPr>
                <a:normAutofit lnSpcReduction="10000"/>
              </a:bodyPr>
              <a:lstStyle/>
              <a:p>
                <a:r>
                  <a:rPr lang="en-US" sz="2000" dirty="0"/>
                  <a:t>Suppose a gambler at the casino is suspects that the casino is using loaded dice so he observes the proportion of “sums of 7” rolled in the next 30 turns at the Craps table. He computes the proportion of rolls that summed to 7 to be </a:t>
                </a:r>
                <a14:m>
                  <m:oMath xmlns:m="http://schemas.openxmlformats.org/officeDocument/2006/math">
                    <m:r>
                      <a:rPr lang="en-US" sz="2000" b="0" i="1" smtClean="0">
                        <a:latin typeface="Cambria Math" panose="02040503050406030204" pitchFamily="18" charset="0"/>
                      </a:rPr>
                      <m:t>0.33</m:t>
                    </m:r>
                  </m:oMath>
                </a14:m>
                <a:endParaRPr lang="en-US" sz="2000" dirty="0"/>
              </a:p>
              <a:p>
                <a:endParaRPr lang="en-US" sz="2000" dirty="0"/>
              </a:p>
              <a:p>
                <a:r>
                  <a:rPr lang="en-US" sz="2000" dirty="0"/>
                  <a:t>Assuming the dice are fair, Compute the interval that has a probability of approximately </a:t>
                </a:r>
                <a14:m>
                  <m:oMath xmlns:m="http://schemas.openxmlformats.org/officeDocument/2006/math">
                    <m:r>
                      <a:rPr lang="en-US" sz="2000" b="0" i="1" smtClean="0">
                        <a:latin typeface="Cambria Math" panose="02040503050406030204" pitchFamily="18" charset="0"/>
                      </a:rPr>
                      <m:t>0.95</m:t>
                    </m:r>
                  </m:oMath>
                </a14:m>
                <a:r>
                  <a:rPr lang="en-US" sz="2000" dirty="0"/>
                  <a:t> of containing estimated proportion of rolls that sum to 7</a:t>
                </a:r>
              </a:p>
              <a:p>
                <a:endParaRPr lang="en-US" sz="2000" dirty="0"/>
              </a:p>
              <a:p>
                <a:pPr marL="0" indent="0">
                  <a:buNone/>
                </a:pPr>
                <a14:m>
                  <m:oMathPara xmlns:m="http://schemas.openxmlformats.org/officeDocument/2006/math">
                    <m:oMathParaPr>
                      <m:jc m:val="left"/>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dirty="0" smtClean="0">
                          <a:latin typeface="Cambria Math" panose="02040503050406030204" pitchFamily="18" charset="0"/>
                        </a:rPr>
                        <m:t>≈</m:t>
                      </m:r>
                      <m:r>
                        <a:rPr lang="en-US" sz="2000" b="0" i="1" dirty="0" smtClean="0">
                          <a:latin typeface="Cambria Math" panose="02040503050406030204" pitchFamily="18" charset="0"/>
                        </a:rPr>
                        <m:t>𝑁</m:t>
                      </m:r>
                      <m:d>
                        <m:dPr>
                          <m:ctrlPr>
                            <a:rPr lang="en-US" sz="2000" b="0" i="1" dirty="0" smtClean="0">
                              <a:latin typeface="Cambria Math" panose="02040503050406030204" pitchFamily="18" charset="0"/>
                            </a:rPr>
                          </m:ctrlPr>
                        </m:dPr>
                        <m:e>
                          <m:r>
                            <a:rPr lang="en-US" sz="2000" i="1" dirty="0">
                              <a:latin typeface="Cambria Math" panose="02040503050406030204" pitchFamily="18" charset="0"/>
                            </a:rPr>
                            <m:t>0.</m:t>
                          </m:r>
                          <m:r>
                            <a:rPr lang="en-US" sz="2000" b="0" i="1" dirty="0" smtClean="0">
                              <a:latin typeface="Cambria Math" panose="02040503050406030204" pitchFamily="18" charset="0"/>
                            </a:rPr>
                            <m:t>167</m:t>
                          </m:r>
                          <m:r>
                            <a:rPr lang="en-US" sz="2000" i="1" dirty="0">
                              <a:latin typeface="Cambria Math" panose="02040503050406030204" pitchFamily="18" charset="0"/>
                            </a:rPr>
                            <m:t>,  </m:t>
                          </m:r>
                          <m:rad>
                            <m:radPr>
                              <m:degHide m:val="on"/>
                              <m:ctrlPr>
                                <a:rPr lang="en-US" sz="2000" i="1" dirty="0">
                                  <a:latin typeface="Cambria Math" panose="02040503050406030204" pitchFamily="18" charset="0"/>
                                </a:rPr>
                              </m:ctrlPr>
                            </m:radPr>
                            <m:deg/>
                            <m:e>
                              <m:box>
                                <m:boxPr>
                                  <m:ctrlPr>
                                    <a:rPr lang="en-US" sz="2000" i="1" dirty="0">
                                      <a:latin typeface="Cambria Math" panose="02040503050406030204" pitchFamily="18" charset="0"/>
                                    </a:rPr>
                                  </m:ctrlPr>
                                </m:boxPr>
                                <m:e>
                                  <m:argPr>
                                    <m:argSz m:val="-1"/>
                                  </m:argPr>
                                  <m:f>
                                    <m:fPr>
                                      <m:ctrlPr>
                                        <a:rPr lang="en-US" sz="2000" i="1" dirty="0">
                                          <a:latin typeface="Cambria Math" panose="02040503050406030204" pitchFamily="18" charset="0"/>
                                        </a:rPr>
                                      </m:ctrlPr>
                                    </m:fPr>
                                    <m:num>
                                      <m:r>
                                        <a:rPr lang="en-US" sz="2000" i="1" dirty="0">
                                          <a:latin typeface="Cambria Math" panose="02040503050406030204" pitchFamily="18" charset="0"/>
                                        </a:rPr>
                                        <m:t>0.</m:t>
                                      </m:r>
                                      <m:r>
                                        <a:rPr lang="en-US" sz="2000" b="0" i="1" dirty="0" smtClean="0">
                                          <a:latin typeface="Cambria Math" panose="02040503050406030204" pitchFamily="18" charset="0"/>
                                        </a:rPr>
                                        <m:t>167</m:t>
                                      </m:r>
                                      <m:d>
                                        <m:dPr>
                                          <m:ctrlPr>
                                            <a:rPr lang="en-US" sz="2000" i="1" dirty="0">
                                              <a:latin typeface="Cambria Math" panose="02040503050406030204" pitchFamily="18" charset="0"/>
                                            </a:rPr>
                                          </m:ctrlPr>
                                        </m:dPr>
                                        <m:e>
                                          <m:r>
                                            <a:rPr lang="en-US" sz="2000" i="1" dirty="0">
                                              <a:latin typeface="Cambria Math" panose="02040503050406030204" pitchFamily="18" charset="0"/>
                                            </a:rPr>
                                            <m:t>1−0.</m:t>
                                          </m:r>
                                          <m:r>
                                            <a:rPr lang="en-US" sz="2000" b="0" i="1" dirty="0" smtClean="0">
                                              <a:latin typeface="Cambria Math" panose="02040503050406030204" pitchFamily="18" charset="0"/>
                                            </a:rPr>
                                            <m:t>167</m:t>
                                          </m:r>
                                        </m:e>
                                      </m:d>
                                    </m:num>
                                    <m:den>
                                      <m:r>
                                        <a:rPr lang="en-US" sz="2000" b="0" i="1" dirty="0" smtClean="0">
                                          <a:latin typeface="Cambria Math" panose="02040503050406030204" pitchFamily="18" charset="0"/>
                                        </a:rPr>
                                        <m:t>30</m:t>
                                      </m:r>
                                    </m:den>
                                  </m:f>
                                </m:e>
                              </m:box>
                            </m:e>
                          </m:rad>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𝑁</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0.167, 0.068</m:t>
                          </m:r>
                        </m:e>
                      </m:d>
                    </m:oMath>
                  </m:oMathPara>
                </a14:m>
                <a:endParaRPr lang="en-US" sz="2000" dirty="0"/>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0.167 −2×0.068&lt;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smtClean="0">
                              <a:latin typeface="Cambria Math" panose="02040503050406030204" pitchFamily="18" charset="0"/>
                            </a:rPr>
                            <m:t>&lt;0.167+2×0.068</m:t>
                          </m:r>
                        </m:e>
                      </m:d>
                      <m:r>
                        <a:rPr lang="en-US" sz="2000" b="0" i="1" smtClean="0">
                          <a:latin typeface="Cambria Math" panose="02040503050406030204" pitchFamily="18" charset="0"/>
                        </a:rPr>
                        <m:t>=0.95</m:t>
                      </m:r>
                    </m:oMath>
                  </m:oMathPara>
                </a14:m>
                <a:endParaRPr lang="en-US" sz="2000" b="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0.031&lt;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smtClean="0">
                              <a:latin typeface="Cambria Math" panose="02040503050406030204" pitchFamily="18" charset="0"/>
                            </a:rPr>
                            <m:t>&lt;0.303</m:t>
                          </m:r>
                        </m:e>
                      </m:d>
                      <m:r>
                        <a:rPr lang="en-US" sz="2000" b="0" i="1" smtClean="0">
                          <a:latin typeface="Cambria Math" panose="02040503050406030204" pitchFamily="18" charset="0"/>
                        </a:rPr>
                        <m:t>=0.95</m:t>
                      </m:r>
                    </m:oMath>
                  </m:oMathPara>
                </a14:m>
                <a:endParaRPr lang="en-US" sz="2000" dirty="0"/>
              </a:p>
            </p:txBody>
          </p:sp>
        </mc:Choice>
        <mc:Fallback xmlns="">
          <p:sp>
            <p:nvSpPr>
              <p:cNvPr id="3" name="Content Placeholder 2">
                <a:extLst>
                  <a:ext uri="{FF2B5EF4-FFF2-40B4-BE49-F238E27FC236}">
                    <a16:creationId xmlns:a16="http://schemas.microsoft.com/office/drawing/2014/main" id="{EB6A213A-3096-7BF5-D52F-E5333C3D8F72}"/>
                  </a:ext>
                </a:extLst>
              </p:cNvPr>
              <p:cNvSpPr>
                <a:spLocks noGrp="1" noRot="1" noChangeAspect="1" noMove="1" noResize="1" noEditPoints="1" noAdjustHandles="1" noChangeArrowheads="1" noChangeShapeType="1" noTextEdit="1"/>
              </p:cNvSpPr>
              <p:nvPr>
                <p:ph idx="1"/>
              </p:nvPr>
            </p:nvSpPr>
            <p:spPr>
              <a:xfrm>
                <a:off x="397165" y="1825625"/>
                <a:ext cx="6853380" cy="4796848"/>
              </a:xfrm>
              <a:blipFill>
                <a:blip r:embed="rId2"/>
                <a:stretch>
                  <a:fillRect l="-801" t="-1779" r="-53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599455E-D250-733D-7ABC-EACFBAA93065}"/>
              </a:ext>
            </a:extLst>
          </p:cNvPr>
          <p:cNvPicPr>
            <a:picLocks noChangeAspect="1"/>
          </p:cNvPicPr>
          <p:nvPr/>
        </p:nvPicPr>
        <p:blipFill>
          <a:blip r:embed="rId3"/>
          <a:stretch>
            <a:fillRect/>
          </a:stretch>
        </p:blipFill>
        <p:spPr>
          <a:xfrm>
            <a:off x="7723576" y="1848962"/>
            <a:ext cx="4154348" cy="5009038"/>
          </a:xfrm>
          <a:prstGeom prst="rect">
            <a:avLst/>
          </a:prstGeom>
        </p:spPr>
      </p:pic>
    </p:spTree>
    <p:extLst>
      <p:ext uri="{BB962C8B-B14F-4D97-AF65-F5344CB8AC3E}">
        <p14:creationId xmlns:p14="http://schemas.microsoft.com/office/powerpoint/2010/main" val="121912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7938-188D-39FF-04DB-5CDD84428971}"/>
              </a:ext>
            </a:extLst>
          </p:cNvPr>
          <p:cNvSpPr>
            <a:spLocks noGrp="1"/>
          </p:cNvSpPr>
          <p:nvPr>
            <p:ph type="title"/>
          </p:nvPr>
        </p:nvSpPr>
        <p:spPr/>
        <p:txBody>
          <a:bodyPr/>
          <a:lstStyle/>
          <a:p>
            <a:r>
              <a:rPr lang="en-US" dirty="0"/>
              <a:t>Practice: Crooked Casino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6A213A-3096-7BF5-D52F-E5333C3D8F72}"/>
                  </a:ext>
                </a:extLst>
              </p:cNvPr>
              <p:cNvSpPr>
                <a:spLocks noGrp="1"/>
              </p:cNvSpPr>
              <p:nvPr>
                <p:ph idx="1"/>
              </p:nvPr>
            </p:nvSpPr>
            <p:spPr>
              <a:xfrm>
                <a:off x="838199" y="1825625"/>
                <a:ext cx="6412345" cy="4796848"/>
              </a:xfrm>
            </p:spPr>
            <p:txBody>
              <a:bodyPr>
                <a:normAutofit fontScale="85000" lnSpcReduction="20000"/>
              </a:bodyPr>
              <a:lstStyle/>
              <a:p>
                <a:r>
                  <a:rPr lang="en-US" sz="2400" dirty="0"/>
                  <a:t>Suppose a gambler at the casino is suspects that the casino is using loaded dice so he observes the proportion of “sums of 7” rolled in the next 30 turns at the Craps table. He computes the proportion of rolls that summed to 7 to be </a:t>
                </a:r>
                <a14:m>
                  <m:oMath xmlns:m="http://schemas.openxmlformats.org/officeDocument/2006/math">
                    <m:r>
                      <a:rPr lang="en-US" sz="2400" b="0" i="1" smtClean="0">
                        <a:latin typeface="Cambria Math" panose="02040503050406030204" pitchFamily="18" charset="0"/>
                      </a:rPr>
                      <m:t>0.33</m:t>
                    </m:r>
                  </m:oMath>
                </a14:m>
                <a:endParaRPr lang="en-US" sz="2400" dirty="0"/>
              </a:p>
              <a:p>
                <a:endParaRPr lang="en-US" sz="2400" dirty="0"/>
              </a:p>
              <a:p>
                <a:r>
                  <a:rPr lang="en-US" sz="2400" dirty="0"/>
                  <a:t>Assuming the dice are fair, what is the probability of observing a proportion greater than the gamblers estimate?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0.167(1−0.167)</m:t>
                              </m:r>
                            </m:num>
                            <m:den>
                              <m:r>
                                <a:rPr lang="en-US" sz="2400" b="0" i="1" smtClean="0">
                                  <a:latin typeface="Cambria Math" panose="02040503050406030204" pitchFamily="18" charset="0"/>
                                </a:rPr>
                                <m:t>30</m:t>
                              </m:r>
                            </m:den>
                          </m:f>
                        </m:e>
                      </m:rad>
                      <m:r>
                        <a:rPr lang="en-US" sz="2400" b="0" i="1" smtClean="0">
                          <a:latin typeface="Cambria Math" panose="02040503050406030204" pitchFamily="18" charset="0"/>
                        </a:rPr>
                        <m:t>=0.068</m:t>
                      </m:r>
                    </m:oMath>
                  </m:oMathPara>
                </a14:m>
                <a:endParaRPr lang="en-US" sz="2400" dirty="0"/>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0.33−0.167</m:t>
                          </m:r>
                        </m:num>
                        <m:den>
                          <m:r>
                            <a:rPr lang="en-US" sz="2400" b="0" i="1" smtClean="0">
                              <a:latin typeface="Cambria Math" panose="02040503050406030204" pitchFamily="18" charset="0"/>
                            </a:rPr>
                            <m:t>0.068</m:t>
                          </m:r>
                        </m:den>
                      </m:f>
                      <m:r>
                        <a:rPr lang="en-US" sz="2400" b="0" i="1" smtClean="0">
                          <a:latin typeface="Cambria Math" panose="02040503050406030204" pitchFamily="18" charset="0"/>
                        </a:rPr>
                        <m:t>=1.89</m:t>
                      </m:r>
                    </m:oMath>
                  </m:oMathPara>
                </a14:m>
                <a:endParaRPr lang="en-US" sz="2400" b="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r>
                            <a:rPr lang="en-US" sz="2400" b="0" i="1" smtClean="0">
                              <a:latin typeface="Cambria Math" panose="02040503050406030204" pitchFamily="18" charset="0"/>
                            </a:rPr>
                            <m:t>&gt;2.39</m:t>
                          </m:r>
                        </m:e>
                      </m:d>
                      <m:r>
                        <a:rPr lang="en-US" sz="2400" b="0" i="1" smtClean="0">
                          <a:latin typeface="Cambria Math" panose="02040503050406030204" pitchFamily="18" charset="0"/>
                        </a:rPr>
                        <m:t>=1−</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r>
                            <a:rPr lang="en-US" sz="2400" b="0" i="1" smtClean="0">
                              <a:latin typeface="Cambria Math" panose="02040503050406030204" pitchFamily="18" charset="0"/>
                            </a:rPr>
                            <m:t>≤2.39</m:t>
                          </m:r>
                        </m:e>
                      </m:d>
                      <m:r>
                        <a:rPr lang="en-US" sz="2400" b="0" i="1" smtClean="0">
                          <a:latin typeface="Cambria Math" panose="02040503050406030204" pitchFamily="18" charset="0"/>
                        </a:rPr>
                        <m:t>=0.0084</m:t>
                      </m:r>
                    </m:oMath>
                  </m:oMathPara>
                </a14:m>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EB6A213A-3096-7BF5-D52F-E5333C3D8F72}"/>
                  </a:ext>
                </a:extLst>
              </p:cNvPr>
              <p:cNvSpPr>
                <a:spLocks noGrp="1" noRot="1" noChangeAspect="1" noMove="1" noResize="1" noEditPoints="1" noAdjustHandles="1" noChangeArrowheads="1" noChangeShapeType="1" noTextEdit="1"/>
              </p:cNvSpPr>
              <p:nvPr>
                <p:ph idx="1"/>
              </p:nvPr>
            </p:nvSpPr>
            <p:spPr>
              <a:xfrm>
                <a:off x="838199" y="1825625"/>
                <a:ext cx="6412345" cy="4796848"/>
              </a:xfrm>
              <a:blipFill>
                <a:blip r:embed="rId2"/>
                <a:stretch>
                  <a:fillRect l="-760" t="-2287" r="-1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CCC5F6A-3885-3022-4D79-A856D5E135AD}"/>
              </a:ext>
            </a:extLst>
          </p:cNvPr>
          <p:cNvPicPr>
            <a:picLocks noChangeAspect="1"/>
          </p:cNvPicPr>
          <p:nvPr/>
        </p:nvPicPr>
        <p:blipFill>
          <a:blip r:embed="rId3"/>
          <a:stretch>
            <a:fillRect/>
          </a:stretch>
        </p:blipFill>
        <p:spPr>
          <a:xfrm>
            <a:off x="7723576" y="1848962"/>
            <a:ext cx="4154348" cy="5009038"/>
          </a:xfrm>
          <a:prstGeom prst="rect">
            <a:avLst/>
          </a:prstGeom>
        </p:spPr>
      </p:pic>
    </p:spTree>
    <p:extLst>
      <p:ext uri="{BB962C8B-B14F-4D97-AF65-F5344CB8AC3E}">
        <p14:creationId xmlns:p14="http://schemas.microsoft.com/office/powerpoint/2010/main" val="385261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5B84-981A-413C-6471-BBED0DF7D26D}"/>
              </a:ext>
            </a:extLst>
          </p:cNvPr>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3DCC9B-596B-784B-D93F-3E9D0DD839C7}"/>
                  </a:ext>
                </a:extLst>
              </p:cNvPr>
              <p:cNvSpPr>
                <a:spLocks noGrp="1"/>
              </p:cNvSpPr>
              <p:nvPr>
                <p:ph idx="1"/>
              </p:nvPr>
            </p:nvSpPr>
            <p:spPr/>
            <p:txBody>
              <a:bodyPr>
                <a:normAutofit fontScale="70000" lnSpcReduction="20000"/>
              </a:bodyPr>
              <a:lstStyle/>
              <a:p>
                <a:r>
                  <a:rPr lang="en-US" dirty="0"/>
                  <a:t>Recall from the tiger trout example on Wednesday that the probability of catching a tiger trout in a single cast was 5%. Suppose a fisherman makes 450 casts in an afternoon and marks any time he catches a tiger trout as a success. Compute the interval for which the probability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approximately 0.95</a:t>
                </a:r>
              </a:p>
              <a:p>
                <a:endParaRPr lang="en-US" dirty="0"/>
              </a:p>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=450</m:t>
                    </m:r>
                  </m:oMath>
                </a14:m>
                <a:endParaRPr lang="en-US" b="0" dirty="0"/>
              </a:p>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=0.05</m:t>
                    </m:r>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−2</m:t>
                        </m:r>
                        <m:rad>
                          <m:radPr>
                            <m:degHide m:val="on"/>
                            <m:ctrlPr>
                              <a:rPr lang="en-US" i="1">
                                <a:latin typeface="Cambria Math" panose="02040503050406030204" pitchFamily="18" charset="0"/>
                              </a:rPr>
                            </m:ctrlPr>
                          </m:radPr>
                          <m:deg/>
                          <m:e>
                            <m:f>
                              <m:fPr>
                                <m:type m:val="skw"/>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num>
                              <m:den>
                                <m:r>
                                  <a:rPr lang="en-US" b="0" i="1" smtClean="0">
                                    <a:latin typeface="Cambria Math" panose="02040503050406030204" pitchFamily="18" charset="0"/>
                                  </a:rPr>
                                  <m:t>𝑛</m:t>
                                </m:r>
                                <m:r>
                                  <a:rPr lang="en-US" i="1">
                                    <a:latin typeface="Cambria Math" panose="02040503050406030204" pitchFamily="18" charset="0"/>
                                  </a:rPr>
                                  <m:t> </m:t>
                                </m:r>
                              </m:den>
                            </m:f>
                          </m:e>
                        </m:rad>
                        <m:r>
                          <a:rPr lang="en-US">
                            <a:latin typeface="Cambria Math" panose="02040503050406030204" pitchFamily="18" charset="0"/>
                          </a:rPr>
                          <m:t>&lt;   </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   &lt;</m:t>
                        </m:r>
                        <m:r>
                          <a:rPr lang="en-US" i="1">
                            <a:latin typeface="Cambria Math" panose="02040503050406030204" pitchFamily="18" charset="0"/>
                          </a:rPr>
                          <m:t>𝑝</m:t>
                        </m:r>
                        <m:r>
                          <a:rPr lang="en-US" i="1">
                            <a:latin typeface="Cambria Math" panose="02040503050406030204" pitchFamily="18" charset="0"/>
                          </a:rPr>
                          <m:t>+2</m:t>
                        </m:r>
                        <m:rad>
                          <m:radPr>
                            <m:degHide m:val="on"/>
                            <m:ctrlPr>
                              <a:rPr lang="en-US" i="1">
                                <a:latin typeface="Cambria Math" panose="02040503050406030204" pitchFamily="18" charset="0"/>
                              </a:rPr>
                            </m:ctrlPr>
                          </m:radPr>
                          <m:deg/>
                          <m:e>
                            <m:f>
                              <m:fPr>
                                <m:type m:val="skw"/>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num>
                              <m:den>
                                <m:r>
                                  <a:rPr lang="en-US" b="0" i="1" smtClean="0">
                                    <a:latin typeface="Cambria Math" panose="02040503050406030204" pitchFamily="18" charset="0"/>
                                  </a:rPr>
                                  <m:t>𝑛</m:t>
                                </m:r>
                              </m:den>
                            </m:f>
                          </m:e>
                        </m:rad>
                      </m:e>
                    </m:d>
                    <m:r>
                      <a:rPr lang="en-US" b="0" i="0" smtClean="0">
                        <a:latin typeface="Cambria Math" panose="02040503050406030204" pitchFamily="18" charset="0"/>
                      </a:rPr>
                      <m:t>=0.95</m:t>
                    </m:r>
                  </m:oMath>
                </a14:m>
                <a:endParaRPr lang="en-US" dirty="0"/>
              </a:p>
              <a:p>
                <a14:m>
                  <m:oMath xmlns:m="http://schemas.openxmlformats.org/officeDocument/2006/math">
                    <m:r>
                      <a:rPr lang="en-US" b="0" i="1" smtClean="0">
                        <a:latin typeface="Cambria Math" panose="02040503050406030204" pitchFamily="18" charset="0"/>
                      </a:rPr>
                      <m:t>𝑆𝐷</m:t>
                    </m:r>
                    <m:r>
                      <a:rPr lang="en-US" b="0" i="1" smtClean="0">
                        <a:latin typeface="Cambria Math" panose="02040503050406030204" pitchFamily="18" charset="0"/>
                      </a:rPr>
                      <m:t>=0.01</m:t>
                    </m:r>
                  </m:oMath>
                </a14:m>
                <a:endParaRPr lang="en-US" b="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0.05 −2×0.01, 0.05+2×0.01</m:t>
                          </m:r>
                        </m:e>
                      </m:d>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0.03&lt;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0" smtClean="0">
                              <a:latin typeface="Cambria Math" panose="02040503050406030204" pitchFamily="18" charset="0"/>
                            </a:rPr>
                            <m:t>&lt;0.07</m:t>
                          </m:r>
                        </m:e>
                      </m:d>
                      <m:r>
                        <a:rPr lang="en-US" b="0" i="0" smtClean="0">
                          <a:latin typeface="Cambria Math" panose="02040503050406030204" pitchFamily="18" charset="0"/>
                        </a:rPr>
                        <m:t>=0.95</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83DCC9B-596B-784B-D93F-3E9D0DD839C7}"/>
                  </a:ext>
                </a:extLst>
              </p:cNvPr>
              <p:cNvSpPr>
                <a:spLocks noGrp="1" noRot="1" noChangeAspect="1" noMove="1" noResize="1" noEditPoints="1" noAdjustHandles="1" noChangeArrowheads="1" noChangeShapeType="1" noTextEdit="1"/>
              </p:cNvSpPr>
              <p:nvPr>
                <p:ph idx="1"/>
              </p:nvPr>
            </p:nvSpPr>
            <p:spPr>
              <a:blipFill>
                <a:blip r:embed="rId2"/>
                <a:stretch>
                  <a:fillRect l="-522" t="-2521"/>
                </a:stretch>
              </a:blipFill>
            </p:spPr>
            <p:txBody>
              <a:bodyPr/>
              <a:lstStyle/>
              <a:p>
                <a:r>
                  <a:rPr lang="en-US">
                    <a:noFill/>
                  </a:rPr>
                  <a:t> </a:t>
                </a:r>
              </a:p>
            </p:txBody>
          </p:sp>
        </mc:Fallback>
      </mc:AlternateContent>
    </p:spTree>
    <p:extLst>
      <p:ext uri="{BB962C8B-B14F-4D97-AF65-F5344CB8AC3E}">
        <p14:creationId xmlns:p14="http://schemas.microsoft.com/office/powerpoint/2010/main" val="374930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FB93-00C2-04A9-2644-5E2B9C1527AA}"/>
              </a:ext>
            </a:extLst>
          </p:cNvPr>
          <p:cNvSpPr>
            <a:spLocks noGrp="1"/>
          </p:cNvSpPr>
          <p:nvPr>
            <p:ph type="title"/>
          </p:nvPr>
        </p:nvSpPr>
        <p:spPr/>
        <p:txBody>
          <a:bodyPr/>
          <a:lstStyle/>
          <a:p>
            <a:r>
              <a:rPr lang="en-US" dirty="0"/>
              <a:t>Review From Monday</a:t>
            </a:r>
          </a:p>
        </p:txBody>
      </p:sp>
      <p:sp>
        <p:nvSpPr>
          <p:cNvPr id="3" name="Content Placeholder 2">
            <a:extLst>
              <a:ext uri="{FF2B5EF4-FFF2-40B4-BE49-F238E27FC236}">
                <a16:creationId xmlns:a16="http://schemas.microsoft.com/office/drawing/2014/main" id="{D0EDC0D8-A811-4470-F6A9-BBF36D7985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984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99A0-D59F-F6E1-75F6-69742BE82028}"/>
              </a:ext>
            </a:extLst>
          </p:cNvPr>
          <p:cNvSpPr>
            <a:spLocks noGrp="1"/>
          </p:cNvSpPr>
          <p:nvPr>
            <p:ph type="title"/>
          </p:nvPr>
        </p:nvSpPr>
        <p:spPr>
          <a:xfrm>
            <a:off x="145473" y="78509"/>
            <a:ext cx="10515600" cy="1325563"/>
          </a:xfrm>
        </p:spPr>
        <p:txBody>
          <a:bodyPr/>
          <a:lstStyle/>
          <a:p>
            <a:r>
              <a:rPr lang="en-US" dirty="0"/>
              <a:t>Three Types of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2C1D66-E70E-44D2-E7D2-81A62CD75F39}"/>
                  </a:ext>
                </a:extLst>
              </p:cNvPr>
              <p:cNvSpPr>
                <a:spLocks noGrp="1"/>
              </p:cNvSpPr>
              <p:nvPr>
                <p:ph idx="1"/>
              </p:nvPr>
            </p:nvSpPr>
            <p:spPr>
              <a:xfrm>
                <a:off x="838200" y="1514764"/>
                <a:ext cx="10515600" cy="5264727"/>
              </a:xfrm>
            </p:spPr>
            <p:txBody>
              <a:bodyPr>
                <a:normAutofit fontScale="77500" lnSpcReduction="20000"/>
              </a:bodyPr>
              <a:lstStyle/>
              <a:p>
                <a:r>
                  <a:rPr lang="en-US" b="1" dirty="0"/>
                  <a:t>Population Distribution</a:t>
                </a:r>
                <a:r>
                  <a:rPr lang="en-US" dirty="0"/>
                  <a:t> – </a:t>
                </a:r>
              </a:p>
              <a:p>
                <a:r>
                  <a:rPr lang="en-US" dirty="0"/>
                  <a:t>the probability distribution of a single observation of a random variable – shows the possible outcomes of the single observation and their probabilities. </a:t>
                </a:r>
              </a:p>
              <a:p>
                <a:pPr lvl="1"/>
                <a:r>
                  <a:rPr lang="en-US" dirty="0"/>
                  <a:t>Its properties are described by unknown parameters such as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r>
                      <m:rPr>
                        <m:sty m:val="p"/>
                      </m:rPr>
                      <a:rPr lang="en-US" b="0" i="0" smtClean="0">
                        <a:latin typeface="Cambria Math" panose="02040503050406030204" pitchFamily="18" charset="0"/>
                      </a:rPr>
                      <m:t>or</m:t>
                    </m:r>
                    <m:r>
                      <a:rPr lang="en-US" b="0" i="0"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𝜎</m:t>
                    </m:r>
                  </m:oMath>
                </a14:m>
                <a:endParaRPr lang="en-US" b="1" dirty="0"/>
              </a:p>
              <a:p>
                <a:endParaRPr lang="en-US" b="1" dirty="0"/>
              </a:p>
              <a:p>
                <a:r>
                  <a:rPr lang="en-US" b="1" dirty="0"/>
                  <a:t>Data Distribution</a:t>
                </a:r>
                <a:r>
                  <a:rPr lang="en-US" dirty="0"/>
                  <a:t> – </a:t>
                </a:r>
              </a:p>
              <a:p>
                <a:r>
                  <a:rPr lang="en-US" dirty="0"/>
                  <a:t>This is the distribution(s) of variable(s) in our sample based on the observations we sampled. </a:t>
                </a:r>
              </a:p>
              <a:p>
                <a:pPr lvl="1"/>
                <a:r>
                  <a:rPr lang="en-US" dirty="0"/>
                  <a:t>Its properties are described by statistics such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or</m:t>
                    </m:r>
                    <m:r>
                      <a:rPr lang="en-US" b="0" i="0"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0" i="1" dirty="0" smtClean="0">
                        <a:latin typeface="Cambria Math" panose="02040503050406030204" pitchFamily="18" charset="0"/>
                      </a:rPr>
                      <m:t>𝑠</m:t>
                    </m:r>
                  </m:oMath>
                </a14:m>
                <a:r>
                  <a:rPr lang="en-US" dirty="0"/>
                  <a:t> </a:t>
                </a:r>
              </a:p>
              <a:p>
                <a:pPr lvl="1"/>
                <a:r>
                  <a:rPr lang="en-US" dirty="0"/>
                  <a:t>The data distribution of a variable will converge to the population distribution 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a:p>
                <a:pPr marL="0" indent="0">
                  <a:buNone/>
                </a:pPr>
                <a:endParaRPr lang="en-US" b="1" dirty="0"/>
              </a:p>
              <a:p>
                <a:r>
                  <a:rPr lang="en-US" b="1" dirty="0"/>
                  <a:t>Sampling Distribution</a:t>
                </a:r>
                <a:r>
                  <a:rPr lang="en-US" dirty="0"/>
                  <a:t> – </a:t>
                </a:r>
              </a:p>
              <a:p>
                <a:r>
                  <a:rPr lang="en-US" dirty="0"/>
                  <a:t>This is the distribution(s) of statistic(s) computed from the observations in the sample. This distribution arises from repeatedly sampling from the same population and computing statistics from those samples. It tells us how close a given estimate is to the true population parameter it is estimating (sampling error). </a:t>
                </a:r>
              </a:p>
              <a:p>
                <a:pPr lvl="1"/>
                <a:r>
                  <a:rPr lang="en-US" dirty="0"/>
                  <a:t>Its properties are described by  the properties of the population distribution and sample size </a:t>
                </a:r>
                <a14:m>
                  <m:oMath xmlns:m="http://schemas.openxmlformats.org/officeDocument/2006/math">
                    <m:r>
                      <a:rPr lang="en-US" b="0" i="1" smtClean="0">
                        <a:latin typeface="Cambria Math" panose="02040503050406030204" pitchFamily="18" charset="0"/>
                      </a:rPr>
                      <m:t>𝑛</m:t>
                    </m:r>
                  </m:oMath>
                </a14:m>
                <a:endParaRPr lang="en-US" b="1" dirty="0"/>
              </a:p>
            </p:txBody>
          </p:sp>
        </mc:Choice>
        <mc:Fallback>
          <p:sp>
            <p:nvSpPr>
              <p:cNvPr id="3" name="Content Placeholder 2">
                <a:extLst>
                  <a:ext uri="{FF2B5EF4-FFF2-40B4-BE49-F238E27FC236}">
                    <a16:creationId xmlns:a16="http://schemas.microsoft.com/office/drawing/2014/main" id="{C22C1D66-E70E-44D2-E7D2-81A62CD75F39}"/>
                  </a:ext>
                </a:extLst>
              </p:cNvPr>
              <p:cNvSpPr>
                <a:spLocks noGrp="1" noRot="1" noChangeAspect="1" noMove="1" noResize="1" noEditPoints="1" noAdjustHandles="1" noChangeArrowheads="1" noChangeShapeType="1" noTextEdit="1"/>
              </p:cNvSpPr>
              <p:nvPr>
                <p:ph idx="1"/>
              </p:nvPr>
            </p:nvSpPr>
            <p:spPr>
              <a:xfrm>
                <a:off x="838200" y="1514764"/>
                <a:ext cx="10515600" cy="5264727"/>
              </a:xfrm>
              <a:blipFill>
                <a:blip r:embed="rId2"/>
                <a:stretch>
                  <a:fillRect l="-696" t="-2315"/>
                </a:stretch>
              </a:blipFill>
            </p:spPr>
            <p:txBody>
              <a:bodyPr/>
              <a:lstStyle/>
              <a:p>
                <a:r>
                  <a:rPr lang="en-US">
                    <a:noFill/>
                  </a:rPr>
                  <a:t> </a:t>
                </a:r>
              </a:p>
            </p:txBody>
          </p:sp>
        </mc:Fallback>
      </mc:AlternateContent>
    </p:spTree>
    <p:extLst>
      <p:ext uri="{BB962C8B-B14F-4D97-AF65-F5344CB8AC3E}">
        <p14:creationId xmlns:p14="http://schemas.microsoft.com/office/powerpoint/2010/main" val="37090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47E7-A517-745D-18B2-44BFF1B04990}"/>
              </a:ext>
            </a:extLst>
          </p:cNvPr>
          <p:cNvSpPr>
            <a:spLocks noGrp="1"/>
          </p:cNvSpPr>
          <p:nvPr>
            <p:ph type="title"/>
          </p:nvPr>
        </p:nvSpPr>
        <p:spPr>
          <a:xfrm>
            <a:off x="71582" y="50655"/>
            <a:ext cx="10515600" cy="1325563"/>
          </a:xfrm>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D7E26A-F48B-F500-109E-369454B61CA4}"/>
                  </a:ext>
                </a:extLst>
              </p:cNvPr>
              <p:cNvSpPr>
                <a:spLocks noGrp="1"/>
              </p:cNvSpPr>
              <p:nvPr>
                <p:ph idx="1"/>
              </p:nvPr>
            </p:nvSpPr>
            <p:spPr>
              <a:xfrm>
                <a:off x="280554" y="1256144"/>
                <a:ext cx="11630891" cy="5431127"/>
              </a:xfrm>
            </p:spPr>
            <p:txBody>
              <a:bodyPr>
                <a:normAutofit fontScale="77500" lnSpcReduction="20000"/>
              </a:bodyPr>
              <a:lstStyle/>
              <a:p>
                <a:r>
                  <a:rPr lang="en-US" dirty="0"/>
                  <a:t>The central limit theorem gives us some nice guarantees about the shape of the distribution of a statistic</a:t>
                </a:r>
              </a:p>
              <a:p>
                <a:pPr marL="0" indent="0">
                  <a:buNone/>
                </a:pPr>
                <a:endParaRPr lang="en-US" dirty="0"/>
              </a:p>
              <a:p>
                <a:pPr marL="0" indent="0">
                  <a:buNone/>
                </a:pPr>
                <a:r>
                  <a:rPr lang="en-US" b="1" u="sng" dirty="0"/>
                  <a:t>Definition:</a:t>
                </a:r>
                <a:r>
                  <a:rPr lang="en-US" dirty="0"/>
                  <a:t> if</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n</m:t>
                        </m:r>
                      </m:sub>
                    </m:sSub>
                  </m:oMath>
                </a14:m>
                <a:r>
                  <a:rPr lang="en-US" dirty="0"/>
                  <a:t> are independent and identically distributed random variables (all have the same distribution) such that </a:t>
                </a:r>
              </a:p>
              <a:p>
                <a:pPr marL="0" indent="0">
                  <a:buNone/>
                </a:pP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𝜇</m:t>
                    </m:r>
                  </m:oMath>
                </a14:m>
                <a:r>
                  <a:rPr lang="en-US" dirty="0"/>
                  <a:t>   and </a:t>
                </a:r>
                <a14:m>
                  <m:oMath xmlns:m="http://schemas.openxmlformats.org/officeDocument/2006/math">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m:t>
                    </m:r>
                  </m:oMath>
                </a14:m>
                <a:r>
                  <a:rPr lang="en-US" dirty="0"/>
                  <a:t>   (have finite variance)</a:t>
                </a:r>
              </a:p>
              <a:p>
                <a:pPr marL="0" indent="0">
                  <a:buNone/>
                </a:pPr>
                <a:endParaRPr lang="en-US" dirty="0"/>
              </a:p>
              <a:p>
                <a:pPr marL="0" indent="0">
                  <a:buNone/>
                </a:pPr>
                <a:r>
                  <a:rPr lang="en-US" dirty="0"/>
                  <a:t>Then,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𝜇</m:t>
                              </m:r>
                            </m:e>
                          </m:d>
                        </m:num>
                        <m:den>
                          <m:r>
                            <a:rPr lang="en-US" b="0" i="1" smtClean="0">
                              <a:latin typeface="Cambria Math" panose="02040503050406030204" pitchFamily="18" charset="0"/>
                            </a:rPr>
                            <m:t>𝜎</m:t>
                          </m:r>
                        </m:den>
                      </m:f>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Para>
                </a14:m>
                <a:endParaRPr lang="en-US" b="0" dirty="0"/>
              </a:p>
              <a:p>
                <a:pPr marL="0" indent="0">
                  <a:buNone/>
                </a:pPr>
                <a:endParaRPr lang="en-US" dirty="0"/>
              </a:p>
              <a:p>
                <a:pPr marL="0" indent="0">
                  <a:buNone/>
                </a:pPr>
                <a:r>
                  <a:rPr lang="en-US" dirty="0"/>
                  <a:t>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𝑛</m:t>
                            </m:r>
                          </m:den>
                        </m:f>
                      </m:e>
                    </m:nary>
                  </m:oMath>
                </a14:m>
                <a:r>
                  <a:rPr lang="en-US" dirty="0"/>
                  <a:t> and where </a:t>
                </a:r>
                <a14:m>
                  <m:oMath xmlns:m="http://schemas.openxmlformats.org/officeDocument/2006/math">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oMath>
                </a14:m>
                <a:r>
                  <a:rPr lang="en-US" dirty="0"/>
                  <a:t> denotes convergence in distribution</a:t>
                </a:r>
              </a:p>
              <a:p>
                <a:pPr marL="0" indent="0">
                  <a:buNone/>
                </a:pPr>
                <a:endParaRPr lang="en-US" dirty="0"/>
              </a:p>
              <a:p>
                <a:pPr marL="0" indent="0">
                  <a:buNone/>
                </a:pPr>
                <a:r>
                  <a:rPr lang="en-US" dirty="0"/>
                  <a:t>(in layman’s terms) the </a:t>
                </a:r>
                <a:r>
                  <a:rPr lang="en-US" b="1" dirty="0"/>
                  <a:t>central limit theorem</a:t>
                </a:r>
                <a:r>
                  <a:rPr lang="en-US" dirty="0"/>
                  <a:t> states that as the sample size increases the </a:t>
                </a:r>
                <a:r>
                  <a:rPr lang="en-US" i="1" dirty="0"/>
                  <a:t>shape </a:t>
                </a:r>
                <a:r>
                  <a:rPr lang="en-US" dirty="0"/>
                  <a:t>of a sampling distribution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will “approach” that of a normal distribution</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F8D7E26A-F48B-F500-109E-369454B61CA4}"/>
                  </a:ext>
                </a:extLst>
              </p:cNvPr>
              <p:cNvSpPr>
                <a:spLocks noGrp="1" noRot="1" noChangeAspect="1" noMove="1" noResize="1" noEditPoints="1" noAdjustHandles="1" noChangeArrowheads="1" noChangeShapeType="1" noTextEdit="1"/>
              </p:cNvSpPr>
              <p:nvPr>
                <p:ph idx="1"/>
              </p:nvPr>
            </p:nvSpPr>
            <p:spPr>
              <a:xfrm>
                <a:off x="280554" y="1256144"/>
                <a:ext cx="11630891" cy="5431127"/>
              </a:xfrm>
              <a:blipFill>
                <a:blip r:embed="rId2"/>
                <a:stretch>
                  <a:fillRect l="-681" t="-2357" r="-262" b="-1235"/>
                </a:stretch>
              </a:blipFill>
            </p:spPr>
            <p:txBody>
              <a:bodyPr/>
              <a:lstStyle/>
              <a:p>
                <a:r>
                  <a:rPr lang="en-US">
                    <a:noFill/>
                  </a:rPr>
                  <a:t> </a:t>
                </a:r>
              </a:p>
            </p:txBody>
          </p:sp>
        </mc:Fallback>
      </mc:AlternateContent>
    </p:spTree>
    <p:extLst>
      <p:ext uri="{BB962C8B-B14F-4D97-AF65-F5344CB8AC3E}">
        <p14:creationId xmlns:p14="http://schemas.microsoft.com/office/powerpoint/2010/main" val="354533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60F7-EB83-F425-A900-185D1D13FB43}"/>
              </a:ext>
            </a:extLst>
          </p:cNvPr>
          <p:cNvSpPr>
            <a:spLocks noGrp="1"/>
          </p:cNvSpPr>
          <p:nvPr>
            <p:ph type="title"/>
          </p:nvPr>
        </p:nvSpPr>
        <p:spPr>
          <a:xfrm>
            <a:off x="189345" y="152688"/>
            <a:ext cx="10515600" cy="1325563"/>
          </a:xfrm>
        </p:spPr>
        <p:txBody>
          <a:bodyPr/>
          <a:lstStyle/>
          <a:p>
            <a:r>
              <a:rPr lang="en-US" dirty="0"/>
              <a:t>Central Limit Theorem</a:t>
            </a:r>
          </a:p>
        </p:txBody>
      </p:sp>
      <p:sp>
        <p:nvSpPr>
          <p:cNvPr id="3" name="Content Placeholder 2">
            <a:extLst>
              <a:ext uri="{FF2B5EF4-FFF2-40B4-BE49-F238E27FC236}">
                <a16:creationId xmlns:a16="http://schemas.microsoft.com/office/drawing/2014/main" id="{FC703820-EC87-BD08-5CDD-34D9EDE9AD61}"/>
              </a:ext>
            </a:extLst>
          </p:cNvPr>
          <p:cNvSpPr>
            <a:spLocks noGrp="1"/>
          </p:cNvSpPr>
          <p:nvPr>
            <p:ph idx="1"/>
          </p:nvPr>
        </p:nvSpPr>
        <p:spPr>
          <a:xfrm>
            <a:off x="339436" y="1862571"/>
            <a:ext cx="10365509" cy="4351338"/>
          </a:xfrm>
        </p:spPr>
        <p:txBody>
          <a:bodyPr/>
          <a:lstStyle/>
          <a:p>
            <a:endParaRPr lang="en-US" dirty="0"/>
          </a:p>
          <a:p>
            <a:pPr marL="0" indent="0">
              <a:buNone/>
            </a:pPr>
            <a:endParaRPr lang="en-US" dirty="0"/>
          </a:p>
        </p:txBody>
      </p:sp>
      <p:pic>
        <p:nvPicPr>
          <p:cNvPr id="7" name="Picture 6" descr="A graph of a number of lines&#10;&#10;Description automatically generated with medium confidence">
            <a:extLst>
              <a:ext uri="{FF2B5EF4-FFF2-40B4-BE49-F238E27FC236}">
                <a16:creationId xmlns:a16="http://schemas.microsoft.com/office/drawing/2014/main" id="{A87C1E4B-BD6C-7369-5E12-0BBA6D4A3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90" y="1862571"/>
            <a:ext cx="4572000" cy="4572000"/>
          </a:xfrm>
          <a:prstGeom prst="rect">
            <a:avLst/>
          </a:prstGeom>
        </p:spPr>
      </p:pic>
      <p:pic>
        <p:nvPicPr>
          <p:cNvPr id="9" name="Picture 8" descr="A graph of a number of data&#10;&#10;Description automatically generated with medium confidence">
            <a:extLst>
              <a:ext uri="{FF2B5EF4-FFF2-40B4-BE49-F238E27FC236}">
                <a16:creationId xmlns:a16="http://schemas.microsoft.com/office/drawing/2014/main" id="{28581B22-5F5B-A870-E499-8371DBE5D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582" y="1862571"/>
            <a:ext cx="4572000" cy="4572000"/>
          </a:xfrm>
          <a:prstGeom prst="rect">
            <a:avLst/>
          </a:prstGeom>
        </p:spPr>
      </p:pic>
    </p:spTree>
    <p:extLst>
      <p:ext uri="{BB962C8B-B14F-4D97-AF65-F5344CB8AC3E}">
        <p14:creationId xmlns:p14="http://schemas.microsoft.com/office/powerpoint/2010/main" val="256494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8D93DB4-DAAA-812D-906A-641DAB6D1228}"/>
                  </a:ext>
                </a:extLst>
              </p:cNvPr>
              <p:cNvSpPr>
                <a:spLocks noGrp="1"/>
              </p:cNvSpPr>
              <p:nvPr>
                <p:ph type="title"/>
              </p:nvPr>
            </p:nvSpPr>
            <p:spPr/>
            <p:txBody>
              <a:bodyPr/>
              <a:lstStyle/>
              <a:p>
                <a:r>
                  <a:rPr lang="en-US" dirty="0"/>
                  <a:t>Sampling Distributions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endParaRPr lang="en-US" dirty="0"/>
              </a:p>
            </p:txBody>
          </p:sp>
        </mc:Choice>
        <mc:Fallback xmlns="">
          <p:sp>
            <p:nvSpPr>
              <p:cNvPr id="2" name="Title 1">
                <a:extLst>
                  <a:ext uri="{FF2B5EF4-FFF2-40B4-BE49-F238E27FC236}">
                    <a16:creationId xmlns:a16="http://schemas.microsoft.com/office/drawing/2014/main" id="{98D93DB4-DAAA-812D-906A-641DAB6D1228}"/>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72E313-B102-B7B9-66DD-2A6B8EE91D7B}"/>
                  </a:ext>
                </a:extLst>
              </p:cNvPr>
              <p:cNvSpPr>
                <a:spLocks noGrp="1"/>
              </p:cNvSpPr>
              <p:nvPr>
                <p:ph idx="1"/>
              </p:nvPr>
            </p:nvSpPr>
            <p:spPr/>
            <p:txBody>
              <a:bodyPr>
                <a:normAutofit/>
              </a:bodyPr>
              <a:lstStyle/>
              <a:p>
                <a:pPr marL="0" indent="0">
                  <a:buNone/>
                </a:pPr>
                <a:r>
                  <a:rPr lang="en-US" dirty="0"/>
                  <a:t>The sampling distribution of the mean</a:t>
                </a:r>
              </a:p>
              <a:p>
                <a:r>
                  <a:rPr lang="en-US" dirty="0"/>
                  <a:t>The mean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a:t>
                </a:r>
                <a14:m>
                  <m:oMath xmlns:m="http://schemas.openxmlformats.org/officeDocument/2006/math">
                    <m:r>
                      <a:rPr lang="en-US" b="0" i="1" smtClean="0">
                        <a:latin typeface="Cambria Math" panose="02040503050406030204" pitchFamily="18" charset="0"/>
                      </a:rPr>
                      <m:t>𝜇</m:t>
                    </m:r>
                  </m:oMath>
                </a14:m>
                <a:r>
                  <a:rPr lang="en-US" dirty="0"/>
                  <a:t>  - the population mean </a:t>
                </a:r>
              </a:p>
              <a:p>
                <a:r>
                  <a:rPr lang="en-US" dirty="0"/>
                  <a:t>The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𝜎</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den>
                    </m:f>
                  </m:oMath>
                </a14:m>
                <a:endParaRPr lang="en-US" dirty="0"/>
              </a:p>
              <a:p>
                <a:endParaRPr lang="en-US" dirty="0"/>
              </a:p>
              <a:p>
                <a:pPr marL="0" indent="0">
                  <a:buNone/>
                </a:pPr>
                <a:r>
                  <a:rPr lang="en-US" dirty="0"/>
                  <a:t>The sampling distribution of the sample proportion</a:t>
                </a:r>
              </a:p>
              <a:p>
                <a:r>
                  <a:rPr lang="en-US" dirty="0"/>
                  <a:t>The mean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t>
                </a:r>
                <a14:m>
                  <m:oMath xmlns:m="http://schemas.openxmlformats.org/officeDocument/2006/math">
                    <m:r>
                      <a:rPr lang="en-US" b="0" i="1" smtClean="0">
                        <a:latin typeface="Cambria Math" panose="02040503050406030204" pitchFamily="18" charset="0"/>
                      </a:rPr>
                      <m:t>𝑝</m:t>
                    </m:r>
                  </m:oMath>
                </a14:m>
                <a:r>
                  <a:rPr lang="en-US" dirty="0"/>
                  <a:t> – the population proportion </a:t>
                </a:r>
              </a:p>
              <a:p>
                <a:r>
                  <a:rPr lang="en-US" dirty="0"/>
                  <a:t>The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endParaRPr lang="en-US" dirty="0"/>
              </a:p>
            </p:txBody>
          </p:sp>
        </mc:Choice>
        <mc:Fallback xmlns="">
          <p:sp>
            <p:nvSpPr>
              <p:cNvPr id="3" name="Content Placeholder 2">
                <a:extLst>
                  <a:ext uri="{FF2B5EF4-FFF2-40B4-BE49-F238E27FC236}">
                    <a16:creationId xmlns:a16="http://schemas.microsoft.com/office/drawing/2014/main" id="{8172E313-B102-B7B9-66DD-2A6B8EE91D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3833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A1F1-628E-13D7-A8F0-5B14F4D4BF95}"/>
              </a:ext>
            </a:extLst>
          </p:cNvPr>
          <p:cNvSpPr>
            <a:spLocks noGrp="1"/>
          </p:cNvSpPr>
          <p:nvPr>
            <p:ph type="title"/>
          </p:nvPr>
        </p:nvSpPr>
        <p:spPr/>
        <p:txBody>
          <a:bodyPr/>
          <a:lstStyle/>
          <a:p>
            <a:r>
              <a:rPr lang="en-US" dirty="0"/>
              <a:t>California Gubernatorial Election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D1DD98-1E1E-6FA0-988B-7061DAA583F0}"/>
                  </a:ext>
                </a:extLst>
              </p:cNvPr>
              <p:cNvSpPr>
                <a:spLocks noGrp="1"/>
              </p:cNvSpPr>
              <p:nvPr>
                <p:ph idx="1"/>
              </p:nvPr>
            </p:nvSpPr>
            <p:spPr>
              <a:xfrm>
                <a:off x="838200" y="1440873"/>
                <a:ext cx="10515600" cy="4736090"/>
              </a:xfrm>
            </p:spPr>
            <p:txBody>
              <a:bodyPr>
                <a:normAutofit fontScale="92500" lnSpcReduction="10000"/>
              </a:bodyPr>
              <a:lstStyle/>
              <a:p>
                <a:r>
                  <a:rPr lang="en-US" dirty="0"/>
                  <a:t>Election polling is one of the few cases where we know </a:t>
                </a:r>
                <a14:m>
                  <m:oMath xmlns:m="http://schemas.openxmlformats.org/officeDocument/2006/math">
                    <m:r>
                      <a:rPr lang="en-US" b="0" i="1" smtClean="0">
                        <a:latin typeface="Cambria Math" panose="02040503050406030204" pitchFamily="18" charset="0"/>
                      </a:rPr>
                      <m:t>𝑝</m:t>
                    </m:r>
                  </m:oMath>
                </a14:m>
                <a:r>
                  <a:rPr lang="en-US" dirty="0"/>
                  <a:t> - the true proportion of voters (either voting for one candidate or another) -  because all the votes are counted.</a:t>
                </a:r>
              </a:p>
              <a:p>
                <a:endParaRPr lang="en-US" dirty="0"/>
              </a:p>
              <a:p>
                <a:r>
                  <a:rPr lang="en-US" dirty="0"/>
                  <a:t>From our example in week two about the California race for governor, the true population proportion of voters who cast a vote for Democrat Jerry Brown was 54.8% while the sample proportion measured from 3,889 voter interviews was 53.1%. </a:t>
                </a:r>
              </a:p>
              <a:p>
                <a:r>
                  <a:rPr lang="en-US" dirty="0"/>
                  <a:t>What are the mean and standard deviation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a:t>
                </a:r>
              </a:p>
              <a:p>
                <a:endParaRPr lang="en-US" dirty="0"/>
              </a:p>
              <a:p>
                <a:pPr marL="0" indent="0">
                  <a:buNone/>
                </a:pPr>
                <a:endParaRPr lang="en-US" dirty="0"/>
              </a:p>
              <a:p>
                <a:r>
                  <a:rPr lang="en-US" dirty="0"/>
                  <a:t>Why is the standard deviation so small?</a:t>
                </a:r>
              </a:p>
            </p:txBody>
          </p:sp>
        </mc:Choice>
        <mc:Fallback>
          <p:sp>
            <p:nvSpPr>
              <p:cNvPr id="3" name="Content Placeholder 2">
                <a:extLst>
                  <a:ext uri="{FF2B5EF4-FFF2-40B4-BE49-F238E27FC236}">
                    <a16:creationId xmlns:a16="http://schemas.microsoft.com/office/drawing/2014/main" id="{F9D1DD98-1E1E-6FA0-988B-7061DAA583F0}"/>
                  </a:ext>
                </a:extLst>
              </p:cNvPr>
              <p:cNvSpPr>
                <a:spLocks noGrp="1" noRot="1" noChangeAspect="1" noMove="1" noResize="1" noEditPoints="1" noAdjustHandles="1" noChangeArrowheads="1" noChangeShapeType="1" noTextEdit="1"/>
              </p:cNvSpPr>
              <p:nvPr>
                <p:ph idx="1"/>
              </p:nvPr>
            </p:nvSpPr>
            <p:spPr>
              <a:xfrm>
                <a:off x="838200" y="1440873"/>
                <a:ext cx="10515600" cy="4736090"/>
              </a:xfrm>
              <a:blipFill>
                <a:blip r:embed="rId2"/>
                <a:stretch>
                  <a:fillRect l="-928" t="-2574" r="-1391" b="-1931"/>
                </a:stretch>
              </a:blipFill>
            </p:spPr>
            <p:txBody>
              <a:bodyPr/>
              <a:lstStyle/>
              <a:p>
                <a:r>
                  <a:rPr lang="en-US">
                    <a:noFill/>
                  </a:rPr>
                  <a:t> </a:t>
                </a:r>
              </a:p>
            </p:txBody>
          </p:sp>
        </mc:Fallback>
      </mc:AlternateContent>
    </p:spTree>
    <p:extLst>
      <p:ext uri="{BB962C8B-B14F-4D97-AF65-F5344CB8AC3E}">
        <p14:creationId xmlns:p14="http://schemas.microsoft.com/office/powerpoint/2010/main" val="118755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B037-694B-1A9E-67CD-5DACB651A3BE}"/>
              </a:ext>
            </a:extLst>
          </p:cNvPr>
          <p:cNvSpPr>
            <a:spLocks noGrp="1"/>
          </p:cNvSpPr>
          <p:nvPr>
            <p:ph type="title"/>
          </p:nvPr>
        </p:nvSpPr>
        <p:spPr/>
        <p:txBody>
          <a:bodyPr/>
          <a:lstStyle/>
          <a:p>
            <a:r>
              <a:rPr lang="en-US" dirty="0"/>
              <a:t>Applying The CLT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B12A81-2442-B64B-6399-7303B9A8FAFB}"/>
                  </a:ext>
                </a:extLst>
              </p:cNvPr>
              <p:cNvSpPr>
                <a:spLocks noGrp="1"/>
              </p:cNvSpPr>
              <p:nvPr>
                <p:ph idx="1"/>
              </p:nvPr>
            </p:nvSpPr>
            <p:spPr/>
            <p:txBody>
              <a:bodyPr>
                <a:normAutofit lnSpcReduction="10000"/>
              </a:bodyPr>
              <a:lstStyle/>
              <a:p>
                <a:r>
                  <a:rPr lang="en-US" dirty="0"/>
                  <a:t>Recall that the </a:t>
                </a:r>
                <a:r>
                  <a:rPr lang="en-US" b="1" dirty="0"/>
                  <a:t>Empirical Rule</a:t>
                </a:r>
                <a:r>
                  <a:rPr lang="en-US" dirty="0"/>
                  <a:t> tells us how observations are distributed for approximately symmetric  bell-shaped (normal) distributions.</a:t>
                </a:r>
              </a:p>
              <a:p>
                <a:endParaRPr lang="en-US" dirty="0"/>
              </a:p>
              <a:p>
                <a:r>
                  <a:rPr lang="en-US" dirty="0"/>
                  <a:t>Since 95% of observations in a normal distribution fall within 2 standard deviations of the mean. </a:t>
                </a:r>
              </a:p>
              <a:p>
                <a:pPr marL="0" indent="0">
                  <a:buNone/>
                </a:pPr>
                <a:endParaRPr lang="en-US" dirty="0"/>
              </a:p>
              <a:p>
                <a:r>
                  <a:rPr lang="en-US" dirty="0"/>
                  <a:t>Adapting the rule for probability distributions means that there is a 95% probability that random variable will fall within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a:t> standard deviations of the mean of the distribution.</a:t>
                </a:r>
              </a:p>
            </p:txBody>
          </p:sp>
        </mc:Choice>
        <mc:Fallback xmlns="">
          <p:sp>
            <p:nvSpPr>
              <p:cNvPr id="3" name="Content Placeholder 2">
                <a:extLst>
                  <a:ext uri="{FF2B5EF4-FFF2-40B4-BE49-F238E27FC236}">
                    <a16:creationId xmlns:a16="http://schemas.microsoft.com/office/drawing/2014/main" id="{7EB12A81-2442-B64B-6399-7303B9A8FAFB}"/>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26564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6B82-46AE-F64D-0C9C-71471A180A93}"/>
              </a:ext>
            </a:extLst>
          </p:cNvPr>
          <p:cNvSpPr>
            <a:spLocks noGrp="1"/>
          </p:cNvSpPr>
          <p:nvPr>
            <p:ph type="title"/>
          </p:nvPr>
        </p:nvSpPr>
        <p:spPr/>
        <p:txBody>
          <a:bodyPr/>
          <a:lstStyle/>
          <a:p>
            <a:r>
              <a:rPr lang="en-US" dirty="0"/>
              <a:t>Applying The CLT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AFE08-D97C-6FDE-0D9F-32CF5D570099}"/>
                  </a:ext>
                </a:extLst>
              </p:cNvPr>
              <p:cNvSpPr>
                <a:spLocks noGrp="1"/>
              </p:cNvSpPr>
              <p:nvPr>
                <p:ph idx="1"/>
              </p:nvPr>
            </p:nvSpPr>
            <p:spPr/>
            <p:txBody>
              <a:bodyPr>
                <a:normAutofit/>
              </a:bodyPr>
              <a:lstStyle/>
              <a:p>
                <a:pPr marL="0" indent="0">
                  <a:buNone/>
                </a:pPr>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will be between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and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 </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en-US" dirty="0"/>
                  <a:t> is approximately 0.95</a:t>
                </a:r>
              </a:p>
              <a:p>
                <a:endParaRPr lang="en-US" dirty="0"/>
              </a:p>
              <a:p>
                <a:endParaRPr lang="en-US" dirty="0"/>
              </a:p>
              <a:p>
                <a:r>
                  <a:rPr lang="en-US" dirty="0"/>
                  <a:t>The probability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will be between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and </a:t>
                </a:r>
              </a:p>
              <a:p>
                <a:pPr marL="0" indent="0">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US" dirty="0"/>
                  <a:t>  is approximately 0.95</a:t>
                </a:r>
              </a:p>
              <a:p>
                <a:pPr marL="0" indent="0">
                  <a:buNone/>
                </a:pPr>
                <a:endParaRPr lang="en-US" dirty="0"/>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E5AFE08-D97C-6FDE-0D9F-32CF5D570099}"/>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4047875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4771</TotalTime>
  <Words>1118</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Lecture 15 The Central Limit Theorem Sampling Distributions of x ̅ and p ̂  </vt:lpstr>
      <vt:lpstr>Review From Monday</vt:lpstr>
      <vt:lpstr>Three Types of Distributions:</vt:lpstr>
      <vt:lpstr>Central Limit Theorem</vt:lpstr>
      <vt:lpstr>Central Limit Theorem</vt:lpstr>
      <vt:lpstr>Sampling Distributions of x ̅ and p ̂</vt:lpstr>
      <vt:lpstr>California Gubernatorial Election </vt:lpstr>
      <vt:lpstr>Applying The CLT</vt:lpstr>
      <vt:lpstr>Applying The CLT</vt:lpstr>
      <vt:lpstr>Estimation</vt:lpstr>
      <vt:lpstr>Some Technical Points</vt:lpstr>
      <vt:lpstr>Practice: Crooked Casino</vt:lpstr>
      <vt:lpstr>Practice: Crooked Casino</vt:lpstr>
      <vt:lpstr>Practice: Crooked Casino</vt:lpstr>
      <vt:lpstr>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158</cp:revision>
  <dcterms:created xsi:type="dcterms:W3CDTF">2023-08-21T21:11:45Z</dcterms:created>
  <dcterms:modified xsi:type="dcterms:W3CDTF">2024-02-28T16:27:03Z</dcterms:modified>
</cp:coreProperties>
</file>