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40" r:id="rId4"/>
    <p:sldId id="341" r:id="rId5"/>
    <p:sldId id="331" r:id="rId6"/>
    <p:sldId id="344" r:id="rId7"/>
    <p:sldId id="332" r:id="rId8"/>
    <p:sldId id="333" r:id="rId9"/>
    <p:sldId id="338" r:id="rId10"/>
    <p:sldId id="345" r:id="rId11"/>
    <p:sldId id="346" r:id="rId12"/>
    <p:sldId id="339" r:id="rId13"/>
    <p:sldId id="347" r:id="rId14"/>
    <p:sldId id="348" r:id="rId15"/>
    <p:sldId id="349" r:id="rId16"/>
    <p:sldId id="350" r:id="rId17"/>
    <p:sldId id="352" r:id="rId18"/>
    <p:sldId id="351" r:id="rId19"/>
    <p:sldId id="35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tatdistributions.com/norm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dirty="0"/>
                  <a:t>Lecture 15</a:t>
                </a:r>
                <a:br>
                  <a:rPr lang="en-US" dirty="0"/>
                </a:br>
                <a:r>
                  <a:rPr lang="en-US" dirty="0"/>
                  <a:t>The Central Limit Theorem</a:t>
                </a:r>
                <a:br>
                  <a:rPr lang="en-US" dirty="0"/>
                </a:br>
                <a:r>
                  <a:rPr lang="en-US" dirty="0"/>
                  <a:t>Sampling Distributions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br>
                  <a:rPr lang="en-US" dirty="0"/>
                </a:br>
                <a:br>
                  <a:rPr lang="en-US" dirty="0"/>
                </a:br>
                <a:endParaRPr lang="en-US" dirty="0"/>
              </a:p>
            </p:txBody>
          </p:sp>
        </mc:Choice>
        <mc:Fallback>
          <p:sp>
            <p:nvSpPr>
              <p:cNvPr id="2" name="Title 1">
                <a:extLst>
                  <a:ext uri="{FF2B5EF4-FFF2-40B4-BE49-F238E27FC236}">
                    <a16:creationId xmlns:a16="http://schemas.microsoft.com/office/drawing/2014/main" id="{02EED9DA-382E-3F49-9A16-F5642CACFF74}"/>
                  </a:ext>
                </a:extLst>
              </p:cNvPr>
              <p:cNvSpPr>
                <a:spLocks noGrp="1" noRot="1" noChangeAspect="1" noMove="1" noResize="1" noEditPoints="1" noAdjustHandles="1" noChangeArrowheads="1" noChangeShapeType="1" noTextEdit="1"/>
              </p:cNvSpPr>
              <p:nvPr>
                <p:ph type="ctrTitle"/>
              </p:nvPr>
            </p:nvSpPr>
            <p:spPr>
              <a:xfrm>
                <a:off x="1524000" y="1122362"/>
                <a:ext cx="9144000" cy="4659601"/>
              </a:xfrm>
              <a:blipFill>
                <a:blip r:embed="rId2"/>
                <a:stretch>
                  <a:fillRect l="-1733" t="-2749" r="-3333"/>
                </a:stretch>
              </a:blipFill>
            </p:spPr>
            <p:txBody>
              <a:bodyPr/>
              <a:lstStyle/>
              <a:p>
                <a:r>
                  <a:rPr lang="en-US">
                    <a:noFill/>
                  </a:rPr>
                  <a:t> </a:t>
                </a:r>
              </a:p>
            </p:txBody>
          </p:sp>
        </mc:Fallback>
      </mc:AlternateContent>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99A0-D59F-F6E1-75F6-69742BE82028}"/>
              </a:ext>
            </a:extLst>
          </p:cNvPr>
          <p:cNvSpPr>
            <a:spLocks noGrp="1"/>
          </p:cNvSpPr>
          <p:nvPr>
            <p:ph type="title"/>
          </p:nvPr>
        </p:nvSpPr>
        <p:spPr>
          <a:xfrm>
            <a:off x="145473" y="78509"/>
            <a:ext cx="10515600" cy="1325563"/>
          </a:xfrm>
        </p:spPr>
        <p:txBody>
          <a:bodyPr/>
          <a:lstStyle/>
          <a:p>
            <a:r>
              <a:rPr lang="en-US" dirty="0"/>
              <a:t>Three Types of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2C1D66-E70E-44D2-E7D2-81A62CD75F39}"/>
                  </a:ext>
                </a:extLst>
              </p:cNvPr>
              <p:cNvSpPr>
                <a:spLocks noGrp="1"/>
              </p:cNvSpPr>
              <p:nvPr>
                <p:ph idx="1"/>
              </p:nvPr>
            </p:nvSpPr>
            <p:spPr>
              <a:xfrm>
                <a:off x="838200" y="1514764"/>
                <a:ext cx="10515600" cy="5264727"/>
              </a:xfrm>
            </p:spPr>
            <p:txBody>
              <a:bodyPr>
                <a:normAutofit fontScale="85000" lnSpcReduction="20000"/>
              </a:bodyPr>
              <a:lstStyle/>
              <a:p>
                <a:r>
                  <a:rPr lang="en-US" b="1" dirty="0"/>
                  <a:t>Population Distribution</a:t>
                </a:r>
                <a:r>
                  <a:rPr lang="en-US" dirty="0"/>
                  <a:t> – the probability distribution of a single observation of a random variable – shows the possible outcomes of the single observation and their probabilities. </a:t>
                </a:r>
              </a:p>
              <a:p>
                <a:pPr lvl="1"/>
                <a:r>
                  <a:rPr lang="en-US" dirty="0"/>
                  <a:t>Its properties are described by unknown parameters such as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r>
                      <m:rPr>
                        <m:sty m:val="p"/>
                      </m:rPr>
                      <a:rPr lang="en-US" b="0" i="0" smtClean="0">
                        <a:latin typeface="Cambria Math" panose="02040503050406030204" pitchFamily="18" charset="0"/>
                      </a:rPr>
                      <m:t>or</m:t>
                    </m:r>
                    <m:r>
                      <a:rPr lang="en-US" b="0" i="0"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𝜎</m:t>
                    </m:r>
                  </m:oMath>
                </a14:m>
                <a:endParaRPr lang="en-US" b="1" dirty="0"/>
              </a:p>
              <a:p>
                <a:endParaRPr lang="en-US" b="1" dirty="0"/>
              </a:p>
              <a:p>
                <a:r>
                  <a:rPr lang="en-US" b="1" dirty="0"/>
                  <a:t>Data Distribution</a:t>
                </a:r>
                <a:r>
                  <a:rPr lang="en-US" dirty="0"/>
                  <a:t> – This is the distribution(s) of variable(s) in our sample based on the observations we sampled. </a:t>
                </a:r>
              </a:p>
              <a:p>
                <a:pPr lvl="1"/>
                <a:r>
                  <a:rPr lang="en-US" dirty="0"/>
                  <a:t>Its properties are described by statistics such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or</m:t>
                    </m:r>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0" i="1" dirty="0" smtClean="0">
                        <a:latin typeface="Cambria Math" panose="02040503050406030204" pitchFamily="18" charset="0"/>
                      </a:rPr>
                      <m:t>𝑠</m:t>
                    </m:r>
                  </m:oMath>
                </a14:m>
                <a:r>
                  <a:rPr lang="en-US" dirty="0"/>
                  <a:t> </a:t>
                </a:r>
              </a:p>
              <a:p>
                <a:pPr lvl="1"/>
                <a:r>
                  <a:rPr lang="en-US" dirty="0"/>
                  <a:t>The data distribution of a variable will converge to the population distribution 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a:p>
                <a:pPr marL="0" indent="0">
                  <a:buNone/>
                </a:pPr>
                <a:endParaRPr lang="en-US" b="1" dirty="0"/>
              </a:p>
              <a:p>
                <a:r>
                  <a:rPr lang="en-US" b="1" dirty="0"/>
                  <a:t>Sampling Distribution</a:t>
                </a:r>
                <a:r>
                  <a:rPr lang="en-US" dirty="0"/>
                  <a:t> – This is the distribution(s) of statistic(s) computed from the observations in the sample. This distribution arises from repeatedly sampling from the same population and computing statistics from those samples. It tells us how close a given estimate is to the true population parameter it is estimating (sampling error). </a:t>
                </a:r>
              </a:p>
              <a:p>
                <a:pPr lvl="1"/>
                <a:r>
                  <a:rPr lang="en-US" dirty="0"/>
                  <a:t>Its properties are described by  the properties of the population distribution and sample size </a:t>
                </a:r>
                <a14:m>
                  <m:oMath xmlns:m="http://schemas.openxmlformats.org/officeDocument/2006/math">
                    <m:r>
                      <a:rPr lang="en-US" b="0" i="1" smtClean="0">
                        <a:latin typeface="Cambria Math" panose="02040503050406030204" pitchFamily="18" charset="0"/>
                      </a:rPr>
                      <m:t>𝑛</m:t>
                    </m:r>
                  </m:oMath>
                </a14:m>
                <a:endParaRPr lang="en-US" b="1" dirty="0"/>
              </a:p>
            </p:txBody>
          </p:sp>
        </mc:Choice>
        <mc:Fallback xmlns="">
          <p:sp>
            <p:nvSpPr>
              <p:cNvPr id="3" name="Content Placeholder 2">
                <a:extLst>
                  <a:ext uri="{FF2B5EF4-FFF2-40B4-BE49-F238E27FC236}">
                    <a16:creationId xmlns:a16="http://schemas.microsoft.com/office/drawing/2014/main" id="{C22C1D66-E70E-44D2-E7D2-81A62CD75F39}"/>
                  </a:ext>
                </a:extLst>
              </p:cNvPr>
              <p:cNvSpPr>
                <a:spLocks noGrp="1" noRot="1" noChangeAspect="1" noMove="1" noResize="1" noEditPoints="1" noAdjustHandles="1" noChangeArrowheads="1" noChangeShapeType="1" noTextEdit="1"/>
              </p:cNvSpPr>
              <p:nvPr>
                <p:ph idx="1"/>
              </p:nvPr>
            </p:nvSpPr>
            <p:spPr>
              <a:xfrm>
                <a:off x="838200" y="1514764"/>
                <a:ext cx="10515600" cy="5264727"/>
              </a:xfrm>
              <a:blipFill>
                <a:blip r:embed="rId2"/>
                <a:stretch>
                  <a:fillRect l="-812" t="-2662" r="-928"/>
                </a:stretch>
              </a:blipFill>
            </p:spPr>
            <p:txBody>
              <a:bodyPr/>
              <a:lstStyle/>
              <a:p>
                <a:r>
                  <a:rPr lang="en-US">
                    <a:noFill/>
                  </a:rPr>
                  <a:t> </a:t>
                </a:r>
              </a:p>
            </p:txBody>
          </p:sp>
        </mc:Fallback>
      </mc:AlternateContent>
    </p:spTree>
    <p:extLst>
      <p:ext uri="{BB962C8B-B14F-4D97-AF65-F5344CB8AC3E}">
        <p14:creationId xmlns:p14="http://schemas.microsoft.com/office/powerpoint/2010/main" val="37090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47E7-A517-745D-18B2-44BFF1B04990}"/>
              </a:ext>
            </a:extLst>
          </p:cNvPr>
          <p:cNvSpPr>
            <a:spLocks noGrp="1"/>
          </p:cNvSpPr>
          <p:nvPr>
            <p:ph type="title"/>
          </p:nvPr>
        </p:nvSpPr>
        <p:spPr>
          <a:xfrm>
            <a:off x="71582" y="50655"/>
            <a:ext cx="10515600" cy="1325563"/>
          </a:xfrm>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D7E26A-F48B-F500-109E-369454B61CA4}"/>
                  </a:ext>
                </a:extLst>
              </p:cNvPr>
              <p:cNvSpPr>
                <a:spLocks noGrp="1"/>
              </p:cNvSpPr>
              <p:nvPr>
                <p:ph idx="1"/>
              </p:nvPr>
            </p:nvSpPr>
            <p:spPr>
              <a:xfrm>
                <a:off x="280554" y="1256144"/>
                <a:ext cx="11630891" cy="5431127"/>
              </a:xfrm>
            </p:spPr>
            <p:txBody>
              <a:bodyPr>
                <a:normAutofit fontScale="77500" lnSpcReduction="20000"/>
              </a:bodyPr>
              <a:lstStyle/>
              <a:p>
                <a:r>
                  <a:rPr lang="en-US" dirty="0"/>
                  <a:t>The central limit theorem gives us some nice guarantees about the shape of the distribution of a statistic</a:t>
                </a:r>
              </a:p>
              <a:p>
                <a:pPr marL="0" indent="0">
                  <a:buNone/>
                </a:pPr>
                <a:endParaRPr lang="en-US" dirty="0"/>
              </a:p>
              <a:p>
                <a:pPr marL="0" indent="0">
                  <a:buNone/>
                </a:pPr>
                <a:r>
                  <a:rPr lang="en-US" b="1" u="sng" dirty="0"/>
                  <a:t>Definition:</a:t>
                </a:r>
                <a:r>
                  <a:rPr lang="en-US" dirty="0"/>
                  <a:t> if</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n</m:t>
                        </m:r>
                      </m:sub>
                    </m:sSub>
                  </m:oMath>
                </a14:m>
                <a:r>
                  <a:rPr lang="en-US" dirty="0"/>
                  <a:t> are independent and identically distributed random variables (all have the same distribution) such that </a:t>
                </a:r>
              </a:p>
              <a:p>
                <a:pPr marL="0" indent="0">
                  <a:buNone/>
                </a:pP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𝜇</m:t>
                    </m:r>
                  </m:oMath>
                </a14:m>
                <a:r>
                  <a:rPr lang="en-US" dirty="0"/>
                  <a:t>   and </a:t>
                </a:r>
                <a14:m>
                  <m:oMath xmlns:m="http://schemas.openxmlformats.org/officeDocument/2006/math">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m:t>
                    </m:r>
                  </m:oMath>
                </a14:m>
                <a:r>
                  <a:rPr lang="en-US" dirty="0"/>
                  <a:t>   (have finite variance)</a:t>
                </a:r>
              </a:p>
              <a:p>
                <a:pPr marL="0" indent="0">
                  <a:buNone/>
                </a:pPr>
                <a:endParaRPr lang="en-US" dirty="0"/>
              </a:p>
              <a:p>
                <a:pPr marL="0" indent="0">
                  <a:buNone/>
                </a:pPr>
                <a:r>
                  <a:rPr lang="en-US" dirty="0"/>
                  <a:t>Then,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𝜇</m:t>
                              </m:r>
                            </m:e>
                          </m:d>
                        </m:num>
                        <m:den>
                          <m:r>
                            <a:rPr lang="en-US" b="0" i="1" smtClean="0">
                              <a:latin typeface="Cambria Math" panose="02040503050406030204" pitchFamily="18" charset="0"/>
                            </a:rPr>
                            <m:t>𝜎</m:t>
                          </m:r>
                        </m:den>
                      </m:f>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Para>
                </a14:m>
                <a:endParaRPr lang="en-US" b="0" dirty="0"/>
              </a:p>
              <a:p>
                <a:pPr marL="0" indent="0">
                  <a:buNone/>
                </a:pPr>
                <a:endParaRPr lang="en-US" dirty="0"/>
              </a:p>
              <a:p>
                <a:pPr marL="0" indent="0">
                  <a:buNone/>
                </a:pPr>
                <a:r>
                  <a:rPr lang="en-US" dirty="0"/>
                  <a:t>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𝑛</m:t>
                            </m:r>
                          </m:den>
                        </m:f>
                      </m:e>
                    </m:nary>
                  </m:oMath>
                </a14:m>
                <a:r>
                  <a:rPr lang="en-US" dirty="0"/>
                  <a:t> and where </a:t>
                </a:r>
                <a14:m>
                  <m:oMath xmlns:m="http://schemas.openxmlformats.org/officeDocument/2006/math">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oMath>
                </a14:m>
                <a:r>
                  <a:rPr lang="en-US" dirty="0"/>
                  <a:t> denotes convergence in distribution</a:t>
                </a:r>
              </a:p>
              <a:p>
                <a:pPr marL="0" indent="0">
                  <a:buNone/>
                </a:pPr>
                <a:endParaRPr lang="en-US" dirty="0"/>
              </a:p>
              <a:p>
                <a:pPr marL="0" indent="0">
                  <a:buNone/>
                </a:pPr>
                <a:r>
                  <a:rPr lang="en-US" dirty="0"/>
                  <a:t>(in layman’s terms) the </a:t>
                </a:r>
                <a:r>
                  <a:rPr lang="en-US" b="1" dirty="0"/>
                  <a:t>central limit theorem</a:t>
                </a:r>
                <a:r>
                  <a:rPr lang="en-US" dirty="0"/>
                  <a:t> states that as the sample size increases the </a:t>
                </a:r>
                <a:r>
                  <a:rPr lang="en-US" i="1" dirty="0"/>
                  <a:t>shape </a:t>
                </a:r>
                <a:r>
                  <a:rPr lang="en-US" dirty="0"/>
                  <a:t>of a sampling distribution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will “approach” that of a normal distribution</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F8D7E26A-F48B-F500-109E-369454B61CA4}"/>
                  </a:ext>
                </a:extLst>
              </p:cNvPr>
              <p:cNvSpPr>
                <a:spLocks noGrp="1" noRot="1" noChangeAspect="1" noMove="1" noResize="1" noEditPoints="1" noAdjustHandles="1" noChangeArrowheads="1" noChangeShapeType="1" noTextEdit="1"/>
              </p:cNvSpPr>
              <p:nvPr>
                <p:ph idx="1"/>
              </p:nvPr>
            </p:nvSpPr>
            <p:spPr>
              <a:xfrm>
                <a:off x="280554" y="1256144"/>
                <a:ext cx="11630891" cy="5431127"/>
              </a:xfrm>
              <a:blipFill>
                <a:blip r:embed="rId2"/>
                <a:stretch>
                  <a:fillRect l="-681" t="-2357" r="-262" b="-1235"/>
                </a:stretch>
              </a:blipFill>
            </p:spPr>
            <p:txBody>
              <a:bodyPr/>
              <a:lstStyle/>
              <a:p>
                <a:r>
                  <a:rPr lang="en-US">
                    <a:noFill/>
                  </a:rPr>
                  <a:t> </a:t>
                </a:r>
              </a:p>
            </p:txBody>
          </p:sp>
        </mc:Fallback>
      </mc:AlternateContent>
    </p:spTree>
    <p:extLst>
      <p:ext uri="{BB962C8B-B14F-4D97-AF65-F5344CB8AC3E}">
        <p14:creationId xmlns:p14="http://schemas.microsoft.com/office/powerpoint/2010/main" val="354533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8D93DB4-DAAA-812D-906A-641DAB6D1228}"/>
                  </a:ext>
                </a:extLst>
              </p:cNvPr>
              <p:cNvSpPr>
                <a:spLocks noGrp="1"/>
              </p:cNvSpPr>
              <p:nvPr>
                <p:ph type="title"/>
              </p:nvPr>
            </p:nvSpPr>
            <p:spPr/>
            <p:txBody>
              <a:bodyPr/>
              <a:lstStyle/>
              <a:p>
                <a:r>
                  <a:rPr lang="en-US" dirty="0"/>
                  <a:t>Sampling Distributions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endParaRPr lang="en-US" dirty="0"/>
              </a:p>
            </p:txBody>
          </p:sp>
        </mc:Choice>
        <mc:Fallback xmlns="">
          <p:sp>
            <p:nvSpPr>
              <p:cNvPr id="2" name="Title 1">
                <a:extLst>
                  <a:ext uri="{FF2B5EF4-FFF2-40B4-BE49-F238E27FC236}">
                    <a16:creationId xmlns:a16="http://schemas.microsoft.com/office/drawing/2014/main" id="{98D93DB4-DAAA-812D-906A-641DAB6D1228}"/>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72E313-B102-B7B9-66DD-2A6B8EE91D7B}"/>
                  </a:ext>
                </a:extLst>
              </p:cNvPr>
              <p:cNvSpPr>
                <a:spLocks noGrp="1"/>
              </p:cNvSpPr>
              <p:nvPr>
                <p:ph idx="1"/>
              </p:nvPr>
            </p:nvSpPr>
            <p:spPr/>
            <p:txBody>
              <a:bodyPr>
                <a:normAutofit/>
              </a:bodyPr>
              <a:lstStyle/>
              <a:p>
                <a:pPr marL="0" indent="0">
                  <a:buNone/>
                </a:pPr>
                <a:r>
                  <a:rPr lang="en-US" dirty="0"/>
                  <a:t>The sampling distribution of the mean</a:t>
                </a:r>
              </a:p>
              <a:p>
                <a:r>
                  <a:rPr lang="en-US" dirty="0"/>
                  <a:t>The mean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a:t>
                </a:r>
                <a14:m>
                  <m:oMath xmlns:m="http://schemas.openxmlformats.org/officeDocument/2006/math">
                    <m:r>
                      <a:rPr lang="en-US" b="0" i="1" smtClean="0">
                        <a:latin typeface="Cambria Math" panose="02040503050406030204" pitchFamily="18" charset="0"/>
                      </a:rPr>
                      <m:t>𝜇</m:t>
                    </m:r>
                  </m:oMath>
                </a14:m>
                <a:r>
                  <a:rPr lang="en-US" dirty="0"/>
                  <a:t>  - the population mean </a:t>
                </a:r>
              </a:p>
              <a:p>
                <a:r>
                  <a:rPr lang="en-US" dirty="0"/>
                  <a:t>The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en>
                    </m:f>
                  </m:oMath>
                </a14:m>
                <a:endParaRPr lang="en-US" dirty="0"/>
              </a:p>
              <a:p>
                <a:endParaRPr lang="en-US" dirty="0"/>
              </a:p>
              <a:p>
                <a:pPr marL="0" indent="0">
                  <a:buNone/>
                </a:pPr>
                <a:r>
                  <a:rPr lang="en-US" dirty="0"/>
                  <a:t>The sampling distribution of the sample proportion</a:t>
                </a:r>
              </a:p>
              <a:p>
                <a:r>
                  <a:rPr lang="en-US" dirty="0"/>
                  <a:t>The mean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t>
                </a:r>
                <a14:m>
                  <m:oMath xmlns:m="http://schemas.openxmlformats.org/officeDocument/2006/math">
                    <m:r>
                      <a:rPr lang="en-US" b="0" i="1" smtClean="0">
                        <a:latin typeface="Cambria Math" panose="02040503050406030204" pitchFamily="18" charset="0"/>
                      </a:rPr>
                      <m:t>𝑝</m:t>
                    </m:r>
                  </m:oMath>
                </a14:m>
                <a:r>
                  <a:rPr lang="en-US" dirty="0"/>
                  <a:t> – the population proportion </a:t>
                </a:r>
              </a:p>
              <a:p>
                <a:r>
                  <a:rPr lang="en-US" dirty="0"/>
                  <a:t>The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endParaRPr lang="en-US" dirty="0"/>
              </a:p>
            </p:txBody>
          </p:sp>
        </mc:Choice>
        <mc:Fallback xmlns="">
          <p:sp>
            <p:nvSpPr>
              <p:cNvPr id="3" name="Content Placeholder 2">
                <a:extLst>
                  <a:ext uri="{FF2B5EF4-FFF2-40B4-BE49-F238E27FC236}">
                    <a16:creationId xmlns:a16="http://schemas.microsoft.com/office/drawing/2014/main" id="{8172E313-B102-B7B9-66DD-2A6B8EE91D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3833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A1F1-628E-13D7-A8F0-5B14F4D4BF95}"/>
              </a:ext>
            </a:extLst>
          </p:cNvPr>
          <p:cNvSpPr>
            <a:spLocks noGrp="1"/>
          </p:cNvSpPr>
          <p:nvPr>
            <p:ph type="title"/>
          </p:nvPr>
        </p:nvSpPr>
        <p:spPr/>
        <p:txBody>
          <a:bodyPr/>
          <a:lstStyle/>
          <a:p>
            <a:r>
              <a:rPr lang="en-US" dirty="0"/>
              <a:t>California Gubernatorial Election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D1DD98-1E1E-6FA0-988B-7061DAA583F0}"/>
                  </a:ext>
                </a:extLst>
              </p:cNvPr>
              <p:cNvSpPr>
                <a:spLocks noGrp="1"/>
              </p:cNvSpPr>
              <p:nvPr>
                <p:ph idx="1"/>
              </p:nvPr>
            </p:nvSpPr>
            <p:spPr>
              <a:xfrm>
                <a:off x="838200" y="1440873"/>
                <a:ext cx="10515600" cy="4736090"/>
              </a:xfrm>
            </p:spPr>
            <p:txBody>
              <a:bodyPr>
                <a:normAutofit fontScale="70000" lnSpcReduction="20000"/>
              </a:bodyPr>
              <a:lstStyle/>
              <a:p>
                <a:r>
                  <a:rPr lang="en-US" dirty="0"/>
                  <a:t>Election polling is one of the few cases where we know </a:t>
                </a:r>
                <a14:m>
                  <m:oMath xmlns:m="http://schemas.openxmlformats.org/officeDocument/2006/math">
                    <m:r>
                      <a:rPr lang="en-US" b="0" i="1" smtClean="0">
                        <a:latin typeface="Cambria Math" panose="02040503050406030204" pitchFamily="18" charset="0"/>
                      </a:rPr>
                      <m:t>𝑝</m:t>
                    </m:r>
                  </m:oMath>
                </a14:m>
                <a:r>
                  <a:rPr lang="en-US" dirty="0"/>
                  <a:t> - the true proportion of voters (either voting for one candidate or another) -  because all the votes are counted.</a:t>
                </a:r>
              </a:p>
              <a:p>
                <a:endParaRPr lang="en-US" dirty="0"/>
              </a:p>
              <a:p>
                <a:r>
                  <a:rPr lang="en-US" dirty="0"/>
                  <a:t>From our example in week two about the California race for governor, the true population proportion of voters who cast a vote for Democrat Jerry Brown was 54.8% while the sample proportion measured from 3,889 voter interviews was 53.1%. </a:t>
                </a:r>
              </a:p>
              <a:p>
                <a:r>
                  <a:rPr lang="en-US" dirty="0"/>
                  <a:t>What are the mean and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a:t>
                </a:r>
              </a:p>
              <a:p>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mean</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of</m:t>
                      </m:r>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=0.548</m:t>
                      </m:r>
                    </m:oMath>
                  </m:oMathPara>
                </a14:m>
                <a:endParaRPr lang="en-US" b="0" i="0" dirty="0">
                  <a:latin typeface="Cambria Math" panose="02040503050406030204" pitchFamily="18" charset="0"/>
                </a:endParaRPr>
              </a:p>
              <a:p>
                <a:pPr marL="0" indent="0">
                  <a:buNone/>
                </a:pP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SD</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of</m:t>
                      </m:r>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 </m:t>
                      </m:r>
                      <m:rad>
                        <m:radPr>
                          <m:degHide m:val="on"/>
                          <m:ctrlPr>
                            <a:rPr lang="en-US" b="0" i="1" dirty="0" smtClean="0">
                              <a:latin typeface="Cambria Math" panose="02040503050406030204" pitchFamily="18" charset="0"/>
                            </a:rPr>
                          </m:ctrlPr>
                        </m:radPr>
                        <m:deg/>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0.531×(1−0.531)</m:t>
                              </m:r>
                            </m:num>
                            <m:den>
                              <m:r>
                                <a:rPr lang="en-US" b="0" i="1" dirty="0" smtClean="0">
                                  <a:latin typeface="Cambria Math" panose="02040503050406030204" pitchFamily="18" charset="0"/>
                                </a:rPr>
                                <m:t>3889</m:t>
                              </m:r>
                            </m:den>
                          </m:f>
                        </m:e>
                      </m:rad>
                      <m: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6.4</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−5</m:t>
                              </m:r>
                            </m:sup>
                          </m:sSup>
                        </m:e>
                      </m:rad>
                      <m:r>
                        <a:rPr lang="en-US" i="1" dirty="0">
                          <a:latin typeface="Cambria Math" panose="02040503050406030204" pitchFamily="18" charset="0"/>
                        </a:rPr>
                        <m:t>=0.008</m:t>
                      </m:r>
                    </m:oMath>
                  </m:oMathPara>
                </a14:m>
                <a:endParaRPr lang="en-US" dirty="0"/>
              </a:p>
              <a:p>
                <a:endParaRPr lang="en-US" dirty="0"/>
              </a:p>
              <a:p>
                <a:r>
                  <a:rPr lang="en-US" dirty="0"/>
                  <a:t>Why is the standard deviation so small?</a:t>
                </a:r>
              </a:p>
            </p:txBody>
          </p:sp>
        </mc:Choice>
        <mc:Fallback xmlns="">
          <p:sp>
            <p:nvSpPr>
              <p:cNvPr id="3" name="Content Placeholder 2">
                <a:extLst>
                  <a:ext uri="{FF2B5EF4-FFF2-40B4-BE49-F238E27FC236}">
                    <a16:creationId xmlns:a16="http://schemas.microsoft.com/office/drawing/2014/main" id="{F9D1DD98-1E1E-6FA0-988B-7061DAA583F0}"/>
                  </a:ext>
                </a:extLst>
              </p:cNvPr>
              <p:cNvSpPr>
                <a:spLocks noGrp="1" noRot="1" noChangeAspect="1" noMove="1" noResize="1" noEditPoints="1" noAdjustHandles="1" noChangeArrowheads="1" noChangeShapeType="1" noTextEdit="1"/>
              </p:cNvSpPr>
              <p:nvPr>
                <p:ph idx="1"/>
              </p:nvPr>
            </p:nvSpPr>
            <p:spPr>
              <a:xfrm>
                <a:off x="838200" y="1440873"/>
                <a:ext cx="10515600" cy="4736090"/>
              </a:xfrm>
              <a:blipFill>
                <a:blip r:embed="rId2"/>
                <a:stretch>
                  <a:fillRect l="-522" t="-2317"/>
                </a:stretch>
              </a:blipFill>
            </p:spPr>
            <p:txBody>
              <a:bodyPr/>
              <a:lstStyle/>
              <a:p>
                <a:r>
                  <a:rPr lang="en-US">
                    <a:noFill/>
                  </a:rPr>
                  <a:t> </a:t>
                </a:r>
              </a:p>
            </p:txBody>
          </p:sp>
        </mc:Fallback>
      </mc:AlternateContent>
    </p:spTree>
    <p:extLst>
      <p:ext uri="{BB962C8B-B14F-4D97-AF65-F5344CB8AC3E}">
        <p14:creationId xmlns:p14="http://schemas.microsoft.com/office/powerpoint/2010/main" val="118755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60F7-EB83-F425-A900-185D1D13FB43}"/>
              </a:ext>
            </a:extLst>
          </p:cNvPr>
          <p:cNvSpPr>
            <a:spLocks noGrp="1"/>
          </p:cNvSpPr>
          <p:nvPr>
            <p:ph type="title"/>
          </p:nvPr>
        </p:nvSpPr>
        <p:spPr>
          <a:xfrm>
            <a:off x="189345" y="152688"/>
            <a:ext cx="10515600" cy="1325563"/>
          </a:xfrm>
        </p:spPr>
        <p:txBody>
          <a:bodyPr/>
          <a:lstStyle/>
          <a:p>
            <a:r>
              <a:rPr lang="en-US" dirty="0"/>
              <a:t>Central Limit Theorem</a:t>
            </a:r>
          </a:p>
        </p:txBody>
      </p:sp>
      <p:sp>
        <p:nvSpPr>
          <p:cNvPr id="3" name="Content Placeholder 2">
            <a:extLst>
              <a:ext uri="{FF2B5EF4-FFF2-40B4-BE49-F238E27FC236}">
                <a16:creationId xmlns:a16="http://schemas.microsoft.com/office/drawing/2014/main" id="{FC703820-EC87-BD08-5CDD-34D9EDE9AD61}"/>
              </a:ext>
            </a:extLst>
          </p:cNvPr>
          <p:cNvSpPr>
            <a:spLocks noGrp="1"/>
          </p:cNvSpPr>
          <p:nvPr>
            <p:ph idx="1"/>
          </p:nvPr>
        </p:nvSpPr>
        <p:spPr>
          <a:xfrm>
            <a:off x="339436" y="1862571"/>
            <a:ext cx="10365509" cy="4351338"/>
          </a:xfrm>
        </p:spPr>
        <p:txBody>
          <a:bodyPr/>
          <a:lstStyle/>
          <a:p>
            <a:endParaRPr lang="en-US" dirty="0"/>
          </a:p>
          <a:p>
            <a:pPr marL="0" indent="0">
              <a:buNone/>
            </a:pPr>
            <a:endParaRPr lang="en-US" dirty="0"/>
          </a:p>
        </p:txBody>
      </p:sp>
      <p:pic>
        <p:nvPicPr>
          <p:cNvPr id="7" name="Picture 6" descr="A graph of a number of lines&#10;&#10;Description automatically generated with medium confidence">
            <a:extLst>
              <a:ext uri="{FF2B5EF4-FFF2-40B4-BE49-F238E27FC236}">
                <a16:creationId xmlns:a16="http://schemas.microsoft.com/office/drawing/2014/main" id="{A87C1E4B-BD6C-7369-5E12-0BBA6D4A3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90" y="1862571"/>
            <a:ext cx="4572000" cy="4572000"/>
          </a:xfrm>
          <a:prstGeom prst="rect">
            <a:avLst/>
          </a:prstGeom>
        </p:spPr>
      </p:pic>
      <p:pic>
        <p:nvPicPr>
          <p:cNvPr id="9" name="Picture 8" descr="A graph of a number of data&#10;&#10;Description automatically generated with medium confidence">
            <a:extLst>
              <a:ext uri="{FF2B5EF4-FFF2-40B4-BE49-F238E27FC236}">
                <a16:creationId xmlns:a16="http://schemas.microsoft.com/office/drawing/2014/main" id="{28581B22-5F5B-A870-E499-8371DBE5D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582" y="1862571"/>
            <a:ext cx="4572000" cy="4572000"/>
          </a:xfrm>
          <a:prstGeom prst="rect">
            <a:avLst/>
          </a:prstGeom>
        </p:spPr>
      </p:pic>
    </p:spTree>
    <p:extLst>
      <p:ext uri="{BB962C8B-B14F-4D97-AF65-F5344CB8AC3E}">
        <p14:creationId xmlns:p14="http://schemas.microsoft.com/office/powerpoint/2010/main" val="256494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B037-694B-1A9E-67CD-5DACB651A3BE}"/>
              </a:ext>
            </a:extLst>
          </p:cNvPr>
          <p:cNvSpPr>
            <a:spLocks noGrp="1"/>
          </p:cNvSpPr>
          <p:nvPr>
            <p:ph type="title"/>
          </p:nvPr>
        </p:nvSpPr>
        <p:spPr/>
        <p:txBody>
          <a:bodyPr/>
          <a:lstStyle/>
          <a:p>
            <a:r>
              <a:rPr lang="en-US" dirty="0"/>
              <a:t>Applying The CLT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B12A81-2442-B64B-6399-7303B9A8FAFB}"/>
                  </a:ext>
                </a:extLst>
              </p:cNvPr>
              <p:cNvSpPr>
                <a:spLocks noGrp="1"/>
              </p:cNvSpPr>
              <p:nvPr>
                <p:ph idx="1"/>
              </p:nvPr>
            </p:nvSpPr>
            <p:spPr/>
            <p:txBody>
              <a:bodyPr>
                <a:normAutofit lnSpcReduction="10000"/>
              </a:bodyPr>
              <a:lstStyle/>
              <a:p>
                <a:r>
                  <a:rPr lang="en-US" dirty="0"/>
                  <a:t>Recall that the </a:t>
                </a:r>
                <a:r>
                  <a:rPr lang="en-US" b="1" dirty="0"/>
                  <a:t>Empirical Rule</a:t>
                </a:r>
                <a:r>
                  <a:rPr lang="en-US" dirty="0"/>
                  <a:t> tells us how observations are distributed for approximately symmetric  bell-shaped (normal) distributions.</a:t>
                </a:r>
              </a:p>
              <a:p>
                <a:endParaRPr lang="en-US" dirty="0"/>
              </a:p>
              <a:p>
                <a:r>
                  <a:rPr lang="en-US" dirty="0"/>
                  <a:t>Since 95% of observations in a normal distribution fall within 2 standard deviations of the mean. </a:t>
                </a:r>
              </a:p>
              <a:p>
                <a:pPr marL="0" indent="0">
                  <a:buNone/>
                </a:pPr>
                <a:endParaRPr lang="en-US" dirty="0"/>
              </a:p>
              <a:p>
                <a:r>
                  <a:rPr lang="en-US" dirty="0"/>
                  <a:t>Adapting the rule for probability distributions means that there is a 95% probability that random variable will fall within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a:t> standard deviations of the mean of the distribution.</a:t>
                </a:r>
              </a:p>
            </p:txBody>
          </p:sp>
        </mc:Choice>
        <mc:Fallback xmlns="">
          <p:sp>
            <p:nvSpPr>
              <p:cNvPr id="3" name="Content Placeholder 2">
                <a:extLst>
                  <a:ext uri="{FF2B5EF4-FFF2-40B4-BE49-F238E27FC236}">
                    <a16:creationId xmlns:a16="http://schemas.microsoft.com/office/drawing/2014/main" id="{7EB12A81-2442-B64B-6399-7303B9A8FAFB}"/>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26564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6B82-46AE-F64D-0C9C-71471A180A93}"/>
              </a:ext>
            </a:extLst>
          </p:cNvPr>
          <p:cNvSpPr>
            <a:spLocks noGrp="1"/>
          </p:cNvSpPr>
          <p:nvPr>
            <p:ph type="title"/>
          </p:nvPr>
        </p:nvSpPr>
        <p:spPr/>
        <p:txBody>
          <a:bodyPr/>
          <a:lstStyle/>
          <a:p>
            <a:r>
              <a:rPr lang="en-US" dirty="0"/>
              <a:t>Applying The CLT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AFE08-D97C-6FDE-0D9F-32CF5D570099}"/>
                  </a:ext>
                </a:extLst>
              </p:cNvPr>
              <p:cNvSpPr>
                <a:spLocks noGrp="1"/>
              </p:cNvSpPr>
              <p:nvPr>
                <p:ph idx="1"/>
              </p:nvPr>
            </p:nvSpPr>
            <p:spPr/>
            <p:txBody>
              <a:bodyPr>
                <a:normAutofit/>
              </a:bodyPr>
              <a:lstStyle/>
              <a:p>
                <a:pPr marL="0" indent="0">
                  <a:buNone/>
                </a:pPr>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will be between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and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 </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is approximately 0.95</a:t>
                </a:r>
              </a:p>
              <a:p>
                <a:endParaRPr lang="en-US" dirty="0"/>
              </a:p>
              <a:p>
                <a:endParaRPr lang="en-US" dirty="0"/>
              </a:p>
              <a:p>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will be between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and </a:t>
                </a:r>
              </a:p>
              <a:p>
                <a:pPr marL="0" indent="0">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is approximately 0.95</a:t>
                </a:r>
              </a:p>
              <a:p>
                <a:pPr marL="0" indent="0">
                  <a:buNone/>
                </a:pPr>
                <a:endParaRPr lang="en-US" dirty="0"/>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E5AFE08-D97C-6FDE-0D9F-32CF5D570099}"/>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4047875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8583-8139-834B-96F9-753EA0E5F6CB}"/>
              </a:ext>
            </a:extLst>
          </p:cNvPr>
          <p:cNvSpPr>
            <a:spLocks noGrp="1"/>
          </p:cNvSpPr>
          <p:nvPr>
            <p:ph type="title"/>
          </p:nvPr>
        </p:nvSpPr>
        <p:spPr/>
        <p:txBody>
          <a:bodyPr/>
          <a:lstStyle/>
          <a:p>
            <a:r>
              <a:rPr lang="en-US" dirty="0"/>
              <a:t>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8E46E8-F51C-0429-81E5-6E5CAF9BB51D}"/>
                  </a:ext>
                </a:extLst>
              </p:cNvPr>
              <p:cNvSpPr>
                <a:spLocks noGrp="1"/>
              </p:cNvSpPr>
              <p:nvPr>
                <p:ph idx="1"/>
              </p:nvPr>
            </p:nvSpPr>
            <p:spPr/>
            <p:txBody>
              <a:bodyPr>
                <a:normAutofit fontScale="92500" lnSpcReduction="20000"/>
              </a:bodyPr>
              <a:lstStyle/>
              <a:p>
                <a:pPr marL="0" indent="0">
                  <a:buNone/>
                </a:pPr>
                <a:r>
                  <a:rPr lang="en-US" b="1" dirty="0"/>
                  <a:t>Estimation</a:t>
                </a:r>
                <a:r>
                  <a:rPr lang="en-US" dirty="0"/>
                  <a:t> is a type of statistical inference where we use our statistic to estimate a parameter</a:t>
                </a:r>
              </a:p>
              <a:p>
                <a:endParaRPr lang="en-US" dirty="0"/>
              </a:p>
              <a:p>
                <a:r>
                  <a:rPr lang="en-US" dirty="0"/>
                  <a:t>We can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(the means of a sample of </a:t>
                </a:r>
                <a14:m>
                  <m:oMath xmlns:m="http://schemas.openxmlformats.org/officeDocument/2006/math">
                    <m:r>
                      <a:rPr lang="en-US" b="0" i="1" smtClean="0">
                        <a:latin typeface="Cambria Math" panose="02040503050406030204" pitchFamily="18" charset="0"/>
                      </a:rPr>
                      <m:t>𝑛</m:t>
                    </m:r>
                  </m:oMath>
                </a14:m>
                <a:r>
                  <a:rPr lang="en-US" dirty="0"/>
                  <a:t> observations) to estimate the mean of single observation (</a:t>
                </a:r>
                <a:r>
                  <a:rPr lang="en-US" dirty="0" err="1"/>
                  <a:t>i.e</a:t>
                </a:r>
                <a:r>
                  <a:rPr lang="en-US" dirty="0"/>
                  <a:t> </a:t>
                </a:r>
                <a14:m>
                  <m:oMath xmlns:m="http://schemas.openxmlformats.org/officeDocument/2006/math">
                    <m:r>
                      <a:rPr lang="en-US" b="0" i="1" smtClean="0">
                        <a:latin typeface="Cambria Math" panose="02040503050406030204" pitchFamily="18" charset="0"/>
                      </a:rPr>
                      <m:t>𝜇</m:t>
                    </m:r>
                  </m:oMath>
                </a14:m>
                <a:r>
                  <a:rPr lang="en-US" dirty="0"/>
                  <a:t>) </a:t>
                </a:r>
              </a:p>
              <a:p>
                <a:endParaRPr lang="en-US" dirty="0"/>
              </a:p>
              <a:p>
                <a:r>
                  <a:rPr lang="en-US" dirty="0"/>
                  <a:t>We can use </a:t>
                </a:r>
                <a14:m>
                  <m:oMath xmlns:m="http://schemas.openxmlformats.org/officeDocument/2006/math">
                    <m:r>
                      <a:rPr lang="en-US" b="0" i="1" smtClean="0">
                        <a:latin typeface="Cambria Math" panose="02040503050406030204" pitchFamily="18" charset="0"/>
                      </a:rPr>
                      <m:t>𝑠</m:t>
                    </m:r>
                  </m:oMath>
                </a14:m>
                <a:r>
                  <a:rPr lang="en-US" dirty="0"/>
                  <a:t> (the standard deviation of the observations a sample of </a:t>
                </a:r>
                <a14:m>
                  <m:oMath xmlns:m="http://schemas.openxmlformats.org/officeDocument/2006/math">
                    <m:r>
                      <a:rPr lang="en-US" b="0" i="1" smtClean="0">
                        <a:latin typeface="Cambria Math" panose="02040503050406030204" pitchFamily="18" charset="0"/>
                      </a:rPr>
                      <m:t>𝑛</m:t>
                    </m:r>
                  </m:oMath>
                </a14:m>
                <a:r>
                  <a:rPr lang="en-US" dirty="0"/>
                  <a:t> observations) to estimate the standard deviation of a single observation (</a:t>
                </a:r>
                <a:r>
                  <a:rPr lang="en-US" dirty="0" err="1"/>
                  <a:t>i.e</a:t>
                </a:r>
                <a:r>
                  <a:rPr lang="en-US" dirty="0"/>
                  <a:t>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oMath>
                </a14:m>
                <a:endParaRPr lang="en-US" dirty="0"/>
              </a:p>
              <a:p>
                <a:endParaRPr lang="en-US" dirty="0"/>
              </a:p>
              <a:p>
                <a:r>
                  <a:rPr lang="en-US" dirty="0"/>
                  <a:t>We can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(the proportion of observations that are a “success” in a sample of </a:t>
                </a:r>
                <a14:m>
                  <m:oMath xmlns:m="http://schemas.openxmlformats.org/officeDocument/2006/math">
                    <m:r>
                      <a:rPr lang="en-US" b="0" i="1" smtClean="0">
                        <a:latin typeface="Cambria Math" panose="02040503050406030204" pitchFamily="18" charset="0"/>
                      </a:rPr>
                      <m:t>𝑛</m:t>
                    </m:r>
                  </m:oMath>
                </a14:m>
                <a:r>
                  <a:rPr lang="en-US" dirty="0"/>
                  <a:t> observations) to estimate the probability of success (</a:t>
                </a:r>
                <a:r>
                  <a:rPr lang="en-US" dirty="0" err="1"/>
                  <a:t>i.e</a:t>
                </a:r>
                <a:r>
                  <a:rPr lang="en-US" dirty="0"/>
                  <a:t> </a:t>
                </a:r>
                <a14:m>
                  <m:oMath xmlns:m="http://schemas.openxmlformats.org/officeDocument/2006/math">
                    <m:r>
                      <a:rPr lang="en-US" b="0" i="1" smtClean="0">
                        <a:latin typeface="Cambria Math" panose="02040503050406030204" pitchFamily="18" charset="0"/>
                      </a:rPr>
                      <m:t>𝑝</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2F8E46E8-F51C-0429-81E5-6E5CAF9BB51D}"/>
                  </a:ext>
                </a:extLst>
              </p:cNvPr>
              <p:cNvSpPr>
                <a:spLocks noGrp="1" noRot="1" noChangeAspect="1" noMove="1" noResize="1" noEditPoints="1" noAdjustHandles="1" noChangeArrowheads="1" noChangeShapeType="1" noTextEdit="1"/>
              </p:cNvSpPr>
              <p:nvPr>
                <p:ph idx="1"/>
              </p:nvPr>
            </p:nvSpPr>
            <p:spPr>
              <a:blipFill>
                <a:blip r:embed="rId2"/>
                <a:stretch>
                  <a:fillRect l="-1043" t="-3501" b="-280"/>
                </a:stretch>
              </a:blipFill>
            </p:spPr>
            <p:txBody>
              <a:bodyPr/>
              <a:lstStyle/>
              <a:p>
                <a:r>
                  <a:rPr lang="en-US">
                    <a:noFill/>
                  </a:rPr>
                  <a:t> </a:t>
                </a:r>
              </a:p>
            </p:txBody>
          </p:sp>
        </mc:Fallback>
      </mc:AlternateContent>
    </p:spTree>
    <p:extLst>
      <p:ext uri="{BB962C8B-B14F-4D97-AF65-F5344CB8AC3E}">
        <p14:creationId xmlns:p14="http://schemas.microsoft.com/office/powerpoint/2010/main" val="1023125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4E87-C973-6E5C-B2C4-A2F137528014}"/>
              </a:ext>
            </a:extLst>
          </p:cNvPr>
          <p:cNvSpPr>
            <a:spLocks noGrp="1"/>
          </p:cNvSpPr>
          <p:nvPr>
            <p:ph type="title"/>
          </p:nvPr>
        </p:nvSpPr>
        <p:spPr>
          <a:xfrm>
            <a:off x="219364" y="97271"/>
            <a:ext cx="10515600" cy="1325563"/>
          </a:xfrm>
        </p:spPr>
        <p:txBody>
          <a:bodyPr/>
          <a:lstStyle/>
          <a:p>
            <a:r>
              <a:rPr lang="en-US" dirty="0"/>
              <a:t>Some Technical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DA2DCA-8633-5FA6-0153-EDAEEA05E413}"/>
                  </a:ext>
                </a:extLst>
              </p:cNvPr>
              <p:cNvSpPr>
                <a:spLocks noGrp="1"/>
              </p:cNvSpPr>
              <p:nvPr>
                <p:ph idx="1"/>
              </p:nvPr>
            </p:nvSpPr>
            <p:spPr>
              <a:xfrm>
                <a:off x="295564" y="1825625"/>
                <a:ext cx="11684000" cy="4935104"/>
              </a:xfrm>
            </p:spPr>
            <p:txBody>
              <a:bodyPr>
                <a:normAutofit fontScale="77500" lnSpcReduction="20000"/>
              </a:bodyPr>
              <a:lstStyle/>
              <a:p>
                <a:pPr marL="0" indent="0">
                  <a:buNone/>
                </a:pPr>
                <a:r>
                  <a:rPr lang="en-US" dirty="0"/>
                  <a:t>Note that parameters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𝜎</m:t>
                    </m:r>
                  </m:oMath>
                </a14:m>
                <a:r>
                  <a:rPr lang="en-US" dirty="0"/>
                  <a:t> have a couple of interpretations. </a:t>
                </a:r>
              </a:p>
              <a:p>
                <a:pPr lvl="1"/>
                <a:r>
                  <a:rPr lang="en-US" dirty="0"/>
                  <a:t>The first is that they are the properties of the population distribution. </a:t>
                </a:r>
              </a:p>
              <a:p>
                <a:pPr lvl="1"/>
                <a:r>
                  <a:rPr lang="en-US" dirty="0"/>
                  <a:t>In a survey with a finite number of observations, these parameters are also properties of the set of all observations in the population</a:t>
                </a:r>
              </a:p>
              <a:p>
                <a:pPr lvl="1"/>
                <a:r>
                  <a:rPr lang="en-US" dirty="0"/>
                  <a:t>Ex. </a:t>
                </a:r>
                <a14:m>
                  <m:oMath xmlns:m="http://schemas.openxmlformats.org/officeDocument/2006/math">
                    <m:r>
                      <a:rPr lang="en-US" b="0" i="1" smtClean="0">
                        <a:latin typeface="Cambria Math" panose="02040503050406030204" pitchFamily="18" charset="0"/>
                      </a:rPr>
                      <m:t>𝜇</m:t>
                    </m:r>
                  </m:oMath>
                </a14:m>
                <a:r>
                  <a:rPr lang="en-US" dirty="0"/>
                  <a:t> is the mean for the probability distribution of a </a:t>
                </a:r>
                <a:r>
                  <a:rPr lang="en-US" u="sng" dirty="0"/>
                  <a:t>single observation </a:t>
                </a:r>
                <a:r>
                  <a:rPr lang="en-US" dirty="0"/>
                  <a:t>but it is also the mean of the set of </a:t>
                </a:r>
                <a:r>
                  <a:rPr lang="en-US" u="sng" dirty="0"/>
                  <a:t>all observations </a:t>
                </a:r>
                <a:r>
                  <a:rPr lang="en-US" dirty="0"/>
                  <a:t>in the population – we can interpret it either way</a:t>
                </a:r>
              </a:p>
              <a:p>
                <a:pPr lvl="1"/>
                <a:endParaRPr lang="en-US" dirty="0"/>
              </a:p>
              <a:p>
                <a:r>
                  <a:rPr lang="en-US" dirty="0"/>
                  <a:t>We use the sampling distribution of our statistics to determine how effective they are at estimating the parameters of interest.</a:t>
                </a:r>
              </a:p>
              <a:p>
                <a:pPr lvl="1"/>
                <a:r>
                  <a:rPr lang="en-US" dirty="0"/>
                  <a:t>Both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a:t>
                </a:r>
                <a14:m>
                  <m:oMath xmlns:m="http://schemas.openxmlformats.org/officeDocument/2006/math">
                    <m:r>
                      <a:rPr lang="en-US" b="0" i="1" smtClean="0">
                        <a:latin typeface="Cambria Math" panose="02040503050406030204" pitchFamily="18" charset="0"/>
                      </a:rPr>
                      <m:t>𝑝</m:t>
                    </m:r>
                  </m:oMath>
                </a14:m>
                <a:r>
                  <a:rPr lang="en-US" dirty="0"/>
                  <a:t> are </a:t>
                </a:r>
                <a:r>
                  <a:rPr lang="en-US" b="1" dirty="0"/>
                  <a:t>unbiased </a:t>
                </a:r>
                <a:r>
                  <a:rPr lang="en-US" dirty="0"/>
                  <a:t>estimators</a:t>
                </a:r>
              </a:p>
              <a:p>
                <a:pPr lvl="1"/>
                <a:endParaRPr lang="en-US" dirty="0"/>
              </a:p>
              <a:p>
                <a:pPr lvl="1"/>
                <a:r>
                  <a:rPr lang="en-US" dirty="0"/>
                  <a:t>A </a:t>
                </a:r>
                <a:r>
                  <a:rPr lang="en-US" b="1" dirty="0"/>
                  <a:t>standard error </a:t>
                </a:r>
                <a:r>
                  <a:rPr lang="en-US" dirty="0"/>
                  <a:t>is the standard deviation of a statistic</a:t>
                </a:r>
              </a:p>
              <a:p>
                <a:pPr marL="457200" lvl="1" indent="0">
                  <a:buNone/>
                </a:pPr>
                <a:endParaRPr lang="en-US" dirty="0"/>
              </a:p>
              <a:p>
                <a:pPr lvl="1"/>
                <a:r>
                  <a:rPr lang="en-US" dirty="0"/>
                  <a:t>The central limit theorem implies that (unless </a:t>
                </a:r>
                <a14:m>
                  <m:oMath xmlns:m="http://schemas.openxmlformats.org/officeDocument/2006/math">
                    <m:r>
                      <a:rPr lang="en-US" b="0" i="1" smtClean="0">
                        <a:latin typeface="Cambria Math" panose="02040503050406030204" pitchFamily="18" charset="0"/>
                      </a:rPr>
                      <m:t>𝑛</m:t>
                    </m:r>
                  </m:oMath>
                </a14:m>
                <a:r>
                  <a:rPr lang="en-US" dirty="0"/>
                  <a:t> is very small) the shape of the sampling distributions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and </a:t>
                </a:r>
                <a14:m>
                  <m:oMath xmlns:m="http://schemas.openxmlformats.org/officeDocument/2006/math">
                    <m:r>
                      <a:rPr lang="en-US" i="1">
                        <a:latin typeface="Cambria Math" panose="02040503050406030204" pitchFamily="18" charset="0"/>
                      </a:rPr>
                      <m:t>𝑝</m:t>
                    </m:r>
                  </m:oMath>
                </a14:m>
                <a:r>
                  <a:rPr lang="en-US" dirty="0"/>
                  <a:t> are approximately normal</a:t>
                </a:r>
              </a:p>
              <a:p>
                <a:pPr lvl="1"/>
                <a:endParaRPr lang="en-US" dirty="0"/>
              </a:p>
              <a:p>
                <a:pPr marL="0" indent="0">
                  <a:buNone/>
                </a:pPr>
                <a:r>
                  <a:rPr lang="en-US" dirty="0"/>
                  <a:t>The above properties rely on some technical assumptions about how the data are collected which we will talk about in a few lectures</a:t>
                </a:r>
              </a:p>
            </p:txBody>
          </p:sp>
        </mc:Choice>
        <mc:Fallback xmlns="">
          <p:sp>
            <p:nvSpPr>
              <p:cNvPr id="3" name="Content Placeholder 2">
                <a:extLst>
                  <a:ext uri="{FF2B5EF4-FFF2-40B4-BE49-F238E27FC236}">
                    <a16:creationId xmlns:a16="http://schemas.microsoft.com/office/drawing/2014/main" id="{29DA2DCA-8633-5FA6-0153-EDAEEA05E413}"/>
                  </a:ext>
                </a:extLst>
              </p:cNvPr>
              <p:cNvSpPr>
                <a:spLocks noGrp="1" noRot="1" noChangeAspect="1" noMove="1" noResize="1" noEditPoints="1" noAdjustHandles="1" noChangeArrowheads="1" noChangeShapeType="1" noTextEdit="1"/>
              </p:cNvSpPr>
              <p:nvPr>
                <p:ph idx="1"/>
              </p:nvPr>
            </p:nvSpPr>
            <p:spPr>
              <a:xfrm>
                <a:off x="295564" y="1825625"/>
                <a:ext cx="11684000" cy="4935104"/>
              </a:xfrm>
              <a:blipFill>
                <a:blip r:embed="rId2"/>
                <a:stretch>
                  <a:fillRect l="-678" t="-2469" r="-835"/>
                </a:stretch>
              </a:blipFill>
            </p:spPr>
            <p:txBody>
              <a:bodyPr/>
              <a:lstStyle/>
              <a:p>
                <a:r>
                  <a:rPr lang="en-US">
                    <a:noFill/>
                  </a:rPr>
                  <a:t> </a:t>
                </a:r>
              </a:p>
            </p:txBody>
          </p:sp>
        </mc:Fallback>
      </mc:AlternateContent>
    </p:spTree>
    <p:extLst>
      <p:ext uri="{BB962C8B-B14F-4D97-AF65-F5344CB8AC3E}">
        <p14:creationId xmlns:p14="http://schemas.microsoft.com/office/powerpoint/2010/main" val="240314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5B84-981A-413C-6471-BBED0DF7D26D}"/>
              </a:ext>
            </a:extLst>
          </p:cNvPr>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3DCC9B-596B-784B-D93F-3E9D0DD839C7}"/>
                  </a:ext>
                </a:extLst>
              </p:cNvPr>
              <p:cNvSpPr>
                <a:spLocks noGrp="1"/>
              </p:cNvSpPr>
              <p:nvPr>
                <p:ph idx="1"/>
              </p:nvPr>
            </p:nvSpPr>
            <p:spPr/>
            <p:txBody>
              <a:bodyPr>
                <a:normAutofit fontScale="70000" lnSpcReduction="20000"/>
              </a:bodyPr>
              <a:lstStyle/>
              <a:p>
                <a:r>
                  <a:rPr lang="en-US" dirty="0"/>
                  <a:t>Recall from the tiger trout example on Wednesday that the probability of catching a tiger trout in a single cast was 5%. Suppose a fisherman makes 450 casts in an afternoon and marks any time he catches a tiger trout as a success. Compute the interval for which the probability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approximately 0.95</a:t>
                </a:r>
              </a:p>
              <a:p>
                <a:endParaRPr lang="en-US" dirty="0"/>
              </a:p>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=450</m:t>
                    </m:r>
                  </m:oMath>
                </a14:m>
                <a:endParaRPr lang="en-US" b="0" dirty="0"/>
              </a:p>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=0.05</m:t>
                    </m:r>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−2</m:t>
                        </m:r>
                        <m:rad>
                          <m:radPr>
                            <m:degHide m:val="on"/>
                            <m:ctrlPr>
                              <a:rPr lang="en-US" i="1">
                                <a:latin typeface="Cambria Math" panose="02040503050406030204" pitchFamily="18" charset="0"/>
                              </a:rPr>
                            </m:ctrlPr>
                          </m:radPr>
                          <m:deg/>
                          <m:e>
                            <m:f>
                              <m:fPr>
                                <m:type m:val="skw"/>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num>
                              <m:den>
                                <m:r>
                                  <a:rPr lang="en-US" b="0" i="1" smtClean="0">
                                    <a:latin typeface="Cambria Math" panose="02040503050406030204" pitchFamily="18" charset="0"/>
                                  </a:rPr>
                                  <m:t>𝑛</m:t>
                                </m:r>
                                <m:r>
                                  <a:rPr lang="en-US" i="1">
                                    <a:latin typeface="Cambria Math" panose="02040503050406030204" pitchFamily="18" charset="0"/>
                                  </a:rPr>
                                  <m:t> </m:t>
                                </m:r>
                              </m:den>
                            </m:f>
                          </m:e>
                        </m:rad>
                        <m:r>
                          <a:rPr lang="en-US">
                            <a:latin typeface="Cambria Math" panose="02040503050406030204" pitchFamily="18" charset="0"/>
                          </a:rPr>
                          <m:t>&lt;   </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   &lt;</m:t>
                        </m:r>
                        <m:r>
                          <a:rPr lang="en-US" i="1">
                            <a:latin typeface="Cambria Math" panose="02040503050406030204" pitchFamily="18" charset="0"/>
                          </a:rPr>
                          <m:t>𝑝</m:t>
                        </m:r>
                        <m:r>
                          <a:rPr lang="en-US" i="1">
                            <a:latin typeface="Cambria Math" panose="02040503050406030204" pitchFamily="18" charset="0"/>
                          </a:rPr>
                          <m:t>+2</m:t>
                        </m:r>
                        <m:rad>
                          <m:radPr>
                            <m:degHide m:val="on"/>
                            <m:ctrlPr>
                              <a:rPr lang="en-US" i="1">
                                <a:latin typeface="Cambria Math" panose="02040503050406030204" pitchFamily="18" charset="0"/>
                              </a:rPr>
                            </m:ctrlPr>
                          </m:radPr>
                          <m:deg/>
                          <m:e>
                            <m:f>
                              <m:fPr>
                                <m:type m:val="skw"/>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num>
                              <m:den>
                                <m:r>
                                  <a:rPr lang="en-US" b="0" i="1" smtClean="0">
                                    <a:latin typeface="Cambria Math" panose="02040503050406030204" pitchFamily="18" charset="0"/>
                                  </a:rPr>
                                  <m:t>𝑛</m:t>
                                </m:r>
                              </m:den>
                            </m:f>
                          </m:e>
                        </m:rad>
                      </m:e>
                    </m:d>
                    <m:r>
                      <a:rPr lang="en-US" b="0" i="0" smtClean="0">
                        <a:latin typeface="Cambria Math" panose="02040503050406030204" pitchFamily="18" charset="0"/>
                      </a:rPr>
                      <m:t>=0.95</m:t>
                    </m:r>
                  </m:oMath>
                </a14:m>
                <a:endParaRPr lang="en-US" dirty="0"/>
              </a:p>
              <a:p>
                <a14:m>
                  <m:oMath xmlns:m="http://schemas.openxmlformats.org/officeDocument/2006/math">
                    <m:r>
                      <a:rPr lang="en-US" b="0" i="1" smtClean="0">
                        <a:latin typeface="Cambria Math" panose="02040503050406030204" pitchFamily="18" charset="0"/>
                      </a:rPr>
                      <m:t>𝑆𝐷</m:t>
                    </m:r>
                    <m:r>
                      <a:rPr lang="en-US" b="0" i="1" smtClean="0">
                        <a:latin typeface="Cambria Math" panose="02040503050406030204" pitchFamily="18" charset="0"/>
                      </a:rPr>
                      <m:t>=0.01</m:t>
                    </m:r>
                  </m:oMath>
                </a14:m>
                <a:endParaRPr lang="en-US" b="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0.05 −2×0.01, 0.05+2×0.01</m:t>
                          </m:r>
                        </m:e>
                      </m:d>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0.03&lt;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0" smtClean="0">
                              <a:latin typeface="Cambria Math" panose="02040503050406030204" pitchFamily="18" charset="0"/>
                            </a:rPr>
                            <m:t>&lt;0.07</m:t>
                          </m:r>
                        </m:e>
                      </m:d>
                      <m:r>
                        <a:rPr lang="en-US" b="0" i="0" smtClean="0">
                          <a:latin typeface="Cambria Math" panose="02040503050406030204" pitchFamily="18" charset="0"/>
                        </a:rPr>
                        <m:t>=0.95</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83DCC9B-596B-784B-D93F-3E9D0DD839C7}"/>
                  </a:ext>
                </a:extLst>
              </p:cNvPr>
              <p:cNvSpPr>
                <a:spLocks noGrp="1" noRot="1" noChangeAspect="1" noMove="1" noResize="1" noEditPoints="1" noAdjustHandles="1" noChangeArrowheads="1" noChangeShapeType="1" noTextEdit="1"/>
              </p:cNvSpPr>
              <p:nvPr>
                <p:ph idx="1"/>
              </p:nvPr>
            </p:nvSpPr>
            <p:spPr>
              <a:blipFill>
                <a:blip r:embed="rId2"/>
                <a:stretch>
                  <a:fillRect l="-522" t="-2521"/>
                </a:stretch>
              </a:blipFill>
            </p:spPr>
            <p:txBody>
              <a:bodyPr/>
              <a:lstStyle/>
              <a:p>
                <a:r>
                  <a:rPr lang="en-US">
                    <a:noFill/>
                  </a:rPr>
                  <a:t> </a:t>
                </a:r>
              </a:p>
            </p:txBody>
          </p:sp>
        </mc:Fallback>
      </mc:AlternateContent>
    </p:spTree>
    <p:extLst>
      <p:ext uri="{BB962C8B-B14F-4D97-AF65-F5344CB8AC3E}">
        <p14:creationId xmlns:p14="http://schemas.microsoft.com/office/powerpoint/2010/main" val="374930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DA00-6105-B607-83CA-61D7800EFB1D}"/>
              </a:ext>
            </a:extLst>
          </p:cNvPr>
          <p:cNvSpPr>
            <a:spLocks noGrp="1"/>
          </p:cNvSpPr>
          <p:nvPr>
            <p:ph type="title"/>
          </p:nvPr>
        </p:nvSpPr>
        <p:spPr/>
        <p:txBody>
          <a:bodyPr/>
          <a:lstStyle/>
          <a:p>
            <a:r>
              <a:rPr lang="en-US" dirty="0"/>
              <a:t>Mean and variance of Continuous Random Variables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16EBB-7601-215E-7812-A5D87B47A53F}"/>
                  </a:ext>
                </a:extLst>
              </p:cNvPr>
              <p:cNvSpPr>
                <a:spLocks noGrp="1"/>
              </p:cNvSpPr>
              <p:nvPr>
                <p:ph idx="1"/>
              </p:nvPr>
            </p:nvSpPr>
            <p:spPr/>
            <p:txBody>
              <a:bodyPr/>
              <a:lstStyle/>
              <a:p>
                <a:r>
                  <a:rPr lang="en-US" dirty="0"/>
                  <a:t>The mean </a:t>
                </a:r>
                <a14:m>
                  <m:oMath xmlns:m="http://schemas.openxmlformats.org/officeDocument/2006/math">
                    <m:r>
                      <a:rPr lang="en-US" b="0" i="1" smtClean="0">
                        <a:latin typeface="Cambria Math" panose="02040503050406030204" pitchFamily="18" charset="0"/>
                      </a:rPr>
                      <m:t>𝜇</m:t>
                    </m:r>
                  </m:oMath>
                </a14:m>
                <a:r>
                  <a:rPr lang="en-US" dirty="0"/>
                  <a:t> of continuous random variable </a:t>
                </a:r>
                <a:r>
                  <a:rPr lang="en-US" b="1" dirty="0"/>
                  <a:t>cannot</a:t>
                </a:r>
                <a:r>
                  <a:rPr lang="en-US" dirty="0"/>
                  <a:t> (usually) be defined or computed without calculus, but it is the </a:t>
                </a:r>
                <a:r>
                  <a:rPr lang="en-US" u="sng" dirty="0"/>
                  <a:t>“balance point” </a:t>
                </a:r>
                <a:r>
                  <a:rPr lang="en-US" dirty="0"/>
                  <a:t>of its probability distribution.</a:t>
                </a:r>
              </a:p>
              <a:p>
                <a:endParaRPr lang="en-US" dirty="0"/>
              </a:p>
              <a:p>
                <a:r>
                  <a:rPr lang="en-US" dirty="0"/>
                  <a:t>The standard deviation </a:t>
                </a:r>
                <a14:m>
                  <m:oMath xmlns:m="http://schemas.openxmlformats.org/officeDocument/2006/math">
                    <m:r>
                      <a:rPr lang="en-US" b="0" i="1" smtClean="0">
                        <a:latin typeface="Cambria Math" panose="02040503050406030204" pitchFamily="18" charset="0"/>
                      </a:rPr>
                      <m:t>𝜎</m:t>
                    </m:r>
                  </m:oMath>
                </a14:m>
                <a:r>
                  <a:rPr lang="en-US" dirty="0"/>
                  <a:t> of a continuous random variable </a:t>
                </a:r>
                <a:r>
                  <a:rPr lang="en-US" b="1" dirty="0"/>
                  <a:t>cannot</a:t>
                </a:r>
                <a:r>
                  <a:rPr lang="en-US" dirty="0"/>
                  <a:t> (usually) be defined or computed without calculus, but it measures the “spread” of the probability distribution.</a:t>
                </a:r>
              </a:p>
            </p:txBody>
          </p:sp>
        </mc:Choice>
        <mc:Fallback xmlns="">
          <p:sp>
            <p:nvSpPr>
              <p:cNvPr id="3" name="Content Placeholder 2">
                <a:extLst>
                  <a:ext uri="{FF2B5EF4-FFF2-40B4-BE49-F238E27FC236}">
                    <a16:creationId xmlns:a16="http://schemas.microsoft.com/office/drawing/2014/main" id="{3E516EBB-7601-215E-7812-A5D87B47A53F}"/>
                  </a:ext>
                </a:extLst>
              </p:cNvPr>
              <p:cNvSpPr>
                <a:spLocks noGrp="1" noRot="1" noChangeAspect="1" noMove="1" noResize="1" noEditPoints="1" noAdjustHandles="1" noChangeArrowheads="1" noChangeShapeType="1" noTextEdit="1"/>
              </p:cNvSpPr>
              <p:nvPr>
                <p:ph idx="1"/>
              </p:nvPr>
            </p:nvSpPr>
            <p:spPr>
              <a:blipFill>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71736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481-4E97-0E49-D5AE-2A1580A6B2F2}"/>
              </a:ext>
            </a:extLst>
          </p:cNvPr>
          <p:cNvSpPr>
            <a:spLocks noGrp="1"/>
          </p:cNvSpPr>
          <p:nvPr>
            <p:ph type="title"/>
          </p:nvPr>
        </p:nvSpPr>
        <p:spPr>
          <a:xfrm>
            <a:off x="202096" y="0"/>
            <a:ext cx="10515600" cy="1325563"/>
          </a:xfrm>
        </p:spPr>
        <p:txBody>
          <a:bodyPr/>
          <a:lstStyle/>
          <a:p>
            <a:r>
              <a:rPr lang="en-US" dirty="0"/>
              <a:t>Continuous Distributions: A few extra points</a:t>
            </a:r>
          </a:p>
        </p:txBody>
      </p:sp>
      <p:sp>
        <p:nvSpPr>
          <p:cNvPr id="3" name="Content Placeholder 2">
            <a:extLst>
              <a:ext uri="{FF2B5EF4-FFF2-40B4-BE49-F238E27FC236}">
                <a16:creationId xmlns:a16="http://schemas.microsoft.com/office/drawing/2014/main" id="{069C8630-56EB-2B8C-ED22-48C179060A6D}"/>
              </a:ext>
            </a:extLst>
          </p:cNvPr>
          <p:cNvSpPr>
            <a:spLocks noGrp="1"/>
          </p:cNvSpPr>
          <p:nvPr>
            <p:ph idx="1"/>
          </p:nvPr>
        </p:nvSpPr>
        <p:spPr>
          <a:xfrm>
            <a:off x="293255" y="1325563"/>
            <a:ext cx="5802745" cy="2507528"/>
          </a:xfrm>
        </p:spPr>
        <p:txBody>
          <a:bodyPr>
            <a:normAutofit fontScale="62500" lnSpcReduction="20000"/>
          </a:bodyPr>
          <a:lstStyle/>
          <a:p>
            <a:r>
              <a:rPr lang="en-US" dirty="0"/>
              <a:t>Unlike discrete distributions, the height of the curve </a:t>
            </a:r>
            <a:r>
              <a:rPr lang="en-US" b="1" dirty="0"/>
              <a:t>DOES NOT </a:t>
            </a:r>
            <a:r>
              <a:rPr lang="en-US" dirty="0"/>
              <a:t>denote the probability of a given value</a:t>
            </a:r>
          </a:p>
          <a:p>
            <a:endParaRPr lang="en-US" dirty="0"/>
          </a:p>
          <a:p>
            <a:r>
              <a:rPr lang="en-US" dirty="0"/>
              <a:t>The y-axis of a continuous distribution is the probability density</a:t>
            </a:r>
          </a:p>
          <a:p>
            <a:endParaRPr lang="en-US" dirty="0"/>
          </a:p>
          <a:p>
            <a:r>
              <a:rPr lang="en-US" dirty="0"/>
              <a:t>Because a continuous distribution covers an infinite number of possible outcomes, the </a:t>
            </a:r>
            <a:r>
              <a:rPr lang="en-US" b="1" dirty="0"/>
              <a:t>probability of observing any particular value is zero! </a:t>
            </a:r>
          </a:p>
          <a:p>
            <a:endParaRPr lang="en-US" dirty="0"/>
          </a:p>
        </p:txBody>
      </p:sp>
      <p:pic>
        <p:nvPicPr>
          <p:cNvPr id="7" name="Picture 6">
            <a:extLst>
              <a:ext uri="{FF2B5EF4-FFF2-40B4-BE49-F238E27FC236}">
                <a16:creationId xmlns:a16="http://schemas.microsoft.com/office/drawing/2014/main" id="{E90B479C-EA0B-E6A3-FC0F-78252DFE3A14}"/>
              </a:ext>
            </a:extLst>
          </p:cNvPr>
          <p:cNvPicPr>
            <a:picLocks noChangeAspect="1"/>
          </p:cNvPicPr>
          <p:nvPr/>
        </p:nvPicPr>
        <p:blipFill>
          <a:blip r:embed="rId2"/>
          <a:stretch>
            <a:fillRect/>
          </a:stretch>
        </p:blipFill>
        <p:spPr>
          <a:xfrm>
            <a:off x="202096" y="3948968"/>
            <a:ext cx="7658906" cy="2752014"/>
          </a:xfrm>
          <a:prstGeom prst="rect">
            <a:avLst/>
          </a:prstGeom>
        </p:spPr>
      </p:pic>
      <p:pic>
        <p:nvPicPr>
          <p:cNvPr id="8" name="Picture 7">
            <a:extLst>
              <a:ext uri="{FF2B5EF4-FFF2-40B4-BE49-F238E27FC236}">
                <a16:creationId xmlns:a16="http://schemas.microsoft.com/office/drawing/2014/main" id="{25EE3C77-8E48-6DF3-FCEA-9D42C6AD235B}"/>
              </a:ext>
            </a:extLst>
          </p:cNvPr>
          <p:cNvPicPr>
            <a:picLocks noChangeAspect="1"/>
          </p:cNvPicPr>
          <p:nvPr/>
        </p:nvPicPr>
        <p:blipFill>
          <a:blip r:embed="rId3"/>
          <a:stretch>
            <a:fillRect/>
          </a:stretch>
        </p:blipFill>
        <p:spPr>
          <a:xfrm>
            <a:off x="6541574" y="1325563"/>
            <a:ext cx="5650426" cy="4539584"/>
          </a:xfrm>
          <a:prstGeom prst="rect">
            <a:avLst/>
          </a:prstGeom>
        </p:spPr>
      </p:pic>
    </p:spTree>
    <p:extLst>
      <p:ext uri="{BB962C8B-B14F-4D97-AF65-F5344CB8AC3E}">
        <p14:creationId xmlns:p14="http://schemas.microsoft.com/office/powerpoint/2010/main" val="308691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77CD-15F4-582C-A007-04FC4403A25E}"/>
              </a:ext>
            </a:extLst>
          </p:cNvPr>
          <p:cNvSpPr>
            <a:spLocks noGrp="1"/>
          </p:cNvSpPr>
          <p:nvPr>
            <p:ph type="title"/>
          </p:nvPr>
        </p:nvSpPr>
        <p:spPr/>
        <p:txBody>
          <a:bodyPr/>
          <a:lstStyle/>
          <a:p>
            <a:r>
              <a:rPr lang="en-US" dirty="0"/>
              <a:t>Connecting Back to Cumulative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6810C-9166-CDA7-1761-950D645F9A71}"/>
                  </a:ext>
                </a:extLst>
              </p:cNvPr>
              <p:cNvSpPr>
                <a:spLocks noGrp="1"/>
              </p:cNvSpPr>
              <p:nvPr>
                <p:ph idx="1"/>
              </p:nvPr>
            </p:nvSpPr>
            <p:spPr>
              <a:xfrm>
                <a:off x="838200" y="1825625"/>
                <a:ext cx="3586018" cy="4907684"/>
              </a:xfrm>
            </p:spPr>
            <p:txBody>
              <a:bodyPr>
                <a:normAutofit fontScale="77500" lnSpcReduction="20000"/>
              </a:bodyPr>
              <a:lstStyle/>
              <a:p>
                <a:r>
                  <a:rPr lang="en-US" u="sng" dirty="0"/>
                  <a:t>Review:</a:t>
                </a:r>
              </a:p>
              <a:p>
                <a:pPr marL="457200" lvl="1" indent="0">
                  <a:buNone/>
                </a:pPr>
                <a:r>
                  <a:rPr lang="en-US" dirty="0"/>
                  <a:t>The </a:t>
                </a:r>
                <a:r>
                  <a:rPr lang="en-US" b="1" dirty="0"/>
                  <a:t>cumulative distribution </a:t>
                </a:r>
                <a:r>
                  <a:rPr lang="en-US" dirty="0"/>
                  <a:t>of a variable gives the proportion of observations that at less than or equal to a certain value</a:t>
                </a:r>
              </a:p>
              <a:p>
                <a:pPr marL="457200" lvl="1" indent="0">
                  <a:buNone/>
                </a:pPr>
                <a:endParaRPr lang="en-US" dirty="0"/>
              </a:p>
              <a:p>
                <a:r>
                  <a:rPr lang="en-US" dirty="0"/>
                  <a:t>The </a:t>
                </a:r>
                <a:r>
                  <a:rPr lang="en-US" b="1" dirty="0"/>
                  <a:t>cumulative distribution of random variable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oMath>
                </a14:m>
                <a:r>
                  <a:rPr lang="en-US" dirty="0"/>
                  <a:t>is a function which gives the probability that </a:t>
                </a:r>
                <a14:m>
                  <m:oMath xmlns:m="http://schemas.openxmlformats.org/officeDocument/2006/math">
                    <m:r>
                      <a:rPr lang="en-US" b="0" i="1" smtClean="0">
                        <a:latin typeface="Cambria Math" panose="02040503050406030204" pitchFamily="18" charset="0"/>
                      </a:rPr>
                      <m:t>𝑋</m:t>
                    </m:r>
                  </m:oMath>
                </a14:m>
                <a:r>
                  <a:rPr lang="en-US" dirty="0"/>
                  <a:t> is less than or equal to some value </a:t>
                </a:r>
                <a14:m>
                  <m:oMath xmlns:m="http://schemas.openxmlformats.org/officeDocument/2006/math">
                    <m:r>
                      <a:rPr lang="en-US" b="0" i="1" smtClean="0">
                        <a:latin typeface="Cambria Math" panose="02040503050406030204" pitchFamily="18" charset="0"/>
                      </a:rPr>
                      <m:t>𝑥</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b="0" dirty="0"/>
              </a:p>
              <a:p>
                <a:pPr marL="0" indent="0">
                  <a:buNone/>
                </a:pPr>
                <a:endParaRPr lang="en-US" dirty="0"/>
              </a:p>
              <a:p>
                <a:pPr marL="0" indent="0">
                  <a:buNone/>
                </a:pPr>
                <a:r>
                  <a:rPr lang="en-US" b="0" dirty="0"/>
                  <a:t>Cumulative probability is </a:t>
                </a:r>
                <a:r>
                  <a:rPr lang="en-US" dirty="0"/>
                  <a:t>calculated </a:t>
                </a:r>
                <a:r>
                  <a:rPr lang="en-US" b="0" dirty="0"/>
                  <a:t>from left to right</a:t>
                </a:r>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D6F6810C-9166-CDA7-1761-950D645F9A71}"/>
                  </a:ext>
                </a:extLst>
              </p:cNvPr>
              <p:cNvSpPr>
                <a:spLocks noGrp="1" noRot="1" noChangeAspect="1" noMove="1" noResize="1" noEditPoints="1" noAdjustHandles="1" noChangeArrowheads="1" noChangeShapeType="1" noTextEdit="1"/>
              </p:cNvSpPr>
              <p:nvPr>
                <p:ph idx="1"/>
              </p:nvPr>
            </p:nvSpPr>
            <p:spPr>
              <a:xfrm>
                <a:off x="838200" y="1825625"/>
                <a:ext cx="3586018" cy="4907684"/>
              </a:xfrm>
              <a:blipFill>
                <a:blip r:embed="rId2"/>
                <a:stretch>
                  <a:fillRect l="-2211" t="-2481" r="-8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9FE53B-CC39-31EA-4302-E6AE732AC824}"/>
              </a:ext>
            </a:extLst>
          </p:cNvPr>
          <p:cNvPicPr>
            <a:picLocks noChangeAspect="1"/>
          </p:cNvPicPr>
          <p:nvPr/>
        </p:nvPicPr>
        <p:blipFill>
          <a:blip r:embed="rId3"/>
          <a:stretch>
            <a:fillRect/>
          </a:stretch>
        </p:blipFill>
        <p:spPr>
          <a:xfrm>
            <a:off x="4961251" y="1493741"/>
            <a:ext cx="7156857" cy="5364260"/>
          </a:xfrm>
          <a:prstGeom prst="rect">
            <a:avLst/>
          </a:prstGeom>
        </p:spPr>
      </p:pic>
    </p:spTree>
    <p:extLst>
      <p:ext uri="{BB962C8B-B14F-4D97-AF65-F5344CB8AC3E}">
        <p14:creationId xmlns:p14="http://schemas.microsoft.com/office/powerpoint/2010/main" val="150806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481-4E97-0E49-D5AE-2A1580A6B2F2}"/>
              </a:ext>
            </a:extLst>
          </p:cNvPr>
          <p:cNvSpPr>
            <a:spLocks noGrp="1"/>
          </p:cNvSpPr>
          <p:nvPr>
            <p:ph type="title"/>
          </p:nvPr>
        </p:nvSpPr>
        <p:spPr>
          <a:xfrm>
            <a:off x="202096" y="0"/>
            <a:ext cx="10515600" cy="1325563"/>
          </a:xfrm>
        </p:spPr>
        <p:txBody>
          <a:bodyPr/>
          <a:lstStyle/>
          <a:p>
            <a:r>
              <a:rPr lang="en-US" dirty="0"/>
              <a:t>The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9C8630-56EB-2B8C-ED22-48C179060A6D}"/>
                  </a:ext>
                </a:extLst>
              </p:cNvPr>
              <p:cNvSpPr>
                <a:spLocks noGrp="1"/>
              </p:cNvSpPr>
              <p:nvPr>
                <p:ph idx="1"/>
              </p:nvPr>
            </p:nvSpPr>
            <p:spPr>
              <a:xfrm>
                <a:off x="838200" y="1487695"/>
                <a:ext cx="10515600" cy="1781978"/>
              </a:xfrm>
            </p:spPr>
            <p:txBody>
              <a:bodyPr>
                <a:normAutofit fontScale="77500" lnSpcReduction="20000"/>
              </a:bodyPr>
              <a:lstStyle/>
              <a:p>
                <a:r>
                  <a:rPr lang="en-US" dirty="0"/>
                  <a:t>One important family of continuous probability distributions is the </a:t>
                </a:r>
                <a:r>
                  <a:rPr lang="en-US" b="1" dirty="0"/>
                  <a:t>normal distribution</a:t>
                </a:r>
                <a:r>
                  <a:rPr lang="en-US" dirty="0"/>
                  <a:t>.</a:t>
                </a:r>
              </a:p>
              <a:p>
                <a:endParaRPr lang="en-US" dirty="0"/>
              </a:p>
              <a:p>
                <a:r>
                  <a:rPr lang="en-US" dirty="0"/>
                  <a:t>PDF normal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𝜋</m:t>
                              </m:r>
                            </m:e>
                          </m:rad>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sup>
                      </m:sSup>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69C8630-56EB-2B8C-ED22-48C179060A6D}"/>
                  </a:ext>
                </a:extLst>
              </p:cNvPr>
              <p:cNvSpPr>
                <a:spLocks noGrp="1" noRot="1" noChangeAspect="1" noMove="1" noResize="1" noEditPoints="1" noAdjustHandles="1" noChangeArrowheads="1" noChangeShapeType="1" noTextEdit="1"/>
              </p:cNvSpPr>
              <p:nvPr>
                <p:ph idx="1"/>
              </p:nvPr>
            </p:nvSpPr>
            <p:spPr>
              <a:xfrm>
                <a:off x="838200" y="1487695"/>
                <a:ext cx="10515600" cy="1781978"/>
              </a:xfrm>
              <a:blipFill>
                <a:blip r:embed="rId2"/>
                <a:stretch>
                  <a:fillRect l="-696" t="-71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90B479C-EA0B-E6A3-FC0F-78252DFE3A14}"/>
              </a:ext>
            </a:extLst>
          </p:cNvPr>
          <p:cNvPicPr>
            <a:picLocks noChangeAspect="1"/>
          </p:cNvPicPr>
          <p:nvPr/>
        </p:nvPicPr>
        <p:blipFill>
          <a:blip r:embed="rId3"/>
          <a:stretch>
            <a:fillRect/>
          </a:stretch>
        </p:blipFill>
        <p:spPr>
          <a:xfrm>
            <a:off x="1511203" y="3687417"/>
            <a:ext cx="8823792" cy="3170583"/>
          </a:xfrm>
          <a:prstGeom prst="rect">
            <a:avLst/>
          </a:prstGeom>
        </p:spPr>
      </p:pic>
    </p:spTree>
    <p:extLst>
      <p:ext uri="{BB962C8B-B14F-4D97-AF65-F5344CB8AC3E}">
        <p14:creationId xmlns:p14="http://schemas.microsoft.com/office/powerpoint/2010/main" val="330217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89B1A6F-DD70-9A27-6E7C-68EC9A3E8225}"/>
              </a:ext>
            </a:extLst>
          </p:cNvPr>
          <p:cNvGrpSpPr/>
          <p:nvPr/>
        </p:nvGrpSpPr>
        <p:grpSpPr>
          <a:xfrm>
            <a:off x="6571092" y="702394"/>
            <a:ext cx="5370569" cy="6008103"/>
            <a:chOff x="6618226" y="157170"/>
            <a:chExt cx="5370569" cy="6008103"/>
          </a:xfrm>
        </p:grpSpPr>
        <p:pic>
          <p:nvPicPr>
            <p:cNvPr id="17" name="Picture 16">
              <a:extLst>
                <a:ext uri="{FF2B5EF4-FFF2-40B4-BE49-F238E27FC236}">
                  <a16:creationId xmlns:a16="http://schemas.microsoft.com/office/drawing/2014/main" id="{A4339878-92DE-62D6-B226-AE260AAEE16E}"/>
                </a:ext>
              </a:extLst>
            </p:cNvPr>
            <p:cNvPicPr>
              <a:picLocks noChangeAspect="1"/>
            </p:cNvPicPr>
            <p:nvPr/>
          </p:nvPicPr>
          <p:blipFill>
            <a:blip r:embed="rId2"/>
            <a:stretch>
              <a:fillRect/>
            </a:stretch>
          </p:blipFill>
          <p:spPr>
            <a:xfrm>
              <a:off x="6618226" y="3136810"/>
              <a:ext cx="5370569" cy="3028463"/>
            </a:xfrm>
            <a:prstGeom prst="rect">
              <a:avLst/>
            </a:prstGeom>
          </p:spPr>
        </p:pic>
        <p:pic>
          <p:nvPicPr>
            <p:cNvPr id="15" name="Picture 14">
              <a:extLst>
                <a:ext uri="{FF2B5EF4-FFF2-40B4-BE49-F238E27FC236}">
                  <a16:creationId xmlns:a16="http://schemas.microsoft.com/office/drawing/2014/main" id="{05560237-F6BD-6D28-363F-9273FC79461E}"/>
                </a:ext>
              </a:extLst>
            </p:cNvPr>
            <p:cNvPicPr>
              <a:picLocks noChangeAspect="1"/>
            </p:cNvPicPr>
            <p:nvPr/>
          </p:nvPicPr>
          <p:blipFill>
            <a:blip r:embed="rId3"/>
            <a:stretch>
              <a:fillRect/>
            </a:stretch>
          </p:blipFill>
          <p:spPr>
            <a:xfrm>
              <a:off x="6618226" y="157170"/>
              <a:ext cx="5370569" cy="3027561"/>
            </a:xfrm>
            <a:prstGeom prst="rect">
              <a:avLst/>
            </a:prstGeom>
          </p:spPr>
        </p:pic>
        <p:cxnSp>
          <p:nvCxnSpPr>
            <p:cNvPr id="10" name="Straight Connector 9">
              <a:extLst>
                <a:ext uri="{FF2B5EF4-FFF2-40B4-BE49-F238E27FC236}">
                  <a16:creationId xmlns:a16="http://schemas.microsoft.com/office/drawing/2014/main" id="{23E0395F-E355-DAD0-2939-30BAC8106106}"/>
                </a:ext>
              </a:extLst>
            </p:cNvPr>
            <p:cNvCxnSpPr>
              <a:cxnSpLocks/>
            </p:cNvCxnSpPr>
            <p:nvPr/>
          </p:nvCxnSpPr>
          <p:spPr>
            <a:xfrm flipV="1">
              <a:off x="8327201" y="332169"/>
              <a:ext cx="0" cy="5578764"/>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E64BAF-6C20-AA02-27C2-3D4056EC655A}"/>
                </a:ext>
              </a:extLst>
            </p:cNvPr>
            <p:cNvCxnSpPr>
              <a:cxnSpLocks/>
            </p:cNvCxnSpPr>
            <p:nvPr/>
          </p:nvCxnSpPr>
          <p:spPr>
            <a:xfrm flipV="1">
              <a:off x="10668429" y="332169"/>
              <a:ext cx="0" cy="5578764"/>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6204002-685A-1A07-FAE0-91D90C0D530A}"/>
              </a:ext>
            </a:extLst>
          </p:cNvPr>
          <p:cNvSpPr>
            <a:spLocks noGrp="1"/>
          </p:cNvSpPr>
          <p:nvPr>
            <p:ph type="title"/>
          </p:nvPr>
        </p:nvSpPr>
        <p:spPr>
          <a:xfrm>
            <a:off x="99391" y="365125"/>
            <a:ext cx="5883965" cy="1325563"/>
          </a:xfrm>
        </p:spPr>
        <p:txBody>
          <a:bodyPr>
            <a:noAutofit/>
          </a:bodyPr>
          <a:lstStyle/>
          <a:p>
            <a:r>
              <a:rPr lang="en-US" sz="2800" dirty="0"/>
              <a:t>Tips For Finding Probabilities From Continuous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8916F8-3273-B8FD-6E56-024E55DD4FA2}"/>
                  </a:ext>
                </a:extLst>
              </p:cNvPr>
              <p:cNvSpPr>
                <a:spLocks noGrp="1"/>
              </p:cNvSpPr>
              <p:nvPr>
                <p:ph idx="1"/>
              </p:nvPr>
            </p:nvSpPr>
            <p:spPr>
              <a:xfrm>
                <a:off x="213362" y="2141537"/>
                <a:ext cx="6357730" cy="4351338"/>
              </a:xfrm>
            </p:spPr>
            <p:txBody>
              <a:bodyPr>
                <a:normAutofit fontScale="62500" lnSpcReduction="20000"/>
              </a:bodyPr>
              <a:lstStyle/>
              <a:p>
                <a:pPr marL="0" indent="0">
                  <a:buNone/>
                </a:pPr>
                <a:r>
                  <a:rPr lang="en-US" dirty="0"/>
                  <a:t>- Tips for finding probabilities from continuous distributions</a:t>
                </a:r>
              </a:p>
              <a:p>
                <a:pPr marL="0" indent="0">
                  <a:buNone/>
                </a:pPr>
                <a:r>
                  <a:rPr lang="en-US" dirty="0"/>
                  <a:t>- As we point out before, for a continuous distribution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=0</m:t>
                    </m:r>
                  </m:oMath>
                </a14:m>
                <a:endParaRPr lang="en-US" dirty="0"/>
              </a:p>
              <a:p>
                <a:pPr marL="0" indent="0">
                  <a:buNone/>
                </a:pPr>
                <a:endParaRPr lang="en-US" dirty="0"/>
              </a:p>
              <a:p>
                <a:pPr marL="0" indent="0">
                  <a:buNone/>
                </a:pPr>
                <a:r>
                  <a:rPr lang="en-US" dirty="0"/>
                  <a:t>- So we typically deal with finding probabilities of </a:t>
                </a:r>
                <a14:m>
                  <m:oMath xmlns:m="http://schemas.openxmlformats.org/officeDocument/2006/math">
                    <m:r>
                      <a:rPr lang="en-US" b="0" i="1" smtClean="0">
                        <a:latin typeface="Cambria Math" panose="02040503050406030204" pitchFamily="18" charset="0"/>
                      </a:rPr>
                      <m:t>𝑋</m:t>
                    </m:r>
                  </m:oMath>
                </a14:m>
                <a:r>
                  <a:rPr lang="en-US" dirty="0"/>
                  <a:t> falling in some interval </a:t>
                </a:r>
              </a:p>
              <a:p>
                <a:pPr marL="457200" lvl="1" indent="0">
                  <a:buNone/>
                </a:pPr>
                <a:r>
                  <a:rPr lang="en-US" dirty="0" err="1"/>
                  <a:t>e.g</a:t>
                </a: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𝑥</m:t>
                        </m:r>
                      </m:e>
                    </m:d>
                  </m:oMath>
                </a14:m>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𝑥</m:t>
                        </m:r>
                      </m:e>
                    </m:d>
                    <m:r>
                      <a:rPr lang="en-US" b="0" i="1" smtClean="0">
                        <a:latin typeface="Cambria Math" panose="02040503050406030204" pitchFamily="18" charset="0"/>
                      </a:rPr>
                      <m:t>, </m:t>
                    </m:r>
                  </m:oMath>
                </a14:m>
                <a:r>
                  <a:rPr lang="en-US" dirty="0"/>
                  <a:t>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a:p>
                <a:endParaRPr lang="en-US" dirty="0"/>
              </a:p>
              <a:p>
                <a:pPr marL="0" indent="0">
                  <a:buNone/>
                </a:pPr>
                <a:r>
                  <a:rPr lang="en-US" dirty="0"/>
                  <a:t>Since most probability tables and software compute the probabilities using the cumulative distribution function we can use the following rules:</a:t>
                </a:r>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𝑥</m:t>
                        </m:r>
                      </m:e>
                    </m:d>
                    <m:r>
                      <a:rPr lang="en-US" b="0" i="1" smtClean="0">
                        <a:latin typeface="Cambria Math" panose="02040503050406030204" pitchFamily="18" charset="0"/>
                      </a:rPr>
                      <m:t>=1−</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0" smtClean="0">
                            <a:latin typeface="Cambria Math" panose="02040503050406030204" pitchFamily="18" charset="0"/>
                          </a:rPr>
                          <m:t>&lt;</m:t>
                        </m:r>
                        <m:r>
                          <m:rPr>
                            <m:sty m:val="p"/>
                          </m:rPr>
                          <a:rPr lang="en-US" b="0" i="0" smtClean="0">
                            <a:latin typeface="Cambria Math" panose="02040503050406030204" pitchFamily="18" charset="0"/>
                          </a:rPr>
                          <m:t>b</m:t>
                        </m:r>
                      </m:e>
                    </m:d>
                    <m:r>
                      <a:rPr lang="en-US" b="0" i="0"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958916F8-3273-B8FD-6E56-024E55DD4FA2}"/>
                  </a:ext>
                </a:extLst>
              </p:cNvPr>
              <p:cNvSpPr>
                <a:spLocks noGrp="1" noRot="1" noChangeAspect="1" noMove="1" noResize="1" noEditPoints="1" noAdjustHandles="1" noChangeArrowheads="1" noChangeShapeType="1" noTextEdit="1"/>
              </p:cNvSpPr>
              <p:nvPr>
                <p:ph idx="1"/>
              </p:nvPr>
            </p:nvSpPr>
            <p:spPr>
              <a:xfrm>
                <a:off x="213362" y="2141537"/>
                <a:ext cx="6357730" cy="4351338"/>
              </a:xfrm>
              <a:blipFill>
                <a:blip r:embed="rId4"/>
                <a:stretch>
                  <a:fillRect l="-3260" t="-4482" r="-13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38719F-2036-B5A5-781C-4D8AE4DC7708}"/>
                  </a:ext>
                </a:extLst>
              </p:cNvPr>
              <p:cNvSpPr txBox="1"/>
              <p:nvPr/>
            </p:nvSpPr>
            <p:spPr>
              <a:xfrm>
                <a:off x="6329054" y="1321356"/>
                <a:ext cx="1752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&lt;1.8)</m:t>
                      </m:r>
                    </m:oMath>
                  </m:oMathPara>
                </a14:m>
                <a:endParaRPr lang="en-US" dirty="0"/>
              </a:p>
            </p:txBody>
          </p:sp>
        </mc:Choice>
        <mc:Fallback xmlns="">
          <p:sp>
            <p:nvSpPr>
              <p:cNvPr id="5" name="TextBox 4">
                <a:extLst>
                  <a:ext uri="{FF2B5EF4-FFF2-40B4-BE49-F238E27FC236}">
                    <a16:creationId xmlns:a16="http://schemas.microsoft.com/office/drawing/2014/main" id="{1C38719F-2036-B5A5-781C-4D8AE4DC7708}"/>
                  </a:ext>
                </a:extLst>
              </p:cNvPr>
              <p:cNvSpPr txBox="1">
                <a:spLocks noRot="1" noChangeAspect="1" noMove="1" noResize="1" noEditPoints="1" noAdjustHandles="1" noChangeArrowheads="1" noChangeShapeType="1" noTextEdit="1"/>
              </p:cNvSpPr>
              <p:nvPr/>
            </p:nvSpPr>
            <p:spPr>
              <a:xfrm>
                <a:off x="6329054" y="1321356"/>
                <a:ext cx="1752764"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4198F8-374C-85CA-2C5F-407DF162F2C5}"/>
                  </a:ext>
                </a:extLst>
              </p:cNvPr>
              <p:cNvSpPr txBox="1"/>
              <p:nvPr/>
            </p:nvSpPr>
            <p:spPr>
              <a:xfrm>
                <a:off x="8154882" y="147503"/>
                <a:ext cx="22330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−1.3&lt;</m:t>
                          </m:r>
                          <m:r>
                            <a:rPr lang="en-US" b="0" i="1" smtClean="0">
                              <a:latin typeface="Cambria Math" panose="02040503050406030204" pitchFamily="18" charset="0"/>
                            </a:rPr>
                            <m:t>𝑋</m:t>
                          </m:r>
                          <m:r>
                            <a:rPr lang="en-US" b="0" i="1" smtClean="0">
                              <a:latin typeface="Cambria Math" panose="02040503050406030204" pitchFamily="18" charset="0"/>
                            </a:rPr>
                            <m:t>&lt;1.8</m:t>
                          </m:r>
                        </m:e>
                      </m:d>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F84198F8-374C-85CA-2C5F-407DF162F2C5}"/>
                  </a:ext>
                </a:extLst>
              </p:cNvPr>
              <p:cNvSpPr txBox="1">
                <a:spLocks noRot="1" noChangeAspect="1" noMove="1" noResize="1" noEditPoints="1" noAdjustHandles="1" noChangeArrowheads="1" noChangeShapeType="1" noTextEdit="1"/>
              </p:cNvSpPr>
              <p:nvPr/>
            </p:nvSpPr>
            <p:spPr>
              <a:xfrm>
                <a:off x="8154882" y="147503"/>
                <a:ext cx="223309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F0BF21-C48C-4BF7-F50C-5077258C2FA1}"/>
                  </a:ext>
                </a:extLst>
              </p:cNvPr>
              <p:cNvSpPr txBox="1"/>
              <p:nvPr/>
            </p:nvSpPr>
            <p:spPr>
              <a:xfrm>
                <a:off x="6329054" y="4480535"/>
                <a:ext cx="1752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&lt;−1.3)</m:t>
                      </m:r>
                    </m:oMath>
                  </m:oMathPara>
                </a14:m>
                <a:endParaRPr lang="en-US" dirty="0"/>
              </a:p>
            </p:txBody>
          </p:sp>
        </mc:Choice>
        <mc:Fallback xmlns="">
          <p:sp>
            <p:nvSpPr>
              <p:cNvPr id="13" name="TextBox 12">
                <a:extLst>
                  <a:ext uri="{FF2B5EF4-FFF2-40B4-BE49-F238E27FC236}">
                    <a16:creationId xmlns:a16="http://schemas.microsoft.com/office/drawing/2014/main" id="{7BF0BF21-C48C-4BF7-F50C-5077258C2FA1}"/>
                  </a:ext>
                </a:extLst>
              </p:cNvPr>
              <p:cNvSpPr txBox="1">
                <a:spLocks noRot="1" noChangeAspect="1" noMove="1" noResize="1" noEditPoints="1" noAdjustHandles="1" noChangeArrowheads="1" noChangeShapeType="1" noTextEdit="1"/>
              </p:cNvSpPr>
              <p:nvPr/>
            </p:nvSpPr>
            <p:spPr>
              <a:xfrm>
                <a:off x="6329054" y="4480535"/>
                <a:ext cx="1752764" cy="369332"/>
              </a:xfrm>
              <a:prstGeom prst="rect">
                <a:avLst/>
              </a:prstGeom>
              <a:blipFill>
                <a:blip r:embed="rId7"/>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346106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ABE8-076A-EF29-53AE-E3032AE90B01}"/>
              </a:ext>
            </a:extLst>
          </p:cNvPr>
          <p:cNvSpPr>
            <a:spLocks noGrp="1"/>
          </p:cNvSpPr>
          <p:nvPr>
            <p:ph type="title"/>
          </p:nvPr>
        </p:nvSpPr>
        <p:spPr/>
        <p:txBody>
          <a:bodyPr/>
          <a:lstStyle/>
          <a:p>
            <a:r>
              <a:rPr lang="en-US" dirty="0"/>
              <a:t>Computing Probabilities From A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F873F-F1C3-3FAF-099A-641195DBDD62}"/>
                  </a:ext>
                </a:extLst>
              </p:cNvPr>
              <p:cNvSpPr>
                <a:spLocks noGrp="1"/>
              </p:cNvSpPr>
              <p:nvPr>
                <p:ph idx="1"/>
              </p:nvPr>
            </p:nvSpPr>
            <p:spPr/>
            <p:txBody>
              <a:bodyPr/>
              <a:lstStyle/>
              <a:p>
                <a:r>
                  <a:rPr lang="en-US" dirty="0"/>
                  <a:t>If we want to find the probability of a given value that we know follows a normal probability distribution we must first find its </a:t>
                </a:r>
                <a14:m>
                  <m:oMath xmlns:m="http://schemas.openxmlformats.org/officeDocument/2006/math">
                    <m:r>
                      <a:rPr lang="en-US" b="0" i="1" smtClean="0">
                        <a:latin typeface="Cambria Math" panose="02040503050406030204" pitchFamily="18" charset="0"/>
                      </a:rPr>
                      <m:t>𝑧</m:t>
                    </m:r>
                  </m:oMath>
                </a14:m>
                <a:r>
                  <a:rPr lang="en-US" dirty="0"/>
                  <a:t>-score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𝜇</m:t>
                          </m:r>
                        </m:num>
                        <m:den>
                          <m:r>
                            <a:rPr lang="en-US" b="0" i="1" smtClean="0">
                              <a:latin typeface="Cambria Math" panose="02040503050406030204" pitchFamily="18" charset="0"/>
                            </a:rPr>
                            <m:t>𝜎</m:t>
                          </m:r>
                        </m:den>
                      </m:f>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𝜎</m:t>
                          </m:r>
                        </m:e>
                      </m:d>
                    </m:oMath>
                  </m:oMathPara>
                </a14:m>
                <a:endParaRPr lang="en-US" dirty="0"/>
              </a:p>
              <a:p>
                <a:pPr marL="0" indent="0">
                  <a:buNone/>
                </a:pPr>
                <a:endParaRPr lang="en-US" dirty="0"/>
              </a:p>
              <a:p>
                <a:r>
                  <a:rPr lang="en-US" dirty="0"/>
                  <a:t>We can use a probability table for the standard normal distribution or use software such as </a:t>
                </a:r>
                <a:r>
                  <a:rPr lang="en-US" dirty="0">
                    <a:hlinkClick r:id="rId2"/>
                  </a:rPr>
                  <a:t>http://www.statdistributions.com/normal/</a:t>
                </a:r>
                <a:r>
                  <a:rPr lang="en-US" dirty="0"/>
                  <a:t> or the app in the course website to compute the probabilities based on </a:t>
                </a:r>
                <a14:m>
                  <m:oMath xmlns:m="http://schemas.openxmlformats.org/officeDocument/2006/math">
                    <m:r>
                      <a:rPr lang="en-US" b="0" i="1" smtClean="0">
                        <a:latin typeface="Cambria Math" panose="02040503050406030204" pitchFamily="18" charset="0"/>
                      </a:rPr>
                      <m:t>𝑧</m:t>
                    </m:r>
                  </m:oMath>
                </a14:m>
                <a:r>
                  <a:rPr lang="en-US" dirty="0"/>
                  <a:t>-scores. </a:t>
                </a:r>
              </a:p>
            </p:txBody>
          </p:sp>
        </mc:Choice>
        <mc:Fallback xmlns="">
          <p:sp>
            <p:nvSpPr>
              <p:cNvPr id="3" name="Content Placeholder 2">
                <a:extLst>
                  <a:ext uri="{FF2B5EF4-FFF2-40B4-BE49-F238E27FC236}">
                    <a16:creationId xmlns:a16="http://schemas.microsoft.com/office/drawing/2014/main" id="{691F873F-F1C3-3FAF-099A-641195DBDD62}"/>
                  </a:ext>
                </a:extLst>
              </p:cNvPr>
              <p:cNvSpPr>
                <a:spLocks noGrp="1" noRot="1" noChangeAspect="1" noMove="1" noResize="1" noEditPoints="1" noAdjustHandles="1" noChangeArrowheads="1" noChangeShapeType="1" noTextEdit="1"/>
              </p:cNvSpPr>
              <p:nvPr>
                <p:ph idx="1"/>
              </p:nvPr>
            </p:nvSpPr>
            <p:spPr>
              <a:blipFill>
                <a:blip r:embed="rId3"/>
                <a:stretch>
                  <a:fillRect l="-1043" t="-2241" r="-1217" b="-560"/>
                </a:stretch>
              </a:blipFill>
            </p:spPr>
            <p:txBody>
              <a:bodyPr/>
              <a:lstStyle/>
              <a:p>
                <a:r>
                  <a:rPr lang="en-US">
                    <a:noFill/>
                  </a:rPr>
                  <a:t> </a:t>
                </a:r>
              </a:p>
            </p:txBody>
          </p:sp>
        </mc:Fallback>
      </mc:AlternateContent>
    </p:spTree>
    <p:extLst>
      <p:ext uri="{BB962C8B-B14F-4D97-AF65-F5344CB8AC3E}">
        <p14:creationId xmlns:p14="http://schemas.microsoft.com/office/powerpoint/2010/main" val="83901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lnSpcReduction="10000"/>
              </a:bodyPr>
              <a:lstStyle/>
              <a:p>
                <a:pPr marL="0" indent="0">
                  <a:buNone/>
                </a:pPr>
                <a:r>
                  <a:rPr lang="en-US" dirty="0"/>
                  <a:t>Using the Z-table in the course website find the following probabilities. (you can use the app in the course website to check your answers)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=5)</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&gt;85</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(90≤</m:t>
                    </m:r>
                    <m:r>
                      <a:rPr lang="en-US" b="0" i="1" smtClean="0">
                        <a:latin typeface="Cambria Math" panose="02040503050406030204" pitchFamily="18" charset="0"/>
                      </a:rPr>
                      <m:t>𝑋</m:t>
                    </m:r>
                    <m:r>
                      <a:rPr lang="en-US" b="0" i="1" smtClean="0">
                        <a:latin typeface="Cambria Math" panose="02040503050406030204" pitchFamily="18" charset="0"/>
                      </a:rPr>
                      <m:t>≤110)</m:t>
                    </m:r>
                  </m:oMath>
                </a14:m>
                <a:endParaRPr lang="en-US" dirty="0"/>
              </a:p>
            </p:txBody>
          </p:sp>
        </mc:Choice>
        <mc:Fallback xmlns="">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217" t="-3081" r="-580"/>
                </a:stretch>
              </a:blipFill>
            </p:spPr>
            <p:txBody>
              <a:bodyPr/>
              <a:lstStyle/>
              <a:p>
                <a:r>
                  <a:rPr lang="en-US">
                    <a:noFill/>
                  </a:rPr>
                  <a:t> </a:t>
                </a:r>
              </a:p>
            </p:txBody>
          </p:sp>
        </mc:Fallback>
      </mc:AlternateContent>
    </p:spTree>
    <p:extLst>
      <p:ext uri="{BB962C8B-B14F-4D97-AF65-F5344CB8AC3E}">
        <p14:creationId xmlns:p14="http://schemas.microsoft.com/office/powerpoint/2010/main" val="46096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EA38F-46F2-9050-FE73-7BCB7E57A7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2B85B-2BB0-784A-026F-EC7848C0B320}"/>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DE143F-4923-2AF4-6286-592FA1AF31BF}"/>
                  </a:ext>
                </a:extLst>
              </p:cNvPr>
              <p:cNvSpPr>
                <a:spLocks noGrp="1"/>
              </p:cNvSpPr>
              <p:nvPr>
                <p:ph idx="1"/>
              </p:nvPr>
            </p:nvSpPr>
            <p:spPr/>
            <p:txBody>
              <a:bodyPr>
                <a:normAutofit lnSpcReduction="10000"/>
              </a:bodyPr>
              <a:lstStyle/>
              <a:p>
                <a:pPr marL="0" indent="0">
                  <a:buNone/>
                </a:pPr>
                <a:r>
                  <a:rPr lang="en-US" dirty="0"/>
                  <a:t>Using the Z-table in the course website find the following probabilities. (you can use the app in the course website to check your answers)</a:t>
                </a:r>
                <a:endParaRPr lang="en-US"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m:t>
                    </m:r>
                    <m:r>
                      <a:rPr lang="en-US" b="0" i="1" smtClean="0">
                        <a:latin typeface="Cambria Math" panose="02040503050406030204" pitchFamily="18" charset="0"/>
                      </a:rPr>
                      <m:t>𝜎</m:t>
                    </m:r>
                    <m:r>
                      <a:rPr lang="en-US" b="0" i="1" smtClean="0">
                        <a:latin typeface="Cambria Math" panose="02040503050406030204" pitchFamily="18" charset="0"/>
                      </a:rPr>
                      <m:t>=10)</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≤5)</m:t>
                    </m:r>
                  </m:oMath>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≥45</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(5&lt;</m:t>
                    </m:r>
                    <m:r>
                      <a:rPr lang="en-US" b="0" i="1" smtClean="0">
                        <a:latin typeface="Cambria Math" panose="02040503050406030204" pitchFamily="18" charset="0"/>
                      </a:rPr>
                      <m:t>𝑋</m:t>
                    </m:r>
                    <m:r>
                      <a:rPr lang="en-US" b="0" i="1" smtClean="0">
                        <a:latin typeface="Cambria Math" panose="02040503050406030204" pitchFamily="18" charset="0"/>
                      </a:rPr>
                      <m:t>&lt;15)</m:t>
                    </m:r>
                  </m:oMath>
                </a14:m>
                <a:endParaRPr lang="en-US" dirty="0"/>
              </a:p>
            </p:txBody>
          </p:sp>
        </mc:Choice>
        <mc:Fallback xmlns="">
          <p:sp>
            <p:nvSpPr>
              <p:cNvPr id="3" name="Content Placeholder 2">
                <a:extLst>
                  <a:ext uri="{FF2B5EF4-FFF2-40B4-BE49-F238E27FC236}">
                    <a16:creationId xmlns:a16="http://schemas.microsoft.com/office/drawing/2014/main" id="{15DE143F-4923-2AF4-6286-592FA1AF31BF}"/>
                  </a:ext>
                </a:extLst>
              </p:cNvPr>
              <p:cNvSpPr>
                <a:spLocks noGrp="1" noRot="1" noChangeAspect="1" noMove="1" noResize="1" noEditPoints="1" noAdjustHandles="1" noChangeArrowheads="1" noChangeShapeType="1" noTextEdit="1"/>
              </p:cNvSpPr>
              <p:nvPr>
                <p:ph idx="1"/>
              </p:nvPr>
            </p:nvSpPr>
            <p:spPr>
              <a:blipFill>
                <a:blip r:embed="rId2"/>
                <a:stretch>
                  <a:fillRect l="-1217" t="-3081" r="-580"/>
                </a:stretch>
              </a:blipFill>
            </p:spPr>
            <p:txBody>
              <a:bodyPr/>
              <a:lstStyle/>
              <a:p>
                <a:r>
                  <a:rPr lang="en-US">
                    <a:noFill/>
                  </a:rPr>
                  <a:t> </a:t>
                </a:r>
              </a:p>
            </p:txBody>
          </p:sp>
        </mc:Fallback>
      </mc:AlternateContent>
    </p:spTree>
    <p:extLst>
      <p:ext uri="{BB962C8B-B14F-4D97-AF65-F5344CB8AC3E}">
        <p14:creationId xmlns:p14="http://schemas.microsoft.com/office/powerpoint/2010/main" val="3717966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4754</TotalTime>
  <Words>1493</Words>
  <Application>Microsoft Office PowerPoint</Application>
  <PresentationFormat>Widescreen</PresentationFormat>
  <Paragraphs>152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Lecture 15 The Central Limit Theorem Sampling Distributions of x ̅ and p ̂  </vt:lpstr>
      <vt:lpstr>Mean and variance of Continuous Random Variables </vt:lpstr>
      <vt:lpstr>Continuous Distributions: A few extra points</vt:lpstr>
      <vt:lpstr>Connecting Back to Cumulative Distributions</vt:lpstr>
      <vt:lpstr>The Normal Distribution</vt:lpstr>
      <vt:lpstr>Tips For Finding Probabilities From Continuous Distributions</vt:lpstr>
      <vt:lpstr>Computing Probabilities From A Normal Distribution</vt:lpstr>
      <vt:lpstr>Examples: </vt:lpstr>
      <vt:lpstr>Examples: </vt:lpstr>
      <vt:lpstr>Three Types of Distributions:</vt:lpstr>
      <vt:lpstr>Central Limit Theorem</vt:lpstr>
      <vt:lpstr>Sampling Distributions of x ̅ and p ̂</vt:lpstr>
      <vt:lpstr>California Gubernatorial Election </vt:lpstr>
      <vt:lpstr>Central Limit Theorem</vt:lpstr>
      <vt:lpstr>Applying The CLT</vt:lpstr>
      <vt:lpstr>Applying The CLT</vt:lpstr>
      <vt:lpstr>Estimation</vt:lpstr>
      <vt:lpstr>Some Technical Points</vt:lpstr>
      <vt:lpstr>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152</cp:revision>
  <dcterms:created xsi:type="dcterms:W3CDTF">2023-08-21T21:11:45Z</dcterms:created>
  <dcterms:modified xsi:type="dcterms:W3CDTF">2024-02-26T17:26:25Z</dcterms:modified>
</cp:coreProperties>
</file>