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4" r:id="rId3"/>
    <p:sldId id="347" r:id="rId4"/>
    <p:sldId id="346" r:id="rId5"/>
    <p:sldId id="348" r:id="rId6"/>
    <p:sldId id="349" r:id="rId7"/>
    <p:sldId id="350" r:id="rId8"/>
    <p:sldId id="357" r:id="rId9"/>
    <p:sldId id="362" r:id="rId10"/>
    <p:sldId id="3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34C4-6B25-C375-38B3-5C1F8F0C7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779033-8997-99B3-E88E-D3CEE73C0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73206-0A96-403A-61D4-B91153CBE1AC}"/>
              </a:ext>
            </a:extLst>
          </p:cNvPr>
          <p:cNvSpPr>
            <a:spLocks noGrp="1"/>
          </p:cNvSpPr>
          <p:nvPr>
            <p:ph type="dt" sz="half" idx="10"/>
          </p:nvPr>
        </p:nvSpPr>
        <p:spPr/>
        <p:txBody>
          <a:bodyPr/>
          <a:lstStyle/>
          <a:p>
            <a:fld id="{16242ECF-4EC5-4F6F-92F2-C9C58BEB3FE8}" type="datetimeFigureOut">
              <a:rPr lang="en-US" smtClean="0"/>
              <a:t>3/1/2024</a:t>
            </a:fld>
            <a:endParaRPr lang="en-US"/>
          </a:p>
        </p:txBody>
      </p:sp>
      <p:sp>
        <p:nvSpPr>
          <p:cNvPr id="5" name="Footer Placeholder 4">
            <a:extLst>
              <a:ext uri="{FF2B5EF4-FFF2-40B4-BE49-F238E27FC236}">
                <a16:creationId xmlns:a16="http://schemas.microsoft.com/office/drawing/2014/main" id="{9A58986C-779E-ED1A-76F2-FD378A092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AF8ED-1894-02E7-0FA0-E7DE9B303C97}"/>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47318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1F52-CD67-64AE-2D46-44B01663A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069A3-A000-C17C-6609-DE6666C5C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9DC3-D121-AB86-A9A7-711F899CA878}"/>
              </a:ext>
            </a:extLst>
          </p:cNvPr>
          <p:cNvSpPr>
            <a:spLocks noGrp="1"/>
          </p:cNvSpPr>
          <p:nvPr>
            <p:ph type="dt" sz="half" idx="10"/>
          </p:nvPr>
        </p:nvSpPr>
        <p:spPr/>
        <p:txBody>
          <a:bodyPr/>
          <a:lstStyle/>
          <a:p>
            <a:fld id="{16242ECF-4EC5-4F6F-92F2-C9C58BEB3FE8}" type="datetimeFigureOut">
              <a:rPr lang="en-US" smtClean="0"/>
              <a:t>3/1/2024</a:t>
            </a:fld>
            <a:endParaRPr lang="en-US"/>
          </a:p>
        </p:txBody>
      </p:sp>
      <p:sp>
        <p:nvSpPr>
          <p:cNvPr id="5" name="Footer Placeholder 4">
            <a:extLst>
              <a:ext uri="{FF2B5EF4-FFF2-40B4-BE49-F238E27FC236}">
                <a16:creationId xmlns:a16="http://schemas.microsoft.com/office/drawing/2014/main" id="{09E812D3-D92E-143B-0CA7-F7283E514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A977E-DFD5-043D-917F-3AA022F9622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5545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F395D-17B0-4996-5246-0996D0F0A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3CBE2B-1DE2-77BA-E832-383CB1366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2C1AA-7BFE-C87C-A085-D7338094A1E7}"/>
              </a:ext>
            </a:extLst>
          </p:cNvPr>
          <p:cNvSpPr>
            <a:spLocks noGrp="1"/>
          </p:cNvSpPr>
          <p:nvPr>
            <p:ph type="dt" sz="half" idx="10"/>
          </p:nvPr>
        </p:nvSpPr>
        <p:spPr/>
        <p:txBody>
          <a:bodyPr/>
          <a:lstStyle/>
          <a:p>
            <a:fld id="{16242ECF-4EC5-4F6F-92F2-C9C58BEB3FE8}" type="datetimeFigureOut">
              <a:rPr lang="en-US" smtClean="0"/>
              <a:t>3/1/2024</a:t>
            </a:fld>
            <a:endParaRPr lang="en-US"/>
          </a:p>
        </p:txBody>
      </p:sp>
      <p:sp>
        <p:nvSpPr>
          <p:cNvPr id="5" name="Footer Placeholder 4">
            <a:extLst>
              <a:ext uri="{FF2B5EF4-FFF2-40B4-BE49-F238E27FC236}">
                <a16:creationId xmlns:a16="http://schemas.microsoft.com/office/drawing/2014/main" id="{D8D769BE-7256-BBD2-431C-B3DCA044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755BF-0C82-EBF6-60B3-60542105CD3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7853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F525-6516-D493-9347-1C2655A11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002E0-4ADF-62A8-A569-79FAF8363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57B6-13BB-FAE1-888E-C823BD4222F3}"/>
              </a:ext>
            </a:extLst>
          </p:cNvPr>
          <p:cNvSpPr>
            <a:spLocks noGrp="1"/>
          </p:cNvSpPr>
          <p:nvPr>
            <p:ph type="dt" sz="half" idx="10"/>
          </p:nvPr>
        </p:nvSpPr>
        <p:spPr/>
        <p:txBody>
          <a:bodyPr/>
          <a:lstStyle/>
          <a:p>
            <a:fld id="{16242ECF-4EC5-4F6F-92F2-C9C58BEB3FE8}" type="datetimeFigureOut">
              <a:rPr lang="en-US" smtClean="0"/>
              <a:t>3/1/2024</a:t>
            </a:fld>
            <a:endParaRPr lang="en-US"/>
          </a:p>
        </p:txBody>
      </p:sp>
      <p:sp>
        <p:nvSpPr>
          <p:cNvPr id="5" name="Footer Placeholder 4">
            <a:extLst>
              <a:ext uri="{FF2B5EF4-FFF2-40B4-BE49-F238E27FC236}">
                <a16:creationId xmlns:a16="http://schemas.microsoft.com/office/drawing/2014/main" id="{E23B5B76-EC1F-2463-8B63-1A74809A2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A578A-BDD2-F334-E4AB-104976BEC45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15923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8245-1B12-3680-6277-FC9EC6D65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79E0E2-D527-167B-50D7-547E3F861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1B6E3-AD54-0508-1F18-464FFDB642AB}"/>
              </a:ext>
            </a:extLst>
          </p:cNvPr>
          <p:cNvSpPr>
            <a:spLocks noGrp="1"/>
          </p:cNvSpPr>
          <p:nvPr>
            <p:ph type="dt" sz="half" idx="10"/>
          </p:nvPr>
        </p:nvSpPr>
        <p:spPr/>
        <p:txBody>
          <a:bodyPr/>
          <a:lstStyle/>
          <a:p>
            <a:fld id="{16242ECF-4EC5-4F6F-92F2-C9C58BEB3FE8}" type="datetimeFigureOut">
              <a:rPr lang="en-US" smtClean="0"/>
              <a:t>3/1/2024</a:t>
            </a:fld>
            <a:endParaRPr lang="en-US"/>
          </a:p>
        </p:txBody>
      </p:sp>
      <p:sp>
        <p:nvSpPr>
          <p:cNvPr id="5" name="Footer Placeholder 4">
            <a:extLst>
              <a:ext uri="{FF2B5EF4-FFF2-40B4-BE49-F238E27FC236}">
                <a16:creationId xmlns:a16="http://schemas.microsoft.com/office/drawing/2014/main" id="{EF61F2A6-D7FA-7CAD-DF6C-106AB125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83CEA-A301-C69D-E813-EC9B10C77633}"/>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28244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E9A5-0A0A-6AC6-441D-D2043D1676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CFBEA-EAAC-0349-B3F9-3BF060E36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115B37-1C84-F317-9457-287D242364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A156D-D680-549B-EA40-56E9D64D6D8B}"/>
              </a:ext>
            </a:extLst>
          </p:cNvPr>
          <p:cNvSpPr>
            <a:spLocks noGrp="1"/>
          </p:cNvSpPr>
          <p:nvPr>
            <p:ph type="dt" sz="half" idx="10"/>
          </p:nvPr>
        </p:nvSpPr>
        <p:spPr/>
        <p:txBody>
          <a:bodyPr/>
          <a:lstStyle/>
          <a:p>
            <a:fld id="{16242ECF-4EC5-4F6F-92F2-C9C58BEB3FE8}" type="datetimeFigureOut">
              <a:rPr lang="en-US" smtClean="0"/>
              <a:t>3/1/2024</a:t>
            </a:fld>
            <a:endParaRPr lang="en-US"/>
          </a:p>
        </p:txBody>
      </p:sp>
      <p:sp>
        <p:nvSpPr>
          <p:cNvPr id="6" name="Footer Placeholder 5">
            <a:extLst>
              <a:ext uri="{FF2B5EF4-FFF2-40B4-BE49-F238E27FC236}">
                <a16:creationId xmlns:a16="http://schemas.microsoft.com/office/drawing/2014/main" id="{1E32619E-0288-C9E3-BD1E-CD67D3263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B070-D297-20AD-DB30-5C8560D222B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67590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00C0-F8A9-7F4A-0874-F821C4430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5F809D-B29A-7D5E-AF87-2EE4FC6D5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E41AE-8C39-683A-3414-ECDE25E54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007DBF-3A82-D2F7-9C22-61CC570F6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E2A2E-D9C3-42E4-4270-553AAE21C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05755-016A-D3ED-30E2-AA0021452963}"/>
              </a:ext>
            </a:extLst>
          </p:cNvPr>
          <p:cNvSpPr>
            <a:spLocks noGrp="1"/>
          </p:cNvSpPr>
          <p:nvPr>
            <p:ph type="dt" sz="half" idx="10"/>
          </p:nvPr>
        </p:nvSpPr>
        <p:spPr/>
        <p:txBody>
          <a:bodyPr/>
          <a:lstStyle/>
          <a:p>
            <a:fld id="{16242ECF-4EC5-4F6F-92F2-C9C58BEB3FE8}" type="datetimeFigureOut">
              <a:rPr lang="en-US" smtClean="0"/>
              <a:t>3/1/2024</a:t>
            </a:fld>
            <a:endParaRPr lang="en-US"/>
          </a:p>
        </p:txBody>
      </p:sp>
      <p:sp>
        <p:nvSpPr>
          <p:cNvPr id="8" name="Footer Placeholder 7">
            <a:extLst>
              <a:ext uri="{FF2B5EF4-FFF2-40B4-BE49-F238E27FC236}">
                <a16:creationId xmlns:a16="http://schemas.microsoft.com/office/drawing/2014/main" id="{F364671A-CE64-10D9-FFE4-71279307B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C2AEB7-177D-78D4-378E-E88834D72DA0}"/>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269456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C70B-5246-F92F-E9D0-AC7CBCF14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44CF7-A569-AE55-00DF-B3B259C81E8A}"/>
              </a:ext>
            </a:extLst>
          </p:cNvPr>
          <p:cNvSpPr>
            <a:spLocks noGrp="1"/>
          </p:cNvSpPr>
          <p:nvPr>
            <p:ph type="dt" sz="half" idx="10"/>
          </p:nvPr>
        </p:nvSpPr>
        <p:spPr/>
        <p:txBody>
          <a:bodyPr/>
          <a:lstStyle/>
          <a:p>
            <a:fld id="{16242ECF-4EC5-4F6F-92F2-C9C58BEB3FE8}" type="datetimeFigureOut">
              <a:rPr lang="en-US" smtClean="0"/>
              <a:t>3/1/2024</a:t>
            </a:fld>
            <a:endParaRPr lang="en-US"/>
          </a:p>
        </p:txBody>
      </p:sp>
      <p:sp>
        <p:nvSpPr>
          <p:cNvPr id="4" name="Footer Placeholder 3">
            <a:extLst>
              <a:ext uri="{FF2B5EF4-FFF2-40B4-BE49-F238E27FC236}">
                <a16:creationId xmlns:a16="http://schemas.microsoft.com/office/drawing/2014/main" id="{A9476D27-72B1-18B4-5273-72B61BD7C3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DD730-97FB-15CE-0466-73D4AC0432FF}"/>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9011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2AC97-6CBB-B8C6-618D-D2DD3D40FC14}"/>
              </a:ext>
            </a:extLst>
          </p:cNvPr>
          <p:cNvSpPr>
            <a:spLocks noGrp="1"/>
          </p:cNvSpPr>
          <p:nvPr>
            <p:ph type="dt" sz="half" idx="10"/>
          </p:nvPr>
        </p:nvSpPr>
        <p:spPr/>
        <p:txBody>
          <a:bodyPr/>
          <a:lstStyle/>
          <a:p>
            <a:fld id="{16242ECF-4EC5-4F6F-92F2-C9C58BEB3FE8}" type="datetimeFigureOut">
              <a:rPr lang="en-US" smtClean="0"/>
              <a:t>3/1/2024</a:t>
            </a:fld>
            <a:endParaRPr lang="en-US"/>
          </a:p>
        </p:txBody>
      </p:sp>
      <p:sp>
        <p:nvSpPr>
          <p:cNvPr id="3" name="Footer Placeholder 2">
            <a:extLst>
              <a:ext uri="{FF2B5EF4-FFF2-40B4-BE49-F238E27FC236}">
                <a16:creationId xmlns:a16="http://schemas.microsoft.com/office/drawing/2014/main" id="{C5F5CD89-14C1-5893-B8A1-EF15DA8877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DCC2E-1FCA-A275-58AC-7CA078C2870D}"/>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8309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961A-252B-F60C-FD57-80D299089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E5581-D791-8ACE-889B-A91555C8A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6234D-EC2F-7C1F-D2EA-A939EB155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DD210-CCAF-AAB2-03F2-12F90AD5CAFB}"/>
              </a:ext>
            </a:extLst>
          </p:cNvPr>
          <p:cNvSpPr>
            <a:spLocks noGrp="1"/>
          </p:cNvSpPr>
          <p:nvPr>
            <p:ph type="dt" sz="half" idx="10"/>
          </p:nvPr>
        </p:nvSpPr>
        <p:spPr/>
        <p:txBody>
          <a:bodyPr/>
          <a:lstStyle/>
          <a:p>
            <a:fld id="{16242ECF-4EC5-4F6F-92F2-C9C58BEB3FE8}" type="datetimeFigureOut">
              <a:rPr lang="en-US" smtClean="0"/>
              <a:t>3/1/2024</a:t>
            </a:fld>
            <a:endParaRPr lang="en-US"/>
          </a:p>
        </p:txBody>
      </p:sp>
      <p:sp>
        <p:nvSpPr>
          <p:cNvPr id="6" name="Footer Placeholder 5">
            <a:extLst>
              <a:ext uri="{FF2B5EF4-FFF2-40B4-BE49-F238E27FC236}">
                <a16:creationId xmlns:a16="http://schemas.microsoft.com/office/drawing/2014/main" id="{15D52BD2-DA5D-078A-5088-825B34BFC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33DCB-E22E-CDA1-EB92-8C078C44B17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03702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4A99-2421-DCB8-49E4-A0AD2C69C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D92BD5-E795-6BA8-20FC-72E289177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A731F1-61B6-9C25-1084-ED1ED7CFF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751C3-0562-6122-51E7-BCFC3021FA1A}"/>
              </a:ext>
            </a:extLst>
          </p:cNvPr>
          <p:cNvSpPr>
            <a:spLocks noGrp="1"/>
          </p:cNvSpPr>
          <p:nvPr>
            <p:ph type="dt" sz="half" idx="10"/>
          </p:nvPr>
        </p:nvSpPr>
        <p:spPr/>
        <p:txBody>
          <a:bodyPr/>
          <a:lstStyle/>
          <a:p>
            <a:fld id="{16242ECF-4EC5-4F6F-92F2-C9C58BEB3FE8}" type="datetimeFigureOut">
              <a:rPr lang="en-US" smtClean="0"/>
              <a:t>3/1/2024</a:t>
            </a:fld>
            <a:endParaRPr lang="en-US"/>
          </a:p>
        </p:txBody>
      </p:sp>
      <p:sp>
        <p:nvSpPr>
          <p:cNvPr id="6" name="Footer Placeholder 5">
            <a:extLst>
              <a:ext uri="{FF2B5EF4-FFF2-40B4-BE49-F238E27FC236}">
                <a16:creationId xmlns:a16="http://schemas.microsoft.com/office/drawing/2014/main" id="{C30063FB-5E1B-A73B-7E18-D25B55052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2C885-D7DA-138A-565A-E3B3149F7D2B}"/>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195202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DD8F3-6D3E-5FB9-5161-BC23C5E52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7B0CF6-36A8-29A0-721E-D9869FF07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4123B-E885-F873-BBC4-465D7F8EB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42ECF-4EC5-4F6F-92F2-C9C58BEB3FE8}" type="datetimeFigureOut">
              <a:rPr lang="en-US" smtClean="0"/>
              <a:t>3/1/2024</a:t>
            </a:fld>
            <a:endParaRPr lang="en-US"/>
          </a:p>
        </p:txBody>
      </p:sp>
      <p:sp>
        <p:nvSpPr>
          <p:cNvPr id="5" name="Footer Placeholder 4">
            <a:extLst>
              <a:ext uri="{FF2B5EF4-FFF2-40B4-BE49-F238E27FC236}">
                <a16:creationId xmlns:a16="http://schemas.microsoft.com/office/drawing/2014/main" id="{61E53C03-559F-90AC-0C25-141B074F7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4A4977-5DA9-A57B-119B-F3280CF88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AE41C-99D7-4F15-8155-38EF520FE5FE}" type="slidenum">
              <a:rPr lang="en-US" smtClean="0"/>
              <a:t>‹#›</a:t>
            </a:fld>
            <a:endParaRPr lang="en-US"/>
          </a:p>
        </p:txBody>
      </p:sp>
    </p:spTree>
    <p:extLst>
      <p:ext uri="{BB962C8B-B14F-4D97-AF65-F5344CB8AC3E}">
        <p14:creationId xmlns:p14="http://schemas.microsoft.com/office/powerpoint/2010/main" val="78883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D9DA-382E-3F49-9A16-F5642CACFF74}"/>
              </a:ext>
            </a:extLst>
          </p:cNvPr>
          <p:cNvSpPr>
            <a:spLocks noGrp="1"/>
          </p:cNvSpPr>
          <p:nvPr>
            <p:ph type="ctrTitle"/>
          </p:nvPr>
        </p:nvSpPr>
        <p:spPr>
          <a:xfrm>
            <a:off x="1524000" y="1122362"/>
            <a:ext cx="9144000" cy="4659601"/>
          </a:xfrm>
        </p:spPr>
        <p:txBody>
          <a:bodyPr>
            <a:normAutofit/>
          </a:bodyPr>
          <a:lstStyle/>
          <a:p>
            <a:r>
              <a:rPr lang="en-US" dirty="0"/>
              <a:t>Lecture 16</a:t>
            </a:r>
            <a:br>
              <a:rPr lang="en-US" dirty="0"/>
            </a:br>
            <a:r>
              <a:rPr lang="en-US" dirty="0"/>
              <a:t>Central </a:t>
            </a:r>
            <a:r>
              <a:rPr lang="en-US"/>
              <a:t>Limit Theorem</a:t>
            </a:r>
            <a:br>
              <a:rPr lang="en-US" dirty="0"/>
            </a:br>
            <a:br>
              <a:rPr lang="en-US" dirty="0"/>
            </a:br>
            <a:endParaRPr lang="en-US" dirty="0"/>
          </a:p>
        </p:txBody>
      </p:sp>
    </p:spTree>
    <p:extLst>
      <p:ext uri="{BB962C8B-B14F-4D97-AF65-F5344CB8AC3E}">
        <p14:creationId xmlns:p14="http://schemas.microsoft.com/office/powerpoint/2010/main" val="24433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7938-188D-39FF-04DB-5CDD84428971}"/>
              </a:ext>
            </a:extLst>
          </p:cNvPr>
          <p:cNvSpPr>
            <a:spLocks noGrp="1"/>
          </p:cNvSpPr>
          <p:nvPr>
            <p:ph type="title"/>
          </p:nvPr>
        </p:nvSpPr>
        <p:spPr/>
        <p:txBody>
          <a:bodyPr/>
          <a:lstStyle/>
          <a:p>
            <a:r>
              <a:rPr lang="en-US" dirty="0"/>
              <a:t>Practice: Crooked Casino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6A213A-3096-7BF5-D52F-E5333C3D8F72}"/>
                  </a:ext>
                </a:extLst>
              </p:cNvPr>
              <p:cNvSpPr>
                <a:spLocks noGrp="1"/>
              </p:cNvSpPr>
              <p:nvPr>
                <p:ph idx="1"/>
              </p:nvPr>
            </p:nvSpPr>
            <p:spPr>
              <a:xfrm>
                <a:off x="838199" y="1825625"/>
                <a:ext cx="6412345" cy="4796848"/>
              </a:xfrm>
            </p:spPr>
            <p:txBody>
              <a:bodyPr>
                <a:normAutofit fontScale="85000" lnSpcReduction="20000"/>
              </a:bodyPr>
              <a:lstStyle/>
              <a:p>
                <a:r>
                  <a:rPr lang="en-US" sz="2400" dirty="0"/>
                  <a:t>Suppose a gambler at the casino is suspects that the casino is using loaded dice so he observes the proportion of “sums of 7” rolled in the next 30 turns at the Craps table. He computes the proportion of rolls that summed to 7 to be </a:t>
                </a:r>
                <a14:m>
                  <m:oMath xmlns:m="http://schemas.openxmlformats.org/officeDocument/2006/math">
                    <m:r>
                      <a:rPr lang="en-US" sz="2400" b="0" i="1" smtClean="0">
                        <a:latin typeface="Cambria Math" panose="02040503050406030204" pitchFamily="18" charset="0"/>
                      </a:rPr>
                      <m:t>0.33</m:t>
                    </m:r>
                  </m:oMath>
                </a14:m>
                <a:endParaRPr lang="en-US" sz="2400" dirty="0"/>
              </a:p>
              <a:p>
                <a:endParaRPr lang="en-US" sz="2400" dirty="0"/>
              </a:p>
              <a:p>
                <a:r>
                  <a:rPr lang="en-US" sz="2400" dirty="0"/>
                  <a:t>Assuming the dice are fair, what is the probability of observing a proportion greater than the gamblers estimate?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0.167(1−0.167)</m:t>
                              </m:r>
                            </m:num>
                            <m:den>
                              <m:r>
                                <a:rPr lang="en-US" sz="2400" b="0" i="1" smtClean="0">
                                  <a:latin typeface="Cambria Math" panose="02040503050406030204" pitchFamily="18" charset="0"/>
                                </a:rPr>
                                <m:t>30</m:t>
                              </m:r>
                            </m:den>
                          </m:f>
                        </m:e>
                      </m:rad>
                      <m:r>
                        <a:rPr lang="en-US" sz="2400" b="0" i="1" smtClean="0">
                          <a:latin typeface="Cambria Math" panose="02040503050406030204" pitchFamily="18" charset="0"/>
                        </a:rPr>
                        <m:t>=0.068</m:t>
                      </m:r>
                    </m:oMath>
                  </m:oMathPara>
                </a14:m>
                <a:endParaRPr lang="en-US" sz="2400" dirty="0"/>
              </a:p>
              <a:p>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0.33−0.167</m:t>
                          </m:r>
                        </m:num>
                        <m:den>
                          <m:r>
                            <a:rPr lang="en-US" sz="2400" b="0" i="1" smtClean="0">
                              <a:latin typeface="Cambria Math" panose="02040503050406030204" pitchFamily="18" charset="0"/>
                            </a:rPr>
                            <m:t>0.068</m:t>
                          </m:r>
                        </m:den>
                      </m:f>
                      <m:r>
                        <a:rPr lang="en-US" sz="2400" b="0" i="1" smtClean="0">
                          <a:latin typeface="Cambria Math" panose="02040503050406030204" pitchFamily="18" charset="0"/>
                        </a:rPr>
                        <m:t>=1.89</m:t>
                      </m:r>
                    </m:oMath>
                  </m:oMathPara>
                </a14:m>
                <a:endParaRPr lang="en-US" sz="2400" b="0" dirty="0"/>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r>
                            <a:rPr lang="en-US" sz="2400" b="0" i="1" smtClean="0">
                              <a:latin typeface="Cambria Math" panose="02040503050406030204" pitchFamily="18" charset="0"/>
                            </a:rPr>
                            <m:t>&gt;2.39</m:t>
                          </m:r>
                        </m:e>
                      </m:d>
                      <m:r>
                        <a:rPr lang="en-US" sz="2400" b="0" i="1" smtClean="0">
                          <a:latin typeface="Cambria Math" panose="02040503050406030204" pitchFamily="18" charset="0"/>
                        </a:rPr>
                        <m:t>=1−</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r>
                            <a:rPr lang="en-US" sz="2400" b="0" i="1" smtClean="0">
                              <a:latin typeface="Cambria Math" panose="02040503050406030204" pitchFamily="18" charset="0"/>
                            </a:rPr>
                            <m:t>≤2.39</m:t>
                          </m:r>
                        </m:e>
                      </m:d>
                      <m:r>
                        <a:rPr lang="en-US" sz="2400" b="0" i="1" smtClean="0">
                          <a:latin typeface="Cambria Math" panose="02040503050406030204" pitchFamily="18" charset="0"/>
                        </a:rPr>
                        <m:t>=0.0084</m:t>
                      </m:r>
                    </m:oMath>
                  </m:oMathPara>
                </a14:m>
                <a:endParaRPr lang="en-US" sz="2400" dirty="0"/>
              </a:p>
              <a:p>
                <a:endParaRPr lang="en-US" sz="2400" dirty="0"/>
              </a:p>
            </p:txBody>
          </p:sp>
        </mc:Choice>
        <mc:Fallback xmlns="">
          <p:sp>
            <p:nvSpPr>
              <p:cNvPr id="3" name="Content Placeholder 2">
                <a:extLst>
                  <a:ext uri="{FF2B5EF4-FFF2-40B4-BE49-F238E27FC236}">
                    <a16:creationId xmlns:a16="http://schemas.microsoft.com/office/drawing/2014/main" id="{EB6A213A-3096-7BF5-D52F-E5333C3D8F72}"/>
                  </a:ext>
                </a:extLst>
              </p:cNvPr>
              <p:cNvSpPr>
                <a:spLocks noGrp="1" noRot="1" noChangeAspect="1" noMove="1" noResize="1" noEditPoints="1" noAdjustHandles="1" noChangeArrowheads="1" noChangeShapeType="1" noTextEdit="1"/>
              </p:cNvSpPr>
              <p:nvPr>
                <p:ph idx="1"/>
              </p:nvPr>
            </p:nvSpPr>
            <p:spPr>
              <a:xfrm>
                <a:off x="838199" y="1825625"/>
                <a:ext cx="6412345" cy="4796848"/>
              </a:xfrm>
              <a:blipFill>
                <a:blip r:embed="rId2"/>
                <a:stretch>
                  <a:fillRect l="-760" t="-2287" r="-19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CCC5F6A-3885-3022-4D79-A856D5E135AD}"/>
              </a:ext>
            </a:extLst>
          </p:cNvPr>
          <p:cNvPicPr>
            <a:picLocks noChangeAspect="1"/>
          </p:cNvPicPr>
          <p:nvPr/>
        </p:nvPicPr>
        <p:blipFill>
          <a:blip r:embed="rId3"/>
          <a:stretch>
            <a:fillRect/>
          </a:stretch>
        </p:blipFill>
        <p:spPr>
          <a:xfrm>
            <a:off x="7723576" y="1848962"/>
            <a:ext cx="4154348" cy="5009038"/>
          </a:xfrm>
          <a:prstGeom prst="rect">
            <a:avLst/>
          </a:prstGeom>
        </p:spPr>
      </p:pic>
    </p:spTree>
    <p:extLst>
      <p:ext uri="{BB962C8B-B14F-4D97-AF65-F5344CB8AC3E}">
        <p14:creationId xmlns:p14="http://schemas.microsoft.com/office/powerpoint/2010/main" val="385261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347C-E699-6EC9-E21B-3CA466C76EC9}"/>
              </a:ext>
            </a:extLst>
          </p:cNvPr>
          <p:cNvSpPr>
            <a:spLocks noGrp="1"/>
          </p:cNvSpPr>
          <p:nvPr>
            <p:ph type="title"/>
          </p:nvPr>
        </p:nvSpPr>
        <p:spPr/>
        <p:txBody>
          <a:bodyPr/>
          <a:lstStyle/>
          <a:p>
            <a:r>
              <a:rPr lang="en-US" dirty="0"/>
              <a:t>Review From Monday:</a:t>
            </a:r>
          </a:p>
        </p:txBody>
      </p:sp>
    </p:spTree>
    <p:extLst>
      <p:ext uri="{BB962C8B-B14F-4D97-AF65-F5344CB8AC3E}">
        <p14:creationId xmlns:p14="http://schemas.microsoft.com/office/powerpoint/2010/main" val="328365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A1F1-628E-13D7-A8F0-5B14F4D4BF95}"/>
              </a:ext>
            </a:extLst>
          </p:cNvPr>
          <p:cNvSpPr>
            <a:spLocks noGrp="1"/>
          </p:cNvSpPr>
          <p:nvPr>
            <p:ph type="title"/>
          </p:nvPr>
        </p:nvSpPr>
        <p:spPr/>
        <p:txBody>
          <a:bodyPr/>
          <a:lstStyle/>
          <a:p>
            <a:r>
              <a:rPr lang="en-US" dirty="0"/>
              <a:t>California Gubernatorial Election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D1DD98-1E1E-6FA0-988B-7061DAA583F0}"/>
                  </a:ext>
                </a:extLst>
              </p:cNvPr>
              <p:cNvSpPr>
                <a:spLocks noGrp="1"/>
              </p:cNvSpPr>
              <p:nvPr>
                <p:ph idx="1"/>
              </p:nvPr>
            </p:nvSpPr>
            <p:spPr>
              <a:xfrm>
                <a:off x="838200" y="1440873"/>
                <a:ext cx="10515600" cy="4736090"/>
              </a:xfrm>
            </p:spPr>
            <p:txBody>
              <a:bodyPr>
                <a:normAutofit fontScale="70000" lnSpcReduction="20000"/>
              </a:bodyPr>
              <a:lstStyle/>
              <a:p>
                <a:r>
                  <a:rPr lang="en-US" dirty="0"/>
                  <a:t>Election polling is one of the few cases where we know </a:t>
                </a:r>
                <a14:m>
                  <m:oMath xmlns:m="http://schemas.openxmlformats.org/officeDocument/2006/math">
                    <m:r>
                      <a:rPr lang="en-US" b="0" i="1" smtClean="0">
                        <a:latin typeface="Cambria Math" panose="02040503050406030204" pitchFamily="18" charset="0"/>
                      </a:rPr>
                      <m:t>𝑝</m:t>
                    </m:r>
                  </m:oMath>
                </a14:m>
                <a:r>
                  <a:rPr lang="en-US" dirty="0"/>
                  <a:t> - the true proportion of voters (either voting for one candidate or another) -  because all the votes are counted.</a:t>
                </a:r>
              </a:p>
              <a:p>
                <a:endParaRPr lang="en-US" dirty="0"/>
              </a:p>
              <a:p>
                <a:r>
                  <a:rPr lang="en-US" dirty="0"/>
                  <a:t>From our example in </a:t>
                </a:r>
                <a:r>
                  <a:rPr lang="en-US"/>
                  <a:t>week 2 </a:t>
                </a:r>
                <a:r>
                  <a:rPr lang="en-US" dirty="0"/>
                  <a:t>about the California race for governor, the true population proportion of voters who cast a vote for Democrat Jerry Brown was 54.8% while the sample proportion measured from 3,889 voter interviews was 53.1%. </a:t>
                </a:r>
              </a:p>
              <a:p>
                <a:r>
                  <a:rPr lang="en-US" dirty="0"/>
                  <a:t>What are the mean and standard deviation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a:t>
                </a:r>
              </a:p>
              <a:p>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b="0" i="0" dirty="0" smtClean="0">
                          <a:latin typeface="Cambria Math" panose="02040503050406030204" pitchFamily="18" charset="0"/>
                        </a:rPr>
                        <m:t>mean</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of</m:t>
                      </m:r>
                      <m:r>
                        <a:rPr lang="en-US" b="0" i="0" dirty="0" smtClean="0">
                          <a:latin typeface="Cambria Math" panose="02040503050406030204" pitchFamily="18" charset="0"/>
                        </a:rPr>
                        <m:t>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r>
                        <a:rPr lang="en-US" b="0" i="1" dirty="0" smtClean="0">
                          <a:latin typeface="Cambria Math" panose="02040503050406030204" pitchFamily="18" charset="0"/>
                        </a:rPr>
                        <m:t>=0.548</m:t>
                      </m:r>
                    </m:oMath>
                  </m:oMathPara>
                </a14:m>
                <a:endParaRPr lang="en-US" b="0" i="0" dirty="0">
                  <a:latin typeface="Cambria Math" panose="02040503050406030204" pitchFamily="18" charset="0"/>
                </a:endParaRPr>
              </a:p>
              <a:p>
                <a:pPr marL="0" indent="0">
                  <a:buNone/>
                </a:pPr>
                <a:endParaRPr lang="en-US"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b="0" i="0" dirty="0" smtClean="0">
                          <a:latin typeface="Cambria Math" panose="02040503050406030204" pitchFamily="18" charset="0"/>
                        </a:rPr>
                        <m:t>SD</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of</m:t>
                      </m:r>
                      <m:r>
                        <a:rPr lang="en-US" b="0" i="0" dirty="0" smtClean="0">
                          <a:latin typeface="Cambria Math" panose="02040503050406030204" pitchFamily="18" charset="0"/>
                        </a:rPr>
                        <m:t>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r>
                        <a:rPr lang="en-US" b="0" i="1" dirty="0" smtClean="0">
                          <a:latin typeface="Cambria Math" panose="02040503050406030204" pitchFamily="18" charset="0"/>
                        </a:rPr>
                        <m:t>= </m:t>
                      </m:r>
                      <m:rad>
                        <m:radPr>
                          <m:degHide m:val="on"/>
                          <m:ctrlPr>
                            <a:rPr lang="en-US" b="0" i="1" dirty="0" smtClean="0">
                              <a:latin typeface="Cambria Math" panose="02040503050406030204" pitchFamily="18" charset="0"/>
                            </a:rPr>
                          </m:ctrlPr>
                        </m:radPr>
                        <m:deg/>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0.531×(1−0.531)</m:t>
                              </m:r>
                            </m:num>
                            <m:den>
                              <m:r>
                                <a:rPr lang="en-US" b="0" i="1" dirty="0" smtClean="0">
                                  <a:latin typeface="Cambria Math" panose="02040503050406030204" pitchFamily="18" charset="0"/>
                                </a:rPr>
                                <m:t>3889</m:t>
                              </m:r>
                            </m:den>
                          </m:f>
                        </m:e>
                      </m:rad>
                      <m:r>
                        <a:rPr lang="en-US" b="0" i="1" dirty="0" smtClean="0">
                          <a:latin typeface="Cambria Math" panose="02040503050406030204" pitchFamily="18" charset="0"/>
                        </a:rPr>
                        <m:t>=</m:t>
                      </m:r>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6.4</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−5</m:t>
                              </m:r>
                            </m:sup>
                          </m:sSup>
                        </m:e>
                      </m:rad>
                      <m:r>
                        <a:rPr lang="en-US" i="1" dirty="0">
                          <a:latin typeface="Cambria Math" panose="02040503050406030204" pitchFamily="18" charset="0"/>
                        </a:rPr>
                        <m:t>=0.008</m:t>
                      </m:r>
                    </m:oMath>
                  </m:oMathPara>
                </a14:m>
                <a:endParaRPr lang="en-US" dirty="0"/>
              </a:p>
              <a:p>
                <a:endParaRPr lang="en-US" dirty="0"/>
              </a:p>
              <a:p>
                <a:r>
                  <a:rPr lang="en-US" dirty="0"/>
                  <a:t>Why is the standard deviation so small?</a:t>
                </a:r>
              </a:p>
            </p:txBody>
          </p:sp>
        </mc:Choice>
        <mc:Fallback xmlns="">
          <p:sp>
            <p:nvSpPr>
              <p:cNvPr id="3" name="Content Placeholder 2">
                <a:extLst>
                  <a:ext uri="{FF2B5EF4-FFF2-40B4-BE49-F238E27FC236}">
                    <a16:creationId xmlns:a16="http://schemas.microsoft.com/office/drawing/2014/main" id="{F9D1DD98-1E1E-6FA0-988B-7061DAA583F0}"/>
                  </a:ext>
                </a:extLst>
              </p:cNvPr>
              <p:cNvSpPr>
                <a:spLocks noGrp="1" noRot="1" noChangeAspect="1" noMove="1" noResize="1" noEditPoints="1" noAdjustHandles="1" noChangeArrowheads="1" noChangeShapeType="1" noTextEdit="1"/>
              </p:cNvSpPr>
              <p:nvPr>
                <p:ph idx="1"/>
              </p:nvPr>
            </p:nvSpPr>
            <p:spPr>
              <a:xfrm>
                <a:off x="838200" y="1440873"/>
                <a:ext cx="10515600" cy="4736090"/>
              </a:xfrm>
              <a:blipFill>
                <a:blip r:embed="rId2"/>
                <a:stretch>
                  <a:fillRect l="-522" t="-2317"/>
                </a:stretch>
              </a:blipFill>
            </p:spPr>
            <p:txBody>
              <a:bodyPr/>
              <a:lstStyle/>
              <a:p>
                <a:r>
                  <a:rPr lang="en-US">
                    <a:noFill/>
                  </a:rPr>
                  <a:t> </a:t>
                </a:r>
              </a:p>
            </p:txBody>
          </p:sp>
        </mc:Fallback>
      </mc:AlternateContent>
    </p:spTree>
    <p:extLst>
      <p:ext uri="{BB962C8B-B14F-4D97-AF65-F5344CB8AC3E}">
        <p14:creationId xmlns:p14="http://schemas.microsoft.com/office/powerpoint/2010/main" val="118755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47E7-A517-745D-18B2-44BFF1B04990}"/>
              </a:ext>
            </a:extLst>
          </p:cNvPr>
          <p:cNvSpPr>
            <a:spLocks noGrp="1"/>
          </p:cNvSpPr>
          <p:nvPr>
            <p:ph type="title"/>
          </p:nvPr>
        </p:nvSpPr>
        <p:spPr>
          <a:xfrm>
            <a:off x="71582" y="50655"/>
            <a:ext cx="10515600" cy="1325563"/>
          </a:xfrm>
        </p:spPr>
        <p:txBody>
          <a:bodyPr/>
          <a:lstStyle/>
          <a:p>
            <a:r>
              <a:rPr lang="en-US" dirty="0"/>
              <a:t>Central Limit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D7E26A-F48B-F500-109E-369454B61CA4}"/>
                  </a:ext>
                </a:extLst>
              </p:cNvPr>
              <p:cNvSpPr>
                <a:spLocks noGrp="1"/>
              </p:cNvSpPr>
              <p:nvPr>
                <p:ph idx="1"/>
              </p:nvPr>
            </p:nvSpPr>
            <p:spPr>
              <a:xfrm>
                <a:off x="280554" y="1256144"/>
                <a:ext cx="11630891" cy="5431127"/>
              </a:xfrm>
            </p:spPr>
            <p:txBody>
              <a:bodyPr>
                <a:normAutofit fontScale="62500" lnSpcReduction="20000"/>
              </a:bodyPr>
              <a:lstStyle/>
              <a:p>
                <a:r>
                  <a:rPr lang="en-US" dirty="0"/>
                  <a:t>The central limit theorem gives us some nice guarantees about the shape of the </a:t>
                </a:r>
                <a:r>
                  <a:rPr lang="en-US" u="sng" dirty="0"/>
                  <a:t>distribution of a statistic</a:t>
                </a:r>
              </a:p>
              <a:p>
                <a:pPr marL="0" indent="0">
                  <a:buNone/>
                </a:pPr>
                <a:endParaRPr lang="en-US" dirty="0"/>
              </a:p>
              <a:p>
                <a:pPr marL="0" indent="0">
                  <a:buNone/>
                </a:pPr>
                <a:r>
                  <a:rPr lang="en-US" b="1" u="sng" dirty="0"/>
                  <a:t>Definition:</a:t>
                </a:r>
                <a:r>
                  <a:rPr lang="en-US" dirty="0"/>
                  <a:t> if</a:t>
                </a:r>
                <a14:m>
                  <m:oMath xmlns:m="http://schemas.openxmlformats.org/officeDocument/2006/math">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a:rPr lang="en-US" b="0" i="0" smtClean="0">
                            <a:latin typeface="Cambria Math" panose="02040503050406030204" pitchFamily="18" charset="0"/>
                          </a:rPr>
                          <m:t>1</m:t>
                        </m:r>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a:rPr lang="en-US" b="0" i="0" smtClean="0">
                            <a:latin typeface="Cambria Math" panose="02040503050406030204" pitchFamily="18" charset="0"/>
                          </a:rPr>
                          <m:t>2</m:t>
                        </m:r>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n</m:t>
                        </m:r>
                      </m:sub>
                    </m:sSub>
                  </m:oMath>
                </a14:m>
                <a:r>
                  <a:rPr lang="en-US" dirty="0"/>
                  <a:t> are independent and identically distributed random variables (all have the same distribution) such that </a:t>
                </a:r>
              </a:p>
              <a:p>
                <a:pPr marL="0" indent="0">
                  <a:buNone/>
                </a:pP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𝜇</m:t>
                    </m:r>
                  </m:oMath>
                </a14:m>
                <a:r>
                  <a:rPr lang="en-US" dirty="0"/>
                  <a:t>   and </a:t>
                </a:r>
                <a14:m>
                  <m:oMath xmlns:m="http://schemas.openxmlformats.org/officeDocument/2006/math">
                    <m:r>
                      <a:rPr lang="en-US" b="0" i="1" smtClean="0">
                        <a:latin typeface="Cambria Math" panose="02040503050406030204" pitchFamily="18" charset="0"/>
                      </a:rPr>
                      <m:t>𝐸</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m:t>
                    </m:r>
                  </m:oMath>
                </a14:m>
                <a:r>
                  <a:rPr lang="en-US" dirty="0"/>
                  <a:t>   (have finite variance)</a:t>
                </a:r>
              </a:p>
              <a:p>
                <a:pPr marL="0" indent="0">
                  <a:buNone/>
                </a:pPr>
                <a:r>
                  <a:rPr lang="en-US" dirty="0"/>
                  <a:t>Then,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r>
                                <a:rPr lang="en-US" b="0" i="1" smtClean="0">
                                  <a:latin typeface="Cambria Math" panose="02040503050406030204" pitchFamily="18" charset="0"/>
                                </a:rPr>
                                <m:t>𝜇</m:t>
                              </m:r>
                            </m:e>
                          </m:d>
                        </m:num>
                        <m:den>
                          <m:r>
                            <a:rPr lang="en-US" b="0" i="1" smtClean="0">
                              <a:latin typeface="Cambria Math" panose="02040503050406030204" pitchFamily="18" charset="0"/>
                            </a:rPr>
                            <m:t>𝜎</m:t>
                          </m:r>
                        </m:den>
                      </m:f>
                      <m:r>
                        <a:rPr lang="en-US" b="0" i="1" smtClean="0">
                          <a:latin typeface="Cambria Math" panose="02040503050406030204" pitchFamily="18" charset="0"/>
                        </a:rPr>
                        <m:t>   </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𝑑</m:t>
                          </m:r>
                        </m:e>
                      </m:groupChr>
                      <m:r>
                        <a:rPr lang="en-US" b="0" i="1" smtClean="0">
                          <a:latin typeface="Cambria Math" panose="02040503050406030204" pitchFamily="18" charset="0"/>
                        </a:rPr>
                        <m:t>  </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0,1</m:t>
                          </m:r>
                        </m:e>
                      </m:d>
                    </m:oMath>
                  </m:oMathPara>
                </a14:m>
                <a:endParaRPr lang="en-US" b="0" dirty="0"/>
              </a:p>
              <a:p>
                <a:pPr marL="0" indent="0">
                  <a:buNone/>
                </a:pPr>
                <a:endParaRPr lang="en-US" dirty="0"/>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r>
                  <a:rPr lang="en-US" dirty="0"/>
                  <a:t> is the expected value (mean) of a random variable</a:t>
                </a:r>
              </a:p>
              <a:p>
                <a14:m>
                  <m:oMath xmlns:m="http://schemas.openxmlformats.org/officeDocument/2006/math">
                    <m:r>
                      <a:rPr lang="en-US" b="0" i="1" smtClean="0">
                        <a:latin typeface="Cambria Math" panose="02040503050406030204" pitchFamily="18" charset="0"/>
                      </a:rPr>
                      <m:t>𝐸</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oMath>
                </a14:m>
                <a:r>
                  <a:rPr lang="en-US" dirty="0"/>
                  <a:t> is the variance of a random variable</a:t>
                </a:r>
              </a:p>
              <a:p>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dirty="0" smtClean="0">
                        <a:latin typeface="Cambria Math" panose="02040503050406030204" pitchFamily="18" charset="0"/>
                      </a:rPr>
                      <m:t>=</m:t>
                    </m:r>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𝑛</m:t>
                            </m:r>
                          </m:den>
                        </m:f>
                      </m:e>
                    </m:nary>
                  </m:oMath>
                </a14:m>
                <a:r>
                  <a:rPr lang="en-US" dirty="0"/>
                  <a:t> </a:t>
                </a:r>
              </a:p>
              <a:p>
                <a:r>
                  <a:rPr lang="en-US" dirty="0"/>
                  <a:t> </a:t>
                </a:r>
                <a14:m>
                  <m:oMath xmlns:m="http://schemas.openxmlformats.org/officeDocument/2006/math">
                    <m:groupChr>
                      <m:groupChrPr>
                        <m:chr m:val="→"/>
                        <m:vertJc m:val="bot"/>
                        <m:ctrlPr>
                          <a:rPr lang="en-US" i="1" smtClean="0">
                            <a:latin typeface="Cambria Math" panose="02040503050406030204" pitchFamily="18" charset="0"/>
                          </a:rPr>
                        </m:ctrlPr>
                      </m:groupChrPr>
                      <m:e>
                        <m:r>
                          <m:rPr>
                            <m:brk m:alnAt="2"/>
                          </m:rPr>
                          <a:rPr lang="en-US" b="0" i="1" smtClean="0">
                            <a:latin typeface="Cambria Math" panose="02040503050406030204" pitchFamily="18" charset="0"/>
                          </a:rPr>
                          <m:t>𝑑</m:t>
                        </m:r>
                      </m:e>
                    </m:groupChr>
                  </m:oMath>
                </a14:m>
                <a:r>
                  <a:rPr lang="en-US" dirty="0"/>
                  <a:t> denotes convergence in distribution</a:t>
                </a:r>
              </a:p>
              <a:p>
                <a:pPr marL="0" indent="0">
                  <a:buNone/>
                </a:pPr>
                <a:endParaRPr lang="en-US" dirty="0"/>
              </a:p>
              <a:p>
                <a:pPr marL="0" indent="0">
                  <a:buNone/>
                </a:pPr>
                <a:r>
                  <a:rPr lang="en-US" dirty="0"/>
                  <a:t>(in layman’s terms) the </a:t>
                </a:r>
                <a:r>
                  <a:rPr lang="en-US" b="1" dirty="0"/>
                  <a:t>central limit theorem</a:t>
                </a:r>
                <a:r>
                  <a:rPr lang="en-US" dirty="0"/>
                  <a:t> states that as the sample size increases the </a:t>
                </a:r>
                <a:r>
                  <a:rPr lang="en-US" i="1" dirty="0"/>
                  <a:t>shape </a:t>
                </a:r>
                <a:r>
                  <a:rPr lang="en-US" dirty="0"/>
                  <a:t>of a sampling distribution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will “approach” that of a normal distribution</a:t>
                </a:r>
              </a:p>
            </p:txBody>
          </p:sp>
        </mc:Choice>
        <mc:Fallback xmlns="">
          <p:sp>
            <p:nvSpPr>
              <p:cNvPr id="3" name="Content Placeholder 2">
                <a:extLst>
                  <a:ext uri="{FF2B5EF4-FFF2-40B4-BE49-F238E27FC236}">
                    <a16:creationId xmlns:a16="http://schemas.microsoft.com/office/drawing/2014/main" id="{F8D7E26A-F48B-F500-109E-369454B61CA4}"/>
                  </a:ext>
                </a:extLst>
              </p:cNvPr>
              <p:cNvSpPr>
                <a:spLocks noGrp="1" noRot="1" noChangeAspect="1" noMove="1" noResize="1" noEditPoints="1" noAdjustHandles="1" noChangeArrowheads="1" noChangeShapeType="1" noTextEdit="1"/>
              </p:cNvSpPr>
              <p:nvPr>
                <p:ph idx="1"/>
              </p:nvPr>
            </p:nvSpPr>
            <p:spPr>
              <a:xfrm>
                <a:off x="280554" y="1256144"/>
                <a:ext cx="11630891" cy="5431127"/>
              </a:xfrm>
              <a:blipFill>
                <a:blip r:embed="rId2"/>
                <a:stretch>
                  <a:fillRect l="-419" t="-1796"/>
                </a:stretch>
              </a:blipFill>
            </p:spPr>
            <p:txBody>
              <a:bodyPr/>
              <a:lstStyle/>
              <a:p>
                <a:r>
                  <a:rPr lang="en-US">
                    <a:noFill/>
                  </a:rPr>
                  <a:t> </a:t>
                </a:r>
              </a:p>
            </p:txBody>
          </p:sp>
        </mc:Fallback>
      </mc:AlternateContent>
    </p:spTree>
    <p:extLst>
      <p:ext uri="{BB962C8B-B14F-4D97-AF65-F5344CB8AC3E}">
        <p14:creationId xmlns:p14="http://schemas.microsoft.com/office/powerpoint/2010/main" val="3545331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60F7-EB83-F425-A900-185D1D13FB43}"/>
              </a:ext>
            </a:extLst>
          </p:cNvPr>
          <p:cNvSpPr>
            <a:spLocks noGrp="1"/>
          </p:cNvSpPr>
          <p:nvPr>
            <p:ph type="title"/>
          </p:nvPr>
        </p:nvSpPr>
        <p:spPr>
          <a:xfrm>
            <a:off x="189345" y="152688"/>
            <a:ext cx="10515600" cy="1325563"/>
          </a:xfrm>
        </p:spPr>
        <p:txBody>
          <a:bodyPr/>
          <a:lstStyle/>
          <a:p>
            <a:r>
              <a:rPr lang="en-US" dirty="0"/>
              <a:t>Central Limit Theorem</a:t>
            </a:r>
          </a:p>
        </p:txBody>
      </p:sp>
      <p:sp>
        <p:nvSpPr>
          <p:cNvPr id="3" name="Content Placeholder 2">
            <a:extLst>
              <a:ext uri="{FF2B5EF4-FFF2-40B4-BE49-F238E27FC236}">
                <a16:creationId xmlns:a16="http://schemas.microsoft.com/office/drawing/2014/main" id="{FC703820-EC87-BD08-5CDD-34D9EDE9AD61}"/>
              </a:ext>
            </a:extLst>
          </p:cNvPr>
          <p:cNvSpPr>
            <a:spLocks noGrp="1"/>
          </p:cNvSpPr>
          <p:nvPr>
            <p:ph idx="1"/>
          </p:nvPr>
        </p:nvSpPr>
        <p:spPr>
          <a:xfrm>
            <a:off x="339436" y="1862571"/>
            <a:ext cx="10365509" cy="4351338"/>
          </a:xfrm>
        </p:spPr>
        <p:txBody>
          <a:bodyPr/>
          <a:lstStyle/>
          <a:p>
            <a:endParaRPr lang="en-US" dirty="0"/>
          </a:p>
          <a:p>
            <a:pPr marL="0" indent="0">
              <a:buNone/>
            </a:pPr>
            <a:endParaRPr lang="en-US" dirty="0"/>
          </a:p>
        </p:txBody>
      </p:sp>
      <p:pic>
        <p:nvPicPr>
          <p:cNvPr id="7" name="Picture 6" descr="A graph of a number of lines&#10;&#10;Description automatically generated with medium confidence">
            <a:extLst>
              <a:ext uri="{FF2B5EF4-FFF2-40B4-BE49-F238E27FC236}">
                <a16:creationId xmlns:a16="http://schemas.microsoft.com/office/drawing/2014/main" id="{A87C1E4B-BD6C-7369-5E12-0BBA6D4A3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190" y="1862571"/>
            <a:ext cx="4572000" cy="4572000"/>
          </a:xfrm>
          <a:prstGeom prst="rect">
            <a:avLst/>
          </a:prstGeom>
        </p:spPr>
      </p:pic>
      <p:pic>
        <p:nvPicPr>
          <p:cNvPr id="9" name="Picture 8" descr="A graph of a number of data&#10;&#10;Description automatically generated with medium confidence">
            <a:extLst>
              <a:ext uri="{FF2B5EF4-FFF2-40B4-BE49-F238E27FC236}">
                <a16:creationId xmlns:a16="http://schemas.microsoft.com/office/drawing/2014/main" id="{28581B22-5F5B-A870-E499-8371DBE5D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4582" y="1862571"/>
            <a:ext cx="4572000" cy="4572000"/>
          </a:xfrm>
          <a:prstGeom prst="rect">
            <a:avLst/>
          </a:prstGeom>
        </p:spPr>
      </p:pic>
    </p:spTree>
    <p:extLst>
      <p:ext uri="{BB962C8B-B14F-4D97-AF65-F5344CB8AC3E}">
        <p14:creationId xmlns:p14="http://schemas.microsoft.com/office/powerpoint/2010/main" val="2564946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B037-694B-1A9E-67CD-5DACB651A3BE}"/>
              </a:ext>
            </a:extLst>
          </p:cNvPr>
          <p:cNvSpPr>
            <a:spLocks noGrp="1"/>
          </p:cNvSpPr>
          <p:nvPr>
            <p:ph type="title"/>
          </p:nvPr>
        </p:nvSpPr>
        <p:spPr>
          <a:xfrm>
            <a:off x="838200" y="106219"/>
            <a:ext cx="10515600" cy="1325563"/>
          </a:xfrm>
        </p:spPr>
        <p:txBody>
          <a:bodyPr/>
          <a:lstStyle/>
          <a:p>
            <a:r>
              <a:rPr lang="en-US" dirty="0"/>
              <a:t>Applying The CLT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B12A81-2442-B64B-6399-7303B9A8FAFB}"/>
                  </a:ext>
                </a:extLst>
              </p:cNvPr>
              <p:cNvSpPr>
                <a:spLocks noGrp="1"/>
              </p:cNvSpPr>
              <p:nvPr>
                <p:ph idx="1"/>
              </p:nvPr>
            </p:nvSpPr>
            <p:spPr>
              <a:xfrm>
                <a:off x="838200" y="1330036"/>
                <a:ext cx="10515600" cy="5421745"/>
              </a:xfrm>
            </p:spPr>
            <p:txBody>
              <a:bodyPr>
                <a:normAutofit fontScale="85000" lnSpcReduction="20000"/>
              </a:bodyPr>
              <a:lstStyle/>
              <a:p>
                <a:r>
                  <a:rPr lang="en-US" dirty="0"/>
                  <a:t>The central limit theorem tells us that for moderate to large </a:t>
                </a:r>
                <a14:m>
                  <m:oMath xmlns:m="http://schemas.openxmlformats.org/officeDocument/2006/math">
                    <m:r>
                      <a:rPr lang="en-US" b="0" i="1" smtClean="0">
                        <a:latin typeface="Cambria Math" panose="02040503050406030204" pitchFamily="18" charset="0"/>
                      </a:rPr>
                      <m:t>𝑛</m:t>
                    </m:r>
                  </m:oMath>
                </a14:m>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dirty="0" smtClean="0">
                          <a:latin typeface="Cambria Math" panose="02040503050406030204" pitchFamily="18" charset="0"/>
                        </a:rPr>
                        <m:t>∼</m:t>
                      </m:r>
                      <m:r>
                        <a:rPr lang="en-US" b="0" i="1" dirty="0" smtClean="0">
                          <a:latin typeface="Cambria Math" panose="02040503050406030204" pitchFamily="18" charset="0"/>
                        </a:rPr>
                        <m:t>𝑁</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𝜇</m:t>
                          </m:r>
                          <m:r>
                            <a:rPr lang="en-US" b="0" i="1" dirty="0" smtClean="0">
                              <a:latin typeface="Cambria Math" panose="02040503050406030204" pitchFamily="18" charset="0"/>
                            </a:rPr>
                            <m:t>, </m:t>
                          </m:r>
                          <m:f>
                            <m:fPr>
                              <m:type m:val="skw"/>
                              <m:ctrlPr>
                                <a:rPr lang="en-US" b="0" i="1" dirty="0" smtClean="0">
                                  <a:latin typeface="Cambria Math" panose="02040503050406030204" pitchFamily="18" charset="0"/>
                                </a:rPr>
                              </m:ctrlPr>
                            </m:fPr>
                            <m:num>
                              <m:r>
                                <a:rPr lang="en-US" b="0" i="1" dirty="0" smtClean="0">
                                  <a:latin typeface="Cambria Math" panose="02040503050406030204" pitchFamily="18" charset="0"/>
                                </a:rPr>
                                <m:t>𝜎</m:t>
                              </m:r>
                            </m:num>
                            <m:den>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𝑛</m:t>
                                  </m:r>
                                </m:e>
                              </m:rad>
                            </m:den>
                          </m:f>
                        </m:e>
                      </m:d>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dirty="0" smtClean="0">
                          <a:latin typeface="Cambria Math" panose="02040503050406030204" pitchFamily="18" charset="0"/>
                        </a:rPr>
                        <m:t>∼</m:t>
                      </m:r>
                      <m:r>
                        <a:rPr lang="en-US" b="0" i="1" dirty="0" smtClean="0">
                          <a:latin typeface="Cambria Math" panose="02040503050406030204" pitchFamily="18" charset="0"/>
                        </a:rPr>
                        <m:t>𝑁</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𝑝</m:t>
                          </m:r>
                          <m:r>
                            <a:rPr lang="en-US" b="0" i="1" dirty="0" smtClean="0">
                              <a:latin typeface="Cambria Math" panose="02040503050406030204" pitchFamily="18" charset="0"/>
                            </a:rPr>
                            <m:t>, </m:t>
                          </m:r>
                          <m:rad>
                            <m:radPr>
                              <m:degHide m:val="on"/>
                              <m:ctrlPr>
                                <a:rPr lang="en-US" b="0" i="1" dirty="0" smtClean="0">
                                  <a:latin typeface="Cambria Math" panose="02040503050406030204" pitchFamily="18" charset="0"/>
                                </a:rPr>
                              </m:ctrlPr>
                            </m:radPr>
                            <m:deg/>
                            <m:e>
                              <m:box>
                                <m:boxPr>
                                  <m:ctrlPr>
                                    <a:rPr lang="en-US" b="0" i="1" dirty="0" smtClean="0">
                                      <a:latin typeface="Cambria Math" panose="02040503050406030204" pitchFamily="18" charset="0"/>
                                    </a:rPr>
                                  </m:ctrlPr>
                                </m:boxPr>
                                <m:e>
                                  <m:argPr>
                                    <m:argSz m:val="-1"/>
                                  </m:argP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𝑝</m:t>
                                      </m:r>
                                      <m:r>
                                        <a:rPr lang="en-US" b="0" i="1" dirty="0" smtClean="0">
                                          <a:latin typeface="Cambria Math" panose="02040503050406030204" pitchFamily="18" charset="0"/>
                                        </a:rPr>
                                        <m:t>(1−</m:t>
                                      </m:r>
                                      <m:r>
                                        <a:rPr lang="en-US" b="0" i="1" dirty="0" smtClean="0">
                                          <a:latin typeface="Cambria Math" panose="02040503050406030204" pitchFamily="18" charset="0"/>
                                        </a:rPr>
                                        <m:t>𝑝</m:t>
                                      </m:r>
                                      <m:r>
                                        <a:rPr lang="en-US" b="0" i="1" dirty="0" smtClean="0">
                                          <a:latin typeface="Cambria Math" panose="02040503050406030204" pitchFamily="18" charset="0"/>
                                        </a:rPr>
                                        <m:t>)</m:t>
                                      </m:r>
                                    </m:num>
                                    <m:den>
                                      <m:r>
                                        <a:rPr lang="en-US" b="0" i="1" dirty="0" smtClean="0">
                                          <a:latin typeface="Cambria Math" panose="02040503050406030204" pitchFamily="18" charset="0"/>
                                        </a:rPr>
                                        <m:t>𝑛</m:t>
                                      </m:r>
                                    </m:den>
                                  </m:f>
                                </m:e>
                              </m:box>
                            </m:e>
                          </m:rad>
                          <m:r>
                            <a:rPr lang="en-US" b="0" i="1" dirty="0" smtClean="0">
                              <a:latin typeface="Cambria Math" panose="02040503050406030204" pitchFamily="18" charset="0"/>
                            </a:rPr>
                            <m:t> </m:t>
                          </m:r>
                        </m:e>
                      </m:d>
                    </m:oMath>
                  </m:oMathPara>
                </a14:m>
                <a:endParaRPr lang="en-US" dirty="0"/>
              </a:p>
              <a:p>
                <a:pPr marL="0" indent="0">
                  <a:buNone/>
                </a:pPr>
                <a:endParaRPr lang="en-US" dirty="0"/>
              </a:p>
              <a:p>
                <a:r>
                  <a:rPr lang="en-US" dirty="0"/>
                  <a:t>Recall that the </a:t>
                </a:r>
                <a:r>
                  <a:rPr lang="en-US" b="1" dirty="0"/>
                  <a:t>Empirical Rule</a:t>
                </a:r>
                <a:r>
                  <a:rPr lang="en-US" dirty="0"/>
                  <a:t> tells us how observations are distributed for approximately symmetric bell-shaped (normal) distributions.</a:t>
                </a:r>
              </a:p>
              <a:p>
                <a:endParaRPr lang="en-US" dirty="0"/>
              </a:p>
              <a:p>
                <a:r>
                  <a:rPr lang="en-US" dirty="0"/>
                  <a:t>95% of observations in a normal distribution fall within 2 standard deviations of the mean. </a:t>
                </a:r>
              </a:p>
              <a:p>
                <a:pPr marL="0" indent="0">
                  <a:buNone/>
                </a:pPr>
                <a:endParaRPr lang="en-US" dirty="0"/>
              </a:p>
              <a:p>
                <a:r>
                  <a:rPr lang="en-US" dirty="0"/>
                  <a:t>Adapting the rule for probability distributions means that there is a 95% probability that random variable will fall within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oMath>
                </a14:m>
                <a:r>
                  <a:rPr lang="en-US" dirty="0"/>
                  <a:t> standard deviations of the mean of the distribution.</a:t>
                </a:r>
              </a:p>
            </p:txBody>
          </p:sp>
        </mc:Choice>
        <mc:Fallback xmlns="">
          <p:sp>
            <p:nvSpPr>
              <p:cNvPr id="3" name="Content Placeholder 2">
                <a:extLst>
                  <a:ext uri="{FF2B5EF4-FFF2-40B4-BE49-F238E27FC236}">
                    <a16:creationId xmlns:a16="http://schemas.microsoft.com/office/drawing/2014/main" id="{7EB12A81-2442-B64B-6399-7303B9A8FAFB}"/>
                  </a:ext>
                </a:extLst>
              </p:cNvPr>
              <p:cNvSpPr>
                <a:spLocks noGrp="1" noRot="1" noChangeAspect="1" noMove="1" noResize="1" noEditPoints="1" noAdjustHandles="1" noChangeArrowheads="1" noChangeShapeType="1" noTextEdit="1"/>
              </p:cNvSpPr>
              <p:nvPr>
                <p:ph idx="1"/>
              </p:nvPr>
            </p:nvSpPr>
            <p:spPr>
              <a:xfrm>
                <a:off x="838200" y="1330036"/>
                <a:ext cx="10515600" cy="5421745"/>
              </a:xfrm>
              <a:blipFill>
                <a:blip r:embed="rId2"/>
                <a:stretch>
                  <a:fillRect l="-812" t="-9101" b="-337"/>
                </a:stretch>
              </a:blipFill>
            </p:spPr>
            <p:txBody>
              <a:bodyPr/>
              <a:lstStyle/>
              <a:p>
                <a:r>
                  <a:rPr lang="en-US">
                    <a:noFill/>
                  </a:rPr>
                  <a:t> </a:t>
                </a:r>
              </a:p>
            </p:txBody>
          </p:sp>
        </mc:Fallback>
      </mc:AlternateContent>
    </p:spTree>
    <p:extLst>
      <p:ext uri="{BB962C8B-B14F-4D97-AF65-F5344CB8AC3E}">
        <p14:creationId xmlns:p14="http://schemas.microsoft.com/office/powerpoint/2010/main" val="3265641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96B82-46AE-F64D-0C9C-71471A180A93}"/>
              </a:ext>
            </a:extLst>
          </p:cNvPr>
          <p:cNvSpPr>
            <a:spLocks noGrp="1"/>
          </p:cNvSpPr>
          <p:nvPr>
            <p:ph type="title"/>
          </p:nvPr>
        </p:nvSpPr>
        <p:spPr/>
        <p:txBody>
          <a:bodyPr/>
          <a:lstStyle/>
          <a:p>
            <a:r>
              <a:rPr lang="en-US" dirty="0"/>
              <a:t>Applying The CLT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5AFE08-D97C-6FDE-0D9F-32CF5D570099}"/>
                  </a:ext>
                </a:extLst>
              </p:cNvPr>
              <p:cNvSpPr>
                <a:spLocks noGrp="1"/>
              </p:cNvSpPr>
              <p:nvPr>
                <p:ph idx="1"/>
              </p:nvPr>
            </p:nvSpPr>
            <p:spPr>
              <a:xfrm>
                <a:off x="838200" y="1825624"/>
                <a:ext cx="10515600" cy="4870739"/>
              </a:xfrm>
            </p:spPr>
            <p:txBody>
              <a:bodyPr>
                <a:normAutofit fontScale="85000" lnSpcReduction="20000"/>
              </a:bodyPr>
              <a:lstStyle/>
              <a:p>
                <a:r>
                  <a:rPr lang="en-US" dirty="0"/>
                  <a:t>A </a:t>
                </a:r>
                <a:r>
                  <a:rPr lang="en-US" b="1" dirty="0"/>
                  <a:t>standard error (SE) </a:t>
                </a:r>
                <a:r>
                  <a:rPr lang="en-US" dirty="0"/>
                  <a:t>is the standard deviation of a statistic</a:t>
                </a:r>
              </a:p>
              <a:p>
                <a:pPr marL="0" indent="0">
                  <a:buNone/>
                </a:pPr>
                <a:endParaRPr lang="en-US" dirty="0"/>
              </a:p>
              <a:p>
                <a:r>
                  <a:rPr lang="en-US" dirty="0"/>
                  <a:t>In statistical Inference, we can place bounds on estimation by computing the interval of the sampling distribution that has a probability of 0.95 of containing our estimate</a:t>
                </a:r>
              </a:p>
              <a:p>
                <a:endParaRPr lang="en-US" dirty="0"/>
              </a:p>
              <a:p>
                <a:r>
                  <a:rPr lang="en-US" dirty="0"/>
                  <a:t>That interval is defined as </a:t>
                </a:r>
                <a14:m>
                  <m:oMath xmlns:m="http://schemas.openxmlformats.org/officeDocument/2006/math">
                    <m:r>
                      <a:rPr lang="en-US" b="0" i="1" smtClean="0">
                        <a:latin typeface="Cambria Math" panose="02040503050406030204" pitchFamily="18" charset="0"/>
                      </a:rPr>
                      <m:t>±2×</m:t>
                    </m:r>
                    <m:r>
                      <m:rPr>
                        <m:sty m:val="p"/>
                      </m:rPr>
                      <a:rPr lang="en-US" b="0" i="0" smtClean="0">
                        <a:latin typeface="Cambria Math" panose="02040503050406030204" pitchFamily="18" charset="0"/>
                      </a:rPr>
                      <m:t>SE</m:t>
                    </m:r>
                  </m:oMath>
                </a14:m>
                <a:r>
                  <a:rPr lang="en-US" dirty="0"/>
                  <a:t> from the mean:</a:t>
                </a:r>
              </a:p>
              <a:p>
                <a:pPr marL="0" indent="0">
                  <a:buNone/>
                </a:pPr>
                <a:endParaRPr lang="en-US" dirty="0"/>
              </a:p>
              <a:p>
                <a:pPr marL="457200" lvl="1" indent="0">
                  <a:buNone/>
                </a:pPr>
                <a:r>
                  <a:rPr lang="en-US" dirty="0"/>
                  <a:t>The probability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will be between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𝜎</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a14:m>
                <a:r>
                  <a:rPr lang="en-US" dirty="0"/>
                  <a:t> and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 </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𝜎</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a14:m>
                <a:r>
                  <a:rPr lang="en-US" dirty="0"/>
                  <a:t> is approximately 0.95</a:t>
                </a:r>
              </a:p>
              <a:p>
                <a:pPr marL="0" indent="0">
                  <a:buNone/>
                </a:pPr>
                <a:endParaRPr lang="en-US" dirty="0"/>
              </a:p>
              <a:p>
                <a:pPr marL="0" indent="0">
                  <a:buNone/>
                </a:pPr>
                <a:endParaRPr lang="en-US" dirty="0"/>
              </a:p>
              <a:p>
                <a:pPr marL="457200" lvl="1" indent="0">
                  <a:buNone/>
                </a:pPr>
                <a:r>
                  <a:rPr lang="en-US" dirty="0"/>
                  <a:t>The probability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will be between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oMath>
                </a14:m>
                <a:r>
                  <a:rPr lang="en-US" dirty="0"/>
                  <a:t> and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oMath>
                </a14:m>
                <a:r>
                  <a:rPr lang="en-US" dirty="0"/>
                  <a:t>  is approximately 0.95</a:t>
                </a:r>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6E5AFE08-D97C-6FDE-0D9F-32CF5D570099}"/>
                  </a:ext>
                </a:extLst>
              </p:cNvPr>
              <p:cNvSpPr>
                <a:spLocks noGrp="1" noRot="1" noChangeAspect="1" noMove="1" noResize="1" noEditPoints="1" noAdjustHandles="1" noChangeArrowheads="1" noChangeShapeType="1" noTextEdit="1"/>
              </p:cNvSpPr>
              <p:nvPr>
                <p:ph idx="1"/>
              </p:nvPr>
            </p:nvSpPr>
            <p:spPr>
              <a:xfrm>
                <a:off x="838200" y="1825624"/>
                <a:ext cx="10515600" cy="4870739"/>
              </a:xfrm>
              <a:blipFill>
                <a:blip r:embed="rId2"/>
                <a:stretch>
                  <a:fillRect l="-812" t="-2879"/>
                </a:stretch>
              </a:blipFill>
            </p:spPr>
            <p:txBody>
              <a:bodyPr/>
              <a:lstStyle/>
              <a:p>
                <a:r>
                  <a:rPr lang="en-US">
                    <a:noFill/>
                  </a:rPr>
                  <a:t> </a:t>
                </a:r>
              </a:p>
            </p:txBody>
          </p:sp>
        </mc:Fallback>
      </mc:AlternateContent>
    </p:spTree>
    <p:extLst>
      <p:ext uri="{BB962C8B-B14F-4D97-AF65-F5344CB8AC3E}">
        <p14:creationId xmlns:p14="http://schemas.microsoft.com/office/powerpoint/2010/main" val="4047875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69EA-A979-3D61-3DBD-C9A7ED067BFC}"/>
              </a:ext>
            </a:extLst>
          </p:cNvPr>
          <p:cNvSpPr>
            <a:spLocks noGrp="1"/>
          </p:cNvSpPr>
          <p:nvPr>
            <p:ph type="title"/>
          </p:nvPr>
        </p:nvSpPr>
        <p:spPr/>
        <p:txBody>
          <a:bodyPr/>
          <a:lstStyle/>
          <a:p>
            <a:r>
              <a:rPr lang="en-US" dirty="0"/>
              <a:t>Practice: Crooked Casino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5ADA46-BEDB-F189-06BC-B9D12ECAF8C2}"/>
                  </a:ext>
                </a:extLst>
              </p:cNvPr>
              <p:cNvSpPr>
                <a:spLocks noGrp="1"/>
              </p:cNvSpPr>
              <p:nvPr>
                <p:ph idx="1"/>
              </p:nvPr>
            </p:nvSpPr>
            <p:spPr>
              <a:xfrm>
                <a:off x="838200" y="1797916"/>
                <a:ext cx="5449455" cy="4861502"/>
              </a:xfrm>
            </p:spPr>
            <p:txBody>
              <a:bodyPr/>
              <a:lstStyle/>
              <a:p>
                <a:r>
                  <a:rPr lang="en-US" dirty="0"/>
                  <a:t> A crooked casino uses loaded dice at all of their Craps tables to improve their earnings. The table to left gives the probability distribution for the sum of roll of two die for a pair of  fair dice (denoted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m:rPr>
                            <m:sty m:val="p"/>
                          </m:rPr>
                          <a:rPr lang="en-US" b="0" i="0" smtClean="0">
                            <a:latin typeface="Cambria Math" panose="02040503050406030204" pitchFamily="18" charset="0"/>
                          </a:rPr>
                          <m:t>fair</m:t>
                        </m:r>
                      </m:sub>
                    </m:sSub>
                  </m:oMath>
                </a14:m>
                <a:r>
                  <a:rPr lang="en-US" dirty="0"/>
                  <a:t>) and for a pair of loaded dice (denoted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m:rPr>
                            <m:sty m:val="p"/>
                          </m:rPr>
                          <a:rPr lang="en-US" b="0" i="0" smtClean="0">
                            <a:latin typeface="Cambria Math" panose="02040503050406030204" pitchFamily="18" charset="0"/>
                          </a:rPr>
                          <m:t>loaded</m:t>
                        </m:r>
                      </m:sub>
                    </m:sSub>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8C5ADA46-BEDB-F189-06BC-B9D12ECAF8C2}"/>
                  </a:ext>
                </a:extLst>
              </p:cNvPr>
              <p:cNvSpPr>
                <a:spLocks noGrp="1" noRot="1" noChangeAspect="1" noMove="1" noResize="1" noEditPoints="1" noAdjustHandles="1" noChangeArrowheads="1" noChangeShapeType="1" noTextEdit="1"/>
              </p:cNvSpPr>
              <p:nvPr>
                <p:ph idx="1"/>
              </p:nvPr>
            </p:nvSpPr>
            <p:spPr>
              <a:xfrm>
                <a:off x="838200" y="1797916"/>
                <a:ext cx="5449455" cy="4861502"/>
              </a:xfrm>
              <a:blipFill>
                <a:blip r:embed="rId2"/>
                <a:stretch>
                  <a:fillRect l="-2016" t="-2133" r="-3024"/>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3D8EDB3-81BD-4B5B-466C-E7DE60973701}"/>
              </a:ext>
            </a:extLst>
          </p:cNvPr>
          <p:cNvPicPr>
            <a:picLocks noChangeAspect="1"/>
          </p:cNvPicPr>
          <p:nvPr/>
        </p:nvPicPr>
        <p:blipFill>
          <a:blip r:embed="rId3"/>
          <a:stretch>
            <a:fillRect/>
          </a:stretch>
        </p:blipFill>
        <p:spPr>
          <a:xfrm>
            <a:off x="7537983" y="1282700"/>
            <a:ext cx="4154348" cy="5009038"/>
          </a:xfrm>
          <a:prstGeom prst="rect">
            <a:avLst/>
          </a:prstGeom>
        </p:spPr>
      </p:pic>
    </p:spTree>
    <p:extLst>
      <p:ext uri="{BB962C8B-B14F-4D97-AF65-F5344CB8AC3E}">
        <p14:creationId xmlns:p14="http://schemas.microsoft.com/office/powerpoint/2010/main" val="3344115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7938-188D-39FF-04DB-5CDD84428971}"/>
              </a:ext>
            </a:extLst>
          </p:cNvPr>
          <p:cNvSpPr>
            <a:spLocks noGrp="1"/>
          </p:cNvSpPr>
          <p:nvPr>
            <p:ph type="title"/>
          </p:nvPr>
        </p:nvSpPr>
        <p:spPr/>
        <p:txBody>
          <a:bodyPr/>
          <a:lstStyle/>
          <a:p>
            <a:r>
              <a:rPr lang="en-US" dirty="0"/>
              <a:t>Practice: Crooked Casino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6A213A-3096-7BF5-D52F-E5333C3D8F72}"/>
                  </a:ext>
                </a:extLst>
              </p:cNvPr>
              <p:cNvSpPr>
                <a:spLocks noGrp="1"/>
              </p:cNvSpPr>
              <p:nvPr>
                <p:ph idx="1"/>
              </p:nvPr>
            </p:nvSpPr>
            <p:spPr>
              <a:xfrm>
                <a:off x="397165" y="1825625"/>
                <a:ext cx="6853380" cy="4796848"/>
              </a:xfrm>
            </p:spPr>
            <p:txBody>
              <a:bodyPr>
                <a:normAutofit lnSpcReduction="10000"/>
              </a:bodyPr>
              <a:lstStyle/>
              <a:p>
                <a:r>
                  <a:rPr lang="en-US" sz="2000" dirty="0"/>
                  <a:t>Suppose a gambler at the casino is suspects that the casino is using loaded dice so he observes the proportion of “sums of 7” rolled in the next 30 turns at the Craps table. He computes the proportion of rolls that summed to 7 to be </a:t>
                </a:r>
                <a14:m>
                  <m:oMath xmlns:m="http://schemas.openxmlformats.org/officeDocument/2006/math">
                    <m:r>
                      <a:rPr lang="en-US" sz="2000" b="0" i="1" smtClean="0">
                        <a:latin typeface="Cambria Math" panose="02040503050406030204" pitchFamily="18" charset="0"/>
                      </a:rPr>
                      <m:t>0.33</m:t>
                    </m:r>
                  </m:oMath>
                </a14:m>
                <a:endParaRPr lang="en-US" sz="2000" dirty="0"/>
              </a:p>
              <a:p>
                <a:endParaRPr lang="en-US" sz="2000" dirty="0"/>
              </a:p>
              <a:p>
                <a:r>
                  <a:rPr lang="en-US" sz="2000" dirty="0"/>
                  <a:t>Assuming the dice are fair, Compute the interval that has a probability of approximately </a:t>
                </a:r>
                <a14:m>
                  <m:oMath xmlns:m="http://schemas.openxmlformats.org/officeDocument/2006/math">
                    <m:r>
                      <a:rPr lang="en-US" sz="2000" b="0" i="1" smtClean="0">
                        <a:latin typeface="Cambria Math" panose="02040503050406030204" pitchFamily="18" charset="0"/>
                      </a:rPr>
                      <m:t>0.95</m:t>
                    </m:r>
                  </m:oMath>
                </a14:m>
                <a:r>
                  <a:rPr lang="en-US" sz="2000" dirty="0"/>
                  <a:t> of containing estimated proportion of rolls that sum to 7</a:t>
                </a:r>
              </a:p>
              <a:p>
                <a:endParaRPr lang="en-US" sz="2000" dirty="0"/>
              </a:p>
              <a:p>
                <a:pPr marL="0" indent="0">
                  <a:buNone/>
                </a:pPr>
                <a14:m>
                  <m:oMathPara xmlns:m="http://schemas.openxmlformats.org/officeDocument/2006/math">
                    <m:oMathParaPr>
                      <m:jc m:val="left"/>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r>
                        <a:rPr lang="en-US" sz="2000" b="0" i="1" dirty="0" smtClean="0">
                          <a:latin typeface="Cambria Math" panose="02040503050406030204" pitchFamily="18" charset="0"/>
                        </a:rPr>
                        <m:t>≈</m:t>
                      </m:r>
                      <m:r>
                        <a:rPr lang="en-US" sz="2000" b="0" i="1" dirty="0" smtClean="0">
                          <a:latin typeface="Cambria Math" panose="02040503050406030204" pitchFamily="18" charset="0"/>
                        </a:rPr>
                        <m:t>𝑁</m:t>
                      </m:r>
                      <m:d>
                        <m:dPr>
                          <m:ctrlPr>
                            <a:rPr lang="en-US" sz="2000" b="0" i="1" dirty="0" smtClean="0">
                              <a:latin typeface="Cambria Math" panose="02040503050406030204" pitchFamily="18" charset="0"/>
                            </a:rPr>
                          </m:ctrlPr>
                        </m:dPr>
                        <m:e>
                          <m:r>
                            <a:rPr lang="en-US" sz="2000" i="1" dirty="0">
                              <a:latin typeface="Cambria Math" panose="02040503050406030204" pitchFamily="18" charset="0"/>
                            </a:rPr>
                            <m:t>0.</m:t>
                          </m:r>
                          <m:r>
                            <a:rPr lang="en-US" sz="2000" b="0" i="1" dirty="0" smtClean="0">
                              <a:latin typeface="Cambria Math" panose="02040503050406030204" pitchFamily="18" charset="0"/>
                            </a:rPr>
                            <m:t>167</m:t>
                          </m:r>
                          <m:r>
                            <a:rPr lang="en-US" sz="2000" i="1" dirty="0">
                              <a:latin typeface="Cambria Math" panose="02040503050406030204" pitchFamily="18" charset="0"/>
                            </a:rPr>
                            <m:t>,  </m:t>
                          </m:r>
                          <m:rad>
                            <m:radPr>
                              <m:degHide m:val="on"/>
                              <m:ctrlPr>
                                <a:rPr lang="en-US" sz="2000" i="1" dirty="0">
                                  <a:latin typeface="Cambria Math" panose="02040503050406030204" pitchFamily="18" charset="0"/>
                                </a:rPr>
                              </m:ctrlPr>
                            </m:radPr>
                            <m:deg/>
                            <m:e>
                              <m:box>
                                <m:boxPr>
                                  <m:ctrlPr>
                                    <a:rPr lang="en-US" sz="2000" i="1" dirty="0">
                                      <a:latin typeface="Cambria Math" panose="02040503050406030204" pitchFamily="18" charset="0"/>
                                    </a:rPr>
                                  </m:ctrlPr>
                                </m:boxPr>
                                <m:e>
                                  <m:argPr>
                                    <m:argSz m:val="-1"/>
                                  </m:argPr>
                                  <m:f>
                                    <m:fPr>
                                      <m:ctrlPr>
                                        <a:rPr lang="en-US" sz="2000" i="1" dirty="0">
                                          <a:latin typeface="Cambria Math" panose="02040503050406030204" pitchFamily="18" charset="0"/>
                                        </a:rPr>
                                      </m:ctrlPr>
                                    </m:fPr>
                                    <m:num>
                                      <m:r>
                                        <a:rPr lang="en-US" sz="2000" i="1" dirty="0">
                                          <a:latin typeface="Cambria Math" panose="02040503050406030204" pitchFamily="18" charset="0"/>
                                        </a:rPr>
                                        <m:t>0.</m:t>
                                      </m:r>
                                      <m:r>
                                        <a:rPr lang="en-US" sz="2000" b="0" i="1" dirty="0" smtClean="0">
                                          <a:latin typeface="Cambria Math" panose="02040503050406030204" pitchFamily="18" charset="0"/>
                                        </a:rPr>
                                        <m:t>167</m:t>
                                      </m:r>
                                      <m:d>
                                        <m:dPr>
                                          <m:ctrlPr>
                                            <a:rPr lang="en-US" sz="2000" i="1" dirty="0">
                                              <a:latin typeface="Cambria Math" panose="02040503050406030204" pitchFamily="18" charset="0"/>
                                            </a:rPr>
                                          </m:ctrlPr>
                                        </m:dPr>
                                        <m:e>
                                          <m:r>
                                            <a:rPr lang="en-US" sz="2000" i="1" dirty="0">
                                              <a:latin typeface="Cambria Math" panose="02040503050406030204" pitchFamily="18" charset="0"/>
                                            </a:rPr>
                                            <m:t>1−0.</m:t>
                                          </m:r>
                                          <m:r>
                                            <a:rPr lang="en-US" sz="2000" b="0" i="1" dirty="0" smtClean="0">
                                              <a:latin typeface="Cambria Math" panose="02040503050406030204" pitchFamily="18" charset="0"/>
                                            </a:rPr>
                                            <m:t>167</m:t>
                                          </m:r>
                                        </m:e>
                                      </m:d>
                                    </m:num>
                                    <m:den>
                                      <m:r>
                                        <a:rPr lang="en-US" sz="2000" b="0" i="1" dirty="0" smtClean="0">
                                          <a:latin typeface="Cambria Math" panose="02040503050406030204" pitchFamily="18" charset="0"/>
                                        </a:rPr>
                                        <m:t>30</m:t>
                                      </m:r>
                                    </m:den>
                                  </m:f>
                                </m:e>
                              </m:box>
                            </m:e>
                          </m:rad>
                        </m:e>
                      </m:d>
                      <m:r>
                        <a:rPr lang="en-US" sz="2000" b="0" i="1" dirty="0" smtClean="0">
                          <a:latin typeface="Cambria Math" panose="02040503050406030204" pitchFamily="18" charset="0"/>
                        </a:rPr>
                        <m:t>≈</m:t>
                      </m:r>
                      <m:r>
                        <a:rPr lang="en-US" sz="2000" b="0" i="1" dirty="0" smtClean="0">
                          <a:latin typeface="Cambria Math" panose="02040503050406030204" pitchFamily="18" charset="0"/>
                        </a:rPr>
                        <m:t>𝑁</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0.167, 0.068</m:t>
                          </m:r>
                        </m:e>
                      </m:d>
                    </m:oMath>
                  </m:oMathPara>
                </a14:m>
                <a:endParaRPr lang="en-US" sz="2000" dirty="0"/>
              </a:p>
              <a:p>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0.167 −2×0.068&lt;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r>
                            <a:rPr lang="en-US" sz="2000" b="0" i="1" smtClean="0">
                              <a:latin typeface="Cambria Math" panose="02040503050406030204" pitchFamily="18" charset="0"/>
                            </a:rPr>
                            <m:t>&lt;0.167+2×0.068</m:t>
                          </m:r>
                        </m:e>
                      </m:d>
                      <m:r>
                        <a:rPr lang="en-US" sz="2000" b="0" i="1" smtClean="0">
                          <a:latin typeface="Cambria Math" panose="02040503050406030204" pitchFamily="18" charset="0"/>
                        </a:rPr>
                        <m:t>=0.95</m:t>
                      </m:r>
                    </m:oMath>
                  </m:oMathPara>
                </a14:m>
                <a:endParaRPr lang="en-US" sz="2000" b="0" dirty="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0.031&lt;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r>
                            <a:rPr lang="en-US" sz="2000" b="0" i="1" smtClean="0">
                              <a:latin typeface="Cambria Math" panose="02040503050406030204" pitchFamily="18" charset="0"/>
                            </a:rPr>
                            <m:t>&lt;0.303</m:t>
                          </m:r>
                        </m:e>
                      </m:d>
                      <m:r>
                        <a:rPr lang="en-US" sz="2000" b="0" i="1" smtClean="0">
                          <a:latin typeface="Cambria Math" panose="02040503050406030204" pitchFamily="18" charset="0"/>
                        </a:rPr>
                        <m:t>=0.95</m:t>
                      </m:r>
                    </m:oMath>
                  </m:oMathPara>
                </a14:m>
                <a:endParaRPr lang="en-US" sz="2000" dirty="0"/>
              </a:p>
            </p:txBody>
          </p:sp>
        </mc:Choice>
        <mc:Fallback xmlns="">
          <p:sp>
            <p:nvSpPr>
              <p:cNvPr id="3" name="Content Placeholder 2">
                <a:extLst>
                  <a:ext uri="{FF2B5EF4-FFF2-40B4-BE49-F238E27FC236}">
                    <a16:creationId xmlns:a16="http://schemas.microsoft.com/office/drawing/2014/main" id="{EB6A213A-3096-7BF5-D52F-E5333C3D8F72}"/>
                  </a:ext>
                </a:extLst>
              </p:cNvPr>
              <p:cNvSpPr>
                <a:spLocks noGrp="1" noRot="1" noChangeAspect="1" noMove="1" noResize="1" noEditPoints="1" noAdjustHandles="1" noChangeArrowheads="1" noChangeShapeType="1" noTextEdit="1"/>
              </p:cNvSpPr>
              <p:nvPr>
                <p:ph idx="1"/>
              </p:nvPr>
            </p:nvSpPr>
            <p:spPr>
              <a:xfrm>
                <a:off x="397165" y="1825625"/>
                <a:ext cx="6853380" cy="4796848"/>
              </a:xfrm>
              <a:blipFill>
                <a:blip r:embed="rId2"/>
                <a:stretch>
                  <a:fillRect l="-801" t="-1779" r="-53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599455E-D250-733D-7ABC-EACFBAA93065}"/>
              </a:ext>
            </a:extLst>
          </p:cNvPr>
          <p:cNvPicPr>
            <a:picLocks noChangeAspect="1"/>
          </p:cNvPicPr>
          <p:nvPr/>
        </p:nvPicPr>
        <p:blipFill>
          <a:blip r:embed="rId3"/>
          <a:stretch>
            <a:fillRect/>
          </a:stretch>
        </p:blipFill>
        <p:spPr>
          <a:xfrm>
            <a:off x="7723576" y="1848962"/>
            <a:ext cx="4154348" cy="5009038"/>
          </a:xfrm>
          <a:prstGeom prst="rect">
            <a:avLst/>
          </a:prstGeom>
        </p:spPr>
      </p:pic>
    </p:spTree>
    <p:extLst>
      <p:ext uri="{BB962C8B-B14F-4D97-AF65-F5344CB8AC3E}">
        <p14:creationId xmlns:p14="http://schemas.microsoft.com/office/powerpoint/2010/main" val="121912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4780</TotalTime>
  <Words>692</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Lecture 16 Central Limit Theorem  </vt:lpstr>
      <vt:lpstr>Review From Monday:</vt:lpstr>
      <vt:lpstr>California Gubernatorial Election </vt:lpstr>
      <vt:lpstr>Central Limit Theorem</vt:lpstr>
      <vt:lpstr>Central Limit Theorem</vt:lpstr>
      <vt:lpstr>Applying The CLT</vt:lpstr>
      <vt:lpstr>Applying The CLT</vt:lpstr>
      <vt:lpstr>Practice: Crooked Casino</vt:lpstr>
      <vt:lpstr>Practice: Crooked Casino</vt:lpstr>
      <vt:lpstr>Practice: Crooked Casino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168</cp:revision>
  <dcterms:created xsi:type="dcterms:W3CDTF">2023-08-21T21:11:45Z</dcterms:created>
  <dcterms:modified xsi:type="dcterms:W3CDTF">2024-03-01T16:55:41Z</dcterms:modified>
</cp:coreProperties>
</file>