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4" r:id="rId3"/>
    <p:sldId id="350" r:id="rId4"/>
    <p:sldId id="364" r:id="rId5"/>
    <p:sldId id="357" r:id="rId6"/>
    <p:sldId id="362" r:id="rId7"/>
    <p:sldId id="358" r:id="rId8"/>
    <p:sldId id="367" r:id="rId9"/>
    <p:sldId id="371" r:id="rId10"/>
    <p:sldId id="368" r:id="rId11"/>
    <p:sldId id="369" r:id="rId12"/>
    <p:sldId id="370" r:id="rId13"/>
    <p:sldId id="3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3/1/2024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3/1/2024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a:bodyPr>
          <a:lstStyle/>
          <a:p>
            <a:r>
              <a:rPr lang="en-US" dirty="0"/>
              <a:t>Lecture 17</a:t>
            </a:r>
            <a:br>
              <a:rPr lang="en-US" dirty="0"/>
            </a:br>
            <a:r>
              <a:rPr lang="en-US" dirty="0"/>
              <a:t>Confidence Intervals</a:t>
            </a: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8646844-6F39-E18C-76F8-44C40DB0D68E}"/>
                  </a:ext>
                </a:extLst>
              </p:cNvPr>
              <p:cNvSpPr>
                <a:spLocks noGrp="1"/>
              </p:cNvSpPr>
              <p:nvPr>
                <p:ph type="title"/>
              </p:nvPr>
            </p:nvSpPr>
            <p:spPr/>
            <p:txBody>
              <a:bodyPr/>
              <a:lstStyle/>
              <a:p>
                <a:r>
                  <a:rPr lang="en-US" dirty="0"/>
                  <a:t>Confidence Interval for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endParaRPr lang="en-US" dirty="0"/>
              </a:p>
            </p:txBody>
          </p:sp>
        </mc:Choice>
        <mc:Fallback xmlns="">
          <p:sp>
            <p:nvSpPr>
              <p:cNvPr id="2" name="Title 1">
                <a:extLst>
                  <a:ext uri="{FF2B5EF4-FFF2-40B4-BE49-F238E27FC236}">
                    <a16:creationId xmlns:a16="http://schemas.microsoft.com/office/drawing/2014/main" id="{28646844-6F39-E18C-76F8-44C40DB0D68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EAE2CA-CC89-2276-90F1-567683ABE610}"/>
                  </a:ext>
                </a:extLst>
              </p:cNvPr>
              <p:cNvSpPr>
                <a:spLocks noGrp="1"/>
              </p:cNvSpPr>
              <p:nvPr>
                <p:ph idx="1"/>
              </p:nvPr>
            </p:nvSpPr>
            <p:spPr>
              <a:xfrm>
                <a:off x="838200" y="1579418"/>
                <a:ext cx="10515600" cy="5144655"/>
              </a:xfrm>
            </p:spPr>
            <p:txBody>
              <a:bodyPr>
                <a:normAutofit fontScale="85000" lnSpcReduction="20000"/>
              </a:bodyPr>
              <a:lstStyle/>
              <a:p>
                <a:pPr marL="0" indent="0">
                  <a:buNone/>
                </a:pPr>
                <a:r>
                  <a:rPr lang="en-US" dirty="0"/>
                  <a:t>With a little algebra we can show that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𝜇</m:t>
                          </m:r>
                          <m:r>
                            <a:rPr lang="en-US" i="1">
                              <a:latin typeface="Cambria Math" panose="02040503050406030204" pitchFamily="18" charset="0"/>
                            </a:rPr>
                            <m:t> −2 </m:t>
                          </m:r>
                          <m:f>
                            <m:fPr>
                              <m:ctrlPr>
                                <a:rPr lang="en-US" i="1">
                                  <a:latin typeface="Cambria Math" panose="02040503050406030204" pitchFamily="18" charset="0"/>
                                </a:rPr>
                              </m:ctrlPr>
                            </m:fPr>
                            <m:num>
                              <m:r>
                                <a:rPr lang="en-US" i="1">
                                  <a:latin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&lt;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&lt;</m:t>
                          </m:r>
                          <m:r>
                            <a:rPr lang="en-US" i="1">
                              <a:latin typeface="Cambria Math" panose="02040503050406030204" pitchFamily="18" charset="0"/>
                            </a:rPr>
                            <m:t>𝜇</m:t>
                          </m:r>
                          <m:r>
                            <a:rPr lang="en-US" i="1">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e>
                      </m:d>
                      <m:r>
                        <a:rPr lang="en-US" i="1">
                          <a:latin typeface="Cambria Math" panose="02040503050406030204" pitchFamily="18" charset="0"/>
                        </a:rPr>
                        <m:t>≈0.95</m:t>
                      </m:r>
                    </m:oMath>
                  </m:oMathPara>
                </a14:m>
                <a:endParaRPr lang="en-US" dirty="0"/>
              </a:p>
              <a:p>
                <a:pPr marL="0" indent="0">
                  <a:buNone/>
                </a:pPr>
                <a:r>
                  <a:rPr lang="en-US" dirty="0"/>
                  <a:t>Then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−2 </m:t>
                          </m:r>
                          <m:f>
                            <m:fPr>
                              <m:ctrlPr>
                                <a:rPr lang="en-US" b="0"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&lt;</m:t>
                          </m:r>
                          <m:r>
                            <a:rPr lang="en-US" b="0" i="1" smtClean="0">
                              <a:latin typeface="Cambria Math" panose="02040503050406030204" pitchFamily="18" charset="0"/>
                            </a:rPr>
                            <m:t>𝜇</m:t>
                          </m:r>
                          <m:r>
                            <a:rPr lang="en-US" b="0" i="1" smtClean="0">
                              <a:latin typeface="Cambria Math" panose="02040503050406030204" pitchFamily="18" charset="0"/>
                            </a:rPr>
                            <m:t>&lt;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e>
                      </m:d>
                      <m:r>
                        <a:rPr lang="en-US" b="0" i="1" smtClean="0">
                          <a:latin typeface="Cambria Math" panose="02040503050406030204" pitchFamily="18" charset="0"/>
                        </a:rPr>
                        <m:t>≈0.95</m:t>
                      </m:r>
                    </m:oMath>
                  </m:oMathPara>
                </a14:m>
                <a:endParaRPr lang="en-US" dirty="0"/>
              </a:p>
              <a:p>
                <a:pPr marL="0" indent="0">
                  <a:buNone/>
                </a:pPr>
                <a:endParaRPr lang="en-US" dirty="0"/>
              </a:p>
              <a:p>
                <a:pPr marL="0" indent="0">
                  <a:buNone/>
                </a:pPr>
                <a:r>
                  <a:rPr lang="en-US" dirty="0"/>
                  <a:t>The </a:t>
                </a:r>
                <a:r>
                  <a:rPr lang="en-US" b="1" dirty="0"/>
                  <a:t>Confidence Interval for </a:t>
                </a:r>
                <a14:m>
                  <m:oMath xmlns:m="http://schemas.openxmlformats.org/officeDocument/2006/math">
                    <m:acc>
                      <m:accPr>
                        <m:chr m:val="̅"/>
                        <m:ctrlPr>
                          <a:rPr lang="en-US" b="1"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2 </m:t>
                      </m:r>
                      <m:f>
                        <m:fPr>
                          <m:ctrlPr>
                            <a:rPr lang="en-US" b="0"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−2 </m:t>
                          </m:r>
                          <m:f>
                            <m:fPr>
                              <m:ctrlPr>
                                <a:rPr lang="en-US" i="1">
                                  <a:latin typeface="Cambria Math" panose="02040503050406030204" pitchFamily="18" charset="0"/>
                                </a:rPr>
                              </m:ctrlPr>
                            </m:fPr>
                            <m:num>
                              <m:r>
                                <a:rPr lang="en-US" i="1">
                                  <a:latin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i="1">
                              <a:latin typeface="Cambria Math" panose="02040503050406030204" pitchFamily="18" charset="0"/>
                            </a:rPr>
                            <m:t>2 </m:t>
                          </m:r>
                          <m:f>
                            <m:fPr>
                              <m:ctrlPr>
                                <a:rPr lang="en-US" i="1">
                                  <a:latin typeface="Cambria Math" panose="02040503050406030204" pitchFamily="18" charset="0"/>
                                </a:rPr>
                              </m:ctrlPr>
                            </m:fPr>
                            <m:num>
                              <m:r>
                                <a:rPr lang="en-US" i="1">
                                  <a:latin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e>
                      </m:d>
                    </m:oMath>
                  </m:oMathPara>
                </a14:m>
                <a:endParaRPr lang="en-US" dirty="0"/>
              </a:p>
              <a:p>
                <a:pPr marL="0" indent="0">
                  <a:buNone/>
                </a:pPr>
                <a:endParaRPr lang="en-US" dirty="0"/>
              </a:p>
              <a:p>
                <a:pPr marL="0" indent="0">
                  <a:buNone/>
                </a:pPr>
                <a:r>
                  <a:rPr lang="en-US" dirty="0"/>
                  <a:t>Has a probability of approximately </a:t>
                </a:r>
                <a14:m>
                  <m:oMath xmlns:m="http://schemas.openxmlformats.org/officeDocument/2006/math">
                    <m:r>
                      <a:rPr lang="en-US" b="0" i="1" smtClean="0">
                        <a:latin typeface="Cambria Math" panose="02040503050406030204" pitchFamily="18" charset="0"/>
                      </a:rPr>
                      <m:t>0.95</m:t>
                    </m:r>
                  </m:oMath>
                </a14:m>
                <a:r>
                  <a:rPr lang="en-US" dirty="0"/>
                  <a:t> of containing </a:t>
                </a:r>
                <a14:m>
                  <m:oMath xmlns:m="http://schemas.openxmlformats.org/officeDocument/2006/math">
                    <m:r>
                      <a:rPr lang="en-US" b="0" i="1" smtClean="0">
                        <a:latin typeface="Cambria Math" panose="02040503050406030204" pitchFamily="18" charset="0"/>
                      </a:rPr>
                      <m:t>𝜇</m:t>
                    </m:r>
                  </m:oMath>
                </a14:m>
                <a:endParaRPr lang="en-US" dirty="0"/>
              </a:p>
              <a:p>
                <a:pPr marL="0" indent="0">
                  <a:buNone/>
                </a:pPr>
                <a:r>
                  <a:rPr lang="en-US" dirty="0"/>
                  <a:t>we need to replace all parameters in the equations above with their respective estimates because the parameters are unknown</a:t>
                </a:r>
              </a:p>
            </p:txBody>
          </p:sp>
        </mc:Choice>
        <mc:Fallback>
          <p:sp>
            <p:nvSpPr>
              <p:cNvPr id="3" name="Content Placeholder 2">
                <a:extLst>
                  <a:ext uri="{FF2B5EF4-FFF2-40B4-BE49-F238E27FC236}">
                    <a16:creationId xmlns:a16="http://schemas.microsoft.com/office/drawing/2014/main" id="{BDEAE2CA-CC89-2276-90F1-567683ABE610}"/>
                  </a:ext>
                </a:extLst>
              </p:cNvPr>
              <p:cNvSpPr>
                <a:spLocks noGrp="1" noRot="1" noChangeAspect="1" noMove="1" noResize="1" noEditPoints="1" noAdjustHandles="1" noChangeArrowheads="1" noChangeShapeType="1" noTextEdit="1"/>
              </p:cNvSpPr>
              <p:nvPr>
                <p:ph idx="1"/>
              </p:nvPr>
            </p:nvSpPr>
            <p:spPr>
              <a:xfrm>
                <a:off x="838200" y="1579418"/>
                <a:ext cx="10515600" cy="5144655"/>
              </a:xfrm>
              <a:blipFill>
                <a:blip r:embed="rId3"/>
                <a:stretch>
                  <a:fillRect l="-928" t="-2725" b="-2607"/>
                </a:stretch>
              </a:blipFill>
            </p:spPr>
            <p:txBody>
              <a:bodyPr/>
              <a:lstStyle/>
              <a:p>
                <a:r>
                  <a:rPr lang="en-US">
                    <a:noFill/>
                  </a:rPr>
                  <a:t> </a:t>
                </a:r>
              </a:p>
            </p:txBody>
          </p:sp>
        </mc:Fallback>
      </mc:AlternateContent>
    </p:spTree>
    <p:extLst>
      <p:ext uri="{BB962C8B-B14F-4D97-AF65-F5344CB8AC3E}">
        <p14:creationId xmlns:p14="http://schemas.microsoft.com/office/powerpoint/2010/main" val="256137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D4A0861-9251-6EAD-3913-7BF4366CD4B6}"/>
                  </a:ext>
                </a:extLst>
              </p:cNvPr>
              <p:cNvSpPr>
                <a:spLocks noGrp="1"/>
              </p:cNvSpPr>
              <p:nvPr>
                <p:ph type="title"/>
              </p:nvPr>
            </p:nvSpPr>
            <p:spPr/>
            <p:txBody>
              <a:bodyPr/>
              <a:lstStyle/>
              <a:p>
                <a:r>
                  <a:rPr lang="en-US" dirty="0"/>
                  <a:t>Confidence Interval for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endParaRPr lang="en-US" dirty="0"/>
              </a:p>
            </p:txBody>
          </p:sp>
        </mc:Choice>
        <mc:Fallback xmlns="">
          <p:sp>
            <p:nvSpPr>
              <p:cNvPr id="2" name="Title 1">
                <a:extLst>
                  <a:ext uri="{FF2B5EF4-FFF2-40B4-BE49-F238E27FC236}">
                    <a16:creationId xmlns:a16="http://schemas.microsoft.com/office/drawing/2014/main" id="{2D4A0861-9251-6EAD-3913-7BF4366CD4B6}"/>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6AA989-A5E3-3278-C799-EC2AB452D653}"/>
                  </a:ext>
                </a:extLst>
              </p:cNvPr>
              <p:cNvSpPr>
                <a:spLocks noGrp="1"/>
              </p:cNvSpPr>
              <p:nvPr>
                <p:ph idx="1"/>
              </p:nvPr>
            </p:nvSpPr>
            <p:spPr/>
            <p:txBody>
              <a:bodyPr/>
              <a:lstStyle/>
              <a:p>
                <a:r>
                  <a:rPr lang="en-US" dirty="0"/>
                  <a:t>We can use the same approach to derive a confidence interval for a sample proportion</a:t>
                </a:r>
              </a:p>
              <a:p>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m:t>
                      </m:r>
                      <m:rad>
                        <m:radPr>
                          <m:degHide m:val="on"/>
                          <m:ctrlPr>
                            <a:rPr lang="en-US" b="0" i="1" dirty="0" smtClean="0">
                              <a:latin typeface="Cambria Math" panose="02040503050406030204" pitchFamily="18" charset="0"/>
                              <a:ea typeface="Cambria Math" panose="02040503050406030204" pitchFamily="18" charset="0"/>
                            </a:rPr>
                          </m:ctrlPr>
                        </m:radPr>
                        <m:deg/>
                        <m:e>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𝑝</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𝑝</m:t>
                              </m:r>
                              <m:r>
                                <a:rPr lang="en-US" b="0" i="1" dirty="0" smtClean="0">
                                  <a:latin typeface="Cambria Math" panose="02040503050406030204" pitchFamily="18" charset="0"/>
                                  <a:ea typeface="Cambria Math" panose="02040503050406030204" pitchFamily="18" charset="0"/>
                                </a:rPr>
                                <m:t>)</m:t>
                              </m:r>
                            </m:num>
                            <m:den>
                              <m:r>
                                <a:rPr lang="en-US" b="0" i="1" dirty="0" smtClean="0">
                                  <a:latin typeface="Cambria Math" panose="02040503050406030204" pitchFamily="18" charset="0"/>
                                  <a:ea typeface="Cambria Math" panose="02040503050406030204" pitchFamily="18" charset="0"/>
                                </a:rPr>
                                <m:t>𝑛</m:t>
                              </m:r>
                            </m:den>
                          </m:f>
                        </m:e>
                      </m:rad>
                      <m:r>
                        <a:rPr lang="en-US" b="0" i="1" dirty="0" smtClean="0">
                          <a:latin typeface="Cambria Math" panose="02040503050406030204" pitchFamily="18" charset="0"/>
                          <a:ea typeface="Cambria Math" panose="02040503050406030204" pitchFamily="18" charset="0"/>
                        </a:rPr>
                        <m:t>  →   </m:t>
                      </m:r>
                      <m:d>
                        <m:dPr>
                          <m:ctrlPr>
                            <a:rPr lang="en-US" b="0" i="1" dirty="0" smtClean="0">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b="0" i="1" smtClean="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2</m:t>
                          </m:r>
                          <m:rad>
                            <m:radPr>
                              <m:degHide m:val="on"/>
                              <m:ctrlPr>
                                <a:rPr lang="en-US" i="1" dirty="0">
                                  <a:latin typeface="Cambria Math" panose="02040503050406030204" pitchFamily="18" charset="0"/>
                                  <a:ea typeface="Cambria Math" panose="02040503050406030204" pitchFamily="18" charset="0"/>
                                </a:rPr>
                              </m:ctrlPr>
                            </m:radPr>
                            <m:deg/>
                            <m:e>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𝑝</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𝑝</m:t>
                                      </m:r>
                                    </m:e>
                                  </m:d>
                                </m:num>
                                <m:den>
                                  <m:r>
                                    <a:rPr lang="en-US" i="1" dirty="0">
                                      <a:latin typeface="Cambria Math" panose="02040503050406030204" pitchFamily="18" charset="0"/>
                                      <a:ea typeface="Cambria Math" panose="02040503050406030204" pitchFamily="18" charset="0"/>
                                    </a:rPr>
                                    <m:t>𝑛</m:t>
                                  </m:r>
                                </m:den>
                              </m:f>
                            </m:e>
                          </m:rad>
                          <m:r>
                            <a:rPr lang="en-US" b="0" i="1" dirty="0"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b="0" i="1" smtClean="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2</m:t>
                          </m:r>
                          <m:rad>
                            <m:radPr>
                              <m:degHide m:val="on"/>
                              <m:ctrlPr>
                                <a:rPr lang="en-US" i="1" dirty="0">
                                  <a:latin typeface="Cambria Math" panose="02040503050406030204" pitchFamily="18" charset="0"/>
                                  <a:ea typeface="Cambria Math" panose="02040503050406030204" pitchFamily="18" charset="0"/>
                                </a:rPr>
                              </m:ctrlPr>
                            </m:radPr>
                            <m:deg/>
                            <m:e>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𝑝</m:t>
                                  </m:r>
                                  <m:r>
                                    <a:rPr lang="en-US" i="1"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𝑝</m:t>
                                  </m:r>
                                  <m:r>
                                    <a:rPr lang="en-US" i="1" dirty="0">
                                      <a:latin typeface="Cambria Math" panose="02040503050406030204" pitchFamily="18" charset="0"/>
                                      <a:ea typeface="Cambria Math" panose="02040503050406030204" pitchFamily="18" charset="0"/>
                                    </a:rPr>
                                    <m:t>)</m:t>
                                  </m:r>
                                </m:num>
                                <m:den>
                                  <m:r>
                                    <a:rPr lang="en-US" i="1" dirty="0">
                                      <a:latin typeface="Cambria Math" panose="02040503050406030204" pitchFamily="18" charset="0"/>
                                      <a:ea typeface="Cambria Math" panose="02040503050406030204" pitchFamily="18" charset="0"/>
                                    </a:rPr>
                                    <m:t>𝑛</m:t>
                                  </m:r>
                                </m:den>
                              </m:f>
                            </m:e>
                          </m:rad>
                        </m:e>
                      </m:d>
                    </m:oMath>
                  </m:oMathPara>
                </a14:m>
                <a:endParaRPr lang="en-US" dirty="0"/>
              </a:p>
              <a:p>
                <a:pPr marL="0" indent="0">
                  <a:buNone/>
                </a:pPr>
                <a:endParaRPr lang="en-US" dirty="0"/>
              </a:p>
              <a:p>
                <a:pPr marL="0" indent="0">
                  <a:buNone/>
                </a:pPr>
                <a:r>
                  <a:rPr lang="en-US" dirty="0"/>
                  <a:t>Has a probability of approximately </a:t>
                </a:r>
                <a14:m>
                  <m:oMath xmlns:m="http://schemas.openxmlformats.org/officeDocument/2006/math">
                    <m:r>
                      <a:rPr lang="en-US" b="0" i="1" smtClean="0">
                        <a:latin typeface="Cambria Math" panose="02040503050406030204" pitchFamily="18" charset="0"/>
                      </a:rPr>
                      <m:t>0.95</m:t>
                    </m:r>
                  </m:oMath>
                </a14:m>
                <a:r>
                  <a:rPr lang="en-US" dirty="0"/>
                  <a:t> of containing </a:t>
                </a:r>
                <a14:m>
                  <m:oMath xmlns:m="http://schemas.openxmlformats.org/officeDocument/2006/math">
                    <m:r>
                      <a:rPr lang="en-US" b="0" i="1" smtClean="0">
                        <a:latin typeface="Cambria Math" panose="02040503050406030204" pitchFamily="18" charset="0"/>
                      </a:rPr>
                      <m:t>𝑝</m:t>
                    </m:r>
                  </m:oMath>
                </a14:m>
                <a:endParaRPr lang="en-US" dirty="0"/>
              </a:p>
            </p:txBody>
          </p:sp>
        </mc:Choice>
        <mc:Fallback xmlns="">
          <p:sp>
            <p:nvSpPr>
              <p:cNvPr id="3" name="Content Placeholder 2">
                <a:extLst>
                  <a:ext uri="{FF2B5EF4-FFF2-40B4-BE49-F238E27FC236}">
                    <a16:creationId xmlns:a16="http://schemas.microsoft.com/office/drawing/2014/main" id="{546AA989-A5E3-3278-C799-EC2AB452D653}"/>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4647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53E2-15C5-0DE4-6036-B2913C24611F}"/>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6DCF7638-7B46-55D3-9ECB-343BC9D5FEA7}"/>
              </a:ext>
            </a:extLst>
          </p:cNvPr>
          <p:cNvPicPr>
            <a:picLocks noChangeAspect="1"/>
          </p:cNvPicPr>
          <p:nvPr/>
        </p:nvPicPr>
        <p:blipFill>
          <a:blip r:embed="rId2"/>
          <a:stretch>
            <a:fillRect/>
          </a:stretch>
        </p:blipFill>
        <p:spPr>
          <a:xfrm>
            <a:off x="665769" y="1999352"/>
            <a:ext cx="11079121" cy="990738"/>
          </a:xfrm>
          <a:prstGeom prst="rect">
            <a:avLst/>
          </a:prstGeom>
        </p:spPr>
      </p:pic>
    </p:spTree>
    <p:extLst>
      <p:ext uri="{BB962C8B-B14F-4D97-AF65-F5344CB8AC3E}">
        <p14:creationId xmlns:p14="http://schemas.microsoft.com/office/powerpoint/2010/main" val="183718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AD109A9-27FB-9030-602B-11AFB8C3CFC5}"/>
                  </a:ext>
                </a:extLst>
              </p:cNvPr>
              <p:cNvSpPr>
                <a:spLocks noGrp="1"/>
              </p:cNvSpPr>
              <p:nvPr>
                <p:ph type="title"/>
              </p:nvPr>
            </p:nvSpPr>
            <p:spPr/>
            <p:txBody>
              <a:bodyPr/>
              <a:lstStyle/>
              <a:p>
                <a:r>
                  <a:rPr lang="en-US" dirty="0"/>
                  <a:t>Example: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endParaRPr lang="en-US" dirty="0"/>
              </a:p>
            </p:txBody>
          </p:sp>
        </mc:Choice>
        <mc:Fallback xmlns="">
          <p:sp>
            <p:nvSpPr>
              <p:cNvPr id="2" name="Title 1">
                <a:extLst>
                  <a:ext uri="{FF2B5EF4-FFF2-40B4-BE49-F238E27FC236}">
                    <a16:creationId xmlns:a16="http://schemas.microsoft.com/office/drawing/2014/main" id="{6AD109A9-27FB-9030-602B-11AFB8C3CFC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5D1454-1D0F-13EC-A850-04943153E3A7}"/>
                  </a:ext>
                </a:extLst>
              </p:cNvPr>
              <p:cNvSpPr>
                <a:spLocks noGrp="1"/>
              </p:cNvSpPr>
              <p:nvPr>
                <p:ph idx="1"/>
              </p:nvPr>
            </p:nvSpPr>
            <p:spPr>
              <a:xfrm>
                <a:off x="424873" y="1825624"/>
                <a:ext cx="11259127" cy="4889211"/>
              </a:xfrm>
            </p:spPr>
            <p:txBody>
              <a:bodyPr>
                <a:normAutofit lnSpcReduction="10000"/>
              </a:bodyPr>
              <a:lstStyle/>
              <a:p>
                <a:r>
                  <a:rPr lang="en-US" dirty="0"/>
                  <a:t>A teacher is estimating the heights of college students at the university of Idaho. From a sample of 50 students, the teacher estimates the average height to be 71.4 inches (about 5 foot 11 inches) with a variance of about 23 inches. Compute the 99% confidence interval for the mean height of college students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=50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=71.4 </m:t>
                      </m:r>
                      <m:r>
                        <m:rPr>
                          <m:sty m:val="p"/>
                        </m:rPr>
                        <a:rPr lang="en-US" b="0" i="0" dirty="0" smtClean="0">
                          <a:latin typeface="Cambria Math" panose="02040503050406030204" pitchFamily="18" charset="0"/>
                        </a:rPr>
                        <m:t>inches</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23</m:t>
                          </m:r>
                        </m:e>
                      </m:rad>
                      <m:r>
                        <a:rPr lang="en-US" b="0" i="1" smtClean="0">
                          <a:latin typeface="Cambria Math" panose="02040503050406030204" pitchFamily="18" charset="0"/>
                        </a:rPr>
                        <m:t>≈4.8 </m:t>
                      </m:r>
                      <m:r>
                        <m:rPr>
                          <m:sty m:val="p"/>
                        </m:rPr>
                        <a:rPr lang="en-US" b="0" i="0" smtClean="0">
                          <a:latin typeface="Cambria Math" panose="02040503050406030204" pitchFamily="18" charset="0"/>
                        </a:rPr>
                        <m:t>inches</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4.8</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50</m:t>
                              </m:r>
                            </m:e>
                          </m:rad>
                        </m:den>
                      </m:f>
                      <m:r>
                        <a:rPr lang="en-US" b="0" i="1" smtClean="0">
                          <a:latin typeface="Cambria Math" panose="02040503050406030204" pitchFamily="18" charset="0"/>
                        </a:rPr>
                        <m:t>=0.67</m:t>
                      </m:r>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E5D1454-1D0F-13EC-A850-04943153E3A7}"/>
                  </a:ext>
                </a:extLst>
              </p:cNvPr>
              <p:cNvSpPr>
                <a:spLocks noGrp="1" noRot="1" noChangeAspect="1" noMove="1" noResize="1" noEditPoints="1" noAdjustHandles="1" noChangeArrowheads="1" noChangeShapeType="1" noTextEdit="1"/>
              </p:cNvSpPr>
              <p:nvPr>
                <p:ph idx="1"/>
              </p:nvPr>
            </p:nvSpPr>
            <p:spPr>
              <a:xfrm>
                <a:off x="424873" y="1825624"/>
                <a:ext cx="11259127" cy="4889211"/>
              </a:xfrm>
              <a:blipFill>
                <a:blip r:embed="rId3"/>
                <a:stretch>
                  <a:fillRect l="-975" t="-2740"/>
                </a:stretch>
              </a:blipFill>
            </p:spPr>
            <p:txBody>
              <a:bodyPr/>
              <a:lstStyle/>
              <a:p>
                <a:r>
                  <a:rPr lang="en-US">
                    <a:noFill/>
                  </a:rPr>
                  <a:t> </a:t>
                </a:r>
              </a:p>
            </p:txBody>
          </p:sp>
        </mc:Fallback>
      </mc:AlternateContent>
    </p:spTree>
    <p:extLst>
      <p:ext uri="{BB962C8B-B14F-4D97-AF65-F5344CB8AC3E}">
        <p14:creationId xmlns:p14="http://schemas.microsoft.com/office/powerpoint/2010/main" val="38261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47C-E699-6EC9-E21B-3CA466C76EC9}"/>
              </a:ext>
            </a:extLst>
          </p:cNvPr>
          <p:cNvSpPr>
            <a:spLocks noGrp="1"/>
          </p:cNvSpPr>
          <p:nvPr>
            <p:ph type="title"/>
          </p:nvPr>
        </p:nvSpPr>
        <p:spPr/>
        <p:txBody>
          <a:bodyPr/>
          <a:lstStyle/>
          <a:p>
            <a:r>
              <a:rPr lang="en-US" dirty="0"/>
              <a:t>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FDB6C7-9437-8E35-C4E4-DB135761EA80}"/>
                  </a:ext>
                </a:extLst>
              </p:cNvPr>
              <p:cNvSpPr>
                <a:spLocks noGrp="1"/>
              </p:cNvSpPr>
              <p:nvPr>
                <p:ph idx="1"/>
              </p:nvPr>
            </p:nvSpPr>
            <p:spPr>
              <a:xfrm>
                <a:off x="838200" y="1422400"/>
                <a:ext cx="10515600" cy="4754563"/>
              </a:xfrm>
            </p:spPr>
            <p:txBody>
              <a:bodyPr>
                <a:normAutofit fontScale="92500"/>
              </a:bodyPr>
              <a:lstStyle/>
              <a:p>
                <a:r>
                  <a:rPr lang="en-US" dirty="0"/>
                  <a:t>The </a:t>
                </a:r>
                <a:r>
                  <a:rPr lang="en-US" b="1" dirty="0"/>
                  <a:t>sampling distribution of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r>
                  <a:rPr lang="en-US" b="1" dirty="0"/>
                  <a:t> </a:t>
                </a:r>
                <a:r>
                  <a:rPr lang="en-US" dirty="0"/>
                  <a:t>has mean of </a:t>
                </a:r>
                <a14:m>
                  <m:oMath xmlns:m="http://schemas.openxmlformats.org/officeDocument/2006/math">
                    <m:r>
                      <a:rPr lang="en-US" b="0" i="1" smtClean="0">
                        <a:latin typeface="Cambria Math" panose="02040503050406030204" pitchFamily="18" charset="0"/>
                      </a:rPr>
                      <m:t>𝜇</m:t>
                    </m:r>
                  </m:oMath>
                </a14:m>
                <a:r>
                  <a:rPr lang="en-US" dirty="0"/>
                  <a:t> and standard deviation of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endParaRPr lang="en-US" dirty="0"/>
              </a:p>
              <a:p>
                <a:pPr marL="0" indent="0">
                  <a:buNone/>
                </a:pPr>
                <a:endParaRPr lang="en-US" dirty="0"/>
              </a:p>
              <a:p>
                <a:r>
                  <a:rPr lang="en-US" dirty="0"/>
                  <a:t>The </a:t>
                </a:r>
                <a:r>
                  <a:rPr lang="en-US" b="1" dirty="0"/>
                  <a:t>sampling distribution of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𝒑</m:t>
                        </m:r>
                      </m:e>
                    </m:acc>
                  </m:oMath>
                </a14:m>
                <a:r>
                  <a:rPr lang="en-US" b="1" dirty="0"/>
                  <a:t> </a:t>
                </a:r>
                <a:r>
                  <a:rPr lang="en-US" dirty="0"/>
                  <a:t>has a mean of </a:t>
                </a:r>
                <a14:m>
                  <m:oMath xmlns:m="http://schemas.openxmlformats.org/officeDocument/2006/math">
                    <m:r>
                      <a:rPr lang="en-US" b="0" i="1" smtClean="0">
                        <a:latin typeface="Cambria Math" panose="02040503050406030204" pitchFamily="18" charset="0"/>
                      </a:rPr>
                      <m:t>𝑝</m:t>
                    </m:r>
                  </m:oMath>
                </a14:m>
                <a:r>
                  <a:rPr lang="en-US" dirty="0"/>
                  <a:t> and a standard deviation of </a:t>
                </a:r>
                <a14:m>
                  <m:oMath xmlns:m="http://schemas.openxmlformats.org/officeDocument/2006/math">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num>
                          <m:den>
                            <m:r>
                              <a:rPr lang="en-US" b="0" i="1" smtClean="0">
                                <a:latin typeface="Cambria Math" panose="02040503050406030204" pitchFamily="18" charset="0"/>
                              </a:rPr>
                              <m:t>𝑛</m:t>
                            </m:r>
                          </m:den>
                        </m:f>
                      </m:e>
                    </m:rad>
                  </m:oMath>
                </a14:m>
                <a:endParaRPr lang="en-US" dirty="0"/>
              </a:p>
              <a:p>
                <a:r>
                  <a:rPr lang="en-US" dirty="0"/>
                  <a:t>The </a:t>
                </a:r>
                <a:r>
                  <a:rPr lang="en-US" b="1" dirty="0"/>
                  <a:t>standard error</a:t>
                </a:r>
                <a:r>
                  <a:rPr lang="en-US" dirty="0"/>
                  <a:t> of a statistic is just its standard deviation</a:t>
                </a:r>
              </a:p>
              <a:p>
                <a:pPr marL="0" indent="0">
                  <a:buNone/>
                </a:pPr>
                <a14:m>
                  <m:oMath xmlns:m="http://schemas.openxmlformats.org/officeDocument/2006/math">
                    <m:r>
                      <a:rPr lang="en-US" b="0" i="1" smtClean="0">
                        <a:latin typeface="Cambria Math" panose="02040503050406030204" pitchFamily="18" charset="0"/>
                      </a:rPr>
                      <m:t>𝜇</m:t>
                    </m:r>
                  </m:oMath>
                </a14:m>
                <a:r>
                  <a:rPr lang="en-US" dirty="0"/>
                  <a:t> - denotes the population mean</a:t>
                </a:r>
              </a:p>
              <a:p>
                <a:pPr marL="0" indent="0">
                  <a:buNone/>
                </a:pPr>
                <a14:m>
                  <m:oMath xmlns:m="http://schemas.openxmlformats.org/officeDocument/2006/math">
                    <m:r>
                      <a:rPr lang="en-US" b="0" i="1" smtClean="0">
                        <a:latin typeface="Cambria Math" panose="02040503050406030204" pitchFamily="18" charset="0"/>
                      </a:rPr>
                      <m:t>𝑝</m:t>
                    </m:r>
                  </m:oMath>
                </a14:m>
                <a:r>
                  <a:rPr lang="en-US" dirty="0"/>
                  <a:t> - denotes the population proportion</a:t>
                </a:r>
              </a:p>
              <a:p>
                <a:pPr marL="0" indent="0">
                  <a:buNone/>
                </a:pPr>
                <a14:m>
                  <m:oMath xmlns:m="http://schemas.openxmlformats.org/officeDocument/2006/math">
                    <m:r>
                      <a:rPr lang="en-US" b="0" i="1" smtClean="0">
                        <a:latin typeface="Cambria Math" panose="02040503050406030204" pitchFamily="18" charset="0"/>
                      </a:rPr>
                      <m:t>𝜎</m:t>
                    </m:r>
                  </m:oMath>
                </a14:m>
                <a:r>
                  <a:rPr lang="en-US" dirty="0"/>
                  <a:t> – the population standard deviation </a:t>
                </a:r>
              </a:p>
              <a:p>
                <a:pPr marL="0" indent="0">
                  <a:buNone/>
                </a:pPr>
                <a14:m>
                  <m:oMath xmlns:m="http://schemas.openxmlformats.org/officeDocument/2006/math">
                    <m:r>
                      <a:rPr lang="en-US" b="0" i="1" smtClean="0">
                        <a:latin typeface="Cambria Math" panose="02040503050406030204" pitchFamily="18" charset="0"/>
                      </a:rPr>
                      <m:t>𝑛</m:t>
                    </m:r>
                  </m:oMath>
                </a14:m>
                <a:r>
                  <a:rPr lang="en-US" dirty="0"/>
                  <a:t> – the sample size</a:t>
                </a:r>
              </a:p>
              <a:p>
                <a:endParaRPr lang="en-US" dirty="0"/>
              </a:p>
            </p:txBody>
          </p:sp>
        </mc:Choice>
        <mc:Fallback xmlns="">
          <p:sp>
            <p:nvSpPr>
              <p:cNvPr id="3" name="Content Placeholder 2">
                <a:extLst>
                  <a:ext uri="{FF2B5EF4-FFF2-40B4-BE49-F238E27FC236}">
                    <a16:creationId xmlns:a16="http://schemas.microsoft.com/office/drawing/2014/main" id="{1AFDB6C7-9437-8E35-C4E4-DB135761EA80}"/>
                  </a:ext>
                </a:extLst>
              </p:cNvPr>
              <p:cNvSpPr>
                <a:spLocks noGrp="1" noRot="1" noChangeAspect="1" noMove="1" noResize="1" noEditPoints="1" noAdjustHandles="1" noChangeArrowheads="1" noChangeShapeType="1" noTextEdit="1"/>
              </p:cNvSpPr>
              <p:nvPr>
                <p:ph idx="1"/>
              </p:nvPr>
            </p:nvSpPr>
            <p:spPr>
              <a:xfrm>
                <a:off x="838200" y="1422400"/>
                <a:ext cx="10515600" cy="4754563"/>
              </a:xfrm>
              <a:blipFill>
                <a:blip r:embed="rId2"/>
                <a:stretch>
                  <a:fillRect l="-928" t="-897" b="-2564"/>
                </a:stretch>
              </a:blipFill>
            </p:spPr>
            <p:txBody>
              <a:bodyPr/>
              <a:lstStyle/>
              <a:p>
                <a:r>
                  <a:rPr lang="en-US">
                    <a:noFill/>
                  </a:rPr>
                  <a:t> </a:t>
                </a:r>
              </a:p>
            </p:txBody>
          </p:sp>
        </mc:Fallback>
      </mc:AlternateContent>
    </p:spTree>
    <p:extLst>
      <p:ext uri="{BB962C8B-B14F-4D97-AF65-F5344CB8AC3E}">
        <p14:creationId xmlns:p14="http://schemas.microsoft.com/office/powerpoint/2010/main" val="328365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6B82-46AE-F64D-0C9C-71471A180A93}"/>
              </a:ext>
            </a:extLst>
          </p:cNvPr>
          <p:cNvSpPr>
            <a:spLocks noGrp="1"/>
          </p:cNvSpPr>
          <p:nvPr>
            <p:ph type="title"/>
          </p:nvPr>
        </p:nvSpPr>
        <p:spPr/>
        <p:txBody>
          <a:bodyPr/>
          <a:lstStyle/>
          <a:p>
            <a:r>
              <a:rPr lang="en-US" dirty="0">
                <a:ea typeface="Calibri Light"/>
                <a:cs typeface="Calibri Light"/>
              </a:rPr>
              <a:t>Review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AFE08-D97C-6FDE-0D9F-32CF5D570099}"/>
                  </a:ext>
                </a:extLst>
              </p:cNvPr>
              <p:cNvSpPr>
                <a:spLocks noGrp="1"/>
              </p:cNvSpPr>
              <p:nvPr>
                <p:ph idx="1"/>
              </p:nvPr>
            </p:nvSpPr>
            <p:spPr>
              <a:xfrm>
                <a:off x="838200" y="1825624"/>
                <a:ext cx="10515600" cy="4870739"/>
              </a:xfrm>
            </p:spPr>
            <p:txBody>
              <a:bodyPr>
                <a:normAutofit fontScale="85000" lnSpcReduction="20000"/>
              </a:bodyPr>
              <a:lstStyle/>
              <a:p>
                <a:pPr marL="0" indent="0">
                  <a:buNone/>
                </a:pPr>
                <a:r>
                  <a:rPr lang="en-US" dirty="0"/>
                  <a:t>That interval is defined as </a:t>
                </a:r>
                <a14:m>
                  <m:oMath xmlns:m="http://schemas.openxmlformats.org/officeDocument/2006/math">
                    <m:r>
                      <a:rPr lang="en-US" b="0" i="1" smtClean="0">
                        <a:latin typeface="Cambria Math" panose="02040503050406030204" pitchFamily="18" charset="0"/>
                      </a:rPr>
                      <m:t>±2×</m:t>
                    </m:r>
                    <m:r>
                      <m:rPr>
                        <m:sty m:val="p"/>
                      </m:rPr>
                      <a:rPr lang="en-US" b="0" i="0" smtClean="0">
                        <a:latin typeface="Cambria Math" panose="02040503050406030204" pitchFamily="18" charset="0"/>
                      </a:rPr>
                      <m:t>SE</m:t>
                    </m:r>
                  </m:oMath>
                </a14:m>
                <a:r>
                  <a:rPr lang="en-US" dirty="0"/>
                  <a:t> from the mean:</a:t>
                </a:r>
              </a:p>
              <a:p>
                <a:pPr marL="0" indent="0">
                  <a:buNone/>
                </a:pPr>
                <a:endParaRPr lang="en-US" dirty="0"/>
              </a:p>
              <a:p>
                <a:pPr marL="457200" lvl="1" indent="0">
                  <a:buNone/>
                </a:pPr>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will be between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−2</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and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+2</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is approximately 0.95</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−2 </m:t>
                          </m:r>
                          <m:f>
                            <m:fPr>
                              <m:ctrlPr>
                                <a:rPr lang="en-US" b="0"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&lt;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&lt;</m:t>
                          </m:r>
                          <m:r>
                            <a:rPr lang="en-US" b="0" i="1" smtClean="0">
                              <a:latin typeface="Cambria Math" panose="02040503050406030204" pitchFamily="18" charset="0"/>
                            </a:rPr>
                            <m:t>𝜇</m:t>
                          </m:r>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e>
                      </m:d>
                      <m:r>
                        <a:rPr lang="en-US" b="0" i="1" smtClean="0">
                          <a:latin typeface="Cambria Math" panose="02040503050406030204" pitchFamily="18" charset="0"/>
                        </a:rPr>
                        <m:t>≈0.95</m:t>
                      </m:r>
                    </m:oMath>
                  </m:oMathPara>
                </a14:m>
                <a:endParaRPr lang="en-US" dirty="0"/>
              </a:p>
              <a:p>
                <a:pPr marL="0" indent="0">
                  <a:buNone/>
                </a:pPr>
                <a:endParaRPr lang="en-US" dirty="0"/>
              </a:p>
              <a:p>
                <a:pPr marL="457200" lvl="1" indent="0">
                  <a:buNone/>
                </a:pPr>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will be between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and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is approximately 0.95</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−2</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num>
                                <m:den>
                                  <m:r>
                                    <a:rPr lang="en-US" b="0" i="1" smtClean="0">
                                      <a:latin typeface="Cambria Math" panose="02040503050406030204" pitchFamily="18" charset="0"/>
                                    </a:rPr>
                                    <m:t>𝑛</m:t>
                                  </m:r>
                                </m:den>
                              </m:f>
                            </m:e>
                          </m:rad>
                          <m:r>
                            <a:rPr lang="en-US" b="0" i="1" smtClean="0">
                              <a:latin typeface="Cambria Math" panose="02040503050406030204" pitchFamily="18" charset="0"/>
                            </a:rPr>
                            <m:t>&lt;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&lt;</m:t>
                          </m:r>
                          <m:r>
                            <a:rPr lang="en-US" b="0" i="1" smtClean="0">
                              <a:latin typeface="Cambria Math" panose="02040503050406030204" pitchFamily="18" charset="0"/>
                            </a:rPr>
                            <m:t>𝜇</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e>
                      </m:d>
                      <m:r>
                        <a:rPr lang="en-US" b="0" i="1" smtClean="0">
                          <a:latin typeface="Cambria Math" panose="02040503050406030204" pitchFamily="18" charset="0"/>
                        </a:rPr>
                        <m:t>≈0.95</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6E5AFE08-D97C-6FDE-0D9F-32CF5D570099}"/>
                  </a:ext>
                </a:extLst>
              </p:cNvPr>
              <p:cNvSpPr>
                <a:spLocks noGrp="1" noRot="1" noChangeAspect="1" noMove="1" noResize="1" noEditPoints="1" noAdjustHandles="1" noChangeArrowheads="1" noChangeShapeType="1" noTextEdit="1"/>
              </p:cNvSpPr>
              <p:nvPr>
                <p:ph idx="1"/>
              </p:nvPr>
            </p:nvSpPr>
            <p:spPr>
              <a:xfrm>
                <a:off x="838200" y="1825624"/>
                <a:ext cx="10515600" cy="4870739"/>
              </a:xfrm>
              <a:blipFill>
                <a:blip r:embed="rId2"/>
                <a:stretch>
                  <a:fillRect l="-928" t="-2879"/>
                </a:stretch>
              </a:blipFill>
            </p:spPr>
            <p:txBody>
              <a:bodyPr/>
              <a:lstStyle/>
              <a:p>
                <a:r>
                  <a:rPr lang="en-US">
                    <a:noFill/>
                  </a:rPr>
                  <a:t> </a:t>
                </a:r>
              </a:p>
            </p:txBody>
          </p:sp>
        </mc:Fallback>
      </mc:AlternateContent>
    </p:spTree>
    <p:extLst>
      <p:ext uri="{BB962C8B-B14F-4D97-AF65-F5344CB8AC3E}">
        <p14:creationId xmlns:p14="http://schemas.microsoft.com/office/powerpoint/2010/main" val="404787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2B234D-E285-319C-B78C-E4FBB4F74E4E}"/>
              </a:ext>
            </a:extLst>
          </p:cNvPr>
          <p:cNvPicPr>
            <a:picLocks noChangeAspect="1"/>
          </p:cNvPicPr>
          <p:nvPr/>
        </p:nvPicPr>
        <p:blipFill>
          <a:blip r:embed="rId2"/>
          <a:stretch>
            <a:fillRect/>
          </a:stretch>
        </p:blipFill>
        <p:spPr>
          <a:xfrm>
            <a:off x="27728" y="323416"/>
            <a:ext cx="12136544" cy="6211167"/>
          </a:xfrm>
          <a:prstGeom prst="rect">
            <a:avLst/>
          </a:prstGeom>
        </p:spPr>
      </p:pic>
    </p:spTree>
    <p:extLst>
      <p:ext uri="{BB962C8B-B14F-4D97-AF65-F5344CB8AC3E}">
        <p14:creationId xmlns:p14="http://schemas.microsoft.com/office/powerpoint/2010/main" val="81416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69EA-A979-3D61-3DBD-C9A7ED067BFC}"/>
              </a:ext>
            </a:extLst>
          </p:cNvPr>
          <p:cNvSpPr>
            <a:spLocks noGrp="1"/>
          </p:cNvSpPr>
          <p:nvPr>
            <p:ph type="title"/>
          </p:nvPr>
        </p:nvSpPr>
        <p:spPr/>
        <p:txBody>
          <a:bodyPr/>
          <a:lstStyle/>
          <a:p>
            <a:r>
              <a:rPr lang="en-US" dirty="0"/>
              <a:t>Practice: Crooked Casino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5ADA46-BEDB-F189-06BC-B9D12ECAF8C2}"/>
                  </a:ext>
                </a:extLst>
              </p:cNvPr>
              <p:cNvSpPr>
                <a:spLocks noGrp="1"/>
              </p:cNvSpPr>
              <p:nvPr>
                <p:ph idx="1"/>
              </p:nvPr>
            </p:nvSpPr>
            <p:spPr>
              <a:xfrm>
                <a:off x="838200" y="1797916"/>
                <a:ext cx="5449455" cy="4861502"/>
              </a:xfrm>
            </p:spPr>
            <p:txBody>
              <a:bodyPr/>
              <a:lstStyle/>
              <a:p>
                <a:r>
                  <a:rPr lang="en-US" dirty="0"/>
                  <a:t> A crooked casino uses loaded dice at all of their Craps tables to improve their earnings. The table to left gives the probability distribution for the sum of roll of two die for a pair of  fair dice (denoted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m:rPr>
                            <m:sty m:val="p"/>
                          </m:rPr>
                          <a:rPr lang="en-US" b="0" i="0" smtClean="0">
                            <a:latin typeface="Cambria Math" panose="02040503050406030204" pitchFamily="18" charset="0"/>
                          </a:rPr>
                          <m:t>fair</m:t>
                        </m:r>
                      </m:sub>
                    </m:sSub>
                  </m:oMath>
                </a14:m>
                <a:r>
                  <a:rPr lang="en-US" dirty="0"/>
                  <a:t>) and for a pair of loaded dice (denoted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m:rPr>
                            <m:sty m:val="p"/>
                          </m:rPr>
                          <a:rPr lang="en-US" b="0" i="0" smtClean="0">
                            <a:latin typeface="Cambria Math" panose="02040503050406030204" pitchFamily="18" charset="0"/>
                          </a:rPr>
                          <m:t>loaded</m:t>
                        </m:r>
                      </m:sub>
                    </m:sSub>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C5ADA46-BEDB-F189-06BC-B9D12ECAF8C2}"/>
                  </a:ext>
                </a:extLst>
              </p:cNvPr>
              <p:cNvSpPr>
                <a:spLocks noGrp="1" noRot="1" noChangeAspect="1" noMove="1" noResize="1" noEditPoints="1" noAdjustHandles="1" noChangeArrowheads="1" noChangeShapeType="1" noTextEdit="1"/>
              </p:cNvSpPr>
              <p:nvPr>
                <p:ph idx="1"/>
              </p:nvPr>
            </p:nvSpPr>
            <p:spPr>
              <a:xfrm>
                <a:off x="838200" y="1797916"/>
                <a:ext cx="5449455" cy="4861502"/>
              </a:xfrm>
              <a:blipFill>
                <a:blip r:embed="rId2"/>
                <a:stretch>
                  <a:fillRect l="-2016" t="-2133" r="-302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3D8EDB3-81BD-4B5B-466C-E7DE60973701}"/>
              </a:ext>
            </a:extLst>
          </p:cNvPr>
          <p:cNvPicPr>
            <a:picLocks noChangeAspect="1"/>
          </p:cNvPicPr>
          <p:nvPr/>
        </p:nvPicPr>
        <p:blipFill>
          <a:blip r:embed="rId3"/>
          <a:stretch>
            <a:fillRect/>
          </a:stretch>
        </p:blipFill>
        <p:spPr>
          <a:xfrm>
            <a:off x="7537983" y="1282700"/>
            <a:ext cx="4154348" cy="5009038"/>
          </a:xfrm>
          <a:prstGeom prst="rect">
            <a:avLst/>
          </a:prstGeom>
        </p:spPr>
      </p:pic>
    </p:spTree>
    <p:extLst>
      <p:ext uri="{BB962C8B-B14F-4D97-AF65-F5344CB8AC3E}">
        <p14:creationId xmlns:p14="http://schemas.microsoft.com/office/powerpoint/2010/main" val="334411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7938-188D-39FF-04DB-5CDD84428971}"/>
              </a:ext>
            </a:extLst>
          </p:cNvPr>
          <p:cNvSpPr>
            <a:spLocks noGrp="1"/>
          </p:cNvSpPr>
          <p:nvPr>
            <p:ph type="title"/>
          </p:nvPr>
        </p:nvSpPr>
        <p:spPr/>
        <p:txBody>
          <a:bodyPr/>
          <a:lstStyle/>
          <a:p>
            <a:r>
              <a:rPr lang="en-US" dirty="0"/>
              <a:t>Practice: Crooked Casino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6A213A-3096-7BF5-D52F-E5333C3D8F72}"/>
                  </a:ext>
                </a:extLst>
              </p:cNvPr>
              <p:cNvSpPr>
                <a:spLocks noGrp="1"/>
              </p:cNvSpPr>
              <p:nvPr>
                <p:ph idx="1"/>
              </p:nvPr>
            </p:nvSpPr>
            <p:spPr>
              <a:xfrm>
                <a:off x="397165" y="1825625"/>
                <a:ext cx="6853380" cy="4796848"/>
              </a:xfrm>
            </p:spPr>
            <p:txBody>
              <a:bodyPr>
                <a:normAutofit lnSpcReduction="10000"/>
              </a:bodyPr>
              <a:lstStyle/>
              <a:p>
                <a:r>
                  <a:rPr lang="en-US" sz="2000" dirty="0"/>
                  <a:t>Suppose a gambler at the casino is suspects that the casino is using loaded dice so he observes the proportion of “sums of 7” rolled in the next 30 turns at the Craps table. He computes the proportion of rolls that summed to 7 to be </a:t>
                </a:r>
                <a14:m>
                  <m:oMath xmlns:m="http://schemas.openxmlformats.org/officeDocument/2006/math">
                    <m:r>
                      <a:rPr lang="en-US" sz="2000" b="0" i="1" smtClean="0">
                        <a:latin typeface="Cambria Math" panose="02040503050406030204" pitchFamily="18" charset="0"/>
                      </a:rPr>
                      <m:t>0.33</m:t>
                    </m:r>
                  </m:oMath>
                </a14:m>
                <a:endParaRPr lang="en-US" sz="2000" dirty="0"/>
              </a:p>
              <a:p>
                <a:endParaRPr lang="en-US" sz="2000" dirty="0"/>
              </a:p>
              <a:p>
                <a:r>
                  <a:rPr lang="en-US" sz="2000" dirty="0"/>
                  <a:t>Assuming the dice are fair, Compute the interval that has a probability of approximately </a:t>
                </a:r>
                <a14:m>
                  <m:oMath xmlns:m="http://schemas.openxmlformats.org/officeDocument/2006/math">
                    <m:r>
                      <a:rPr lang="en-US" sz="2000" b="0" i="1" smtClean="0">
                        <a:latin typeface="Cambria Math" panose="02040503050406030204" pitchFamily="18" charset="0"/>
                      </a:rPr>
                      <m:t>0.95</m:t>
                    </m:r>
                  </m:oMath>
                </a14:m>
                <a:r>
                  <a:rPr lang="en-US" sz="2000" dirty="0"/>
                  <a:t> of containing estimated proportion of rolls that sum to 7</a:t>
                </a:r>
              </a:p>
              <a:p>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dirty="0" smtClean="0">
                          <a:latin typeface="Cambria Math" panose="02040503050406030204" pitchFamily="18" charset="0"/>
                        </a:rPr>
                        <m:t>≈</m:t>
                      </m:r>
                      <m:r>
                        <a:rPr lang="en-US" sz="2000" b="0" i="1" dirty="0" smtClean="0">
                          <a:latin typeface="Cambria Math" panose="02040503050406030204" pitchFamily="18" charset="0"/>
                        </a:rPr>
                        <m:t>𝑁</m:t>
                      </m:r>
                      <m:d>
                        <m:dPr>
                          <m:ctrlPr>
                            <a:rPr lang="en-US" sz="2000" b="0" i="1" dirty="0" smtClean="0">
                              <a:latin typeface="Cambria Math" panose="02040503050406030204" pitchFamily="18" charset="0"/>
                            </a:rPr>
                          </m:ctrlPr>
                        </m:dPr>
                        <m:e>
                          <m:r>
                            <a:rPr lang="en-US" sz="2000" i="1" dirty="0">
                              <a:latin typeface="Cambria Math" panose="02040503050406030204" pitchFamily="18" charset="0"/>
                            </a:rPr>
                            <m:t>0.</m:t>
                          </m:r>
                          <m:r>
                            <a:rPr lang="en-US" sz="2000" b="0" i="1" dirty="0" smtClean="0">
                              <a:latin typeface="Cambria Math" panose="02040503050406030204" pitchFamily="18" charset="0"/>
                            </a:rPr>
                            <m:t>167</m:t>
                          </m:r>
                          <m:r>
                            <a:rPr lang="en-US" sz="2000" i="1" dirty="0">
                              <a:latin typeface="Cambria Math" panose="02040503050406030204" pitchFamily="18" charset="0"/>
                            </a:rPr>
                            <m:t>,  </m:t>
                          </m:r>
                          <m:rad>
                            <m:radPr>
                              <m:degHide m:val="on"/>
                              <m:ctrlPr>
                                <a:rPr lang="en-US" sz="2000" i="1" dirty="0">
                                  <a:latin typeface="Cambria Math" panose="02040503050406030204" pitchFamily="18" charset="0"/>
                                </a:rPr>
                              </m:ctrlPr>
                            </m:radPr>
                            <m:deg/>
                            <m:e>
                              <m:box>
                                <m:boxPr>
                                  <m:ctrlPr>
                                    <a:rPr lang="en-US" sz="2000" i="1" dirty="0">
                                      <a:latin typeface="Cambria Math" panose="02040503050406030204" pitchFamily="18" charset="0"/>
                                    </a:rPr>
                                  </m:ctrlPr>
                                </m:boxPr>
                                <m:e>
                                  <m:argPr>
                                    <m:argSz m:val="-1"/>
                                  </m:argPr>
                                  <m:f>
                                    <m:fPr>
                                      <m:ctrlPr>
                                        <a:rPr lang="en-US" sz="2000" i="1" dirty="0">
                                          <a:latin typeface="Cambria Math" panose="02040503050406030204" pitchFamily="18" charset="0"/>
                                        </a:rPr>
                                      </m:ctrlPr>
                                    </m:fPr>
                                    <m:num>
                                      <m:r>
                                        <a:rPr lang="en-US" sz="2000" i="1" dirty="0">
                                          <a:latin typeface="Cambria Math" panose="02040503050406030204" pitchFamily="18" charset="0"/>
                                        </a:rPr>
                                        <m:t>0.</m:t>
                                      </m:r>
                                      <m:r>
                                        <a:rPr lang="en-US" sz="2000" b="0" i="1" dirty="0" smtClean="0">
                                          <a:latin typeface="Cambria Math" panose="02040503050406030204" pitchFamily="18" charset="0"/>
                                        </a:rPr>
                                        <m:t>167</m:t>
                                      </m:r>
                                      <m:d>
                                        <m:dPr>
                                          <m:ctrlPr>
                                            <a:rPr lang="en-US" sz="2000" i="1" dirty="0">
                                              <a:latin typeface="Cambria Math" panose="02040503050406030204" pitchFamily="18" charset="0"/>
                                            </a:rPr>
                                          </m:ctrlPr>
                                        </m:dPr>
                                        <m:e>
                                          <m:r>
                                            <a:rPr lang="en-US" sz="2000" i="1" dirty="0">
                                              <a:latin typeface="Cambria Math" panose="02040503050406030204" pitchFamily="18" charset="0"/>
                                            </a:rPr>
                                            <m:t>1−0.</m:t>
                                          </m:r>
                                          <m:r>
                                            <a:rPr lang="en-US" sz="2000" b="0" i="1" dirty="0" smtClean="0">
                                              <a:latin typeface="Cambria Math" panose="02040503050406030204" pitchFamily="18" charset="0"/>
                                            </a:rPr>
                                            <m:t>167</m:t>
                                          </m:r>
                                        </m:e>
                                      </m:d>
                                    </m:num>
                                    <m:den>
                                      <m:r>
                                        <a:rPr lang="en-US" sz="2000" b="0" i="1" dirty="0" smtClean="0">
                                          <a:latin typeface="Cambria Math" panose="02040503050406030204" pitchFamily="18" charset="0"/>
                                        </a:rPr>
                                        <m:t>30</m:t>
                                      </m:r>
                                    </m:den>
                                  </m:f>
                                </m:e>
                              </m:box>
                            </m:e>
                          </m:rad>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𝑁</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0.167, 0.068</m:t>
                          </m:r>
                        </m:e>
                      </m:d>
                    </m:oMath>
                  </m:oMathPara>
                </a14:m>
                <a:endParaRPr lang="en-US" sz="2000" dirty="0"/>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0.167 −2×0.068&lt;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smtClean="0">
                              <a:latin typeface="Cambria Math" panose="02040503050406030204" pitchFamily="18" charset="0"/>
                            </a:rPr>
                            <m:t>&lt;0.167+2×0.068</m:t>
                          </m:r>
                        </m:e>
                      </m:d>
                      <m:r>
                        <a:rPr lang="en-US" sz="2000" b="0" i="1" smtClean="0">
                          <a:latin typeface="Cambria Math" panose="02040503050406030204" pitchFamily="18" charset="0"/>
                        </a:rPr>
                        <m:t>=0.95</m:t>
                      </m:r>
                    </m:oMath>
                  </m:oMathPara>
                </a14:m>
                <a:endParaRPr lang="en-US" sz="2000" b="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0.031&lt;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smtClean="0">
                              <a:latin typeface="Cambria Math" panose="02040503050406030204" pitchFamily="18" charset="0"/>
                            </a:rPr>
                            <m:t>&lt;0.303</m:t>
                          </m:r>
                        </m:e>
                      </m:d>
                      <m:r>
                        <a:rPr lang="en-US" sz="2000" b="0" i="1" smtClean="0">
                          <a:latin typeface="Cambria Math" panose="02040503050406030204" pitchFamily="18" charset="0"/>
                        </a:rPr>
                        <m:t>=0.95</m:t>
                      </m:r>
                    </m:oMath>
                  </m:oMathPara>
                </a14:m>
                <a:endParaRPr lang="en-US" sz="2000" dirty="0"/>
              </a:p>
            </p:txBody>
          </p:sp>
        </mc:Choice>
        <mc:Fallback xmlns="">
          <p:sp>
            <p:nvSpPr>
              <p:cNvPr id="3" name="Content Placeholder 2">
                <a:extLst>
                  <a:ext uri="{FF2B5EF4-FFF2-40B4-BE49-F238E27FC236}">
                    <a16:creationId xmlns:a16="http://schemas.microsoft.com/office/drawing/2014/main" id="{EB6A213A-3096-7BF5-D52F-E5333C3D8F72}"/>
                  </a:ext>
                </a:extLst>
              </p:cNvPr>
              <p:cNvSpPr>
                <a:spLocks noGrp="1" noRot="1" noChangeAspect="1" noMove="1" noResize="1" noEditPoints="1" noAdjustHandles="1" noChangeArrowheads="1" noChangeShapeType="1" noTextEdit="1"/>
              </p:cNvSpPr>
              <p:nvPr>
                <p:ph idx="1"/>
              </p:nvPr>
            </p:nvSpPr>
            <p:spPr>
              <a:xfrm>
                <a:off x="397165" y="1825625"/>
                <a:ext cx="6853380" cy="4796848"/>
              </a:xfrm>
              <a:blipFill>
                <a:blip r:embed="rId2"/>
                <a:stretch>
                  <a:fillRect l="-801" t="-1779" r="-53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599455E-D250-733D-7ABC-EACFBAA93065}"/>
              </a:ext>
            </a:extLst>
          </p:cNvPr>
          <p:cNvPicPr>
            <a:picLocks noChangeAspect="1"/>
          </p:cNvPicPr>
          <p:nvPr/>
        </p:nvPicPr>
        <p:blipFill>
          <a:blip r:embed="rId3"/>
          <a:stretch>
            <a:fillRect/>
          </a:stretch>
        </p:blipFill>
        <p:spPr>
          <a:xfrm>
            <a:off x="7723576" y="1848962"/>
            <a:ext cx="4154348" cy="5009038"/>
          </a:xfrm>
          <a:prstGeom prst="rect">
            <a:avLst/>
          </a:prstGeom>
        </p:spPr>
      </p:pic>
    </p:spTree>
    <p:extLst>
      <p:ext uri="{BB962C8B-B14F-4D97-AF65-F5344CB8AC3E}">
        <p14:creationId xmlns:p14="http://schemas.microsoft.com/office/powerpoint/2010/main" val="121912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7938-188D-39FF-04DB-5CDD84428971}"/>
              </a:ext>
            </a:extLst>
          </p:cNvPr>
          <p:cNvSpPr>
            <a:spLocks noGrp="1"/>
          </p:cNvSpPr>
          <p:nvPr>
            <p:ph type="title"/>
          </p:nvPr>
        </p:nvSpPr>
        <p:spPr/>
        <p:txBody>
          <a:bodyPr/>
          <a:lstStyle/>
          <a:p>
            <a:r>
              <a:rPr lang="en-US" dirty="0"/>
              <a:t>Practice: Crooked Casino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6A213A-3096-7BF5-D52F-E5333C3D8F72}"/>
                  </a:ext>
                </a:extLst>
              </p:cNvPr>
              <p:cNvSpPr>
                <a:spLocks noGrp="1"/>
              </p:cNvSpPr>
              <p:nvPr>
                <p:ph idx="1"/>
              </p:nvPr>
            </p:nvSpPr>
            <p:spPr>
              <a:xfrm>
                <a:off x="838199" y="1825625"/>
                <a:ext cx="6412345" cy="4796848"/>
              </a:xfrm>
            </p:spPr>
            <p:txBody>
              <a:bodyPr>
                <a:normAutofit fontScale="85000" lnSpcReduction="20000"/>
              </a:bodyPr>
              <a:lstStyle/>
              <a:p>
                <a:r>
                  <a:rPr lang="en-US" sz="2400" dirty="0"/>
                  <a:t>Suppose a gambler at the casino is suspects that the casino is using loaded dice so he observes the proportion of “sums of 7” rolled in the next 30 turns at the Craps table. He computes the proportion of rolls that summed to 7 to be </a:t>
                </a:r>
                <a14:m>
                  <m:oMath xmlns:m="http://schemas.openxmlformats.org/officeDocument/2006/math">
                    <m:r>
                      <a:rPr lang="en-US" sz="2400" b="0" i="1" smtClean="0">
                        <a:latin typeface="Cambria Math" panose="02040503050406030204" pitchFamily="18" charset="0"/>
                      </a:rPr>
                      <m:t>0.33</m:t>
                    </m:r>
                  </m:oMath>
                </a14:m>
                <a:endParaRPr lang="en-US" sz="2400" dirty="0"/>
              </a:p>
              <a:p>
                <a:endParaRPr lang="en-US" sz="2400" dirty="0"/>
              </a:p>
              <a:p>
                <a:r>
                  <a:rPr lang="en-US" sz="2400" dirty="0"/>
                  <a:t>Assuming the dice are fair, what is the probability of observing a proportion greater than the gamblers estimate?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0.167(1−0.167)</m:t>
                              </m:r>
                            </m:num>
                            <m:den>
                              <m:r>
                                <a:rPr lang="en-US" sz="2400" b="0" i="1" smtClean="0">
                                  <a:latin typeface="Cambria Math" panose="02040503050406030204" pitchFamily="18" charset="0"/>
                                </a:rPr>
                                <m:t>30</m:t>
                              </m:r>
                            </m:den>
                          </m:f>
                        </m:e>
                      </m:rad>
                      <m:r>
                        <a:rPr lang="en-US" sz="2400" b="0" i="1" smtClean="0">
                          <a:latin typeface="Cambria Math" panose="02040503050406030204" pitchFamily="18" charset="0"/>
                        </a:rPr>
                        <m:t>=0.068</m:t>
                      </m:r>
                    </m:oMath>
                  </m:oMathPara>
                </a14:m>
                <a:endParaRPr lang="en-US" sz="2400" dirty="0"/>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0.33−0.167</m:t>
                          </m:r>
                        </m:num>
                        <m:den>
                          <m:r>
                            <a:rPr lang="en-US" sz="2400" b="0" i="1" smtClean="0">
                              <a:latin typeface="Cambria Math" panose="02040503050406030204" pitchFamily="18" charset="0"/>
                            </a:rPr>
                            <m:t>0.068</m:t>
                          </m:r>
                        </m:den>
                      </m:f>
                      <m:r>
                        <a:rPr lang="en-US" sz="2400" b="0" i="1" smtClean="0">
                          <a:latin typeface="Cambria Math" panose="02040503050406030204" pitchFamily="18" charset="0"/>
                        </a:rPr>
                        <m:t>=1.89</m:t>
                      </m:r>
                    </m:oMath>
                  </m:oMathPara>
                </a14:m>
                <a:endParaRPr lang="en-US" sz="2400" b="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r>
                            <a:rPr lang="en-US" sz="2400" b="0" i="1" smtClean="0">
                              <a:latin typeface="Cambria Math" panose="02040503050406030204" pitchFamily="18" charset="0"/>
                            </a:rPr>
                            <m:t>&gt;2.39</m:t>
                          </m:r>
                        </m:e>
                      </m:d>
                      <m:r>
                        <a:rPr lang="en-US" sz="2400" b="0" i="1" smtClean="0">
                          <a:latin typeface="Cambria Math" panose="02040503050406030204" pitchFamily="18" charset="0"/>
                        </a:rPr>
                        <m:t>=1−</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r>
                            <a:rPr lang="en-US" sz="2400" b="0" i="1" smtClean="0">
                              <a:latin typeface="Cambria Math" panose="02040503050406030204" pitchFamily="18" charset="0"/>
                            </a:rPr>
                            <m:t>≤2.39</m:t>
                          </m:r>
                        </m:e>
                      </m:d>
                      <m:r>
                        <a:rPr lang="en-US" sz="2400" b="0" i="1" smtClean="0">
                          <a:latin typeface="Cambria Math" panose="02040503050406030204" pitchFamily="18" charset="0"/>
                        </a:rPr>
                        <m:t>=0.0084</m:t>
                      </m:r>
                    </m:oMath>
                  </m:oMathPara>
                </a14:m>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EB6A213A-3096-7BF5-D52F-E5333C3D8F72}"/>
                  </a:ext>
                </a:extLst>
              </p:cNvPr>
              <p:cNvSpPr>
                <a:spLocks noGrp="1" noRot="1" noChangeAspect="1" noMove="1" noResize="1" noEditPoints="1" noAdjustHandles="1" noChangeArrowheads="1" noChangeShapeType="1" noTextEdit="1"/>
              </p:cNvSpPr>
              <p:nvPr>
                <p:ph idx="1"/>
              </p:nvPr>
            </p:nvSpPr>
            <p:spPr>
              <a:xfrm>
                <a:off x="838199" y="1825625"/>
                <a:ext cx="6412345" cy="4796848"/>
              </a:xfrm>
              <a:blipFill>
                <a:blip r:embed="rId2"/>
                <a:stretch>
                  <a:fillRect l="-760" t="-2287" r="-1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CCC5F6A-3885-3022-4D79-A856D5E135AD}"/>
              </a:ext>
            </a:extLst>
          </p:cNvPr>
          <p:cNvPicPr>
            <a:picLocks noChangeAspect="1"/>
          </p:cNvPicPr>
          <p:nvPr/>
        </p:nvPicPr>
        <p:blipFill>
          <a:blip r:embed="rId3"/>
          <a:stretch>
            <a:fillRect/>
          </a:stretch>
        </p:blipFill>
        <p:spPr>
          <a:xfrm>
            <a:off x="7723576" y="1848962"/>
            <a:ext cx="4154348" cy="5009038"/>
          </a:xfrm>
          <a:prstGeom prst="rect">
            <a:avLst/>
          </a:prstGeom>
        </p:spPr>
      </p:pic>
    </p:spTree>
    <p:extLst>
      <p:ext uri="{BB962C8B-B14F-4D97-AF65-F5344CB8AC3E}">
        <p14:creationId xmlns:p14="http://schemas.microsoft.com/office/powerpoint/2010/main" val="385261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09E3-EC6A-8AB3-ECD5-7161018B70A3}"/>
              </a:ext>
            </a:extLst>
          </p:cNvPr>
          <p:cNvSpPr>
            <a:spLocks noGrp="1"/>
          </p:cNvSpPr>
          <p:nvPr>
            <p:ph type="title"/>
          </p:nvPr>
        </p:nvSpPr>
        <p:spPr/>
        <p:txBody>
          <a:bodyPr/>
          <a:lstStyle/>
          <a:p>
            <a:r>
              <a:rPr lang="en-US" dirty="0"/>
              <a:t>Types of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9BC969-ADFD-D4DA-59A9-9A2D4FA07755}"/>
                  </a:ext>
                </a:extLst>
              </p:cNvPr>
              <p:cNvSpPr>
                <a:spLocks noGrp="1"/>
              </p:cNvSpPr>
              <p:nvPr>
                <p:ph idx="1"/>
              </p:nvPr>
            </p:nvSpPr>
            <p:spPr/>
            <p:txBody>
              <a:bodyPr/>
              <a:lstStyle/>
              <a:p>
                <a:pPr marL="0" indent="0">
                  <a:buNone/>
                </a:pPr>
                <a:r>
                  <a:rPr lang="en-US" dirty="0"/>
                  <a:t>There are two types of estimation</a:t>
                </a:r>
              </a:p>
              <a:p>
                <a:pPr marL="514350" indent="-514350">
                  <a:buFont typeface="+mj-lt"/>
                  <a:buAutoNum type="arabicPeriod"/>
                </a:pPr>
                <a:r>
                  <a:rPr lang="en-US" b="1" dirty="0"/>
                  <a:t>Point estimation </a:t>
                </a:r>
                <a:r>
                  <a:rPr lang="en-US" dirty="0"/>
                  <a:t>-  is estimation of the value of a parameter with the value of a statistic (</a:t>
                </a:r>
                <a:r>
                  <a:rPr lang="en-US" dirty="0" err="1"/>
                  <a:t>i.e</a:t>
                </a:r>
                <a:r>
                  <a:rPr lang="en-US" dirty="0"/>
                  <a:t> estimating </a:t>
                </a:r>
                <a14:m>
                  <m:oMath xmlns:m="http://schemas.openxmlformats.org/officeDocument/2006/math">
                    <m:r>
                      <a:rPr lang="en-US" b="0" i="1" smtClean="0">
                        <a:latin typeface="Cambria Math" panose="02040503050406030204" pitchFamily="18" charset="0"/>
                      </a:rPr>
                      <m:t>𝜇</m:t>
                    </m:r>
                  </m:oMath>
                </a14:m>
                <a:r>
                  <a:rPr lang="en-US" dirty="0"/>
                  <a:t> with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or </a:t>
                </a:r>
                <a14:m>
                  <m:oMath xmlns:m="http://schemas.openxmlformats.org/officeDocument/2006/math">
                    <m:r>
                      <a:rPr lang="en-US" b="0" i="1" smtClean="0">
                        <a:latin typeface="Cambria Math" panose="02040503050406030204" pitchFamily="18" charset="0"/>
                      </a:rPr>
                      <m:t>𝑝</m:t>
                    </m:r>
                  </m:oMath>
                </a14:m>
                <a:r>
                  <a:rPr lang="en-US" dirty="0"/>
                  <a:t> with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a:t>
                </a:r>
              </a:p>
              <a:p>
                <a:pPr marL="514350" indent="-514350">
                  <a:buFont typeface="+mj-lt"/>
                  <a:buAutoNum type="arabicPeriod"/>
                </a:pPr>
                <a:endParaRPr lang="en-US" b="1" dirty="0"/>
              </a:p>
              <a:p>
                <a:pPr marL="514350" indent="-514350">
                  <a:buFont typeface="+mj-lt"/>
                  <a:buAutoNum type="arabicPeriod"/>
                </a:pPr>
                <a:r>
                  <a:rPr lang="en-US" b="1" dirty="0"/>
                  <a:t>Interval estimation </a:t>
                </a:r>
                <a:r>
                  <a:rPr lang="en-US" dirty="0"/>
                  <a:t>-  is the estimation of the value of a parameter with an interval of values. The device we will be using for interval estimation is a </a:t>
                </a:r>
                <a:r>
                  <a:rPr lang="en-US" i="1" dirty="0"/>
                  <a:t>confidence </a:t>
                </a:r>
                <a:r>
                  <a:rPr lang="en-US" dirty="0"/>
                  <a:t>interval.</a:t>
                </a:r>
                <a:endParaRPr lang="en-US" b="1" dirty="0"/>
              </a:p>
            </p:txBody>
          </p:sp>
        </mc:Choice>
        <mc:Fallback xmlns="">
          <p:sp>
            <p:nvSpPr>
              <p:cNvPr id="3" name="Content Placeholder 2">
                <a:extLst>
                  <a:ext uri="{FF2B5EF4-FFF2-40B4-BE49-F238E27FC236}">
                    <a16:creationId xmlns:a16="http://schemas.microsoft.com/office/drawing/2014/main" id="{309BC969-ADFD-D4DA-59A9-9A2D4FA0775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6366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C413E5-34C5-D1F1-9181-F7544CB65126}"/>
              </a:ext>
            </a:extLst>
          </p:cNvPr>
          <p:cNvPicPr>
            <a:picLocks noChangeAspect="1"/>
          </p:cNvPicPr>
          <p:nvPr/>
        </p:nvPicPr>
        <p:blipFill>
          <a:blip r:embed="rId2"/>
          <a:stretch>
            <a:fillRect/>
          </a:stretch>
        </p:blipFill>
        <p:spPr>
          <a:xfrm>
            <a:off x="1051808" y="466311"/>
            <a:ext cx="10088383" cy="5925377"/>
          </a:xfrm>
          <a:prstGeom prst="rect">
            <a:avLst/>
          </a:prstGeom>
        </p:spPr>
      </p:pic>
    </p:spTree>
    <p:extLst>
      <p:ext uri="{BB962C8B-B14F-4D97-AF65-F5344CB8AC3E}">
        <p14:creationId xmlns:p14="http://schemas.microsoft.com/office/powerpoint/2010/main" val="188482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4779</TotalTime>
  <Words>633</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Lecture 17 Confidence Intervals  </vt:lpstr>
      <vt:lpstr>Review:</vt:lpstr>
      <vt:lpstr>Review 2</vt:lpstr>
      <vt:lpstr>PowerPoint Presentation</vt:lpstr>
      <vt:lpstr>Practice: Crooked Casino</vt:lpstr>
      <vt:lpstr>Practice: Crooked Casino</vt:lpstr>
      <vt:lpstr>Practice: Crooked Casino</vt:lpstr>
      <vt:lpstr>Types of Estimation</vt:lpstr>
      <vt:lpstr>PowerPoint Presentation</vt:lpstr>
      <vt:lpstr>Confidence Interval for x ̅</vt:lpstr>
      <vt:lpstr>Confidence Interval for p ̂</vt:lpstr>
      <vt:lpstr>Example</vt:lpstr>
      <vt:lpstr>Example: 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165</cp:revision>
  <dcterms:created xsi:type="dcterms:W3CDTF">2023-08-21T21:11:45Z</dcterms:created>
  <dcterms:modified xsi:type="dcterms:W3CDTF">2024-03-01T16:49:51Z</dcterms:modified>
</cp:coreProperties>
</file>