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5" r:id="rId3"/>
    <p:sldId id="257" r:id="rId4"/>
    <p:sldId id="261" r:id="rId5"/>
    <p:sldId id="259" r:id="rId6"/>
    <p:sldId id="262" r:id="rId7"/>
    <p:sldId id="265" r:id="rId8"/>
    <p:sldId id="270" r:id="rId9"/>
    <p:sldId id="268" r:id="rId10"/>
    <p:sldId id="280" r:id="rId11"/>
    <p:sldId id="283" r:id="rId12"/>
    <p:sldId id="267" r:id="rId13"/>
    <p:sldId id="269" r:id="rId14"/>
    <p:sldId id="275" r:id="rId15"/>
    <p:sldId id="276" r:id="rId16"/>
    <p:sldId id="277" r:id="rId17"/>
    <p:sldId id="286" r:id="rId18"/>
    <p:sldId id="288" r:id="rId19"/>
    <p:sldId id="279" r:id="rId20"/>
    <p:sldId id="281" r:id="rId21"/>
    <p:sldId id="284"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7EA2F-9E63-4866-8ADB-4C7590AC989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99FDC2B-D125-4B51-8A0B-6775C08BC1E3}">
      <dgm:prSet/>
      <dgm:spPr/>
      <dgm:t>
        <a:bodyPr/>
        <a:lstStyle/>
        <a:p>
          <a:pPr>
            <a:lnSpc>
              <a:spcPct val="100000"/>
            </a:lnSpc>
          </a:pPr>
          <a:r>
            <a:rPr lang="en-US" b="1"/>
            <a:t>Data - </a:t>
          </a:r>
          <a:r>
            <a:rPr lang="en-US"/>
            <a:t> a collection of observations/measurements on a set of variables - typically represented as  a table.</a:t>
          </a:r>
        </a:p>
      </dgm:t>
    </dgm:pt>
    <dgm:pt modelId="{5D9B9187-6812-4442-BDD3-37084806E916}" type="parTrans" cxnId="{E0133A49-356E-49AD-AB37-6B6D40B56D2E}">
      <dgm:prSet/>
      <dgm:spPr/>
      <dgm:t>
        <a:bodyPr/>
        <a:lstStyle/>
        <a:p>
          <a:endParaRPr lang="en-US"/>
        </a:p>
      </dgm:t>
    </dgm:pt>
    <dgm:pt modelId="{35F858CF-D367-4A71-8196-59099AA49C88}" type="sibTrans" cxnId="{E0133A49-356E-49AD-AB37-6B6D40B56D2E}">
      <dgm:prSet/>
      <dgm:spPr/>
      <dgm:t>
        <a:bodyPr/>
        <a:lstStyle/>
        <a:p>
          <a:endParaRPr lang="en-US"/>
        </a:p>
      </dgm:t>
    </dgm:pt>
    <dgm:pt modelId="{5B6C2204-A1BD-495C-8582-0BA85FFC7E10}">
      <dgm:prSet/>
      <dgm:spPr/>
      <dgm:t>
        <a:bodyPr/>
        <a:lstStyle/>
        <a:p>
          <a:pPr>
            <a:lnSpc>
              <a:spcPct val="100000"/>
            </a:lnSpc>
          </a:pPr>
          <a:r>
            <a:rPr lang="en-US" b="1"/>
            <a:t>Observation </a:t>
          </a:r>
          <a:r>
            <a:rPr lang="en-US"/>
            <a:t>– the fundamental unit of data – typically observations are rows of a data table</a:t>
          </a:r>
        </a:p>
      </dgm:t>
    </dgm:pt>
    <dgm:pt modelId="{0F6AF99E-A241-4277-A7E3-2EA6D8450A86}" type="parTrans" cxnId="{DF141A6D-76FC-40B9-AAF6-ABB776ADA8BF}">
      <dgm:prSet/>
      <dgm:spPr/>
      <dgm:t>
        <a:bodyPr/>
        <a:lstStyle/>
        <a:p>
          <a:endParaRPr lang="en-US"/>
        </a:p>
      </dgm:t>
    </dgm:pt>
    <dgm:pt modelId="{06933D79-E48C-40DE-9B56-F5CDF07D140D}" type="sibTrans" cxnId="{DF141A6D-76FC-40B9-AAF6-ABB776ADA8BF}">
      <dgm:prSet/>
      <dgm:spPr/>
      <dgm:t>
        <a:bodyPr/>
        <a:lstStyle/>
        <a:p>
          <a:endParaRPr lang="en-US"/>
        </a:p>
      </dgm:t>
    </dgm:pt>
    <dgm:pt modelId="{38F06077-7F5D-497A-94A5-BA46444552D6}">
      <dgm:prSet/>
      <dgm:spPr/>
      <dgm:t>
        <a:bodyPr/>
        <a:lstStyle/>
        <a:p>
          <a:pPr>
            <a:lnSpc>
              <a:spcPct val="100000"/>
            </a:lnSpc>
          </a:pPr>
          <a:r>
            <a:rPr lang="en-US" b="1"/>
            <a:t>Variables </a:t>
          </a:r>
          <a:r>
            <a:rPr lang="en-US"/>
            <a:t>– characteristics of an observation – typically variables are the columns of a data table </a:t>
          </a:r>
        </a:p>
      </dgm:t>
    </dgm:pt>
    <dgm:pt modelId="{97B693BE-5499-4F26-A4DE-56EB1A8B61B8}" type="parTrans" cxnId="{8BD547BD-D283-4ADB-9112-C0127E4E5A5F}">
      <dgm:prSet/>
      <dgm:spPr/>
      <dgm:t>
        <a:bodyPr/>
        <a:lstStyle/>
        <a:p>
          <a:endParaRPr lang="en-US"/>
        </a:p>
      </dgm:t>
    </dgm:pt>
    <dgm:pt modelId="{C9043F50-51CF-482F-ABAC-42C061933690}" type="sibTrans" cxnId="{8BD547BD-D283-4ADB-9112-C0127E4E5A5F}">
      <dgm:prSet/>
      <dgm:spPr/>
      <dgm:t>
        <a:bodyPr/>
        <a:lstStyle/>
        <a:p>
          <a:endParaRPr lang="en-US"/>
        </a:p>
      </dgm:t>
    </dgm:pt>
    <dgm:pt modelId="{11E3FD73-11CC-43B1-B3A0-0211145C5B9E}" type="pres">
      <dgm:prSet presAssocID="{28C7EA2F-9E63-4866-8ADB-4C7590AC9890}" presName="root" presStyleCnt="0">
        <dgm:presLayoutVars>
          <dgm:dir/>
          <dgm:resizeHandles val="exact"/>
        </dgm:presLayoutVars>
      </dgm:prSet>
      <dgm:spPr/>
    </dgm:pt>
    <dgm:pt modelId="{B3EA5C4D-E1FD-4538-B15B-DB6C056726F1}" type="pres">
      <dgm:prSet presAssocID="{899FDC2B-D125-4B51-8A0B-6775C08BC1E3}" presName="compNode" presStyleCnt="0"/>
      <dgm:spPr/>
    </dgm:pt>
    <dgm:pt modelId="{CDD0BCED-D09F-428F-9E8F-DC59C1787CD7}" type="pres">
      <dgm:prSet presAssocID="{899FDC2B-D125-4B51-8A0B-6775C08BC1E3}" presName="bgRect" presStyleLbl="bgShp" presStyleIdx="0" presStyleCnt="3"/>
      <dgm:spPr/>
    </dgm:pt>
    <dgm:pt modelId="{50EFC73B-54E6-4841-A181-4EBB2CBD550F}" type="pres">
      <dgm:prSet presAssocID="{899FDC2B-D125-4B51-8A0B-6775C08BC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ler"/>
        </a:ext>
      </dgm:extLst>
    </dgm:pt>
    <dgm:pt modelId="{575B0759-1519-4A2E-A100-374C7E01BCD5}" type="pres">
      <dgm:prSet presAssocID="{899FDC2B-D125-4B51-8A0B-6775C08BC1E3}" presName="spaceRect" presStyleCnt="0"/>
      <dgm:spPr/>
    </dgm:pt>
    <dgm:pt modelId="{A1367057-27B6-4A12-868A-6290586330D7}" type="pres">
      <dgm:prSet presAssocID="{899FDC2B-D125-4B51-8A0B-6775C08BC1E3}" presName="parTx" presStyleLbl="revTx" presStyleIdx="0" presStyleCnt="3">
        <dgm:presLayoutVars>
          <dgm:chMax val="0"/>
          <dgm:chPref val="0"/>
        </dgm:presLayoutVars>
      </dgm:prSet>
      <dgm:spPr/>
    </dgm:pt>
    <dgm:pt modelId="{EB046503-D3A2-4469-BA1E-739DC317BFDF}" type="pres">
      <dgm:prSet presAssocID="{35F858CF-D367-4A71-8196-59099AA49C88}" presName="sibTrans" presStyleCnt="0"/>
      <dgm:spPr/>
    </dgm:pt>
    <dgm:pt modelId="{76F638DE-674F-40F1-B32D-FF7AC1AD40F7}" type="pres">
      <dgm:prSet presAssocID="{5B6C2204-A1BD-495C-8582-0BA85FFC7E10}" presName="compNode" presStyleCnt="0"/>
      <dgm:spPr/>
    </dgm:pt>
    <dgm:pt modelId="{911B545B-8700-4D8C-A4E8-C122F76531FA}" type="pres">
      <dgm:prSet presAssocID="{5B6C2204-A1BD-495C-8582-0BA85FFC7E10}" presName="bgRect" presStyleLbl="bgShp" presStyleIdx="1" presStyleCnt="3"/>
      <dgm:spPr/>
    </dgm:pt>
    <dgm:pt modelId="{C495C3A7-F6BB-40B2-92C0-401310511BD3}" type="pres">
      <dgm:prSet presAssocID="{5B6C2204-A1BD-495C-8582-0BA85FFC7E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65DA4B91-7F16-41EA-816D-B18765ED122E}" type="pres">
      <dgm:prSet presAssocID="{5B6C2204-A1BD-495C-8582-0BA85FFC7E10}" presName="spaceRect" presStyleCnt="0"/>
      <dgm:spPr/>
    </dgm:pt>
    <dgm:pt modelId="{689BF73F-F0F5-48BD-98DA-A2D9322E961B}" type="pres">
      <dgm:prSet presAssocID="{5B6C2204-A1BD-495C-8582-0BA85FFC7E10}" presName="parTx" presStyleLbl="revTx" presStyleIdx="1" presStyleCnt="3">
        <dgm:presLayoutVars>
          <dgm:chMax val="0"/>
          <dgm:chPref val="0"/>
        </dgm:presLayoutVars>
      </dgm:prSet>
      <dgm:spPr/>
    </dgm:pt>
    <dgm:pt modelId="{D49D9CBC-3BC7-4412-BA8A-5A1CC5CB427E}" type="pres">
      <dgm:prSet presAssocID="{06933D79-E48C-40DE-9B56-F5CDF07D140D}" presName="sibTrans" presStyleCnt="0"/>
      <dgm:spPr/>
    </dgm:pt>
    <dgm:pt modelId="{87B4AE54-D64E-44D7-A9F5-2A6B45D8824A}" type="pres">
      <dgm:prSet presAssocID="{38F06077-7F5D-497A-94A5-BA46444552D6}" presName="compNode" presStyleCnt="0"/>
      <dgm:spPr/>
    </dgm:pt>
    <dgm:pt modelId="{C24907FE-2E5C-4B7C-91FE-DAD10386C4D1}" type="pres">
      <dgm:prSet presAssocID="{38F06077-7F5D-497A-94A5-BA46444552D6}" presName="bgRect" presStyleLbl="bgShp" presStyleIdx="2" presStyleCnt="3"/>
      <dgm:spPr/>
    </dgm:pt>
    <dgm:pt modelId="{911C3ABD-F815-4BD6-B5D2-590B6259B183}" type="pres">
      <dgm:prSet presAssocID="{38F06077-7F5D-497A-94A5-BA46444552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724D60D6-6221-4A02-AA08-FCEB22954AB8}" type="pres">
      <dgm:prSet presAssocID="{38F06077-7F5D-497A-94A5-BA46444552D6}" presName="spaceRect" presStyleCnt="0"/>
      <dgm:spPr/>
    </dgm:pt>
    <dgm:pt modelId="{72FAA7D3-E837-432C-87DB-F5B80E7E0DD1}" type="pres">
      <dgm:prSet presAssocID="{38F06077-7F5D-497A-94A5-BA46444552D6}" presName="parTx" presStyleLbl="revTx" presStyleIdx="2" presStyleCnt="3">
        <dgm:presLayoutVars>
          <dgm:chMax val="0"/>
          <dgm:chPref val="0"/>
        </dgm:presLayoutVars>
      </dgm:prSet>
      <dgm:spPr/>
    </dgm:pt>
  </dgm:ptLst>
  <dgm:cxnLst>
    <dgm:cxn modelId="{D1949A1D-A638-4AF7-A441-1AD78F2CE78E}" type="presOf" srcId="{5B6C2204-A1BD-495C-8582-0BA85FFC7E10}" destId="{689BF73F-F0F5-48BD-98DA-A2D9322E961B}" srcOrd="0" destOrd="0" presId="urn:microsoft.com/office/officeart/2018/2/layout/IconVerticalSolidList"/>
    <dgm:cxn modelId="{E0133A49-356E-49AD-AB37-6B6D40B56D2E}" srcId="{28C7EA2F-9E63-4866-8ADB-4C7590AC9890}" destId="{899FDC2B-D125-4B51-8A0B-6775C08BC1E3}" srcOrd="0" destOrd="0" parTransId="{5D9B9187-6812-4442-BDD3-37084806E916}" sibTransId="{35F858CF-D367-4A71-8196-59099AA49C88}"/>
    <dgm:cxn modelId="{DF141A6D-76FC-40B9-AAF6-ABB776ADA8BF}" srcId="{28C7EA2F-9E63-4866-8ADB-4C7590AC9890}" destId="{5B6C2204-A1BD-495C-8582-0BA85FFC7E10}" srcOrd="1" destOrd="0" parTransId="{0F6AF99E-A241-4277-A7E3-2EA6D8450A86}" sibTransId="{06933D79-E48C-40DE-9B56-F5CDF07D140D}"/>
    <dgm:cxn modelId="{252DD799-2BAA-4C9D-BBD0-2B88436277D4}" type="presOf" srcId="{28C7EA2F-9E63-4866-8ADB-4C7590AC9890}" destId="{11E3FD73-11CC-43B1-B3A0-0211145C5B9E}" srcOrd="0" destOrd="0" presId="urn:microsoft.com/office/officeart/2018/2/layout/IconVerticalSolidList"/>
    <dgm:cxn modelId="{8BD547BD-D283-4ADB-9112-C0127E4E5A5F}" srcId="{28C7EA2F-9E63-4866-8ADB-4C7590AC9890}" destId="{38F06077-7F5D-497A-94A5-BA46444552D6}" srcOrd="2" destOrd="0" parTransId="{97B693BE-5499-4F26-A4DE-56EB1A8B61B8}" sibTransId="{C9043F50-51CF-482F-ABAC-42C061933690}"/>
    <dgm:cxn modelId="{6EF646D4-67B7-4782-818A-4B4930C8B6C1}" type="presOf" srcId="{38F06077-7F5D-497A-94A5-BA46444552D6}" destId="{72FAA7D3-E837-432C-87DB-F5B80E7E0DD1}" srcOrd="0" destOrd="0" presId="urn:microsoft.com/office/officeart/2018/2/layout/IconVerticalSolidList"/>
    <dgm:cxn modelId="{1757EBF6-821F-436D-916B-CCD0338AFF9B}" type="presOf" srcId="{899FDC2B-D125-4B51-8A0B-6775C08BC1E3}" destId="{A1367057-27B6-4A12-868A-6290586330D7}" srcOrd="0" destOrd="0" presId="urn:microsoft.com/office/officeart/2018/2/layout/IconVerticalSolidList"/>
    <dgm:cxn modelId="{E30626C0-B212-4BFC-90BE-CD0D4B78FDA4}" type="presParOf" srcId="{11E3FD73-11CC-43B1-B3A0-0211145C5B9E}" destId="{B3EA5C4D-E1FD-4538-B15B-DB6C056726F1}" srcOrd="0" destOrd="0" presId="urn:microsoft.com/office/officeart/2018/2/layout/IconVerticalSolidList"/>
    <dgm:cxn modelId="{034A65F7-C06E-4AB9-8140-7DC389D8637E}" type="presParOf" srcId="{B3EA5C4D-E1FD-4538-B15B-DB6C056726F1}" destId="{CDD0BCED-D09F-428F-9E8F-DC59C1787CD7}" srcOrd="0" destOrd="0" presId="urn:microsoft.com/office/officeart/2018/2/layout/IconVerticalSolidList"/>
    <dgm:cxn modelId="{5B999CE8-E5F9-4C0D-BE2D-772EB005163E}" type="presParOf" srcId="{B3EA5C4D-E1FD-4538-B15B-DB6C056726F1}" destId="{50EFC73B-54E6-4841-A181-4EBB2CBD550F}" srcOrd="1" destOrd="0" presId="urn:microsoft.com/office/officeart/2018/2/layout/IconVerticalSolidList"/>
    <dgm:cxn modelId="{E7E4B640-C344-4138-82BD-9E24A93836EC}" type="presParOf" srcId="{B3EA5C4D-E1FD-4538-B15B-DB6C056726F1}" destId="{575B0759-1519-4A2E-A100-374C7E01BCD5}" srcOrd="2" destOrd="0" presId="urn:microsoft.com/office/officeart/2018/2/layout/IconVerticalSolidList"/>
    <dgm:cxn modelId="{C2E288E0-3C4B-4007-9C80-B349FAA20B3E}" type="presParOf" srcId="{B3EA5C4D-E1FD-4538-B15B-DB6C056726F1}" destId="{A1367057-27B6-4A12-868A-6290586330D7}" srcOrd="3" destOrd="0" presId="urn:microsoft.com/office/officeart/2018/2/layout/IconVerticalSolidList"/>
    <dgm:cxn modelId="{18E2C43A-DFFB-442E-B9B7-F35F32E16EFF}" type="presParOf" srcId="{11E3FD73-11CC-43B1-B3A0-0211145C5B9E}" destId="{EB046503-D3A2-4469-BA1E-739DC317BFDF}" srcOrd="1" destOrd="0" presId="urn:microsoft.com/office/officeart/2018/2/layout/IconVerticalSolidList"/>
    <dgm:cxn modelId="{EA4BDEA3-FF14-4EF0-A71D-945FC263A001}" type="presParOf" srcId="{11E3FD73-11CC-43B1-B3A0-0211145C5B9E}" destId="{76F638DE-674F-40F1-B32D-FF7AC1AD40F7}" srcOrd="2" destOrd="0" presId="urn:microsoft.com/office/officeart/2018/2/layout/IconVerticalSolidList"/>
    <dgm:cxn modelId="{79A44BFD-480B-4728-8615-E9EB25176D98}" type="presParOf" srcId="{76F638DE-674F-40F1-B32D-FF7AC1AD40F7}" destId="{911B545B-8700-4D8C-A4E8-C122F76531FA}" srcOrd="0" destOrd="0" presId="urn:microsoft.com/office/officeart/2018/2/layout/IconVerticalSolidList"/>
    <dgm:cxn modelId="{078D7E8E-25BD-4475-905A-DAFB5315078E}" type="presParOf" srcId="{76F638DE-674F-40F1-B32D-FF7AC1AD40F7}" destId="{C495C3A7-F6BB-40B2-92C0-401310511BD3}" srcOrd="1" destOrd="0" presId="urn:microsoft.com/office/officeart/2018/2/layout/IconVerticalSolidList"/>
    <dgm:cxn modelId="{F4365F3B-12C5-4486-8741-1724DF9AFC69}" type="presParOf" srcId="{76F638DE-674F-40F1-B32D-FF7AC1AD40F7}" destId="{65DA4B91-7F16-41EA-816D-B18765ED122E}" srcOrd="2" destOrd="0" presId="urn:microsoft.com/office/officeart/2018/2/layout/IconVerticalSolidList"/>
    <dgm:cxn modelId="{632D1CF3-46D3-4B98-A7F4-B19B66F11F1F}" type="presParOf" srcId="{76F638DE-674F-40F1-B32D-FF7AC1AD40F7}" destId="{689BF73F-F0F5-48BD-98DA-A2D9322E961B}" srcOrd="3" destOrd="0" presId="urn:microsoft.com/office/officeart/2018/2/layout/IconVerticalSolidList"/>
    <dgm:cxn modelId="{2BA06EE3-AE96-4A81-90F5-E5BB65199BB0}" type="presParOf" srcId="{11E3FD73-11CC-43B1-B3A0-0211145C5B9E}" destId="{D49D9CBC-3BC7-4412-BA8A-5A1CC5CB427E}" srcOrd="3" destOrd="0" presId="urn:microsoft.com/office/officeart/2018/2/layout/IconVerticalSolidList"/>
    <dgm:cxn modelId="{6854EC05-9B9E-4ABB-A1F7-2E39E66308F1}" type="presParOf" srcId="{11E3FD73-11CC-43B1-B3A0-0211145C5B9E}" destId="{87B4AE54-D64E-44D7-A9F5-2A6B45D8824A}" srcOrd="4" destOrd="0" presId="urn:microsoft.com/office/officeart/2018/2/layout/IconVerticalSolidList"/>
    <dgm:cxn modelId="{EA63BEBC-652D-4B25-BD3B-D9D92C501488}" type="presParOf" srcId="{87B4AE54-D64E-44D7-A9F5-2A6B45D8824A}" destId="{C24907FE-2E5C-4B7C-91FE-DAD10386C4D1}" srcOrd="0" destOrd="0" presId="urn:microsoft.com/office/officeart/2018/2/layout/IconVerticalSolidList"/>
    <dgm:cxn modelId="{CDD664B3-2A25-4691-AEE6-5F607EB4AAB5}" type="presParOf" srcId="{87B4AE54-D64E-44D7-A9F5-2A6B45D8824A}" destId="{911C3ABD-F815-4BD6-B5D2-590B6259B183}" srcOrd="1" destOrd="0" presId="urn:microsoft.com/office/officeart/2018/2/layout/IconVerticalSolidList"/>
    <dgm:cxn modelId="{715B8EEF-8C75-4331-A174-678A54ED7B84}" type="presParOf" srcId="{87B4AE54-D64E-44D7-A9F5-2A6B45D8824A}" destId="{724D60D6-6221-4A02-AA08-FCEB22954AB8}" srcOrd="2" destOrd="0" presId="urn:microsoft.com/office/officeart/2018/2/layout/IconVerticalSolidList"/>
    <dgm:cxn modelId="{FFACEF86-705A-4477-9308-ED733BBCFE8A}" type="presParOf" srcId="{87B4AE54-D64E-44D7-A9F5-2A6B45D8824A}" destId="{72FAA7D3-E837-432C-87DB-F5B80E7E0D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0BCED-D09F-428F-9E8F-DC59C1787CD7}">
      <dsp:nvSpPr>
        <dsp:cNvPr id="0" name=""/>
        <dsp:cNvSpPr/>
      </dsp:nvSpPr>
      <dsp:spPr>
        <a:xfrm>
          <a:off x="0" y="618"/>
          <a:ext cx="10634807" cy="14468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EFC73B-54E6-4841-A181-4EBB2CBD550F}">
      <dsp:nvSpPr>
        <dsp:cNvPr id="0" name=""/>
        <dsp:cNvSpPr/>
      </dsp:nvSpPr>
      <dsp:spPr>
        <a:xfrm>
          <a:off x="437678" y="326163"/>
          <a:ext cx="795778" cy="795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67057-27B6-4A12-868A-6290586330D7}">
      <dsp:nvSpPr>
        <dsp:cNvPr id="0" name=""/>
        <dsp:cNvSpPr/>
      </dsp:nvSpPr>
      <dsp:spPr>
        <a:xfrm>
          <a:off x="1671134" y="618"/>
          <a:ext cx="8963672" cy="1446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27" tIns="153127" rIns="153127" bIns="153127" numCol="1" spcCol="1270" anchor="ctr" anchorCtr="0">
          <a:noAutofit/>
        </a:bodyPr>
        <a:lstStyle/>
        <a:p>
          <a:pPr marL="0" lvl="0" indent="0" algn="l" defTabSz="1111250">
            <a:lnSpc>
              <a:spcPct val="100000"/>
            </a:lnSpc>
            <a:spcBef>
              <a:spcPct val="0"/>
            </a:spcBef>
            <a:spcAft>
              <a:spcPct val="35000"/>
            </a:spcAft>
            <a:buNone/>
          </a:pPr>
          <a:r>
            <a:rPr lang="en-US" sz="2500" b="1" kern="1200"/>
            <a:t>Data - </a:t>
          </a:r>
          <a:r>
            <a:rPr lang="en-US" sz="2500" kern="1200"/>
            <a:t> a collection of observations/measurements on a set of variables - typically represented as  a table.</a:t>
          </a:r>
        </a:p>
      </dsp:txBody>
      <dsp:txXfrm>
        <a:off x="1671134" y="618"/>
        <a:ext cx="8963672" cy="1446869"/>
      </dsp:txXfrm>
    </dsp:sp>
    <dsp:sp modelId="{911B545B-8700-4D8C-A4E8-C122F76531FA}">
      <dsp:nvSpPr>
        <dsp:cNvPr id="0" name=""/>
        <dsp:cNvSpPr/>
      </dsp:nvSpPr>
      <dsp:spPr>
        <a:xfrm>
          <a:off x="0" y="1809205"/>
          <a:ext cx="10634807" cy="14468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5C3A7-F6BB-40B2-92C0-401310511BD3}">
      <dsp:nvSpPr>
        <dsp:cNvPr id="0" name=""/>
        <dsp:cNvSpPr/>
      </dsp:nvSpPr>
      <dsp:spPr>
        <a:xfrm>
          <a:off x="437678" y="2134750"/>
          <a:ext cx="795778" cy="795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9BF73F-F0F5-48BD-98DA-A2D9322E961B}">
      <dsp:nvSpPr>
        <dsp:cNvPr id="0" name=""/>
        <dsp:cNvSpPr/>
      </dsp:nvSpPr>
      <dsp:spPr>
        <a:xfrm>
          <a:off x="1671134" y="1809205"/>
          <a:ext cx="8963672" cy="1446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27" tIns="153127" rIns="153127" bIns="153127" numCol="1" spcCol="1270" anchor="ctr" anchorCtr="0">
          <a:noAutofit/>
        </a:bodyPr>
        <a:lstStyle/>
        <a:p>
          <a:pPr marL="0" lvl="0" indent="0" algn="l" defTabSz="1111250">
            <a:lnSpc>
              <a:spcPct val="100000"/>
            </a:lnSpc>
            <a:spcBef>
              <a:spcPct val="0"/>
            </a:spcBef>
            <a:spcAft>
              <a:spcPct val="35000"/>
            </a:spcAft>
            <a:buNone/>
          </a:pPr>
          <a:r>
            <a:rPr lang="en-US" sz="2500" b="1" kern="1200"/>
            <a:t>Observation </a:t>
          </a:r>
          <a:r>
            <a:rPr lang="en-US" sz="2500" kern="1200"/>
            <a:t>– the fundamental unit of data – typically observations are rows of a data table</a:t>
          </a:r>
        </a:p>
      </dsp:txBody>
      <dsp:txXfrm>
        <a:off x="1671134" y="1809205"/>
        <a:ext cx="8963672" cy="1446869"/>
      </dsp:txXfrm>
    </dsp:sp>
    <dsp:sp modelId="{C24907FE-2E5C-4B7C-91FE-DAD10386C4D1}">
      <dsp:nvSpPr>
        <dsp:cNvPr id="0" name=""/>
        <dsp:cNvSpPr/>
      </dsp:nvSpPr>
      <dsp:spPr>
        <a:xfrm>
          <a:off x="0" y="3617792"/>
          <a:ext cx="10634807" cy="14468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1C3ABD-F815-4BD6-B5D2-590B6259B183}">
      <dsp:nvSpPr>
        <dsp:cNvPr id="0" name=""/>
        <dsp:cNvSpPr/>
      </dsp:nvSpPr>
      <dsp:spPr>
        <a:xfrm>
          <a:off x="437678" y="3943337"/>
          <a:ext cx="795778" cy="795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FAA7D3-E837-432C-87DB-F5B80E7E0DD1}">
      <dsp:nvSpPr>
        <dsp:cNvPr id="0" name=""/>
        <dsp:cNvSpPr/>
      </dsp:nvSpPr>
      <dsp:spPr>
        <a:xfrm>
          <a:off x="1671134" y="3617792"/>
          <a:ext cx="8963672" cy="1446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27" tIns="153127" rIns="153127" bIns="153127" numCol="1" spcCol="1270" anchor="ctr" anchorCtr="0">
          <a:noAutofit/>
        </a:bodyPr>
        <a:lstStyle/>
        <a:p>
          <a:pPr marL="0" lvl="0" indent="0" algn="l" defTabSz="1111250">
            <a:lnSpc>
              <a:spcPct val="100000"/>
            </a:lnSpc>
            <a:spcBef>
              <a:spcPct val="0"/>
            </a:spcBef>
            <a:spcAft>
              <a:spcPct val="35000"/>
            </a:spcAft>
            <a:buNone/>
          </a:pPr>
          <a:r>
            <a:rPr lang="en-US" sz="2500" b="1" kern="1200"/>
            <a:t>Variables </a:t>
          </a:r>
          <a:r>
            <a:rPr lang="en-US" sz="2500" kern="1200"/>
            <a:t>– characteristics of an observation – typically variables are the columns of a data table </a:t>
          </a:r>
        </a:p>
      </dsp:txBody>
      <dsp:txXfrm>
        <a:off x="1671134" y="3617792"/>
        <a:ext cx="8963672" cy="14468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2AEC-D126-75F1-4591-66E5E6539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54335E-54C9-CDB2-09C6-778C8CB209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F7F489-F533-A061-891F-FE5F3FF08DF8}"/>
              </a:ext>
            </a:extLst>
          </p:cNvPr>
          <p:cNvSpPr>
            <a:spLocks noGrp="1"/>
          </p:cNvSpPr>
          <p:nvPr>
            <p:ph type="dt" sz="half" idx="10"/>
          </p:nvPr>
        </p:nvSpPr>
        <p:spPr/>
        <p:txBody>
          <a:bodyPr/>
          <a:lstStyle/>
          <a:p>
            <a:fld id="{D808A37A-4640-4712-9D8F-F69B6FC23B38}" type="datetimeFigureOut">
              <a:rPr lang="en-US" smtClean="0"/>
              <a:t>8/21/2023</a:t>
            </a:fld>
            <a:endParaRPr lang="en-US"/>
          </a:p>
        </p:txBody>
      </p:sp>
      <p:sp>
        <p:nvSpPr>
          <p:cNvPr id="5" name="Footer Placeholder 4">
            <a:extLst>
              <a:ext uri="{FF2B5EF4-FFF2-40B4-BE49-F238E27FC236}">
                <a16:creationId xmlns:a16="http://schemas.microsoft.com/office/drawing/2014/main" id="{929F6374-D954-540E-BDFC-73AD70545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DDBC2-D637-1C66-343D-591105C2D3C9}"/>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150577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7EF63-C4C5-8C1E-1A65-834D5D693E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21340C-48C2-D62E-C542-A6F07C22B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586B5-1A53-31A1-F6B8-2D50F64498B2}"/>
              </a:ext>
            </a:extLst>
          </p:cNvPr>
          <p:cNvSpPr>
            <a:spLocks noGrp="1"/>
          </p:cNvSpPr>
          <p:nvPr>
            <p:ph type="dt" sz="half" idx="10"/>
          </p:nvPr>
        </p:nvSpPr>
        <p:spPr/>
        <p:txBody>
          <a:bodyPr/>
          <a:lstStyle/>
          <a:p>
            <a:fld id="{D808A37A-4640-4712-9D8F-F69B6FC23B38}" type="datetimeFigureOut">
              <a:rPr lang="en-US" smtClean="0"/>
              <a:t>8/21/2023</a:t>
            </a:fld>
            <a:endParaRPr lang="en-US"/>
          </a:p>
        </p:txBody>
      </p:sp>
      <p:sp>
        <p:nvSpPr>
          <p:cNvPr id="5" name="Footer Placeholder 4">
            <a:extLst>
              <a:ext uri="{FF2B5EF4-FFF2-40B4-BE49-F238E27FC236}">
                <a16:creationId xmlns:a16="http://schemas.microsoft.com/office/drawing/2014/main" id="{60CBE9CD-648D-0786-DD20-71D8F4E24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7C561-87A1-88E2-84E7-BDA454A98936}"/>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40093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AEBA9-8469-8FD8-744A-D24FFA439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9F2C0C-C4A2-56EE-3916-6958B0827E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DC466-B185-3DCB-9A24-3B76F92F6967}"/>
              </a:ext>
            </a:extLst>
          </p:cNvPr>
          <p:cNvSpPr>
            <a:spLocks noGrp="1"/>
          </p:cNvSpPr>
          <p:nvPr>
            <p:ph type="dt" sz="half" idx="10"/>
          </p:nvPr>
        </p:nvSpPr>
        <p:spPr/>
        <p:txBody>
          <a:bodyPr/>
          <a:lstStyle/>
          <a:p>
            <a:fld id="{D808A37A-4640-4712-9D8F-F69B6FC23B38}" type="datetimeFigureOut">
              <a:rPr lang="en-US" smtClean="0"/>
              <a:t>8/21/2023</a:t>
            </a:fld>
            <a:endParaRPr lang="en-US"/>
          </a:p>
        </p:txBody>
      </p:sp>
      <p:sp>
        <p:nvSpPr>
          <p:cNvPr id="5" name="Footer Placeholder 4">
            <a:extLst>
              <a:ext uri="{FF2B5EF4-FFF2-40B4-BE49-F238E27FC236}">
                <a16:creationId xmlns:a16="http://schemas.microsoft.com/office/drawing/2014/main" id="{51EA2B3A-EC4C-ACBF-DC33-73A618EEA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324EF-E464-DADF-723B-95486C60A3A8}"/>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122748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7ED3-BDA9-BA09-FA99-4F1C590C9E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1722C-78AE-8B75-A417-AD306AF90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52611-038E-8E21-CC01-D37BAA9E7C43}"/>
              </a:ext>
            </a:extLst>
          </p:cNvPr>
          <p:cNvSpPr>
            <a:spLocks noGrp="1"/>
          </p:cNvSpPr>
          <p:nvPr>
            <p:ph type="dt" sz="half" idx="10"/>
          </p:nvPr>
        </p:nvSpPr>
        <p:spPr/>
        <p:txBody>
          <a:bodyPr/>
          <a:lstStyle/>
          <a:p>
            <a:fld id="{D808A37A-4640-4712-9D8F-F69B6FC23B38}" type="datetimeFigureOut">
              <a:rPr lang="en-US" smtClean="0"/>
              <a:t>8/21/2023</a:t>
            </a:fld>
            <a:endParaRPr lang="en-US"/>
          </a:p>
        </p:txBody>
      </p:sp>
      <p:sp>
        <p:nvSpPr>
          <p:cNvPr id="5" name="Footer Placeholder 4">
            <a:extLst>
              <a:ext uri="{FF2B5EF4-FFF2-40B4-BE49-F238E27FC236}">
                <a16:creationId xmlns:a16="http://schemas.microsoft.com/office/drawing/2014/main" id="{745ADAC0-2ED9-91DB-9D11-63683A043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51F52-60BB-EF6D-4944-F11D65ABB6A6}"/>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161212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4A41-7704-22FE-73B6-F675179EB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579F4B-FCEB-7C21-03C8-79A24299C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D3D4EE-2290-6673-46F5-87862886EE81}"/>
              </a:ext>
            </a:extLst>
          </p:cNvPr>
          <p:cNvSpPr>
            <a:spLocks noGrp="1"/>
          </p:cNvSpPr>
          <p:nvPr>
            <p:ph type="dt" sz="half" idx="10"/>
          </p:nvPr>
        </p:nvSpPr>
        <p:spPr/>
        <p:txBody>
          <a:bodyPr/>
          <a:lstStyle/>
          <a:p>
            <a:fld id="{D808A37A-4640-4712-9D8F-F69B6FC23B38}" type="datetimeFigureOut">
              <a:rPr lang="en-US" smtClean="0"/>
              <a:t>8/21/2023</a:t>
            </a:fld>
            <a:endParaRPr lang="en-US"/>
          </a:p>
        </p:txBody>
      </p:sp>
      <p:sp>
        <p:nvSpPr>
          <p:cNvPr id="5" name="Footer Placeholder 4">
            <a:extLst>
              <a:ext uri="{FF2B5EF4-FFF2-40B4-BE49-F238E27FC236}">
                <a16:creationId xmlns:a16="http://schemas.microsoft.com/office/drawing/2014/main" id="{792181FF-02D0-7039-14FC-A2A885440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64415-6B3E-328E-22A4-BB1E14223955}"/>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216181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7B23-1543-E493-3984-32EE999EF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6853E-5E81-C882-DB30-41A557D468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B7641-ED2B-360E-47F5-1028121771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9C21EE-65BE-0D93-73A7-738448075FA5}"/>
              </a:ext>
            </a:extLst>
          </p:cNvPr>
          <p:cNvSpPr>
            <a:spLocks noGrp="1"/>
          </p:cNvSpPr>
          <p:nvPr>
            <p:ph type="dt" sz="half" idx="10"/>
          </p:nvPr>
        </p:nvSpPr>
        <p:spPr/>
        <p:txBody>
          <a:bodyPr/>
          <a:lstStyle/>
          <a:p>
            <a:fld id="{D808A37A-4640-4712-9D8F-F69B6FC23B38}" type="datetimeFigureOut">
              <a:rPr lang="en-US" smtClean="0"/>
              <a:t>8/21/2023</a:t>
            </a:fld>
            <a:endParaRPr lang="en-US"/>
          </a:p>
        </p:txBody>
      </p:sp>
      <p:sp>
        <p:nvSpPr>
          <p:cNvPr id="6" name="Footer Placeholder 5">
            <a:extLst>
              <a:ext uri="{FF2B5EF4-FFF2-40B4-BE49-F238E27FC236}">
                <a16:creationId xmlns:a16="http://schemas.microsoft.com/office/drawing/2014/main" id="{326A8519-92FA-EA6D-BB38-269D944DA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FFBD1-3F16-44F5-3D1E-B09385A0BFC4}"/>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221975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53E5-4088-64AF-78C7-4E230B9591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D13838-31FC-BBF4-78BA-6237CC299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26062-7E54-FAC7-5F2A-31839477A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5F79B3-6ADA-CE64-5DA4-3C421C0E2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72CE9A-F8B0-5FAC-7EC5-097CC8A06F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058E29-ECD1-3D59-29CF-D8B39AC56FF3}"/>
              </a:ext>
            </a:extLst>
          </p:cNvPr>
          <p:cNvSpPr>
            <a:spLocks noGrp="1"/>
          </p:cNvSpPr>
          <p:nvPr>
            <p:ph type="dt" sz="half" idx="10"/>
          </p:nvPr>
        </p:nvSpPr>
        <p:spPr/>
        <p:txBody>
          <a:bodyPr/>
          <a:lstStyle/>
          <a:p>
            <a:fld id="{D808A37A-4640-4712-9D8F-F69B6FC23B38}" type="datetimeFigureOut">
              <a:rPr lang="en-US" smtClean="0"/>
              <a:t>8/21/2023</a:t>
            </a:fld>
            <a:endParaRPr lang="en-US"/>
          </a:p>
        </p:txBody>
      </p:sp>
      <p:sp>
        <p:nvSpPr>
          <p:cNvPr id="8" name="Footer Placeholder 7">
            <a:extLst>
              <a:ext uri="{FF2B5EF4-FFF2-40B4-BE49-F238E27FC236}">
                <a16:creationId xmlns:a16="http://schemas.microsoft.com/office/drawing/2014/main" id="{136E4E9C-CF84-C035-5466-D6C6266778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89BA54-2312-2AA4-7B79-0787210CB667}"/>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322678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E39A-0B4F-648E-C050-04C5A14136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0FD6B1-BF50-D4AB-B204-8FB70CEE84E8}"/>
              </a:ext>
            </a:extLst>
          </p:cNvPr>
          <p:cNvSpPr>
            <a:spLocks noGrp="1"/>
          </p:cNvSpPr>
          <p:nvPr>
            <p:ph type="dt" sz="half" idx="10"/>
          </p:nvPr>
        </p:nvSpPr>
        <p:spPr/>
        <p:txBody>
          <a:bodyPr/>
          <a:lstStyle/>
          <a:p>
            <a:fld id="{D808A37A-4640-4712-9D8F-F69B6FC23B38}" type="datetimeFigureOut">
              <a:rPr lang="en-US" smtClean="0"/>
              <a:t>8/21/2023</a:t>
            </a:fld>
            <a:endParaRPr lang="en-US"/>
          </a:p>
        </p:txBody>
      </p:sp>
      <p:sp>
        <p:nvSpPr>
          <p:cNvPr id="4" name="Footer Placeholder 3">
            <a:extLst>
              <a:ext uri="{FF2B5EF4-FFF2-40B4-BE49-F238E27FC236}">
                <a16:creationId xmlns:a16="http://schemas.microsoft.com/office/drawing/2014/main" id="{40346ACA-5DA6-3BAC-5326-17485DFB3E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3B3554-3BAE-A09C-C15A-EF115B147BF3}"/>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51350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E16F4F-3228-886D-9B0F-01F5D6980A63}"/>
              </a:ext>
            </a:extLst>
          </p:cNvPr>
          <p:cNvSpPr>
            <a:spLocks noGrp="1"/>
          </p:cNvSpPr>
          <p:nvPr>
            <p:ph type="dt" sz="half" idx="10"/>
          </p:nvPr>
        </p:nvSpPr>
        <p:spPr/>
        <p:txBody>
          <a:bodyPr/>
          <a:lstStyle/>
          <a:p>
            <a:fld id="{D808A37A-4640-4712-9D8F-F69B6FC23B38}" type="datetimeFigureOut">
              <a:rPr lang="en-US" smtClean="0"/>
              <a:t>8/21/2023</a:t>
            </a:fld>
            <a:endParaRPr lang="en-US"/>
          </a:p>
        </p:txBody>
      </p:sp>
      <p:sp>
        <p:nvSpPr>
          <p:cNvPr id="3" name="Footer Placeholder 2">
            <a:extLst>
              <a:ext uri="{FF2B5EF4-FFF2-40B4-BE49-F238E27FC236}">
                <a16:creationId xmlns:a16="http://schemas.microsoft.com/office/drawing/2014/main" id="{FC46ACB8-EDC7-7B93-5E46-8B55ED4D9D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18D0D9-D3D2-5CCB-4FC4-14FB8397A991}"/>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7536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F962-FD11-9169-9453-1BA5EB65B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8466B-BAD7-2F75-84CF-92740E6F98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A3D627-5419-E3C0-EAD3-7A9F73271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B1F67-FCEB-5398-9D2C-AF1BF7CF5DD8}"/>
              </a:ext>
            </a:extLst>
          </p:cNvPr>
          <p:cNvSpPr>
            <a:spLocks noGrp="1"/>
          </p:cNvSpPr>
          <p:nvPr>
            <p:ph type="dt" sz="half" idx="10"/>
          </p:nvPr>
        </p:nvSpPr>
        <p:spPr/>
        <p:txBody>
          <a:bodyPr/>
          <a:lstStyle/>
          <a:p>
            <a:fld id="{D808A37A-4640-4712-9D8F-F69B6FC23B38}" type="datetimeFigureOut">
              <a:rPr lang="en-US" smtClean="0"/>
              <a:t>8/21/2023</a:t>
            </a:fld>
            <a:endParaRPr lang="en-US"/>
          </a:p>
        </p:txBody>
      </p:sp>
      <p:sp>
        <p:nvSpPr>
          <p:cNvPr id="6" name="Footer Placeholder 5">
            <a:extLst>
              <a:ext uri="{FF2B5EF4-FFF2-40B4-BE49-F238E27FC236}">
                <a16:creationId xmlns:a16="http://schemas.microsoft.com/office/drawing/2014/main" id="{35E16286-03D1-6BAE-8176-F217595C8B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3963B-F318-7769-FBC7-624CDE4228CF}"/>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170726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F606-4699-ABC5-2A48-29F714636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39E3AD-047E-3528-C716-0A0F651C3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2A3296-AA88-F4F7-0D91-6FB613828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428A1-56E6-43B4-4EB4-F331EF4F38BC}"/>
              </a:ext>
            </a:extLst>
          </p:cNvPr>
          <p:cNvSpPr>
            <a:spLocks noGrp="1"/>
          </p:cNvSpPr>
          <p:nvPr>
            <p:ph type="dt" sz="half" idx="10"/>
          </p:nvPr>
        </p:nvSpPr>
        <p:spPr/>
        <p:txBody>
          <a:bodyPr/>
          <a:lstStyle/>
          <a:p>
            <a:fld id="{D808A37A-4640-4712-9D8F-F69B6FC23B38}" type="datetimeFigureOut">
              <a:rPr lang="en-US" smtClean="0"/>
              <a:t>8/21/2023</a:t>
            </a:fld>
            <a:endParaRPr lang="en-US"/>
          </a:p>
        </p:txBody>
      </p:sp>
      <p:sp>
        <p:nvSpPr>
          <p:cNvPr id="6" name="Footer Placeholder 5">
            <a:extLst>
              <a:ext uri="{FF2B5EF4-FFF2-40B4-BE49-F238E27FC236}">
                <a16:creationId xmlns:a16="http://schemas.microsoft.com/office/drawing/2014/main" id="{BDBE3AFE-1D77-74C4-AFFE-397C7B50A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9C64A-E587-52E1-588C-05E7038D2ECA}"/>
              </a:ext>
            </a:extLst>
          </p:cNvPr>
          <p:cNvSpPr>
            <a:spLocks noGrp="1"/>
          </p:cNvSpPr>
          <p:nvPr>
            <p:ph type="sldNum" sz="quarter" idx="12"/>
          </p:nvPr>
        </p:nvSpPr>
        <p:spPr/>
        <p:txBody>
          <a:bodyPr/>
          <a:lstStyle/>
          <a:p>
            <a:fld id="{487DAD54-D6C3-40AF-BCB8-5D562E05723E}" type="slidenum">
              <a:rPr lang="en-US" smtClean="0"/>
              <a:t>‹#›</a:t>
            </a:fld>
            <a:endParaRPr lang="en-US"/>
          </a:p>
        </p:txBody>
      </p:sp>
    </p:spTree>
    <p:extLst>
      <p:ext uri="{BB962C8B-B14F-4D97-AF65-F5344CB8AC3E}">
        <p14:creationId xmlns:p14="http://schemas.microsoft.com/office/powerpoint/2010/main" val="60800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B2A680-0BB1-67B6-5655-374E31BCC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E23017-BA6B-D3FC-E65C-221BA9E3C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EFDBE-367E-E57D-8954-18E0EC242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8A37A-4640-4712-9D8F-F69B6FC23B38}" type="datetimeFigureOut">
              <a:rPr lang="en-US" smtClean="0"/>
              <a:t>8/21/2023</a:t>
            </a:fld>
            <a:endParaRPr lang="en-US"/>
          </a:p>
        </p:txBody>
      </p:sp>
      <p:sp>
        <p:nvSpPr>
          <p:cNvPr id="5" name="Footer Placeholder 4">
            <a:extLst>
              <a:ext uri="{FF2B5EF4-FFF2-40B4-BE49-F238E27FC236}">
                <a16:creationId xmlns:a16="http://schemas.microsoft.com/office/drawing/2014/main" id="{30404664-7AAA-29C4-A32F-C728BCBBF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F8C9A-3290-A6F9-D05F-ABF5891340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DAD54-D6C3-40AF-BCB8-5D562E05723E}" type="slidenum">
              <a:rPr lang="en-US" smtClean="0"/>
              <a:t>‹#›</a:t>
            </a:fld>
            <a:endParaRPr lang="en-US"/>
          </a:p>
        </p:txBody>
      </p:sp>
    </p:spTree>
    <p:extLst>
      <p:ext uri="{BB962C8B-B14F-4D97-AF65-F5344CB8AC3E}">
        <p14:creationId xmlns:p14="http://schemas.microsoft.com/office/powerpoint/2010/main" val="100652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hiostate.pressbooks.pub/swk3401/chapter/module-3-chapter-5-overview-of-methods-for-data-collection-and-measurement/"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creativecommons.org/licenses/by-nc-nd/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hyperlink" Target="https://www.coastalcountry.com/resource/blog-posts/animals/celebrating-todays-dairy-cows" TargetMode="Externa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7"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penclipart.org/detail/168896/factory-machine" TargetMode="External"/><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pixabay.com/en/database-data-storage-cylinder-149760/" TargetMode="Externa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hyperlink" Target="https://abcnews.go.com/US/video/archival-video-deepwater-horizon-oil-rig-gulf-mexico-38511218" TargetMode="Externa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researchgate.net/figure/Diagram-of-the-skull-measurements-for-the-Egyptian-skulls-data-set-Maximal-breadth-and_fig4_32512693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iftyfourandahalf.com/2017/09/27/i-tried-to-ignore-it/"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s://openclassrooms.com/en/courses/6037301-perform-an-initial-data-analysis/6051886-discover-the-four-variable-types"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ublicdomainpictures.net/view-image.php?image=100394&amp;picture=4-eyes" TargetMode="External"/><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hyperlink" Target="https://www.fabhow.com/how-to-calculate-your-body-mass-index.html" TargetMode="Externa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5280-49E8-8903-A42B-7EB1BF699E79}"/>
              </a:ext>
            </a:extLst>
          </p:cNvPr>
          <p:cNvSpPr>
            <a:spLocks noGrp="1"/>
          </p:cNvSpPr>
          <p:nvPr>
            <p:ph type="ctrTitle"/>
          </p:nvPr>
        </p:nvSpPr>
        <p:spPr/>
        <p:txBody>
          <a:bodyPr>
            <a:normAutofit fontScale="90000"/>
          </a:bodyPr>
          <a:lstStyle/>
          <a:p>
            <a:br>
              <a:rPr lang="en-US" dirty="0"/>
            </a:br>
            <a:r>
              <a:rPr lang="en-US" dirty="0"/>
              <a:t>Lecture 1</a:t>
            </a:r>
            <a:br>
              <a:rPr lang="en-US" dirty="0"/>
            </a:br>
            <a:r>
              <a:rPr lang="en-US" dirty="0"/>
              <a:t>Introduction to Statistical Methods</a:t>
            </a:r>
          </a:p>
        </p:txBody>
      </p:sp>
    </p:spTree>
    <p:extLst>
      <p:ext uri="{BB962C8B-B14F-4D97-AF65-F5344CB8AC3E}">
        <p14:creationId xmlns:p14="http://schemas.microsoft.com/office/powerpoint/2010/main" val="537445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p:txBody>
          <a:bodyPr/>
          <a:lstStyle/>
          <a:p>
            <a:r>
              <a:rPr lang="en-US" dirty="0"/>
              <a:t>Types of Variables: Qualitative vs Quantitative</a:t>
            </a:r>
          </a:p>
        </p:txBody>
      </p:sp>
      <p:sp>
        <p:nvSpPr>
          <p:cNvPr id="9" name="TextBox 8">
            <a:extLst>
              <a:ext uri="{FF2B5EF4-FFF2-40B4-BE49-F238E27FC236}">
                <a16:creationId xmlns:a16="http://schemas.microsoft.com/office/drawing/2014/main" id="{D2B5399D-0B33-473E-D0B4-000D18CF4028}"/>
              </a:ext>
            </a:extLst>
          </p:cNvPr>
          <p:cNvSpPr txBox="1"/>
          <p:nvPr/>
        </p:nvSpPr>
        <p:spPr>
          <a:xfrm>
            <a:off x="434109" y="2159442"/>
            <a:ext cx="5661891" cy="4760278"/>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400" b="1" i="0" u="none" strike="noStrike" kern="1200" cap="none" spc="0" normalizeH="0" baseline="0" noProof="0" dirty="0">
                <a:ln>
                  <a:noFill/>
                </a:ln>
                <a:solidFill>
                  <a:prstClr val="black"/>
                </a:solidFill>
                <a:effectLst/>
                <a:uLnTx/>
                <a:uFillTx/>
                <a:latin typeface="Calibri" panose="020F0502020204030204"/>
                <a:ea typeface="+mn-ea"/>
                <a:cs typeface="+mn-cs"/>
              </a:rPr>
              <a:t>Qualitative nominal </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non-numeric qualities or characteristics that can be placed in distinct categories that do not have a natural ordering (e.g labels, names, colors, etc</a:t>
            </a: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it-IT" sz="2000"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it-IT" sz="2000" dirty="0">
              <a:solidFill>
                <a:prstClr val="black"/>
              </a:solidFill>
              <a:latin typeface="Calibri" panose="020F0502020204030204"/>
            </a:endParaRPr>
          </a:p>
          <a:p>
            <a:pPr>
              <a:lnSpc>
                <a:spcPct val="90000"/>
              </a:lnSpc>
              <a:spcBef>
                <a:spcPts val="1000"/>
              </a:spcBef>
              <a:defRPr/>
            </a:pPr>
            <a:r>
              <a:rPr kumimoji="0" lang="it-IT" sz="2400" b="1" i="0" u="none" strike="noStrike" kern="1200" cap="none" spc="0" normalizeH="0" baseline="0" noProof="0" dirty="0">
                <a:ln>
                  <a:noFill/>
                </a:ln>
                <a:solidFill>
                  <a:prstClr val="black"/>
                </a:solidFill>
                <a:effectLst/>
                <a:uLnTx/>
                <a:uFillTx/>
                <a:latin typeface="Calibri" panose="020F0502020204030204"/>
                <a:ea typeface="+mn-ea"/>
                <a:cs typeface="+mn-cs"/>
              </a:rPr>
              <a:t>Qualitative ordinal </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non-numeric qualities or characteristics that can be placed in distinct categories with an inherent ordering (Likert responses, education level, military ranking)</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descr="A yellow face with black text&#10;&#10;Description automatically generated">
            <a:extLst>
              <a:ext uri="{FF2B5EF4-FFF2-40B4-BE49-F238E27FC236}">
                <a16:creationId xmlns:a16="http://schemas.microsoft.com/office/drawing/2014/main" id="{17D8358B-2C9E-2B5B-AD98-C23DD96FA2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62617" y="4656860"/>
            <a:ext cx="5150694" cy="1700643"/>
          </a:xfrm>
          <a:prstGeom prst="rect">
            <a:avLst/>
          </a:prstGeom>
        </p:spPr>
      </p:pic>
      <p:sp>
        <p:nvSpPr>
          <p:cNvPr id="5" name="TextBox 4">
            <a:extLst>
              <a:ext uri="{FF2B5EF4-FFF2-40B4-BE49-F238E27FC236}">
                <a16:creationId xmlns:a16="http://schemas.microsoft.com/office/drawing/2014/main" id="{7A9929A6-D88A-3E31-A14D-F0B04F1F2CC5}"/>
              </a:ext>
            </a:extLst>
          </p:cNvPr>
          <p:cNvSpPr txBox="1"/>
          <p:nvPr/>
        </p:nvSpPr>
        <p:spPr>
          <a:xfrm>
            <a:off x="6762617" y="6357503"/>
            <a:ext cx="5150694" cy="230832"/>
          </a:xfrm>
          <a:prstGeom prst="rect">
            <a:avLst/>
          </a:prstGeom>
          <a:noFill/>
        </p:spPr>
        <p:txBody>
          <a:bodyPr wrap="square" rtlCol="0">
            <a:spAutoFit/>
          </a:bodyPr>
          <a:lstStyle/>
          <a:p>
            <a:r>
              <a:rPr lang="en-US" sz="900">
                <a:hlinkClick r:id="rId3" tooltip="https://ohiostate.pressbooks.pub/swk3401/chapter/module-3-chapter-5-overview-of-methods-for-data-collection-and-measurement/"/>
              </a:rPr>
              <a:t>This Photo</a:t>
            </a:r>
            <a:r>
              <a:rPr lang="en-US" sz="900"/>
              <a:t> by Unknown Author is licensed under </a:t>
            </a:r>
            <a:r>
              <a:rPr lang="en-US" sz="900">
                <a:hlinkClick r:id="rId4" tooltip="https://creativecommons.org/licenses/by-nc-nd/3.0/"/>
              </a:rPr>
              <a:t>CC BY-NC-ND</a:t>
            </a:r>
            <a:endParaRPr lang="en-US" sz="900"/>
          </a:p>
        </p:txBody>
      </p:sp>
      <p:pic>
        <p:nvPicPr>
          <p:cNvPr id="6" name="Picture 5">
            <a:extLst>
              <a:ext uri="{FF2B5EF4-FFF2-40B4-BE49-F238E27FC236}">
                <a16:creationId xmlns:a16="http://schemas.microsoft.com/office/drawing/2014/main" id="{73D86D3A-48E0-89C8-3640-B33F0F02AF96}"/>
              </a:ext>
            </a:extLst>
          </p:cNvPr>
          <p:cNvPicPr>
            <a:picLocks noChangeAspect="1"/>
          </p:cNvPicPr>
          <p:nvPr/>
        </p:nvPicPr>
        <p:blipFill>
          <a:blip r:embed="rId5"/>
          <a:stretch>
            <a:fillRect/>
          </a:stretch>
        </p:blipFill>
        <p:spPr>
          <a:xfrm>
            <a:off x="7467600" y="1323704"/>
            <a:ext cx="4200525" cy="3102324"/>
          </a:xfrm>
          <a:prstGeom prst="rect">
            <a:avLst/>
          </a:prstGeom>
        </p:spPr>
      </p:pic>
    </p:spTree>
    <p:extLst>
      <p:ext uri="{BB962C8B-B14F-4D97-AF65-F5344CB8AC3E}">
        <p14:creationId xmlns:p14="http://schemas.microsoft.com/office/powerpoint/2010/main" val="3436510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104775" y="69850"/>
            <a:ext cx="10515600" cy="1325563"/>
          </a:xfrm>
        </p:spPr>
        <p:txBody>
          <a:bodyPr/>
          <a:lstStyle/>
          <a:p>
            <a:r>
              <a:rPr lang="en-US" dirty="0"/>
              <a:t>Practice: Qualitative vs Quantitative</a:t>
            </a:r>
          </a:p>
        </p:txBody>
      </p:sp>
      <p:sp>
        <p:nvSpPr>
          <p:cNvPr id="3" name="TextBox 2">
            <a:extLst>
              <a:ext uri="{FF2B5EF4-FFF2-40B4-BE49-F238E27FC236}">
                <a16:creationId xmlns:a16="http://schemas.microsoft.com/office/drawing/2014/main" id="{8E831E4D-A6B4-F06F-3427-B337D4295CFB}"/>
              </a:ext>
            </a:extLst>
          </p:cNvPr>
          <p:cNvSpPr txBox="1"/>
          <p:nvPr/>
        </p:nvSpPr>
        <p:spPr>
          <a:xfrm>
            <a:off x="434110" y="2159442"/>
            <a:ext cx="4221018" cy="120032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sz="2000" dirty="0">
                <a:solidFill>
                  <a:prstClr val="black"/>
                </a:solidFill>
                <a:latin typeface="Calibri" panose="020F0502020204030204"/>
              </a:rPr>
              <a:t>In the stormtrooper example data</a:t>
            </a: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 which variable(s) are </a:t>
            </a:r>
            <a:r>
              <a:rPr lang="it-IT" sz="2000" dirty="0">
                <a:solidFill>
                  <a:prstClr val="black"/>
                </a:solidFill>
                <a:latin typeface="Calibri" panose="020F0502020204030204"/>
              </a:rPr>
              <a:t>qualitative nominal and which are qualitative ordinal</a:t>
            </a: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7" name="Picture 6">
            <a:extLst>
              <a:ext uri="{FF2B5EF4-FFF2-40B4-BE49-F238E27FC236}">
                <a16:creationId xmlns:a16="http://schemas.microsoft.com/office/drawing/2014/main" id="{601CAD31-57A4-CBBF-9639-97A3E77506B5}"/>
              </a:ext>
            </a:extLst>
          </p:cNvPr>
          <p:cNvPicPr>
            <a:picLocks noChangeAspect="1"/>
          </p:cNvPicPr>
          <p:nvPr/>
        </p:nvPicPr>
        <p:blipFill>
          <a:blip r:embed="rId2"/>
          <a:stretch>
            <a:fillRect/>
          </a:stretch>
        </p:blipFill>
        <p:spPr>
          <a:xfrm>
            <a:off x="4793382" y="1609724"/>
            <a:ext cx="7175376" cy="5000625"/>
          </a:xfrm>
          <a:prstGeom prst="rect">
            <a:avLst/>
          </a:prstGeom>
        </p:spPr>
      </p:pic>
      <p:sp>
        <p:nvSpPr>
          <p:cNvPr id="4" name="TextBox 3">
            <a:extLst>
              <a:ext uri="{FF2B5EF4-FFF2-40B4-BE49-F238E27FC236}">
                <a16:creationId xmlns:a16="http://schemas.microsoft.com/office/drawing/2014/main" id="{84EAD342-BB5B-4FD8-494C-69A41D2CC292}"/>
              </a:ext>
            </a:extLst>
          </p:cNvPr>
          <p:cNvSpPr txBox="1"/>
          <p:nvPr/>
        </p:nvSpPr>
        <p:spPr>
          <a:xfrm>
            <a:off x="591127" y="3805382"/>
            <a:ext cx="3269673" cy="646331"/>
          </a:xfrm>
          <a:prstGeom prst="rect">
            <a:avLst/>
          </a:prstGeom>
          <a:noFill/>
        </p:spPr>
        <p:txBody>
          <a:bodyPr wrap="square" rtlCol="0">
            <a:spAutoFit/>
          </a:bodyPr>
          <a:lstStyle/>
          <a:p>
            <a:r>
              <a:rPr lang="en-US" dirty="0">
                <a:solidFill>
                  <a:srgbClr val="FF0000"/>
                </a:solidFill>
              </a:rPr>
              <a:t>Qualitative nominal: ID Number, Duty Posting</a:t>
            </a:r>
          </a:p>
        </p:txBody>
      </p:sp>
      <p:sp>
        <p:nvSpPr>
          <p:cNvPr id="5" name="TextBox 4">
            <a:extLst>
              <a:ext uri="{FF2B5EF4-FFF2-40B4-BE49-F238E27FC236}">
                <a16:creationId xmlns:a16="http://schemas.microsoft.com/office/drawing/2014/main" id="{C730F326-57E6-7A8B-4880-35D7C64CB66F}"/>
              </a:ext>
            </a:extLst>
          </p:cNvPr>
          <p:cNvSpPr txBox="1"/>
          <p:nvPr/>
        </p:nvSpPr>
        <p:spPr>
          <a:xfrm>
            <a:off x="591126" y="5121564"/>
            <a:ext cx="3269673" cy="369332"/>
          </a:xfrm>
          <a:prstGeom prst="rect">
            <a:avLst/>
          </a:prstGeom>
          <a:noFill/>
        </p:spPr>
        <p:txBody>
          <a:bodyPr wrap="square" rtlCol="0">
            <a:spAutoFit/>
          </a:bodyPr>
          <a:lstStyle/>
          <a:p>
            <a:r>
              <a:rPr lang="en-US" dirty="0">
                <a:solidFill>
                  <a:srgbClr val="FF0000"/>
                </a:solidFill>
              </a:rPr>
              <a:t>Qualitative ordinal: Rank</a:t>
            </a:r>
          </a:p>
        </p:txBody>
      </p:sp>
    </p:spTree>
    <p:extLst>
      <p:ext uri="{BB962C8B-B14F-4D97-AF65-F5344CB8AC3E}">
        <p14:creationId xmlns:p14="http://schemas.microsoft.com/office/powerpoint/2010/main" val="210203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p:txBody>
          <a:bodyPr/>
          <a:lstStyle/>
          <a:p>
            <a:r>
              <a:rPr lang="en-US" dirty="0"/>
              <a:t>Quantitative Variables: Discrete vs Continuous</a:t>
            </a:r>
          </a:p>
        </p:txBody>
      </p:sp>
      <p:sp>
        <p:nvSpPr>
          <p:cNvPr id="9" name="TextBox 8">
            <a:extLst>
              <a:ext uri="{FF2B5EF4-FFF2-40B4-BE49-F238E27FC236}">
                <a16:creationId xmlns:a16="http://schemas.microsoft.com/office/drawing/2014/main" id="{D2B5399D-0B33-473E-D0B4-000D18CF4028}"/>
              </a:ext>
            </a:extLst>
          </p:cNvPr>
          <p:cNvSpPr txBox="1"/>
          <p:nvPr/>
        </p:nvSpPr>
        <p:spPr>
          <a:xfrm>
            <a:off x="434109" y="1808461"/>
            <a:ext cx="5661891" cy="4843377"/>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Quantitative discrete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quantitative variables that take on distinct, countable values such 0,1,2,3… (whole numbers or integers)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all counts are quantitative discrete 	   variables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400"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Quantitative continuous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variables that can take on infinite number of values within an interval of any two specific values</a:t>
            </a:r>
            <a:r>
              <a:rPr lang="en-US" sz="2400" dirty="0">
                <a:solidFill>
                  <a:prstClr val="black"/>
                </a:solidFill>
                <a:latin typeface="Calibri" panose="020F0502020204030204"/>
              </a:rPr>
              <a:t> (</a:t>
            </a:r>
            <a:r>
              <a:rPr lang="en-US" sz="2400" dirty="0" err="1">
                <a:solidFill>
                  <a:prstClr val="black"/>
                </a:solidFill>
                <a:latin typeface="Calibri" panose="020F0502020204030204"/>
              </a:rPr>
              <a:t>e.g</a:t>
            </a:r>
            <a:r>
              <a:rPr lang="en-US" sz="2400" dirty="0">
                <a:solidFill>
                  <a:prstClr val="black"/>
                </a:solidFill>
                <a:latin typeface="Calibri" panose="020F0502020204030204"/>
              </a:rPr>
              <a:t> temperature </a:t>
            </a:r>
            <a:r>
              <a:rPr lang="en-US" sz="2400" dirty="0">
                <a:solidFill>
                  <a:prstClr val="black"/>
                </a:solidFill>
                <a:latin typeface="Century Gothic" panose="020B0502020202020204" pitchFamily="34" charset="0"/>
              </a:rPr>
              <a:t>◦</a:t>
            </a:r>
            <a:r>
              <a:rPr lang="en-US" sz="2400" dirty="0">
                <a:solidFill>
                  <a:prstClr val="black"/>
                </a:solidFill>
              </a:rPr>
              <a:t>F</a:t>
            </a:r>
            <a:r>
              <a:rPr lang="en-US" sz="2400" dirty="0">
                <a:solidFill>
                  <a:prstClr val="black"/>
                </a:solidFill>
                <a:latin typeface="Calibri" panose="020F0502020204030204"/>
              </a:rPr>
              <a:t>, height in inches, speed in miles per hour)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45B12863-5A45-B490-8B73-853E2EDD5FEB}"/>
              </a:ext>
            </a:extLst>
          </p:cNvPr>
          <p:cNvGrpSpPr/>
          <p:nvPr/>
        </p:nvGrpSpPr>
        <p:grpSpPr>
          <a:xfrm>
            <a:off x="6096000" y="5171258"/>
            <a:ext cx="5409648" cy="1321617"/>
            <a:chOff x="6500301" y="4534023"/>
            <a:chExt cx="5409648" cy="1321617"/>
          </a:xfrm>
        </p:grpSpPr>
        <p:cxnSp>
          <p:nvCxnSpPr>
            <p:cNvPr id="4" name="Straight Connector 3">
              <a:extLst>
                <a:ext uri="{FF2B5EF4-FFF2-40B4-BE49-F238E27FC236}">
                  <a16:creationId xmlns:a16="http://schemas.microsoft.com/office/drawing/2014/main" id="{106E68E4-A802-FBE4-B9B6-5585535DB2BF}"/>
                </a:ext>
              </a:extLst>
            </p:cNvPr>
            <p:cNvCxnSpPr/>
            <p:nvPr/>
          </p:nvCxnSpPr>
          <p:spPr>
            <a:xfrm>
              <a:off x="6844146" y="5194300"/>
              <a:ext cx="48101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77A96C5-98A2-436E-85CD-6D4EFC3E4717}"/>
                </a:ext>
              </a:extLst>
            </p:cNvPr>
            <p:cNvCxnSpPr/>
            <p:nvPr/>
          </p:nvCxnSpPr>
          <p:spPr>
            <a:xfrm>
              <a:off x="6844146" y="4959927"/>
              <a:ext cx="0" cy="4987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373CDAC-2910-EE34-35F7-F0C8CA3C468C}"/>
                </a:ext>
              </a:extLst>
            </p:cNvPr>
            <p:cNvCxnSpPr/>
            <p:nvPr/>
          </p:nvCxnSpPr>
          <p:spPr>
            <a:xfrm>
              <a:off x="11654271" y="4986482"/>
              <a:ext cx="0" cy="498764"/>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64A037-5701-C955-28F9-08333B69AB7C}"/>
                    </a:ext>
                  </a:extLst>
                </p:cNvPr>
                <p:cNvSpPr txBox="1"/>
                <p:nvPr/>
              </p:nvSpPr>
              <p:spPr>
                <a:xfrm>
                  <a:off x="6500301" y="5485246"/>
                  <a:ext cx="5113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40</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A64A037-5701-C955-28F9-08333B69AB7C}"/>
                    </a:ext>
                  </a:extLst>
                </p:cNvPr>
                <p:cNvSpPr txBox="1">
                  <a:spLocks noRot="1" noChangeAspect="1" noMove="1" noResize="1" noEditPoints="1" noAdjustHandles="1" noChangeArrowheads="1" noChangeShapeType="1" noTextEdit="1"/>
                </p:cNvSpPr>
                <p:nvPr/>
              </p:nvSpPr>
              <p:spPr>
                <a:xfrm>
                  <a:off x="6500301" y="5485246"/>
                  <a:ext cx="511357" cy="276999"/>
                </a:xfrm>
                <a:prstGeom prst="rect">
                  <a:avLst/>
                </a:prstGeom>
                <a:blipFill>
                  <a:blip r:embed="rId2"/>
                  <a:stretch>
                    <a:fillRect l="-9524" r="-10714"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B788FF-8AF6-3BE7-EA55-AC4D620DE867}"/>
                    </a:ext>
                  </a:extLst>
                </p:cNvPr>
                <p:cNvSpPr txBox="1"/>
                <p:nvPr/>
              </p:nvSpPr>
              <p:spPr>
                <a:xfrm>
                  <a:off x="11398592" y="5504658"/>
                  <a:ext cx="5113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9</m:t>
                        </m:r>
                        <m:r>
                          <a:rPr lang="en-US" b="0" i="1" smtClean="0">
                            <a:latin typeface="Cambria Math" panose="02040503050406030204" pitchFamily="18" charset="0"/>
                          </a:rPr>
                          <m:t>7</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4DB788FF-8AF6-3BE7-EA55-AC4D620DE867}"/>
                    </a:ext>
                  </a:extLst>
                </p:cNvPr>
                <p:cNvSpPr txBox="1">
                  <a:spLocks noRot="1" noChangeAspect="1" noMove="1" noResize="1" noEditPoints="1" noAdjustHandles="1" noChangeArrowheads="1" noChangeShapeType="1" noTextEdit="1"/>
                </p:cNvSpPr>
                <p:nvPr/>
              </p:nvSpPr>
              <p:spPr>
                <a:xfrm>
                  <a:off x="11398592" y="5504658"/>
                  <a:ext cx="511357" cy="276999"/>
                </a:xfrm>
                <a:prstGeom prst="rect">
                  <a:avLst/>
                </a:prstGeom>
                <a:blipFill>
                  <a:blip r:embed="rId3"/>
                  <a:stretch>
                    <a:fillRect l="-10843" r="-12048" b="-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B2B129F-1F3E-5474-8289-9A5C3A731AD6}"/>
                </a:ext>
              </a:extLst>
            </p:cNvPr>
            <p:cNvSpPr txBox="1"/>
            <p:nvPr/>
          </p:nvSpPr>
          <p:spPr>
            <a:xfrm>
              <a:off x="7348492" y="5209309"/>
              <a:ext cx="3790012" cy="646331"/>
            </a:xfrm>
            <a:prstGeom prst="rect">
              <a:avLst/>
            </a:prstGeom>
            <a:noFill/>
          </p:spPr>
          <p:txBody>
            <a:bodyPr wrap="none" rtlCol="0">
              <a:spAutoFit/>
            </a:bodyPr>
            <a:lstStyle/>
            <a:p>
              <a:pPr algn="ctr"/>
              <a:r>
                <a:rPr lang="en-US" dirty="0"/>
                <a:t>Moscow, ID Daily Surface Temperature</a:t>
              </a:r>
            </a:p>
            <a:p>
              <a:pPr algn="ctr"/>
              <a:r>
                <a:rPr lang="en-US" dirty="0"/>
                <a:t>(July)</a:t>
              </a:r>
            </a:p>
          </p:txBody>
        </p:sp>
        <p:sp>
          <p:nvSpPr>
            <p:cNvPr id="13" name="TextBox 12">
              <a:extLst>
                <a:ext uri="{FF2B5EF4-FFF2-40B4-BE49-F238E27FC236}">
                  <a16:creationId xmlns:a16="http://schemas.microsoft.com/office/drawing/2014/main" id="{62C5385C-6276-01F5-1B87-85C550E447C4}"/>
                </a:ext>
              </a:extLst>
            </p:cNvPr>
            <p:cNvSpPr txBox="1"/>
            <p:nvPr/>
          </p:nvSpPr>
          <p:spPr>
            <a:xfrm>
              <a:off x="11320236" y="4590595"/>
              <a:ext cx="589713" cy="369332"/>
            </a:xfrm>
            <a:prstGeom prst="rect">
              <a:avLst/>
            </a:prstGeom>
            <a:noFill/>
          </p:spPr>
          <p:txBody>
            <a:bodyPr wrap="none" rtlCol="0">
              <a:spAutoFit/>
            </a:bodyPr>
            <a:lstStyle/>
            <a:p>
              <a:r>
                <a:rPr lang="en-US" dirty="0"/>
                <a:t>Max</a:t>
              </a:r>
            </a:p>
          </p:txBody>
        </p:sp>
        <p:sp>
          <p:nvSpPr>
            <p:cNvPr id="14" name="TextBox 13">
              <a:extLst>
                <a:ext uri="{FF2B5EF4-FFF2-40B4-BE49-F238E27FC236}">
                  <a16:creationId xmlns:a16="http://schemas.microsoft.com/office/drawing/2014/main" id="{275D370F-8F01-EB76-C53A-B5B5290FF7D7}"/>
                </a:ext>
              </a:extLst>
            </p:cNvPr>
            <p:cNvSpPr txBox="1"/>
            <p:nvPr/>
          </p:nvSpPr>
          <p:spPr>
            <a:xfrm>
              <a:off x="6565864" y="4534023"/>
              <a:ext cx="556563" cy="369332"/>
            </a:xfrm>
            <a:prstGeom prst="rect">
              <a:avLst/>
            </a:prstGeom>
            <a:noFill/>
          </p:spPr>
          <p:txBody>
            <a:bodyPr wrap="none" rtlCol="0">
              <a:spAutoFit/>
            </a:bodyPr>
            <a:lstStyle/>
            <a:p>
              <a:r>
                <a:rPr lang="en-US" dirty="0"/>
                <a:t>Min</a:t>
              </a:r>
            </a:p>
          </p:txBody>
        </p:sp>
      </p:grpSp>
      <p:pic>
        <p:nvPicPr>
          <p:cNvPr id="17" name="Picture 16" descr="A cow standing in a field&#10;&#10;Description automatically generated">
            <a:extLst>
              <a:ext uri="{FF2B5EF4-FFF2-40B4-BE49-F238E27FC236}">
                <a16:creationId xmlns:a16="http://schemas.microsoft.com/office/drawing/2014/main" id="{6DF87C0B-221E-D58C-C314-4621BC5C6B8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41094" y="1546229"/>
            <a:ext cx="3716797" cy="2787598"/>
          </a:xfrm>
          <a:prstGeom prst="rect">
            <a:avLst/>
          </a:prstGeom>
        </p:spPr>
      </p:pic>
      <p:cxnSp>
        <p:nvCxnSpPr>
          <p:cNvPr id="19" name="Straight Arrow Connector 18">
            <a:extLst>
              <a:ext uri="{FF2B5EF4-FFF2-40B4-BE49-F238E27FC236}">
                <a16:creationId xmlns:a16="http://schemas.microsoft.com/office/drawing/2014/main" id="{DB58C36D-7D74-88B5-C2AD-3E0DFB0D519E}"/>
              </a:ext>
            </a:extLst>
          </p:cNvPr>
          <p:cNvCxnSpPr>
            <a:cxnSpLocks/>
          </p:cNvCxnSpPr>
          <p:nvPr/>
        </p:nvCxnSpPr>
        <p:spPr>
          <a:xfrm flipV="1">
            <a:off x="7804727" y="2724727"/>
            <a:ext cx="1717964" cy="1127077"/>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8A9B041-FA3A-C52D-05BA-868E522500B5}"/>
              </a:ext>
            </a:extLst>
          </p:cNvPr>
          <p:cNvSpPr txBox="1"/>
          <p:nvPr/>
        </p:nvSpPr>
        <p:spPr>
          <a:xfrm>
            <a:off x="5822348" y="3823232"/>
            <a:ext cx="2163669" cy="646331"/>
          </a:xfrm>
          <a:prstGeom prst="rect">
            <a:avLst/>
          </a:prstGeom>
          <a:noFill/>
        </p:spPr>
        <p:txBody>
          <a:bodyPr wrap="none" rtlCol="0">
            <a:spAutoFit/>
          </a:bodyPr>
          <a:lstStyle/>
          <a:p>
            <a:r>
              <a:rPr lang="en-US" dirty="0"/>
              <a:t>e.g. number of black </a:t>
            </a:r>
          </a:p>
          <a:p>
            <a:r>
              <a:rPr lang="en-US" dirty="0"/>
              <a:t>spots on a dairy cow</a:t>
            </a:r>
          </a:p>
        </p:txBody>
      </p:sp>
    </p:spTree>
    <p:extLst>
      <p:ext uri="{BB962C8B-B14F-4D97-AF65-F5344CB8AC3E}">
        <p14:creationId xmlns:p14="http://schemas.microsoft.com/office/powerpoint/2010/main" val="107497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152400" y="239891"/>
            <a:ext cx="10515600" cy="1325563"/>
          </a:xfrm>
        </p:spPr>
        <p:txBody>
          <a:bodyPr/>
          <a:lstStyle/>
          <a:p>
            <a:r>
              <a:rPr lang="en-US" dirty="0"/>
              <a:t>Practice: Discrete vs Continuous</a:t>
            </a:r>
          </a:p>
        </p:txBody>
      </p:sp>
      <p:sp>
        <p:nvSpPr>
          <p:cNvPr id="3" name="TextBox 2">
            <a:extLst>
              <a:ext uri="{FF2B5EF4-FFF2-40B4-BE49-F238E27FC236}">
                <a16:creationId xmlns:a16="http://schemas.microsoft.com/office/drawing/2014/main" id="{0188B80F-E353-D6A4-82DB-12D37AECA5FA}"/>
              </a:ext>
            </a:extLst>
          </p:cNvPr>
          <p:cNvSpPr txBox="1"/>
          <p:nvPr/>
        </p:nvSpPr>
        <p:spPr>
          <a:xfrm>
            <a:off x="434110" y="2159442"/>
            <a:ext cx="4204565" cy="120032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sz="2000" dirty="0">
                <a:solidFill>
                  <a:prstClr val="black"/>
                </a:solidFill>
                <a:latin typeface="Calibri" panose="020F0502020204030204"/>
              </a:rPr>
              <a:t>In the stormtrooper example data</a:t>
            </a: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 which variable(s) are </a:t>
            </a:r>
            <a:r>
              <a:rPr lang="it-IT" sz="2000" dirty="0">
                <a:solidFill>
                  <a:prstClr val="black"/>
                </a:solidFill>
                <a:latin typeface="Calibri" panose="020F0502020204030204"/>
              </a:rPr>
              <a:t>quantitative discrete and which are quantitative continous</a:t>
            </a: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7" name="Picture 6">
            <a:extLst>
              <a:ext uri="{FF2B5EF4-FFF2-40B4-BE49-F238E27FC236}">
                <a16:creationId xmlns:a16="http://schemas.microsoft.com/office/drawing/2014/main" id="{0177E576-A1D3-4747-DFD9-398F78F382BC}"/>
              </a:ext>
            </a:extLst>
          </p:cNvPr>
          <p:cNvPicPr>
            <a:picLocks noChangeAspect="1"/>
          </p:cNvPicPr>
          <p:nvPr/>
        </p:nvPicPr>
        <p:blipFill>
          <a:blip r:embed="rId2"/>
          <a:stretch>
            <a:fillRect/>
          </a:stretch>
        </p:blipFill>
        <p:spPr>
          <a:xfrm>
            <a:off x="4535809" y="1381126"/>
            <a:ext cx="7514527" cy="5236984"/>
          </a:xfrm>
          <a:prstGeom prst="rect">
            <a:avLst/>
          </a:prstGeom>
        </p:spPr>
      </p:pic>
      <p:sp>
        <p:nvSpPr>
          <p:cNvPr id="4" name="TextBox 3">
            <a:extLst>
              <a:ext uri="{FF2B5EF4-FFF2-40B4-BE49-F238E27FC236}">
                <a16:creationId xmlns:a16="http://schemas.microsoft.com/office/drawing/2014/main" id="{5BFBE5D2-952D-A7F7-E8C1-C31C2F5C149C}"/>
              </a:ext>
            </a:extLst>
          </p:cNvPr>
          <p:cNvSpPr txBox="1"/>
          <p:nvPr/>
        </p:nvSpPr>
        <p:spPr>
          <a:xfrm>
            <a:off x="591127" y="3805382"/>
            <a:ext cx="3269673" cy="646331"/>
          </a:xfrm>
          <a:prstGeom prst="rect">
            <a:avLst/>
          </a:prstGeom>
          <a:noFill/>
        </p:spPr>
        <p:txBody>
          <a:bodyPr wrap="square" rtlCol="0">
            <a:spAutoFit/>
          </a:bodyPr>
          <a:lstStyle/>
          <a:p>
            <a:r>
              <a:rPr lang="en-US" dirty="0">
                <a:solidFill>
                  <a:srgbClr val="FF0000"/>
                </a:solidFill>
              </a:rPr>
              <a:t>Quantitative discrete: Age (a count of the number of years)</a:t>
            </a:r>
          </a:p>
        </p:txBody>
      </p:sp>
      <p:sp>
        <p:nvSpPr>
          <p:cNvPr id="5" name="TextBox 4">
            <a:extLst>
              <a:ext uri="{FF2B5EF4-FFF2-40B4-BE49-F238E27FC236}">
                <a16:creationId xmlns:a16="http://schemas.microsoft.com/office/drawing/2014/main" id="{7B543275-F5D3-03A6-25A4-BA0C39F21698}"/>
              </a:ext>
            </a:extLst>
          </p:cNvPr>
          <p:cNvSpPr txBox="1"/>
          <p:nvPr/>
        </p:nvSpPr>
        <p:spPr>
          <a:xfrm>
            <a:off x="591126" y="5140037"/>
            <a:ext cx="3269673" cy="646331"/>
          </a:xfrm>
          <a:prstGeom prst="rect">
            <a:avLst/>
          </a:prstGeom>
          <a:noFill/>
        </p:spPr>
        <p:txBody>
          <a:bodyPr wrap="square" rtlCol="0">
            <a:spAutoFit/>
          </a:bodyPr>
          <a:lstStyle/>
          <a:p>
            <a:r>
              <a:rPr lang="en-US" dirty="0">
                <a:solidFill>
                  <a:srgbClr val="FF0000"/>
                </a:solidFill>
              </a:rPr>
              <a:t>Quantitative continuous: Height, Blaster Accuracy</a:t>
            </a:r>
          </a:p>
        </p:txBody>
      </p:sp>
    </p:spTree>
    <p:extLst>
      <p:ext uri="{BB962C8B-B14F-4D97-AF65-F5344CB8AC3E}">
        <p14:creationId xmlns:p14="http://schemas.microsoft.com/office/powerpoint/2010/main" val="309916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p:txBody>
          <a:bodyPr/>
          <a:lstStyle/>
          <a:p>
            <a:r>
              <a:rPr lang="en-US" dirty="0"/>
              <a:t>Sampling and Data</a:t>
            </a:r>
          </a:p>
        </p:txBody>
      </p:sp>
      <p:sp>
        <p:nvSpPr>
          <p:cNvPr id="3" name="TextBox 2">
            <a:extLst>
              <a:ext uri="{FF2B5EF4-FFF2-40B4-BE49-F238E27FC236}">
                <a16:creationId xmlns:a16="http://schemas.microsoft.com/office/drawing/2014/main" id="{0188B80F-E353-D6A4-82DB-12D37AECA5FA}"/>
              </a:ext>
            </a:extLst>
          </p:cNvPr>
          <p:cNvSpPr txBox="1"/>
          <p:nvPr/>
        </p:nvSpPr>
        <p:spPr>
          <a:xfrm>
            <a:off x="306534" y="1612616"/>
            <a:ext cx="6382326" cy="5293757"/>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it-IT" sz="2000" dirty="0">
                <a:solidFill>
                  <a:prstClr val="black"/>
                </a:solidFill>
                <a:latin typeface="Calibri" panose="020F0502020204030204"/>
              </a:rPr>
              <a:t>Statistics is generally concerned with studying properties of a </a:t>
            </a:r>
            <a:r>
              <a:rPr lang="it-IT" sz="2000" b="1" dirty="0">
                <a:solidFill>
                  <a:prstClr val="black"/>
                </a:solidFill>
                <a:latin typeface="Calibri" panose="020F0502020204030204"/>
              </a:rPr>
              <a:t>population </a:t>
            </a:r>
            <a:r>
              <a:rPr lang="it-IT" sz="2000" dirty="0">
                <a:solidFill>
                  <a:prstClr val="black"/>
                </a:solidFill>
                <a:latin typeface="Calibri" panose="020F0502020204030204"/>
              </a:rPr>
              <a:t>– the collection of all possible persons, events, or objects of interest </a:t>
            </a:r>
          </a:p>
          <a:p>
            <a:pPr lvl="1">
              <a:lnSpc>
                <a:spcPct val="90000"/>
              </a:lnSpc>
              <a:spcBef>
                <a:spcPts val="1000"/>
              </a:spcBef>
              <a:defRPr/>
            </a:pPr>
            <a:r>
              <a:rPr lang="it-IT" sz="2000" dirty="0">
                <a:solidFill>
                  <a:prstClr val="black"/>
                </a:solidFill>
                <a:latin typeface="Calibri" panose="020F0502020204030204"/>
              </a:rPr>
              <a:t>e.g the set of all possible observations –  observed + unobserved </a:t>
            </a:r>
          </a:p>
          <a:p>
            <a:pPr marL="342900" indent="-342900">
              <a:lnSpc>
                <a:spcPct val="90000"/>
              </a:lnSpc>
              <a:spcBef>
                <a:spcPts val="1000"/>
              </a:spcBef>
              <a:buFont typeface="Arial" panose="020B0604020202020204" pitchFamily="34" charset="0"/>
              <a:buChar char="•"/>
              <a:defRPr/>
            </a:pPr>
            <a:r>
              <a:rPr lang="it-IT" sz="2000" dirty="0">
                <a:solidFill>
                  <a:prstClr val="black"/>
                </a:solidFill>
                <a:latin typeface="Calibri" panose="020F0502020204030204"/>
              </a:rPr>
              <a:t>Populations can be </a:t>
            </a:r>
            <a:r>
              <a:rPr lang="it-IT" sz="2000" i="1" dirty="0">
                <a:solidFill>
                  <a:prstClr val="black"/>
                </a:solidFill>
                <a:latin typeface="Calibri" panose="020F0502020204030204"/>
              </a:rPr>
              <a:t>real</a:t>
            </a:r>
            <a:r>
              <a:rPr lang="it-IT" sz="2000" dirty="0">
                <a:solidFill>
                  <a:prstClr val="black"/>
                </a:solidFill>
                <a:latin typeface="Calibri" panose="020F0502020204030204"/>
              </a:rPr>
              <a:t> and </a:t>
            </a:r>
            <a:r>
              <a:rPr lang="it-IT" sz="2000" i="1" dirty="0">
                <a:solidFill>
                  <a:prstClr val="black"/>
                </a:solidFill>
                <a:latin typeface="Calibri" panose="020F0502020204030204"/>
              </a:rPr>
              <a:t>finite/countable</a:t>
            </a:r>
            <a:r>
              <a:rPr lang="it-IT" sz="2000" dirty="0">
                <a:solidFill>
                  <a:prstClr val="black"/>
                </a:solidFill>
                <a:latin typeface="Calibri" panose="020F0502020204030204"/>
              </a:rPr>
              <a:t>  (e.g. All employees at a company) or </a:t>
            </a:r>
            <a:r>
              <a:rPr lang="it-IT" sz="2000" i="1" dirty="0">
                <a:solidFill>
                  <a:prstClr val="black"/>
                </a:solidFill>
                <a:latin typeface="Calibri" panose="020F0502020204030204"/>
              </a:rPr>
              <a:t>hypothetical</a:t>
            </a:r>
            <a:r>
              <a:rPr lang="it-IT" sz="2000" dirty="0">
                <a:solidFill>
                  <a:prstClr val="black"/>
                </a:solidFill>
                <a:latin typeface="Calibri" panose="020F0502020204030204"/>
              </a:rPr>
              <a:t> and potentially </a:t>
            </a:r>
            <a:r>
              <a:rPr lang="it-IT" sz="2000" i="1" dirty="0">
                <a:solidFill>
                  <a:prstClr val="black"/>
                </a:solidFill>
                <a:latin typeface="Calibri" panose="020F0502020204030204"/>
              </a:rPr>
              <a:t>infinite/uncountable</a:t>
            </a:r>
            <a:r>
              <a:rPr lang="it-IT" sz="2000" dirty="0">
                <a:solidFill>
                  <a:prstClr val="black"/>
                </a:solidFill>
                <a:latin typeface="Calibri" panose="020F0502020204030204"/>
              </a:rPr>
              <a:t> (e.g all possible hands in a game of poker)</a:t>
            </a:r>
          </a:p>
          <a:p>
            <a:pPr marR="0" lvl="0" algn="l" defTabSz="914400" rtl="0" eaLnBrk="1" fontAlgn="auto" latinLnBrk="0" hangingPunct="1">
              <a:lnSpc>
                <a:spcPct val="90000"/>
              </a:lnSpc>
              <a:spcBef>
                <a:spcPts val="1000"/>
              </a:spcBef>
              <a:spcAft>
                <a:spcPts val="0"/>
              </a:spcAft>
              <a:buClrTx/>
              <a:buSzTx/>
              <a:tabLst/>
              <a:defRPr/>
            </a:pPr>
            <a:endParaRPr lang="it-IT"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it-IT" sz="2000" dirty="0">
                <a:solidFill>
                  <a:prstClr val="black"/>
                </a:solidFill>
                <a:latin typeface="Calibri" panose="020F0502020204030204"/>
              </a:rPr>
              <a:t>A </a:t>
            </a:r>
            <a:r>
              <a:rPr lang="it-IT" sz="2000" b="1" dirty="0">
                <a:solidFill>
                  <a:prstClr val="black"/>
                </a:solidFill>
                <a:latin typeface="Calibri" panose="020F0502020204030204"/>
              </a:rPr>
              <a:t>Sample </a:t>
            </a:r>
            <a:r>
              <a:rPr lang="it-IT" sz="2000" dirty="0">
                <a:solidFill>
                  <a:prstClr val="black"/>
                </a:solidFill>
                <a:latin typeface="Calibri" panose="020F0502020204030204"/>
              </a:rPr>
              <a:t>is a subset of the population that we actually observe – the observed observations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t-IT" sz="2000" dirty="0">
                <a:solidFill>
                  <a:prstClr val="black"/>
                </a:solidFill>
                <a:latin typeface="Calibri" panose="020F0502020204030204"/>
              </a:rPr>
              <a:t>The idea of </a:t>
            </a:r>
            <a:r>
              <a:rPr lang="it-IT" sz="2000" b="1" dirty="0">
                <a:solidFill>
                  <a:prstClr val="black"/>
                </a:solidFill>
                <a:latin typeface="Calibri" panose="020F0502020204030204"/>
              </a:rPr>
              <a:t>Sampling </a:t>
            </a:r>
            <a:r>
              <a:rPr lang="it-IT" sz="2000" dirty="0">
                <a:solidFill>
                  <a:prstClr val="black"/>
                </a:solidFill>
                <a:latin typeface="Calibri" panose="020F0502020204030204"/>
              </a:rPr>
              <a:t>is to select a portion or individuals or objects that are </a:t>
            </a:r>
            <a:r>
              <a:rPr lang="it-IT" sz="2000" i="1" dirty="0">
                <a:solidFill>
                  <a:prstClr val="black"/>
                </a:solidFill>
                <a:latin typeface="Calibri" panose="020F0502020204030204"/>
              </a:rPr>
              <a:t>representative</a:t>
            </a:r>
            <a:r>
              <a:rPr lang="it-IT" sz="2000" dirty="0">
                <a:solidFill>
                  <a:prstClr val="black"/>
                </a:solidFill>
                <a:latin typeface="Calibri" panose="020F0502020204030204"/>
              </a:rPr>
              <a:t> of the population </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it-IT" sz="2000" dirty="0">
                <a:solidFill>
                  <a:prstClr val="black"/>
                </a:solidFill>
                <a:latin typeface="Calibri" panose="020F0502020204030204"/>
              </a:rPr>
              <a:t>By studying the sample we can gain insights about the population</a:t>
            </a:r>
          </a:p>
        </p:txBody>
      </p:sp>
      <p:grpSp>
        <p:nvGrpSpPr>
          <p:cNvPr id="4" name="Group 3">
            <a:extLst>
              <a:ext uri="{FF2B5EF4-FFF2-40B4-BE49-F238E27FC236}">
                <a16:creationId xmlns:a16="http://schemas.microsoft.com/office/drawing/2014/main" id="{3BD5BC74-A5F6-D81D-31C9-841DF2BDE57D}"/>
              </a:ext>
            </a:extLst>
          </p:cNvPr>
          <p:cNvGrpSpPr/>
          <p:nvPr/>
        </p:nvGrpSpPr>
        <p:grpSpPr>
          <a:xfrm>
            <a:off x="7509164" y="1000495"/>
            <a:ext cx="3281218" cy="4632255"/>
            <a:chOff x="7509164" y="1000495"/>
            <a:chExt cx="3281218" cy="4632255"/>
          </a:xfrm>
        </p:grpSpPr>
        <p:sp>
          <p:nvSpPr>
            <p:cNvPr id="5" name="Oval 4">
              <a:extLst>
                <a:ext uri="{FF2B5EF4-FFF2-40B4-BE49-F238E27FC236}">
                  <a16:creationId xmlns:a16="http://schemas.microsoft.com/office/drawing/2014/main" id="{FE76BFFC-692A-3395-0D59-137EA4C6F72E}"/>
                </a:ext>
              </a:extLst>
            </p:cNvPr>
            <p:cNvSpPr/>
            <p:nvPr/>
          </p:nvSpPr>
          <p:spPr>
            <a:xfrm>
              <a:off x="7509164" y="1000495"/>
              <a:ext cx="3281218" cy="29833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 name="Oval 5">
              <a:extLst>
                <a:ext uri="{FF2B5EF4-FFF2-40B4-BE49-F238E27FC236}">
                  <a16:creationId xmlns:a16="http://schemas.microsoft.com/office/drawing/2014/main" id="{75C755FB-8455-004A-405B-1295E68507B1}"/>
                </a:ext>
              </a:extLst>
            </p:cNvPr>
            <p:cNvSpPr/>
            <p:nvPr/>
          </p:nvSpPr>
          <p:spPr>
            <a:xfrm>
              <a:off x="8392391" y="2807854"/>
              <a:ext cx="1514764" cy="9236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055093A-2E5D-6EDB-F52E-26AFAC794EE5}"/>
                </a:ext>
              </a:extLst>
            </p:cNvPr>
            <p:cNvSpPr/>
            <p:nvPr/>
          </p:nvSpPr>
          <p:spPr>
            <a:xfrm>
              <a:off x="8392391" y="4709113"/>
              <a:ext cx="1514764" cy="9236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Sample</a:t>
              </a:r>
            </a:p>
          </p:txBody>
        </p:sp>
        <p:sp>
          <p:nvSpPr>
            <p:cNvPr id="9" name="TextBox 8">
              <a:extLst>
                <a:ext uri="{FF2B5EF4-FFF2-40B4-BE49-F238E27FC236}">
                  <a16:creationId xmlns:a16="http://schemas.microsoft.com/office/drawing/2014/main" id="{9D0664B3-F7D9-BBD3-87A1-5643EE5D92E7}"/>
                </a:ext>
              </a:extLst>
            </p:cNvPr>
            <p:cNvSpPr txBox="1"/>
            <p:nvPr/>
          </p:nvSpPr>
          <p:spPr>
            <a:xfrm>
              <a:off x="8266545" y="1847273"/>
              <a:ext cx="1199046" cy="369332"/>
            </a:xfrm>
            <a:prstGeom prst="rect">
              <a:avLst/>
            </a:prstGeom>
            <a:noFill/>
          </p:spPr>
          <p:txBody>
            <a:bodyPr wrap="none" rtlCol="0">
              <a:spAutoFit/>
            </a:bodyPr>
            <a:lstStyle/>
            <a:p>
              <a:r>
                <a:rPr lang="en-US" dirty="0">
                  <a:solidFill>
                    <a:schemeClr val="bg1"/>
                  </a:solidFill>
                </a:rPr>
                <a:t>Population</a:t>
              </a:r>
            </a:p>
          </p:txBody>
        </p:sp>
        <p:cxnSp>
          <p:nvCxnSpPr>
            <p:cNvPr id="11" name="Straight Arrow Connector 10">
              <a:extLst>
                <a:ext uri="{FF2B5EF4-FFF2-40B4-BE49-F238E27FC236}">
                  <a16:creationId xmlns:a16="http://schemas.microsoft.com/office/drawing/2014/main" id="{186B49F7-EAAC-9B39-3238-0A6CBE507C2B}"/>
                </a:ext>
              </a:extLst>
            </p:cNvPr>
            <p:cNvCxnSpPr/>
            <p:nvPr/>
          </p:nvCxnSpPr>
          <p:spPr>
            <a:xfrm>
              <a:off x="9149773" y="3269672"/>
              <a:ext cx="0" cy="13495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847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9980-3A28-4123-6B5F-A6639B54C7DB}"/>
              </a:ext>
            </a:extLst>
          </p:cNvPr>
          <p:cNvSpPr>
            <a:spLocks noGrp="1"/>
          </p:cNvSpPr>
          <p:nvPr>
            <p:ph type="title"/>
          </p:nvPr>
        </p:nvSpPr>
        <p:spPr>
          <a:xfrm>
            <a:off x="123826" y="0"/>
            <a:ext cx="10515600" cy="1325563"/>
          </a:xfrm>
        </p:spPr>
        <p:txBody>
          <a:bodyPr/>
          <a:lstStyle/>
          <a:p>
            <a:r>
              <a:rPr lang="en-US" dirty="0"/>
              <a:t>Example</a:t>
            </a:r>
          </a:p>
        </p:txBody>
      </p:sp>
      <p:cxnSp>
        <p:nvCxnSpPr>
          <p:cNvPr id="11" name="Straight Connector 10">
            <a:extLst>
              <a:ext uri="{FF2B5EF4-FFF2-40B4-BE49-F238E27FC236}">
                <a16:creationId xmlns:a16="http://schemas.microsoft.com/office/drawing/2014/main" id="{13AED8ED-F3E1-EB93-F48F-DAD47DDD846A}"/>
              </a:ext>
            </a:extLst>
          </p:cNvPr>
          <p:cNvCxnSpPr>
            <a:cxnSpLocks/>
          </p:cNvCxnSpPr>
          <p:nvPr/>
        </p:nvCxnSpPr>
        <p:spPr>
          <a:xfrm>
            <a:off x="6560360" y="2438400"/>
            <a:ext cx="459042" cy="1330036"/>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845FEF9-6712-393A-9522-615A9EE1AEAB}"/>
              </a:ext>
            </a:extLst>
          </p:cNvPr>
          <p:cNvCxnSpPr>
            <a:cxnSpLocks/>
          </p:cNvCxnSpPr>
          <p:nvPr/>
        </p:nvCxnSpPr>
        <p:spPr>
          <a:xfrm flipV="1">
            <a:off x="6587823" y="5186520"/>
            <a:ext cx="431579" cy="1403651"/>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95600A2-64C4-B68E-6C26-D048BDD572EC}"/>
                  </a:ext>
                </a:extLst>
              </p:cNvPr>
              <p:cNvSpPr txBox="1"/>
              <p:nvPr/>
            </p:nvSpPr>
            <p:spPr>
              <a:xfrm>
                <a:off x="2105891" y="1671782"/>
                <a:ext cx="2659190" cy="461665"/>
              </a:xfrm>
              <a:prstGeom prst="rect">
                <a:avLst/>
              </a:prstGeom>
              <a:noFill/>
            </p:spPr>
            <p:txBody>
              <a:bodyPr wrap="none" rtlCol="0">
                <a:spAutoFit/>
              </a:bodyPr>
              <a:lstStyle/>
              <a:p>
                <a:r>
                  <a:rPr lang="en-US" sz="2400" dirty="0"/>
                  <a:t>Population: </a:t>
                </a:r>
                <a14:m>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=20</m:t>
                    </m:r>
                  </m:oMath>
                </a14:m>
                <a:endParaRPr lang="en-US" sz="2400" dirty="0"/>
              </a:p>
            </p:txBody>
          </p:sp>
        </mc:Choice>
        <mc:Fallback xmlns="">
          <p:sp>
            <p:nvSpPr>
              <p:cNvPr id="18" name="TextBox 17">
                <a:extLst>
                  <a:ext uri="{FF2B5EF4-FFF2-40B4-BE49-F238E27FC236}">
                    <a16:creationId xmlns:a16="http://schemas.microsoft.com/office/drawing/2014/main" id="{A95600A2-64C4-B68E-6C26-D048BDD572EC}"/>
                  </a:ext>
                </a:extLst>
              </p:cNvPr>
              <p:cNvSpPr txBox="1">
                <a:spLocks noRot="1" noChangeAspect="1" noMove="1" noResize="1" noEditPoints="1" noAdjustHandles="1" noChangeArrowheads="1" noChangeShapeType="1" noTextEdit="1"/>
              </p:cNvSpPr>
              <p:nvPr/>
            </p:nvSpPr>
            <p:spPr>
              <a:xfrm>
                <a:off x="2105891" y="1671782"/>
                <a:ext cx="2659190" cy="461665"/>
              </a:xfrm>
              <a:prstGeom prst="rect">
                <a:avLst/>
              </a:prstGeom>
              <a:blipFill>
                <a:blip r:embed="rId4"/>
                <a:stretch>
                  <a:fillRect l="-343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3DD774A-2402-4286-7B26-81B6AFA6FFD0}"/>
                  </a:ext>
                </a:extLst>
              </p:cNvPr>
              <p:cNvSpPr txBox="1"/>
              <p:nvPr/>
            </p:nvSpPr>
            <p:spPr>
              <a:xfrm>
                <a:off x="8298872" y="3225453"/>
                <a:ext cx="1997085" cy="461665"/>
              </a:xfrm>
              <a:prstGeom prst="rect">
                <a:avLst/>
              </a:prstGeom>
              <a:noFill/>
            </p:spPr>
            <p:txBody>
              <a:bodyPr wrap="none" rtlCol="0">
                <a:spAutoFit/>
              </a:bodyPr>
              <a:lstStyle/>
              <a:p>
                <a:r>
                  <a:rPr lang="en-US" sz="2400" dirty="0"/>
                  <a:t>Sample: </a:t>
                </a:r>
                <a14:m>
                  <m:oMath xmlns:m="http://schemas.openxmlformats.org/officeDocument/2006/math">
                    <m:r>
                      <m:rPr>
                        <m:sty m:val="p"/>
                      </m:rPr>
                      <a:rPr lang="en-US" sz="2400" b="0" i="0" smtClean="0">
                        <a:latin typeface="Cambria Math" panose="02040503050406030204" pitchFamily="18" charset="0"/>
                      </a:rPr>
                      <m:t>n</m:t>
                    </m:r>
                    <m:r>
                      <a:rPr lang="en-US" sz="2400" b="0" i="1" smtClean="0">
                        <a:latin typeface="Cambria Math" panose="02040503050406030204" pitchFamily="18" charset="0"/>
                      </a:rPr>
                      <m:t>=5</m:t>
                    </m:r>
                  </m:oMath>
                </a14:m>
                <a:endParaRPr lang="en-US" sz="2400" dirty="0"/>
              </a:p>
            </p:txBody>
          </p:sp>
        </mc:Choice>
        <mc:Fallback xmlns="">
          <p:sp>
            <p:nvSpPr>
              <p:cNvPr id="19" name="TextBox 18">
                <a:extLst>
                  <a:ext uri="{FF2B5EF4-FFF2-40B4-BE49-F238E27FC236}">
                    <a16:creationId xmlns:a16="http://schemas.microsoft.com/office/drawing/2014/main" id="{D3DD774A-2402-4286-7B26-81B6AFA6FFD0}"/>
                  </a:ext>
                </a:extLst>
              </p:cNvPr>
              <p:cNvSpPr txBox="1">
                <a:spLocks noRot="1" noChangeAspect="1" noMove="1" noResize="1" noEditPoints="1" noAdjustHandles="1" noChangeArrowheads="1" noChangeShapeType="1" noTextEdit="1"/>
              </p:cNvSpPr>
              <p:nvPr/>
            </p:nvSpPr>
            <p:spPr>
              <a:xfrm>
                <a:off x="8298872" y="3225453"/>
                <a:ext cx="1997085" cy="461665"/>
              </a:xfrm>
              <a:prstGeom prst="rect">
                <a:avLst/>
              </a:prstGeom>
              <a:blipFill>
                <a:blip r:embed="rId5"/>
                <a:stretch>
                  <a:fillRect l="-4573" t="-10526" r="-305" b="-289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92ECA5E-F265-CC01-3BD8-E4F3AD723AF6}"/>
              </a:ext>
            </a:extLst>
          </p:cNvPr>
          <p:cNvPicPr>
            <a:picLocks noChangeAspect="1"/>
          </p:cNvPicPr>
          <p:nvPr/>
        </p:nvPicPr>
        <p:blipFill>
          <a:blip r:embed="rId6"/>
          <a:stretch>
            <a:fillRect/>
          </a:stretch>
        </p:blipFill>
        <p:spPr>
          <a:xfrm>
            <a:off x="0" y="2208705"/>
            <a:ext cx="6560360" cy="4570937"/>
          </a:xfrm>
          <a:prstGeom prst="rect">
            <a:avLst/>
          </a:prstGeom>
        </p:spPr>
      </p:pic>
      <p:pic>
        <p:nvPicPr>
          <p:cNvPr id="10" name="Picture 9">
            <a:extLst>
              <a:ext uri="{FF2B5EF4-FFF2-40B4-BE49-F238E27FC236}">
                <a16:creationId xmlns:a16="http://schemas.microsoft.com/office/drawing/2014/main" id="{DE1CA0A1-E6E8-96B5-56BD-17F23AFB399F}"/>
              </a:ext>
            </a:extLst>
          </p:cNvPr>
          <p:cNvPicPr>
            <a:picLocks noChangeAspect="1"/>
          </p:cNvPicPr>
          <p:nvPr/>
        </p:nvPicPr>
        <p:blipFill>
          <a:blip r:embed="rId7"/>
          <a:stretch>
            <a:fillRect/>
          </a:stretch>
        </p:blipFill>
        <p:spPr>
          <a:xfrm>
            <a:off x="6986574" y="3716410"/>
            <a:ext cx="5205425" cy="144490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3838FB-D204-9D3B-4AA1-DDCB2ED4578D}"/>
                  </a:ext>
                </a:extLst>
              </p:cNvPr>
              <p:cNvSpPr txBox="1"/>
              <p:nvPr/>
            </p:nvSpPr>
            <p:spPr>
              <a:xfrm>
                <a:off x="7287491" y="923636"/>
                <a:ext cx="4029629" cy="1477328"/>
              </a:xfrm>
              <a:prstGeom prst="rect">
                <a:avLst/>
              </a:prstGeom>
              <a:noFill/>
            </p:spPr>
            <p:txBody>
              <a:bodyPr wrap="none" rtlCol="0">
                <a:spAutoFit/>
              </a:bodyPr>
              <a:lstStyle/>
              <a:p>
                <a:r>
                  <a:rPr lang="en-US" dirty="0"/>
                  <a:t>The population is a set of </a:t>
                </a:r>
                <a14:m>
                  <m:oMath xmlns:m="http://schemas.openxmlformats.org/officeDocument/2006/math">
                    <m:r>
                      <a:rPr lang="en-US" b="0" i="1" smtClean="0">
                        <a:latin typeface="Cambria Math" panose="02040503050406030204" pitchFamily="18" charset="0"/>
                      </a:rPr>
                      <m:t>𝑁</m:t>
                    </m:r>
                  </m:oMath>
                </a14:m>
                <a:r>
                  <a:rPr lang="en-US" dirty="0"/>
                  <a:t> observations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m:oMathPara>
                </a14:m>
                <a:endParaRPr lang="en-US" dirty="0"/>
              </a:p>
              <a:p>
                <a:endParaRPr lang="en-US" dirty="0"/>
              </a:p>
              <a:p>
                <a:r>
                  <a:rPr lang="en-US" dirty="0"/>
                  <a:t>The sample is a set of </a:t>
                </a:r>
                <a14:m>
                  <m:oMath xmlns:m="http://schemas.openxmlformats.org/officeDocument/2006/math">
                    <m:r>
                      <a:rPr lang="en-US" b="0" i="1" smtClean="0">
                        <a:latin typeface="Cambria Math" panose="02040503050406030204" pitchFamily="18" charset="0"/>
                      </a:rPr>
                      <m:t>𝑛</m:t>
                    </m:r>
                  </m:oMath>
                </a14:m>
                <a:r>
                  <a:rPr lang="en-US" dirty="0"/>
                  <a:t> observations</a:t>
                </a:r>
              </a:p>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m:oMathPara>
                </a14:m>
                <a:endParaRPr lang="en-US" dirty="0"/>
              </a:p>
            </p:txBody>
          </p:sp>
        </mc:Choice>
        <mc:Fallback xmlns="">
          <p:sp>
            <p:nvSpPr>
              <p:cNvPr id="3" name="TextBox 2">
                <a:extLst>
                  <a:ext uri="{FF2B5EF4-FFF2-40B4-BE49-F238E27FC236}">
                    <a16:creationId xmlns:a16="http://schemas.microsoft.com/office/drawing/2014/main" id="{6D3838FB-D204-9D3B-4AA1-DDCB2ED4578D}"/>
                  </a:ext>
                </a:extLst>
              </p:cNvPr>
              <p:cNvSpPr txBox="1">
                <a:spLocks noRot="1" noChangeAspect="1" noMove="1" noResize="1" noEditPoints="1" noAdjustHandles="1" noChangeArrowheads="1" noChangeShapeType="1" noTextEdit="1"/>
              </p:cNvSpPr>
              <p:nvPr/>
            </p:nvSpPr>
            <p:spPr>
              <a:xfrm>
                <a:off x="7287491" y="923636"/>
                <a:ext cx="4029629" cy="1477328"/>
              </a:xfrm>
              <a:prstGeom prst="rect">
                <a:avLst/>
              </a:prstGeom>
              <a:blipFill>
                <a:blip r:embed="rId8"/>
                <a:stretch>
                  <a:fillRect l="-1210" t="-2479" r="-756"/>
                </a:stretch>
              </a:blipFill>
            </p:spPr>
            <p:txBody>
              <a:bodyPr/>
              <a:lstStyle/>
              <a:p>
                <a:r>
                  <a:rPr lang="en-US">
                    <a:noFill/>
                  </a:rPr>
                  <a:t> </a:t>
                </a:r>
              </a:p>
            </p:txBody>
          </p:sp>
        </mc:Fallback>
      </mc:AlternateContent>
    </p:spTree>
    <p:extLst>
      <p:ext uri="{BB962C8B-B14F-4D97-AF65-F5344CB8AC3E}">
        <p14:creationId xmlns:p14="http://schemas.microsoft.com/office/powerpoint/2010/main" val="145454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9980-3A28-4123-6B5F-A6639B54C7DB}"/>
              </a:ext>
            </a:extLst>
          </p:cNvPr>
          <p:cNvSpPr>
            <a:spLocks noGrp="1"/>
          </p:cNvSpPr>
          <p:nvPr>
            <p:ph type="title"/>
          </p:nvPr>
        </p:nvSpPr>
        <p:spPr>
          <a:xfrm>
            <a:off x="123826" y="0"/>
            <a:ext cx="10515600" cy="1325563"/>
          </a:xfrm>
        </p:spPr>
        <p:txBody>
          <a:bodyPr/>
          <a:lstStyle/>
          <a:p>
            <a:r>
              <a:rPr lang="en-US" dirty="0"/>
              <a:t>Example 2</a:t>
            </a:r>
          </a:p>
        </p:txBody>
      </p:sp>
      <p:pic>
        <p:nvPicPr>
          <p:cNvPr id="4" name="Picture 3">
            <a:extLst>
              <a:ext uri="{FF2B5EF4-FFF2-40B4-BE49-F238E27FC236}">
                <a16:creationId xmlns:a16="http://schemas.microsoft.com/office/drawing/2014/main" id="{B6184E2F-3F7B-3505-BF47-FE3AF66852C1}"/>
              </a:ext>
            </a:extLst>
          </p:cNvPr>
          <p:cNvPicPr>
            <a:picLocks noChangeAspect="1"/>
          </p:cNvPicPr>
          <p:nvPr/>
        </p:nvPicPr>
        <p:blipFill>
          <a:blip r:embed="rId2"/>
          <a:stretch>
            <a:fillRect/>
          </a:stretch>
        </p:blipFill>
        <p:spPr>
          <a:xfrm>
            <a:off x="5772150" y="361950"/>
            <a:ext cx="6134100" cy="61341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AE6825-F2D0-C0F3-DB57-99EC86F375A9}"/>
                  </a:ext>
                </a:extLst>
              </p:cNvPr>
              <p:cNvSpPr txBox="1"/>
              <p:nvPr/>
            </p:nvSpPr>
            <p:spPr>
              <a:xfrm>
                <a:off x="123826" y="1325563"/>
                <a:ext cx="5170341" cy="4057521"/>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Consider a rectangular-shaped piece of land that has been divided into 100 smaller rectangular units, each containing something of interest (e.g., trees, burrows, archaeological artifacts). </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A subset of 10 of those smaller units was selected and the number of objects in each of these units was counted.</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Population Size: </a:t>
                </a:r>
                <a14:m>
                  <m:oMath xmlns:m="http://schemas.openxmlformats.org/officeDocument/2006/math">
                    <m:r>
                      <a:rPr lang="en-US" sz="2000" b="0" i="1" smtClean="0">
                        <a:solidFill>
                          <a:prstClr val="black"/>
                        </a:solidFill>
                        <a:latin typeface="Cambria Math" panose="02040503050406030204" pitchFamily="18" charset="0"/>
                      </a:rPr>
                      <m:t>𝑁</m:t>
                    </m:r>
                    <m:r>
                      <a:rPr lang="en-US" sz="2000" b="0" i="1" smtClean="0">
                        <a:solidFill>
                          <a:prstClr val="black"/>
                        </a:solidFill>
                        <a:latin typeface="Cambria Math" panose="02040503050406030204" pitchFamily="18" charset="0"/>
                      </a:rPr>
                      <m:t>=100</m:t>
                    </m:r>
                  </m:oMath>
                </a14:m>
                <a:endParaRPr lang="it-IT"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it-IT" sz="2000" dirty="0">
                    <a:solidFill>
                      <a:prstClr val="black"/>
                    </a:solidFill>
                    <a:latin typeface="Calibri" panose="020F0502020204030204"/>
                  </a:rPr>
                  <a:t>Sample Size: </a:t>
                </a:r>
                <a14:m>
                  <m:oMath xmlns:m="http://schemas.openxmlformats.org/officeDocument/2006/math">
                    <m:r>
                      <a:rPr lang="en-US" sz="2000" b="0" i="1" smtClean="0">
                        <a:solidFill>
                          <a:prstClr val="black"/>
                        </a:solidFill>
                        <a:latin typeface="Cambria Math" panose="02040503050406030204" pitchFamily="18" charset="0"/>
                      </a:rPr>
                      <m:t>𝑛</m:t>
                    </m:r>
                    <m:r>
                      <a:rPr lang="en-US" sz="2000" b="0" i="1" smtClean="0">
                        <a:solidFill>
                          <a:prstClr val="black"/>
                        </a:solidFill>
                        <a:latin typeface="Cambria Math" panose="02040503050406030204" pitchFamily="18" charset="0"/>
                      </a:rPr>
                      <m:t>=10</m:t>
                    </m:r>
                  </m:oMath>
                </a14:m>
                <a:endParaRPr lang="it-IT" sz="2000" dirty="0">
                  <a:solidFill>
                    <a:prstClr val="black"/>
                  </a:solidFill>
                  <a:latin typeface="Calibri" panose="020F0502020204030204"/>
                </a:endParaRPr>
              </a:p>
            </p:txBody>
          </p:sp>
        </mc:Choice>
        <mc:Fallback xmlns="">
          <p:sp>
            <p:nvSpPr>
              <p:cNvPr id="5" name="TextBox 4">
                <a:extLst>
                  <a:ext uri="{FF2B5EF4-FFF2-40B4-BE49-F238E27FC236}">
                    <a16:creationId xmlns:a16="http://schemas.microsoft.com/office/drawing/2014/main" id="{FEAE6825-F2D0-C0F3-DB57-99EC86F375A9}"/>
                  </a:ext>
                </a:extLst>
              </p:cNvPr>
              <p:cNvSpPr txBox="1">
                <a:spLocks noRot="1" noChangeAspect="1" noMove="1" noResize="1" noEditPoints="1" noAdjustHandles="1" noChangeArrowheads="1" noChangeShapeType="1" noTextEdit="1"/>
              </p:cNvSpPr>
              <p:nvPr/>
            </p:nvSpPr>
            <p:spPr>
              <a:xfrm>
                <a:off x="123826" y="1325563"/>
                <a:ext cx="5170341" cy="4057521"/>
              </a:xfrm>
              <a:prstGeom prst="rect">
                <a:avLst/>
              </a:prstGeom>
              <a:blipFill>
                <a:blip r:embed="rId3"/>
                <a:stretch>
                  <a:fillRect l="-1179" t="-1502" r="-943" b="-1652"/>
                </a:stretch>
              </a:blipFill>
            </p:spPr>
            <p:txBody>
              <a:bodyPr/>
              <a:lstStyle/>
              <a:p>
                <a:r>
                  <a:rPr lang="en-US">
                    <a:noFill/>
                  </a:rPr>
                  <a:t> </a:t>
                </a:r>
              </a:p>
            </p:txBody>
          </p:sp>
        </mc:Fallback>
      </mc:AlternateContent>
    </p:spTree>
    <p:extLst>
      <p:ext uri="{BB962C8B-B14F-4D97-AF65-F5344CB8AC3E}">
        <p14:creationId xmlns:p14="http://schemas.microsoft.com/office/powerpoint/2010/main" val="314220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02C6-B426-FF39-8BA0-28DB8640F72F}"/>
              </a:ext>
            </a:extLst>
          </p:cNvPr>
          <p:cNvSpPr>
            <a:spLocks noGrp="1"/>
          </p:cNvSpPr>
          <p:nvPr>
            <p:ph type="title"/>
          </p:nvPr>
        </p:nvSpPr>
        <p:spPr/>
        <p:txBody>
          <a:bodyPr/>
          <a:lstStyle/>
          <a:p>
            <a:r>
              <a:rPr lang="en-US" dirty="0"/>
              <a:t>Why is statistics so valuable?</a:t>
            </a:r>
          </a:p>
        </p:txBody>
      </p:sp>
      <p:sp>
        <p:nvSpPr>
          <p:cNvPr id="3" name="Content Placeholder 2">
            <a:extLst>
              <a:ext uri="{FF2B5EF4-FFF2-40B4-BE49-F238E27FC236}">
                <a16:creationId xmlns:a16="http://schemas.microsoft.com/office/drawing/2014/main" id="{CE8548C3-42AC-8F5F-B1D1-3FB65154EACF}"/>
              </a:ext>
            </a:extLst>
          </p:cNvPr>
          <p:cNvSpPr>
            <a:spLocks noGrp="1"/>
          </p:cNvSpPr>
          <p:nvPr>
            <p:ph idx="1"/>
          </p:nvPr>
        </p:nvSpPr>
        <p:spPr/>
        <p:txBody>
          <a:bodyPr/>
          <a:lstStyle/>
          <a:p>
            <a:endParaRPr lang="en-US" dirty="0"/>
          </a:p>
          <a:p>
            <a:r>
              <a:rPr lang="en-US" dirty="0"/>
              <a:t>Most of the time, we can’t measure everyone or every unit in the population and therefore must limit our measurements to a sample.</a:t>
            </a:r>
          </a:p>
          <a:p>
            <a:pPr marL="0" indent="0">
              <a:buNone/>
            </a:pPr>
            <a:endParaRPr lang="en-US" dirty="0"/>
          </a:p>
          <a:p>
            <a:r>
              <a:rPr lang="en-US" dirty="0"/>
              <a:t>Statistics primarily deals with </a:t>
            </a:r>
            <a:r>
              <a:rPr lang="en-US" b="1" dirty="0"/>
              <a:t>estimation </a:t>
            </a:r>
            <a:r>
              <a:rPr lang="en-US" dirty="0"/>
              <a:t>– the process of inferring an unknown quantity about a population using set of sample data</a:t>
            </a:r>
          </a:p>
          <a:p>
            <a:pPr marL="0" indent="0">
              <a:buNone/>
            </a:pPr>
            <a:endParaRPr lang="en-US" dirty="0"/>
          </a:p>
          <a:p>
            <a:r>
              <a:rPr lang="en-US" dirty="0"/>
              <a:t>The tools for estimation allow us to approximate almost everything about populations </a:t>
            </a:r>
            <a:r>
              <a:rPr lang="en-US" b="1" dirty="0"/>
              <a:t>using only samples</a:t>
            </a:r>
            <a:r>
              <a:rPr lang="en-US" dirty="0"/>
              <a:t>.</a:t>
            </a:r>
          </a:p>
        </p:txBody>
      </p:sp>
    </p:spTree>
    <p:extLst>
      <p:ext uri="{BB962C8B-B14F-4D97-AF65-F5344CB8AC3E}">
        <p14:creationId xmlns:p14="http://schemas.microsoft.com/office/powerpoint/2010/main" val="376976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852D-5E29-ED3F-20D1-56A2AB6EA303}"/>
              </a:ext>
            </a:extLst>
          </p:cNvPr>
          <p:cNvSpPr>
            <a:spLocks noGrp="1"/>
          </p:cNvSpPr>
          <p:nvPr>
            <p:ph type="title"/>
          </p:nvPr>
        </p:nvSpPr>
        <p:spPr/>
        <p:txBody>
          <a:bodyPr/>
          <a:lstStyle/>
          <a:p>
            <a:r>
              <a:rPr lang="en-US" dirty="0"/>
              <a:t>Where we can go with estimates </a:t>
            </a:r>
          </a:p>
        </p:txBody>
      </p:sp>
      <p:sp>
        <p:nvSpPr>
          <p:cNvPr id="3" name="Content Placeholder 2">
            <a:extLst>
              <a:ext uri="{FF2B5EF4-FFF2-40B4-BE49-F238E27FC236}">
                <a16:creationId xmlns:a16="http://schemas.microsoft.com/office/drawing/2014/main" id="{673CE5DD-7FA6-0BC3-575F-B61120EE33AE}"/>
              </a:ext>
            </a:extLst>
          </p:cNvPr>
          <p:cNvSpPr>
            <a:spLocks noGrp="1"/>
          </p:cNvSpPr>
          <p:nvPr>
            <p:ph idx="1"/>
          </p:nvPr>
        </p:nvSpPr>
        <p:spPr/>
        <p:txBody>
          <a:bodyPr/>
          <a:lstStyle/>
          <a:p>
            <a:r>
              <a:rPr lang="en-US" dirty="0"/>
              <a:t>With </a:t>
            </a:r>
            <a:r>
              <a:rPr lang="en-US" b="1" dirty="0"/>
              <a:t>estimates</a:t>
            </a:r>
            <a:r>
              <a:rPr lang="en-US" dirty="0"/>
              <a:t> we can </a:t>
            </a:r>
          </a:p>
          <a:p>
            <a:pPr lvl="1"/>
            <a:r>
              <a:rPr lang="en-US" dirty="0"/>
              <a:t>Assess differences among groups and relationships between variables.</a:t>
            </a:r>
          </a:p>
          <a:p>
            <a:pPr lvl="1"/>
            <a:endParaRPr lang="en-US" dirty="0"/>
          </a:p>
          <a:p>
            <a:pPr lvl="1"/>
            <a:r>
              <a:rPr lang="en-US" dirty="0"/>
              <a:t>Describe populations. Examples of estimates include averages, proportions, measures of variation, and measures of relationship.</a:t>
            </a:r>
          </a:p>
          <a:p>
            <a:pPr lvl="1"/>
            <a:endParaRPr lang="en-US" dirty="0"/>
          </a:p>
          <a:p>
            <a:pPr lvl="1"/>
            <a:r>
              <a:rPr lang="en-US" dirty="0"/>
              <a:t>Then we can ask and answer questions or formally, test and evaluate hypotheses.</a:t>
            </a:r>
          </a:p>
        </p:txBody>
      </p:sp>
    </p:spTree>
    <p:extLst>
      <p:ext uri="{BB962C8B-B14F-4D97-AF65-F5344CB8AC3E}">
        <p14:creationId xmlns:p14="http://schemas.microsoft.com/office/powerpoint/2010/main" val="1932296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713762" y="36014"/>
            <a:ext cx="10515600" cy="1325563"/>
          </a:xfrm>
        </p:spPr>
        <p:txBody>
          <a:bodyPr/>
          <a:lstStyle/>
          <a:p>
            <a:r>
              <a:rPr lang="en-US" dirty="0"/>
              <a:t>Statistics Vs Parameters</a:t>
            </a:r>
          </a:p>
        </p:txBody>
      </p:sp>
      <p:sp>
        <p:nvSpPr>
          <p:cNvPr id="4" name="TextBox 3">
            <a:extLst>
              <a:ext uri="{FF2B5EF4-FFF2-40B4-BE49-F238E27FC236}">
                <a16:creationId xmlns:a16="http://schemas.microsoft.com/office/drawing/2014/main" id="{D2296438-25B8-F629-7C3E-5050397B22AC}"/>
              </a:ext>
            </a:extLst>
          </p:cNvPr>
          <p:cNvSpPr txBox="1"/>
          <p:nvPr/>
        </p:nvSpPr>
        <p:spPr>
          <a:xfrm>
            <a:off x="306534" y="1612616"/>
            <a:ext cx="5724811" cy="3503523"/>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A </a:t>
            </a:r>
            <a:r>
              <a:rPr lang="en-US" sz="2000" b="1" dirty="0">
                <a:solidFill>
                  <a:prstClr val="black"/>
                </a:solidFill>
                <a:latin typeface="Calibri" panose="020F0502020204030204"/>
              </a:rPr>
              <a:t>statistic </a:t>
            </a:r>
            <a:r>
              <a:rPr lang="en-US" sz="2000" dirty="0">
                <a:solidFill>
                  <a:prstClr val="black"/>
                </a:solidFill>
                <a:latin typeface="Calibri" panose="020F0502020204030204"/>
              </a:rPr>
              <a:t>is a numerical characteristic of a </a:t>
            </a:r>
            <a:r>
              <a:rPr lang="en-US" sz="2000" b="1" dirty="0">
                <a:solidFill>
                  <a:prstClr val="black"/>
                </a:solidFill>
                <a:latin typeface="Calibri" panose="020F0502020204030204"/>
              </a:rPr>
              <a:t>sample </a:t>
            </a:r>
            <a:r>
              <a:rPr lang="en-US" sz="2000" dirty="0">
                <a:solidFill>
                  <a:prstClr val="black"/>
                </a:solidFill>
                <a:latin typeface="Calibri" panose="020F0502020204030204"/>
              </a:rPr>
              <a:t>that </a:t>
            </a:r>
            <a:r>
              <a:rPr lang="en-US" sz="2000" u="sng" dirty="0">
                <a:solidFill>
                  <a:prstClr val="black"/>
                </a:solidFill>
                <a:latin typeface="Calibri" panose="020F0502020204030204"/>
              </a:rPr>
              <a:t>estimates</a:t>
            </a:r>
            <a:r>
              <a:rPr lang="en-US" sz="2000" dirty="0">
                <a:solidFill>
                  <a:prstClr val="black"/>
                </a:solidFill>
                <a:latin typeface="Calibri" panose="020F0502020204030204"/>
              </a:rPr>
              <a:t> a population parameter. </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A </a:t>
            </a:r>
            <a:r>
              <a:rPr lang="en-US" sz="2000" b="1" dirty="0">
                <a:solidFill>
                  <a:prstClr val="black"/>
                </a:solidFill>
                <a:latin typeface="Calibri" panose="020F0502020204030204"/>
              </a:rPr>
              <a:t>parameter </a:t>
            </a:r>
            <a:r>
              <a:rPr lang="en-US" sz="2000" dirty="0">
                <a:solidFill>
                  <a:prstClr val="black"/>
                </a:solidFill>
                <a:latin typeface="Calibri" panose="020F0502020204030204"/>
              </a:rPr>
              <a:t>is a numerical characteristic of a </a:t>
            </a:r>
            <a:r>
              <a:rPr lang="en-US" sz="2000" b="1" dirty="0">
                <a:solidFill>
                  <a:prstClr val="black"/>
                </a:solidFill>
                <a:latin typeface="Calibri" panose="020F0502020204030204"/>
              </a:rPr>
              <a:t>population</a:t>
            </a:r>
            <a:r>
              <a:rPr lang="en-US" sz="2000" dirty="0">
                <a:solidFill>
                  <a:prstClr val="black"/>
                </a:solidFill>
                <a:latin typeface="Calibri" panose="020F0502020204030204"/>
              </a:rPr>
              <a:t> that can be estimated by a statistic. </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Put another way…</a:t>
            </a:r>
          </a:p>
          <a:p>
            <a:pPr>
              <a:lnSpc>
                <a:spcPct val="90000"/>
              </a:lnSpc>
              <a:spcBef>
                <a:spcPts val="1000"/>
              </a:spcBef>
              <a:defRPr/>
            </a:pPr>
            <a:r>
              <a:rPr lang="en-US" sz="2000" dirty="0">
                <a:solidFill>
                  <a:prstClr val="black"/>
                </a:solidFill>
                <a:latin typeface="Calibri" panose="020F0502020204030204"/>
              </a:rPr>
              <a:t>A </a:t>
            </a:r>
            <a:r>
              <a:rPr lang="en-US" sz="2000" b="1" dirty="0">
                <a:solidFill>
                  <a:prstClr val="black"/>
                </a:solidFill>
                <a:latin typeface="Calibri" panose="020F0502020204030204"/>
              </a:rPr>
              <a:t>statistic </a:t>
            </a:r>
            <a:r>
              <a:rPr lang="en-US" sz="2000" dirty="0">
                <a:solidFill>
                  <a:prstClr val="black"/>
                </a:solidFill>
                <a:latin typeface="Calibri" panose="020F0502020204030204"/>
              </a:rPr>
              <a:t>is a function of the observations of in a sample</a:t>
            </a:r>
            <a:r>
              <a:rPr lang="en-US" sz="2000" b="1" dirty="0">
                <a:solidFill>
                  <a:prstClr val="black"/>
                </a:solidFill>
                <a:latin typeface="Calibri" panose="020F0502020204030204"/>
              </a:rPr>
              <a:t> </a:t>
            </a:r>
            <a:r>
              <a:rPr lang="en-US" sz="2000" dirty="0">
                <a:solidFill>
                  <a:prstClr val="black"/>
                </a:solidFill>
                <a:latin typeface="Calibri" panose="020F0502020204030204"/>
              </a:rPr>
              <a:t>while a </a:t>
            </a:r>
            <a:r>
              <a:rPr lang="en-US" sz="2000" b="1" dirty="0">
                <a:solidFill>
                  <a:prstClr val="black"/>
                </a:solidFill>
                <a:latin typeface="Calibri" panose="020F0502020204030204"/>
              </a:rPr>
              <a:t>parameter</a:t>
            </a:r>
            <a:r>
              <a:rPr lang="en-US" sz="2000" dirty="0">
                <a:solidFill>
                  <a:prstClr val="black"/>
                </a:solidFill>
                <a:latin typeface="Calibri" panose="020F0502020204030204"/>
              </a:rPr>
              <a:t> is a function </a:t>
            </a:r>
            <a:r>
              <a:rPr lang="en-US" sz="2000" u="sng" dirty="0">
                <a:solidFill>
                  <a:prstClr val="black"/>
                </a:solidFill>
                <a:latin typeface="Calibri" panose="020F0502020204030204"/>
              </a:rPr>
              <a:t>of all </a:t>
            </a:r>
            <a:r>
              <a:rPr lang="en-US" sz="2000" dirty="0">
                <a:solidFill>
                  <a:prstClr val="black"/>
                </a:solidFill>
                <a:latin typeface="Calibri" panose="020F0502020204030204"/>
              </a:rPr>
              <a:t> observations in the population. </a:t>
            </a:r>
          </a:p>
        </p:txBody>
      </p:sp>
      <p:grpSp>
        <p:nvGrpSpPr>
          <p:cNvPr id="17" name="Group 16">
            <a:extLst>
              <a:ext uri="{FF2B5EF4-FFF2-40B4-BE49-F238E27FC236}">
                <a16:creationId xmlns:a16="http://schemas.microsoft.com/office/drawing/2014/main" id="{AC20C494-1B6D-BA41-770E-9E0DE44AF074}"/>
              </a:ext>
            </a:extLst>
          </p:cNvPr>
          <p:cNvGrpSpPr/>
          <p:nvPr/>
        </p:nvGrpSpPr>
        <p:grpSpPr>
          <a:xfrm>
            <a:off x="6080138" y="1988893"/>
            <a:ext cx="5901408" cy="1325563"/>
            <a:chOff x="1468570" y="4512292"/>
            <a:chExt cx="7820443" cy="1980583"/>
          </a:xfrm>
        </p:grpSpPr>
        <p:pic>
          <p:nvPicPr>
            <p:cNvPr id="5" name="Picture 4" descr="A video game screen with a yellow and black striped tape&#10;&#10;Description automatically generated">
              <a:extLst>
                <a:ext uri="{FF2B5EF4-FFF2-40B4-BE49-F238E27FC236}">
                  <a16:creationId xmlns:a16="http://schemas.microsoft.com/office/drawing/2014/main" id="{7B95BDDE-37EC-DD34-A267-5432677002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21075" y="5167312"/>
              <a:ext cx="3082705" cy="1325563"/>
            </a:xfrm>
            <a:prstGeom prst="rect">
              <a:avLst/>
            </a:prstGeom>
          </p:spPr>
        </p:pic>
        <p:sp>
          <p:nvSpPr>
            <p:cNvPr id="14" name="TextBox 13">
              <a:extLst>
                <a:ext uri="{FF2B5EF4-FFF2-40B4-BE49-F238E27FC236}">
                  <a16:creationId xmlns:a16="http://schemas.microsoft.com/office/drawing/2014/main" id="{1BFF80E6-7311-2B72-F3AB-3B087616E762}"/>
                </a:ext>
              </a:extLst>
            </p:cNvPr>
            <p:cNvSpPr txBox="1"/>
            <p:nvPr/>
          </p:nvSpPr>
          <p:spPr>
            <a:xfrm>
              <a:off x="1468570" y="4556598"/>
              <a:ext cx="1257075" cy="523220"/>
            </a:xfrm>
            <a:prstGeom prst="rect">
              <a:avLst/>
            </a:prstGeom>
            <a:noFill/>
          </p:spPr>
          <p:txBody>
            <a:bodyPr wrap="none" rtlCol="0">
              <a:spAutoFit/>
            </a:bodyPr>
            <a:lstStyle/>
            <a:p>
              <a:r>
                <a:rPr lang="en-US" sz="2800" dirty="0"/>
                <a:t>Sample</a:t>
              </a:r>
            </a:p>
          </p:txBody>
        </p:sp>
        <p:pic>
          <p:nvPicPr>
            <p:cNvPr id="9" name="Picture 8" descr="A blue cylinder with three layers&#10;&#10;Description automatically generated">
              <a:extLst>
                <a:ext uri="{FF2B5EF4-FFF2-40B4-BE49-F238E27FC236}">
                  <a16:creationId xmlns:a16="http://schemas.microsoft.com/office/drawing/2014/main" id="{F3A78266-9762-7A4E-A26E-7743C43437F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1674812" y="5245384"/>
              <a:ext cx="914612" cy="1104900"/>
            </a:xfrm>
            <a:prstGeom prst="rect">
              <a:avLst/>
            </a:prstGeom>
          </p:spPr>
        </p:pic>
        <p:sp>
          <p:nvSpPr>
            <p:cNvPr id="10" name="TextBox 9">
              <a:extLst>
                <a:ext uri="{FF2B5EF4-FFF2-40B4-BE49-F238E27FC236}">
                  <a16:creationId xmlns:a16="http://schemas.microsoft.com/office/drawing/2014/main" id="{D8C0FC19-9DD1-5A1C-9E96-A5DA070246AB}"/>
                </a:ext>
              </a:extLst>
            </p:cNvPr>
            <p:cNvSpPr txBox="1"/>
            <p:nvPr/>
          </p:nvSpPr>
          <p:spPr>
            <a:xfrm>
              <a:off x="7652905" y="5245384"/>
              <a:ext cx="1011815" cy="769441"/>
            </a:xfrm>
            <a:prstGeom prst="rect">
              <a:avLst/>
            </a:prstGeom>
            <a:noFill/>
          </p:spPr>
          <p:txBody>
            <a:bodyPr wrap="none" rtlCol="0">
              <a:spAutoFit/>
            </a:bodyPr>
            <a:lstStyle/>
            <a:p>
              <a:r>
                <a:rPr lang="en-US" sz="4400" dirty="0">
                  <a:latin typeface="Algerian" panose="04020705040A02060702" pitchFamily="82" charset="0"/>
                </a:rPr>
                <a:t>7.8</a:t>
              </a:r>
            </a:p>
          </p:txBody>
        </p:sp>
        <p:sp>
          <p:nvSpPr>
            <p:cNvPr id="11" name="TextBox 10">
              <a:extLst>
                <a:ext uri="{FF2B5EF4-FFF2-40B4-BE49-F238E27FC236}">
                  <a16:creationId xmlns:a16="http://schemas.microsoft.com/office/drawing/2014/main" id="{8013F433-F62F-72E7-CCCD-6BC478CC428A}"/>
                </a:ext>
              </a:extLst>
            </p:cNvPr>
            <p:cNvSpPr txBox="1"/>
            <p:nvPr/>
          </p:nvSpPr>
          <p:spPr>
            <a:xfrm>
              <a:off x="4598879" y="4538996"/>
              <a:ext cx="1327095" cy="523220"/>
            </a:xfrm>
            <a:prstGeom prst="rect">
              <a:avLst/>
            </a:prstGeom>
            <a:noFill/>
          </p:spPr>
          <p:txBody>
            <a:bodyPr wrap="none" rtlCol="0">
              <a:spAutoFit/>
            </a:bodyPr>
            <a:lstStyle/>
            <a:p>
              <a:r>
                <a:rPr lang="en-US" sz="2800" dirty="0"/>
                <a:t>Statistic</a:t>
              </a:r>
            </a:p>
          </p:txBody>
        </p:sp>
        <p:sp>
          <p:nvSpPr>
            <p:cNvPr id="12" name="Arrow: Right 11">
              <a:extLst>
                <a:ext uri="{FF2B5EF4-FFF2-40B4-BE49-F238E27FC236}">
                  <a16:creationId xmlns:a16="http://schemas.microsoft.com/office/drawing/2014/main" id="{CE648ED7-B244-B76E-25B5-2AEBAE5BDF13}"/>
                </a:ext>
              </a:extLst>
            </p:cNvPr>
            <p:cNvSpPr/>
            <p:nvPr/>
          </p:nvSpPr>
          <p:spPr>
            <a:xfrm>
              <a:off x="3000375" y="5410200"/>
              <a:ext cx="720700" cy="4762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BCA37C5-5C48-6C8D-E916-E5E009B3B53E}"/>
                </a:ext>
              </a:extLst>
            </p:cNvPr>
            <p:cNvSpPr/>
            <p:nvPr/>
          </p:nvSpPr>
          <p:spPr>
            <a:xfrm>
              <a:off x="6803780" y="5410200"/>
              <a:ext cx="720700" cy="4762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FB810C0-6923-DFD0-5FAC-1B6D041B9ADB}"/>
                </a:ext>
              </a:extLst>
            </p:cNvPr>
            <p:cNvSpPr txBox="1"/>
            <p:nvPr/>
          </p:nvSpPr>
          <p:spPr>
            <a:xfrm>
              <a:off x="7557654" y="4512292"/>
              <a:ext cx="1731359" cy="680103"/>
            </a:xfrm>
            <a:prstGeom prst="rect">
              <a:avLst/>
            </a:prstGeom>
            <a:noFill/>
          </p:spPr>
          <p:txBody>
            <a:bodyPr wrap="none" rtlCol="0">
              <a:spAutoFit/>
            </a:bodyPr>
            <a:lstStyle/>
            <a:p>
              <a:r>
                <a:rPr lang="en-US" sz="2800" dirty="0"/>
                <a:t>estimate</a:t>
              </a:r>
            </a:p>
          </p:txBody>
        </p:sp>
      </p:grpSp>
      <p:grpSp>
        <p:nvGrpSpPr>
          <p:cNvPr id="3" name="Group 2">
            <a:extLst>
              <a:ext uri="{FF2B5EF4-FFF2-40B4-BE49-F238E27FC236}">
                <a16:creationId xmlns:a16="http://schemas.microsoft.com/office/drawing/2014/main" id="{8CBD6E19-51A2-FBB2-9330-09AFC3FBA50C}"/>
              </a:ext>
            </a:extLst>
          </p:cNvPr>
          <p:cNvGrpSpPr/>
          <p:nvPr/>
        </p:nvGrpSpPr>
        <p:grpSpPr>
          <a:xfrm>
            <a:off x="5847359" y="4470665"/>
            <a:ext cx="5999184" cy="1361876"/>
            <a:chOff x="1043730" y="4458035"/>
            <a:chExt cx="7950014" cy="2034840"/>
          </a:xfrm>
        </p:grpSpPr>
        <p:pic>
          <p:nvPicPr>
            <p:cNvPr id="6" name="Picture 5" descr="A video game screen with a yellow and black striped tape&#10;&#10;Description automatically generated">
              <a:extLst>
                <a:ext uri="{FF2B5EF4-FFF2-40B4-BE49-F238E27FC236}">
                  <a16:creationId xmlns:a16="http://schemas.microsoft.com/office/drawing/2014/main" id="{38A716E5-ACAC-2B97-AA07-7BF7A5B25F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21075" y="5167312"/>
              <a:ext cx="3082705" cy="1325563"/>
            </a:xfrm>
            <a:prstGeom prst="rect">
              <a:avLst/>
            </a:prstGeom>
          </p:spPr>
        </p:pic>
        <p:sp>
          <p:nvSpPr>
            <p:cNvPr id="7" name="TextBox 6">
              <a:extLst>
                <a:ext uri="{FF2B5EF4-FFF2-40B4-BE49-F238E27FC236}">
                  <a16:creationId xmlns:a16="http://schemas.microsoft.com/office/drawing/2014/main" id="{1263FF8F-92B3-D123-FB2C-47BB74D5591E}"/>
                </a:ext>
              </a:extLst>
            </p:cNvPr>
            <p:cNvSpPr txBox="1"/>
            <p:nvPr/>
          </p:nvSpPr>
          <p:spPr>
            <a:xfrm>
              <a:off x="1043730" y="4538995"/>
              <a:ext cx="2333809" cy="781766"/>
            </a:xfrm>
            <a:prstGeom prst="rect">
              <a:avLst/>
            </a:prstGeom>
            <a:noFill/>
          </p:spPr>
          <p:txBody>
            <a:bodyPr wrap="none" rtlCol="0">
              <a:spAutoFit/>
            </a:bodyPr>
            <a:lstStyle/>
            <a:p>
              <a:r>
                <a:rPr lang="en-US" sz="2800" dirty="0"/>
                <a:t>Population</a:t>
              </a:r>
            </a:p>
          </p:txBody>
        </p:sp>
        <p:pic>
          <p:nvPicPr>
            <p:cNvPr id="8" name="Picture 7" descr="A blue cylinder with three layers&#10;&#10;Description automatically generated">
              <a:extLst>
                <a:ext uri="{FF2B5EF4-FFF2-40B4-BE49-F238E27FC236}">
                  <a16:creationId xmlns:a16="http://schemas.microsoft.com/office/drawing/2014/main" id="{4D3D10D1-96A9-D71C-2EC1-D63F4BB9E1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1674812" y="5245384"/>
              <a:ext cx="914612" cy="1104901"/>
            </a:xfrm>
            <a:prstGeom prst="rect">
              <a:avLst/>
            </a:prstGeom>
          </p:spPr>
        </p:pic>
        <p:sp>
          <p:nvSpPr>
            <p:cNvPr id="16" name="TextBox 15">
              <a:extLst>
                <a:ext uri="{FF2B5EF4-FFF2-40B4-BE49-F238E27FC236}">
                  <a16:creationId xmlns:a16="http://schemas.microsoft.com/office/drawing/2014/main" id="{2BF0E88E-80E8-CE5A-07EA-9E53111EC853}"/>
                </a:ext>
              </a:extLst>
            </p:cNvPr>
            <p:cNvSpPr txBox="1"/>
            <p:nvPr/>
          </p:nvSpPr>
          <p:spPr>
            <a:xfrm>
              <a:off x="7652904" y="5245384"/>
              <a:ext cx="1340840" cy="1149656"/>
            </a:xfrm>
            <a:prstGeom prst="rect">
              <a:avLst/>
            </a:prstGeom>
            <a:noFill/>
          </p:spPr>
          <p:txBody>
            <a:bodyPr wrap="none" rtlCol="0">
              <a:spAutoFit/>
            </a:bodyPr>
            <a:lstStyle/>
            <a:p>
              <a:r>
                <a:rPr lang="en-US" sz="4400" dirty="0">
                  <a:latin typeface="Algerian" panose="04020705040A02060702" pitchFamily="82" charset="0"/>
                </a:rPr>
                <a:t>8.2</a:t>
              </a:r>
            </a:p>
          </p:txBody>
        </p:sp>
        <p:sp>
          <p:nvSpPr>
            <p:cNvPr id="18" name="TextBox 17">
              <a:extLst>
                <a:ext uri="{FF2B5EF4-FFF2-40B4-BE49-F238E27FC236}">
                  <a16:creationId xmlns:a16="http://schemas.microsoft.com/office/drawing/2014/main" id="{AD720B74-3587-8C00-2FD2-DA391F3047A7}"/>
                </a:ext>
              </a:extLst>
            </p:cNvPr>
            <p:cNvSpPr txBox="1"/>
            <p:nvPr/>
          </p:nvSpPr>
          <p:spPr>
            <a:xfrm>
              <a:off x="4315437" y="4458035"/>
              <a:ext cx="2260650" cy="781767"/>
            </a:xfrm>
            <a:prstGeom prst="rect">
              <a:avLst/>
            </a:prstGeom>
            <a:noFill/>
          </p:spPr>
          <p:txBody>
            <a:bodyPr wrap="none" rtlCol="0">
              <a:spAutoFit/>
            </a:bodyPr>
            <a:lstStyle/>
            <a:p>
              <a:r>
                <a:rPr lang="en-US" sz="2800" dirty="0"/>
                <a:t>Parameter</a:t>
              </a:r>
            </a:p>
          </p:txBody>
        </p:sp>
        <p:sp>
          <p:nvSpPr>
            <p:cNvPr id="19" name="Arrow: Right 18">
              <a:extLst>
                <a:ext uri="{FF2B5EF4-FFF2-40B4-BE49-F238E27FC236}">
                  <a16:creationId xmlns:a16="http://schemas.microsoft.com/office/drawing/2014/main" id="{DC1F96E2-1B02-8ACC-F6F0-4005BB576575}"/>
                </a:ext>
              </a:extLst>
            </p:cNvPr>
            <p:cNvSpPr/>
            <p:nvPr/>
          </p:nvSpPr>
          <p:spPr>
            <a:xfrm>
              <a:off x="3000375" y="5410200"/>
              <a:ext cx="720700" cy="4762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C3D577E-54EE-C4FE-C703-4A8C6EFE9C9E}"/>
                </a:ext>
              </a:extLst>
            </p:cNvPr>
            <p:cNvSpPr/>
            <p:nvPr/>
          </p:nvSpPr>
          <p:spPr>
            <a:xfrm>
              <a:off x="6803780" y="5410200"/>
              <a:ext cx="720700" cy="4762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F481E2F-F5A1-517B-0585-5AC0439AD5CE}"/>
                </a:ext>
              </a:extLst>
            </p:cNvPr>
            <p:cNvSpPr txBox="1"/>
            <p:nvPr/>
          </p:nvSpPr>
          <p:spPr>
            <a:xfrm>
              <a:off x="7557654" y="4512292"/>
              <a:ext cx="1310081" cy="781766"/>
            </a:xfrm>
            <a:prstGeom prst="rect">
              <a:avLst/>
            </a:prstGeom>
            <a:noFill/>
          </p:spPr>
          <p:txBody>
            <a:bodyPr wrap="none" rtlCol="0">
              <a:spAutoFit/>
            </a:bodyPr>
            <a:lstStyle/>
            <a:p>
              <a:r>
                <a:rPr lang="en-US" sz="2800" dirty="0"/>
                <a:t>Value</a:t>
              </a:r>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4D2E981-3963-6DDF-6554-98473E5A09D2}"/>
                  </a:ext>
                </a:extLst>
              </p:cNvPr>
              <p:cNvSpPr txBox="1"/>
              <p:nvPr/>
            </p:nvSpPr>
            <p:spPr>
              <a:xfrm>
                <a:off x="6411455" y="3224276"/>
                <a:ext cx="33560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𝑛</m:t>
                      </m:r>
                    </m:oMath>
                  </m:oMathPara>
                </a14:m>
                <a:endParaRPr lang="en-US" sz="3200" dirty="0"/>
              </a:p>
            </p:txBody>
          </p:sp>
        </mc:Choice>
        <mc:Fallback xmlns="">
          <p:sp>
            <p:nvSpPr>
              <p:cNvPr id="22" name="TextBox 21">
                <a:extLst>
                  <a:ext uri="{FF2B5EF4-FFF2-40B4-BE49-F238E27FC236}">
                    <a16:creationId xmlns:a16="http://schemas.microsoft.com/office/drawing/2014/main" id="{94D2E981-3963-6DDF-6554-98473E5A09D2}"/>
                  </a:ext>
                </a:extLst>
              </p:cNvPr>
              <p:cNvSpPr txBox="1">
                <a:spLocks noRot="1" noChangeAspect="1" noMove="1" noResize="1" noEditPoints="1" noAdjustHandles="1" noChangeArrowheads="1" noChangeShapeType="1" noTextEdit="1"/>
              </p:cNvSpPr>
              <p:nvPr/>
            </p:nvSpPr>
            <p:spPr>
              <a:xfrm>
                <a:off x="6411455" y="3224276"/>
                <a:ext cx="335605" cy="49244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A8A5DF8-FAD4-CE59-0BCB-8033D194CD80}"/>
                  </a:ext>
                </a:extLst>
              </p:cNvPr>
              <p:cNvSpPr txBox="1"/>
              <p:nvPr/>
            </p:nvSpPr>
            <p:spPr>
              <a:xfrm>
                <a:off x="6525448" y="5702664"/>
                <a:ext cx="40434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𝑁</m:t>
                      </m:r>
                    </m:oMath>
                  </m:oMathPara>
                </a14:m>
                <a:endParaRPr lang="en-US" sz="3200" dirty="0"/>
              </a:p>
            </p:txBody>
          </p:sp>
        </mc:Choice>
        <mc:Fallback xmlns="">
          <p:sp>
            <p:nvSpPr>
              <p:cNvPr id="23" name="TextBox 22">
                <a:extLst>
                  <a:ext uri="{FF2B5EF4-FFF2-40B4-BE49-F238E27FC236}">
                    <a16:creationId xmlns:a16="http://schemas.microsoft.com/office/drawing/2014/main" id="{4A8A5DF8-FAD4-CE59-0BCB-8033D194CD80}"/>
                  </a:ext>
                </a:extLst>
              </p:cNvPr>
              <p:cNvSpPr txBox="1">
                <a:spLocks noRot="1" noChangeAspect="1" noMove="1" noResize="1" noEditPoints="1" noAdjustHandles="1" noChangeArrowheads="1" noChangeShapeType="1" noTextEdit="1"/>
              </p:cNvSpPr>
              <p:nvPr/>
            </p:nvSpPr>
            <p:spPr>
              <a:xfrm>
                <a:off x="6525448" y="5702664"/>
                <a:ext cx="404341" cy="49244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862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1EF8-6BBA-1878-3F40-5C2DA99A5F93}"/>
              </a:ext>
            </a:extLst>
          </p:cNvPr>
          <p:cNvSpPr>
            <a:spLocks noGrp="1"/>
          </p:cNvSpPr>
          <p:nvPr>
            <p:ph type="title"/>
          </p:nvPr>
        </p:nvSpPr>
        <p:spPr/>
        <p:txBody>
          <a:bodyPr/>
          <a:lstStyle/>
          <a:p>
            <a:r>
              <a:rPr lang="en-US" dirty="0"/>
              <a:t>Answering Questions with data</a:t>
            </a:r>
          </a:p>
        </p:txBody>
      </p:sp>
      <p:sp>
        <p:nvSpPr>
          <p:cNvPr id="3" name="Content Placeholder 2">
            <a:extLst>
              <a:ext uri="{FF2B5EF4-FFF2-40B4-BE49-F238E27FC236}">
                <a16:creationId xmlns:a16="http://schemas.microsoft.com/office/drawing/2014/main" id="{7F1B62F3-D3C6-98BC-6982-F4DC222913AC}"/>
              </a:ext>
            </a:extLst>
          </p:cNvPr>
          <p:cNvSpPr>
            <a:spLocks noGrp="1"/>
          </p:cNvSpPr>
          <p:nvPr>
            <p:ph idx="1"/>
          </p:nvPr>
        </p:nvSpPr>
        <p:spPr/>
        <p:txBody>
          <a:bodyPr>
            <a:normAutofit fontScale="92500" lnSpcReduction="20000"/>
          </a:bodyPr>
          <a:lstStyle/>
          <a:p>
            <a:r>
              <a:rPr lang="en-US" dirty="0"/>
              <a:t>What proportion of people in the U.S are biologically female?</a:t>
            </a:r>
          </a:p>
          <a:p>
            <a:pPr marL="457200" lvl="1" indent="0">
              <a:buNone/>
            </a:pPr>
            <a:r>
              <a:rPr lang="en-US" dirty="0"/>
              <a:t>Survey Americans and ask them to report their sex </a:t>
            </a:r>
          </a:p>
          <a:p>
            <a:pPr marL="457200" lvl="1" indent="0">
              <a:buNone/>
            </a:pPr>
            <a:endParaRPr lang="en-US" dirty="0"/>
          </a:p>
          <a:p>
            <a:r>
              <a:rPr lang="en-US" dirty="0"/>
              <a:t>Does a low-carb diet result in significant weight loss?</a:t>
            </a:r>
          </a:p>
          <a:p>
            <a:pPr marL="457200" lvl="1" indent="0">
              <a:buNone/>
            </a:pPr>
            <a:r>
              <a:rPr lang="en-US" dirty="0"/>
              <a:t>- Design an experiment to evaluate the effectiveness of the low carb diet on weight   loss</a:t>
            </a:r>
          </a:p>
          <a:p>
            <a:pPr marL="457200" lvl="1" indent="0">
              <a:buNone/>
            </a:pPr>
            <a:r>
              <a:rPr lang="en-US" dirty="0"/>
              <a:t>- Record information such as starting and ending weight, calories consumed per day, …</a:t>
            </a:r>
          </a:p>
          <a:p>
            <a:endParaRPr lang="en-US" dirty="0"/>
          </a:p>
          <a:p>
            <a:r>
              <a:rPr lang="en-US" dirty="0"/>
              <a:t>Are people more likely to stop at Starbucks if they’ve recently seen a Starbucks TV add?</a:t>
            </a:r>
          </a:p>
          <a:p>
            <a:pPr lvl="1">
              <a:buFontTx/>
              <a:buChar char="-"/>
            </a:pPr>
            <a:r>
              <a:rPr lang="en-US" dirty="0"/>
              <a:t>Conduct a marketing survey to record the number of people who have gone to </a:t>
            </a:r>
            <a:r>
              <a:rPr lang="en-US" dirty="0" err="1"/>
              <a:t>starbucks</a:t>
            </a:r>
            <a:r>
              <a:rPr lang="en-US" dirty="0"/>
              <a:t> since add aired </a:t>
            </a:r>
          </a:p>
          <a:p>
            <a:pPr lvl="1">
              <a:buFontTx/>
              <a:buChar char="-"/>
            </a:pPr>
            <a:r>
              <a:rPr lang="en-US" dirty="0"/>
              <a:t>Compare between those who saw the add and those who did not</a:t>
            </a:r>
          </a:p>
        </p:txBody>
      </p:sp>
    </p:spTree>
    <p:extLst>
      <p:ext uri="{BB962C8B-B14F-4D97-AF65-F5344CB8AC3E}">
        <p14:creationId xmlns:p14="http://schemas.microsoft.com/office/powerpoint/2010/main" val="277104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713762" y="36014"/>
            <a:ext cx="10515600" cy="1325563"/>
          </a:xfrm>
        </p:spPr>
        <p:txBody>
          <a:bodyPr/>
          <a:lstStyle/>
          <a:p>
            <a:r>
              <a:rPr lang="en-US" dirty="0"/>
              <a:t>Mean and Proportion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296438-25B8-F629-7C3E-5050397B22AC}"/>
                  </a:ext>
                </a:extLst>
              </p:cNvPr>
              <p:cNvSpPr txBox="1"/>
              <p:nvPr/>
            </p:nvSpPr>
            <p:spPr>
              <a:xfrm>
                <a:off x="306534" y="1612616"/>
                <a:ext cx="7359648" cy="4446858"/>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A </a:t>
                </a:r>
                <a:r>
                  <a:rPr lang="en-US" sz="2000" b="1" dirty="0">
                    <a:solidFill>
                      <a:prstClr val="black"/>
                    </a:solidFill>
                    <a:latin typeface="Calibri" panose="020F0502020204030204"/>
                  </a:rPr>
                  <a:t>proportion </a:t>
                </a:r>
                <a:r>
                  <a:rPr lang="en-US" sz="2000" dirty="0">
                    <a:solidFill>
                      <a:prstClr val="black"/>
                    </a:solidFill>
                    <a:latin typeface="Calibri" panose="020F0502020204030204"/>
                  </a:rPr>
                  <a:t>describes the fraction of a whole that represent some property or category. Usually, it is expressed a percentage. </a:t>
                </a:r>
              </a:p>
              <a:p>
                <a:pPr marR="0" lvl="0" algn="l" defTabSz="914400" rtl="0" eaLnBrk="1" fontAlgn="auto" latinLnBrk="0" hangingPunct="1">
                  <a:lnSpc>
                    <a:spcPct val="90000"/>
                  </a:lnSpc>
                  <a:spcBef>
                    <a:spcPts val="1000"/>
                  </a:spcBef>
                  <a:spcAft>
                    <a:spcPts val="0"/>
                  </a:spcAft>
                  <a:buClrTx/>
                  <a:buSzTx/>
                  <a:tabLst/>
                  <a:defRPr/>
                </a:pPr>
                <a:r>
                  <a:rPr lang="en-US" dirty="0">
                    <a:solidFill>
                      <a:prstClr val="black"/>
                    </a:solidFill>
                    <a:latin typeface="Calibri" panose="020F0502020204030204"/>
                  </a:rPr>
                  <a:t>Notation: </a:t>
                </a:r>
              </a:p>
              <a:p>
                <a:pPr marR="0" lvl="0" algn="l" defTabSz="914400" rtl="0" eaLnBrk="1" fontAlgn="auto" latinLnBrk="0" hangingPunct="1">
                  <a:lnSpc>
                    <a:spcPct val="90000"/>
                  </a:lnSpc>
                  <a:spcBef>
                    <a:spcPts val="1000"/>
                  </a:spcBef>
                  <a:spcAft>
                    <a:spcPts val="0"/>
                  </a:spcAft>
                  <a:buClrTx/>
                  <a:buSzTx/>
                  <a:tabLst/>
                  <a:defRPr/>
                </a:pPr>
                <a14:m>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𝑝</m:t>
                        </m:r>
                      </m:e>
                    </m:acc>
                  </m:oMath>
                </a14:m>
                <a:r>
                  <a:rPr lang="en-US" dirty="0">
                    <a:solidFill>
                      <a:prstClr val="black"/>
                    </a:solidFill>
                    <a:latin typeface="Calibri" panose="020F0502020204030204"/>
                  </a:rPr>
                  <a:t> - denotes the sample proportion </a:t>
                </a:r>
              </a:p>
              <a:p>
                <a:pPr marR="0" lvl="0" algn="l" defTabSz="914400" rtl="0" eaLnBrk="1" fontAlgn="auto" latinLnBrk="0" hangingPunct="1">
                  <a:lnSpc>
                    <a:spcPct val="90000"/>
                  </a:lnSpc>
                  <a:spcBef>
                    <a:spcPts val="1000"/>
                  </a:spcBef>
                  <a:spcAft>
                    <a:spcPts val="0"/>
                  </a:spcAft>
                  <a:buClrTx/>
                  <a:buSzTx/>
                  <a:tabLst/>
                  <a:defRPr/>
                </a:pPr>
                <a14:m>
                  <m:oMath xmlns:m="http://schemas.openxmlformats.org/officeDocument/2006/math">
                    <m:r>
                      <a:rPr lang="en-US" b="0" i="1" smtClean="0">
                        <a:solidFill>
                          <a:prstClr val="black"/>
                        </a:solidFill>
                        <a:latin typeface="Cambria Math" panose="02040503050406030204" pitchFamily="18" charset="0"/>
                      </a:rPr>
                      <m:t>𝑝</m:t>
                    </m:r>
                  </m:oMath>
                </a14:m>
                <a:r>
                  <a:rPr lang="en-US" dirty="0">
                    <a:solidFill>
                      <a:prstClr val="black"/>
                    </a:solidFill>
                    <a:latin typeface="Calibri" panose="020F0502020204030204"/>
                  </a:rPr>
                  <a:t> - denotes the population proportion </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000" dirty="0">
                    <a:solidFill>
                      <a:prstClr val="black"/>
                    </a:solidFill>
                    <a:latin typeface="Calibri" panose="020F0502020204030204"/>
                  </a:rPr>
                  <a:t>The </a:t>
                </a:r>
                <a:r>
                  <a:rPr lang="en-US" sz="2000" u="sng" dirty="0">
                    <a:solidFill>
                      <a:prstClr val="black"/>
                    </a:solidFill>
                    <a:latin typeface="Calibri" panose="020F0502020204030204"/>
                  </a:rPr>
                  <a:t>arithmetic</a:t>
                </a:r>
                <a:r>
                  <a:rPr lang="en-US" sz="2000" dirty="0">
                    <a:solidFill>
                      <a:prstClr val="black"/>
                    </a:solidFill>
                    <a:latin typeface="Calibri" panose="020F0502020204030204"/>
                  </a:rPr>
                  <a:t> </a:t>
                </a:r>
                <a:r>
                  <a:rPr lang="en-US" sz="2000" b="1" dirty="0">
                    <a:solidFill>
                      <a:prstClr val="black"/>
                    </a:solidFill>
                    <a:latin typeface="Calibri" panose="020F0502020204030204"/>
                  </a:rPr>
                  <a:t>mean </a:t>
                </a:r>
                <a:r>
                  <a:rPr lang="en-US" sz="2000" dirty="0">
                    <a:solidFill>
                      <a:prstClr val="black"/>
                    </a:solidFill>
                    <a:latin typeface="Calibri" panose="020F0502020204030204"/>
                  </a:rPr>
                  <a:t>is the center of a set of data (we often use the words mean and average interchangeably)</a:t>
                </a:r>
              </a:p>
              <a:p>
                <a:pPr marR="0" lvl="0" algn="l" defTabSz="914400" rtl="0" eaLnBrk="1" fontAlgn="auto" latinLnBrk="0" hangingPunct="1">
                  <a:lnSpc>
                    <a:spcPct val="90000"/>
                  </a:lnSpc>
                  <a:spcBef>
                    <a:spcPts val="1000"/>
                  </a:spcBef>
                  <a:spcAft>
                    <a:spcPts val="0"/>
                  </a:spcAft>
                  <a:buClrTx/>
                  <a:buSzTx/>
                  <a:tabLst/>
                  <a:defRPr/>
                </a:pPr>
                <a:r>
                  <a:rPr lang="en-US" dirty="0">
                    <a:solidFill>
                      <a:prstClr val="black"/>
                    </a:solidFill>
                    <a:latin typeface="Calibri" panose="020F0502020204030204"/>
                  </a:rPr>
                  <a:t>Notation:</a:t>
                </a:r>
              </a:p>
              <a:p>
                <a:pPr marR="0" lvl="0" algn="l" defTabSz="914400" rtl="0" eaLnBrk="1" fontAlgn="auto" latinLnBrk="0" hangingPunct="1">
                  <a:lnSpc>
                    <a:spcPct val="90000"/>
                  </a:lnSpc>
                  <a:spcBef>
                    <a:spcPts val="1000"/>
                  </a:spcBef>
                  <a:spcAft>
                    <a:spcPts val="0"/>
                  </a:spcAft>
                  <a:buClrTx/>
                  <a:buSzTx/>
                  <a:tabLst/>
                  <a:defRPr/>
                </a:pPr>
                <a14:m>
                  <m:oMath xmlns:m="http://schemas.openxmlformats.org/officeDocument/2006/math">
                    <m:acc>
                      <m:accPr>
                        <m:chr m:val="̅"/>
                        <m:ctrlPr>
                          <a:rPr lang="en-US" sz="2000" i="1" smtClean="0">
                            <a:solidFill>
                              <a:prstClr val="black"/>
                            </a:solidFill>
                            <a:latin typeface="Cambria Math" panose="02040503050406030204" pitchFamily="18" charset="0"/>
                          </a:rPr>
                        </m:ctrlPr>
                      </m:accPr>
                      <m:e>
                        <m:r>
                          <a:rPr lang="en-US" sz="2000" b="0" i="1" smtClean="0">
                            <a:solidFill>
                              <a:prstClr val="black"/>
                            </a:solidFill>
                            <a:latin typeface="Cambria Math" panose="02040503050406030204" pitchFamily="18" charset="0"/>
                          </a:rPr>
                          <m:t>𝑥</m:t>
                        </m:r>
                      </m:e>
                    </m:acc>
                    <m:r>
                      <a:rPr lang="en-US" sz="2000" b="0" i="1" smtClean="0">
                        <a:solidFill>
                          <a:prstClr val="black"/>
                        </a:solidFill>
                        <a:latin typeface="Cambria Math" panose="02040503050406030204" pitchFamily="18" charset="0"/>
                      </a:rPr>
                      <m:t> </m:t>
                    </m:r>
                  </m:oMath>
                </a14:m>
                <a:r>
                  <a:rPr lang="en-US" dirty="0">
                    <a:solidFill>
                      <a:prstClr val="black"/>
                    </a:solidFill>
                    <a:latin typeface="Calibri" panose="020F0502020204030204"/>
                  </a:rPr>
                  <a:t> - denotes the mean of a sample</a:t>
                </a:r>
              </a:p>
              <a:p>
                <a:pPr marR="0" lvl="0" algn="l" defTabSz="914400" rtl="0" eaLnBrk="1" fontAlgn="auto" latinLnBrk="0" hangingPunct="1">
                  <a:lnSpc>
                    <a:spcPct val="90000"/>
                  </a:lnSpc>
                  <a:spcBef>
                    <a:spcPts val="1000"/>
                  </a:spcBef>
                  <a:spcAft>
                    <a:spcPts val="0"/>
                  </a:spcAft>
                  <a:buClrTx/>
                  <a:buSzTx/>
                  <a:tabLst/>
                  <a:defRPr/>
                </a:pPr>
                <a14:m>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𝜇</m:t>
                    </m:r>
                  </m:oMath>
                </a14:m>
                <a:r>
                  <a:rPr lang="en-US" dirty="0">
                    <a:solidFill>
                      <a:prstClr val="black"/>
                    </a:solidFill>
                    <a:latin typeface="Calibri" panose="020F0502020204030204"/>
                  </a:rPr>
                  <a:t> – denotes the mean of a population (</a:t>
                </a:r>
                <a:r>
                  <a:rPr lang="en-US" dirty="0" err="1">
                    <a:solidFill>
                      <a:prstClr val="black"/>
                    </a:solidFill>
                    <a:latin typeface="Calibri" panose="020F0502020204030204"/>
                  </a:rPr>
                  <a:t>i.e</a:t>
                </a:r>
                <a:r>
                  <a:rPr lang="en-US" dirty="0">
                    <a:solidFill>
                      <a:prstClr val="black"/>
                    </a:solidFill>
                    <a:latin typeface="Calibri" panose="020F0502020204030204"/>
                  </a:rPr>
                  <a:t> the population parameter)</a:t>
                </a:r>
              </a:p>
              <a:p>
                <a:pPr marR="0" lvl="0" algn="l" defTabSz="914400" rtl="0" eaLnBrk="1" fontAlgn="auto" latinLnBrk="0" hangingPunct="1">
                  <a:lnSpc>
                    <a:spcPct val="90000"/>
                  </a:lnSpc>
                  <a:spcBef>
                    <a:spcPts val="1000"/>
                  </a:spcBef>
                  <a:spcAft>
                    <a:spcPts val="0"/>
                  </a:spcAft>
                  <a:buClrTx/>
                  <a:buSzTx/>
                  <a:tabLst/>
                  <a:defRPr/>
                </a:pPr>
                <a:endParaRPr lang="en-US" sz="2000" dirty="0">
                  <a:solidFill>
                    <a:prstClr val="black"/>
                  </a:solidFill>
                  <a:latin typeface="Calibri" panose="020F0502020204030204"/>
                </a:endParaRPr>
              </a:p>
            </p:txBody>
          </p:sp>
        </mc:Choice>
        <mc:Fallback xmlns="">
          <p:sp>
            <p:nvSpPr>
              <p:cNvPr id="4" name="TextBox 3">
                <a:extLst>
                  <a:ext uri="{FF2B5EF4-FFF2-40B4-BE49-F238E27FC236}">
                    <a16:creationId xmlns:a16="http://schemas.microsoft.com/office/drawing/2014/main" id="{D2296438-25B8-F629-7C3E-5050397B22AC}"/>
                  </a:ext>
                </a:extLst>
              </p:cNvPr>
              <p:cNvSpPr txBox="1">
                <a:spLocks noRot="1" noChangeAspect="1" noMove="1" noResize="1" noEditPoints="1" noAdjustHandles="1" noChangeArrowheads="1" noChangeShapeType="1" noTextEdit="1"/>
              </p:cNvSpPr>
              <p:nvPr/>
            </p:nvSpPr>
            <p:spPr>
              <a:xfrm>
                <a:off x="306534" y="1612616"/>
                <a:ext cx="7359648" cy="4446858"/>
              </a:xfrm>
              <a:prstGeom prst="rect">
                <a:avLst/>
              </a:prstGeom>
              <a:blipFill>
                <a:blip r:embed="rId2"/>
                <a:stretch>
                  <a:fillRect l="-828" t="-1509"/>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9966B947-10CA-1974-768E-4FC5ACDF8AED}"/>
              </a:ext>
            </a:extLst>
          </p:cNvPr>
          <p:cNvSpPr txBox="1"/>
          <p:nvPr/>
        </p:nvSpPr>
        <p:spPr>
          <a:xfrm>
            <a:off x="6894345" y="2786441"/>
            <a:ext cx="4089245" cy="677108"/>
          </a:xfrm>
          <a:prstGeom prst="rect">
            <a:avLst/>
          </a:prstGeom>
          <a:noFill/>
        </p:spPr>
        <p:txBody>
          <a:bodyPr wrap="square" lIns="0" tIns="0" rIns="0" bIns="0" rtlCol="0">
            <a:spAutoFit/>
          </a:bodyPr>
          <a:lstStyle/>
          <a:p>
            <a:endParaRPr lang="en-US" sz="1600" b="0" i="1" dirty="0">
              <a:latin typeface="Cambria Math" panose="02040503050406030204" pitchFamily="18" charset="0"/>
            </a:endParaRPr>
          </a:p>
          <a:p>
            <a:endParaRPr lang="en-US" sz="2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5FEBCC2-104E-6C7B-C843-FA5D73CAE221}"/>
                  </a:ext>
                </a:extLst>
              </p:cNvPr>
              <p:cNvSpPr txBox="1"/>
              <p:nvPr/>
            </p:nvSpPr>
            <p:spPr>
              <a:xfrm>
                <a:off x="8244147" y="4293093"/>
                <a:ext cx="3092706" cy="1554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nary>
                    </m:oMath>
                  </m:oMathPara>
                </a14:m>
                <a:endParaRPr lang="en-US" sz="2000" b="0" dirty="0"/>
              </a:p>
              <a:p>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𝑝</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m:rPr>
                              <m:sty m:val="p"/>
                            </m:rPr>
                            <a:rPr lang="en-US" sz="1600" b="0" i="0" smtClean="0">
                              <a:latin typeface="Cambria Math" panose="02040503050406030204" pitchFamily="18" charset="0"/>
                            </a:rPr>
                            <m:t>Number</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of</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objects</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in</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category</m:t>
                          </m:r>
                        </m:num>
                        <m:den>
                          <m:r>
                            <a:rPr lang="en-US" sz="1600" b="0" i="1" smtClean="0">
                              <a:latin typeface="Cambria Math" panose="02040503050406030204" pitchFamily="18" charset="0"/>
                            </a:rPr>
                            <m:t>𝑛</m:t>
                          </m:r>
                        </m:den>
                      </m:f>
                    </m:oMath>
                  </m:oMathPara>
                </a14:m>
                <a:endParaRPr lang="en-US" sz="2800" dirty="0"/>
              </a:p>
            </p:txBody>
          </p:sp>
        </mc:Choice>
        <mc:Fallback xmlns="">
          <p:sp>
            <p:nvSpPr>
              <p:cNvPr id="8" name="TextBox 7">
                <a:extLst>
                  <a:ext uri="{FF2B5EF4-FFF2-40B4-BE49-F238E27FC236}">
                    <a16:creationId xmlns:a16="http://schemas.microsoft.com/office/drawing/2014/main" id="{05FEBCC2-104E-6C7B-C843-FA5D73CAE221}"/>
                  </a:ext>
                </a:extLst>
              </p:cNvPr>
              <p:cNvSpPr txBox="1">
                <a:spLocks noRot="1" noChangeAspect="1" noMove="1" noResize="1" noEditPoints="1" noAdjustHandles="1" noChangeArrowheads="1" noChangeShapeType="1" noTextEdit="1"/>
              </p:cNvSpPr>
              <p:nvPr/>
            </p:nvSpPr>
            <p:spPr>
              <a:xfrm>
                <a:off x="8244147" y="4293093"/>
                <a:ext cx="3092706" cy="15546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33D296-CE0C-8B9E-040E-8C52B2653FEC}"/>
                  </a:ext>
                </a:extLst>
              </p:cNvPr>
              <p:cNvSpPr txBox="1"/>
              <p:nvPr/>
            </p:nvSpPr>
            <p:spPr>
              <a:xfrm>
                <a:off x="7955493" y="1034969"/>
                <a:ext cx="3092706" cy="1579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nary>
                    </m:oMath>
                  </m:oMathPara>
                </a14:m>
                <a:endParaRPr lang="en-US" sz="2000" b="0" dirty="0"/>
              </a:p>
              <a:p>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r>
                        <a:rPr lang="en-US" sz="1600" i="1">
                          <a:latin typeface="Cambria Math" panose="02040503050406030204" pitchFamily="18" charset="0"/>
                        </a:rPr>
                        <m:t>=</m:t>
                      </m:r>
                      <m:f>
                        <m:fPr>
                          <m:ctrlPr>
                            <a:rPr lang="en-US" sz="1600" i="1">
                              <a:latin typeface="Cambria Math" panose="02040503050406030204" pitchFamily="18" charset="0"/>
                            </a:rPr>
                          </m:ctrlPr>
                        </m:fPr>
                        <m:num>
                          <m:r>
                            <m:rPr>
                              <m:sty m:val="p"/>
                            </m:rPr>
                            <a:rPr lang="en-US" sz="1600">
                              <a:latin typeface="Cambria Math" panose="02040503050406030204" pitchFamily="18" charset="0"/>
                            </a:rPr>
                            <m:t>Number</m:t>
                          </m:r>
                          <m:r>
                            <a:rPr lang="en-US" sz="1600">
                              <a:latin typeface="Cambria Math" panose="02040503050406030204" pitchFamily="18" charset="0"/>
                            </a:rPr>
                            <m:t> </m:t>
                          </m:r>
                          <m:r>
                            <m:rPr>
                              <m:sty m:val="p"/>
                            </m:rPr>
                            <a:rPr lang="en-US" sz="1600">
                              <a:latin typeface="Cambria Math" panose="02040503050406030204" pitchFamily="18" charset="0"/>
                            </a:rPr>
                            <m:t>of</m:t>
                          </m:r>
                          <m:r>
                            <a:rPr lang="en-US" sz="1600">
                              <a:latin typeface="Cambria Math" panose="02040503050406030204" pitchFamily="18" charset="0"/>
                            </a:rPr>
                            <m:t> </m:t>
                          </m:r>
                          <m:r>
                            <m:rPr>
                              <m:sty m:val="p"/>
                            </m:rPr>
                            <a:rPr lang="en-US" sz="1600">
                              <a:latin typeface="Cambria Math" panose="02040503050406030204" pitchFamily="18" charset="0"/>
                            </a:rPr>
                            <m:t>objects</m:t>
                          </m:r>
                          <m:r>
                            <a:rPr lang="en-US" sz="1600">
                              <a:latin typeface="Cambria Math" panose="02040503050406030204" pitchFamily="18" charset="0"/>
                            </a:rPr>
                            <m:t> </m:t>
                          </m:r>
                          <m:r>
                            <m:rPr>
                              <m:sty m:val="p"/>
                            </m:rPr>
                            <a:rPr lang="en-US" sz="1600">
                              <a:latin typeface="Cambria Math" panose="02040503050406030204" pitchFamily="18" charset="0"/>
                            </a:rPr>
                            <m:t>in</m:t>
                          </m:r>
                          <m:r>
                            <a:rPr lang="en-US" sz="1600">
                              <a:latin typeface="Cambria Math" panose="02040503050406030204" pitchFamily="18" charset="0"/>
                            </a:rPr>
                            <m:t> </m:t>
                          </m:r>
                          <m:r>
                            <m:rPr>
                              <m:sty m:val="p"/>
                            </m:rPr>
                            <a:rPr lang="en-US" sz="1600">
                              <a:latin typeface="Cambria Math" panose="02040503050406030204" pitchFamily="18" charset="0"/>
                            </a:rPr>
                            <m:t>category</m:t>
                          </m:r>
                        </m:num>
                        <m:den>
                          <m:r>
                            <a:rPr lang="en-US" sz="1600" b="0" i="1" smtClean="0">
                              <a:latin typeface="Cambria Math" panose="02040503050406030204" pitchFamily="18" charset="0"/>
                            </a:rPr>
                            <m:t>𝑁</m:t>
                          </m:r>
                        </m:den>
                      </m:f>
                    </m:oMath>
                  </m:oMathPara>
                </a14:m>
                <a:endParaRPr lang="en-US" sz="2800" dirty="0"/>
              </a:p>
            </p:txBody>
          </p:sp>
        </mc:Choice>
        <mc:Fallback xmlns="">
          <p:sp>
            <p:nvSpPr>
              <p:cNvPr id="9" name="TextBox 8">
                <a:extLst>
                  <a:ext uri="{FF2B5EF4-FFF2-40B4-BE49-F238E27FC236}">
                    <a16:creationId xmlns:a16="http://schemas.microsoft.com/office/drawing/2014/main" id="{B733D296-CE0C-8B9E-040E-8C52B2653FEC}"/>
                  </a:ext>
                </a:extLst>
              </p:cNvPr>
              <p:cNvSpPr txBox="1">
                <a:spLocks noRot="1" noChangeAspect="1" noMove="1" noResize="1" noEditPoints="1" noAdjustHandles="1" noChangeArrowheads="1" noChangeShapeType="1" noTextEdit="1"/>
              </p:cNvSpPr>
              <p:nvPr/>
            </p:nvSpPr>
            <p:spPr>
              <a:xfrm>
                <a:off x="7955493" y="1034969"/>
                <a:ext cx="3092706" cy="1579856"/>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DBBFD04-48B7-49DB-CB8D-875BD6D1005B}"/>
              </a:ext>
            </a:extLst>
          </p:cNvPr>
          <p:cNvSpPr txBox="1"/>
          <p:nvPr/>
        </p:nvSpPr>
        <p:spPr>
          <a:xfrm>
            <a:off x="9208738" y="544179"/>
            <a:ext cx="1163524" cy="369332"/>
          </a:xfrm>
          <a:prstGeom prst="rect">
            <a:avLst/>
          </a:prstGeom>
          <a:noFill/>
        </p:spPr>
        <p:txBody>
          <a:bodyPr wrap="none" rtlCol="0">
            <a:spAutoFit/>
          </a:bodyPr>
          <a:lstStyle/>
          <a:p>
            <a:r>
              <a:rPr lang="en-US" dirty="0"/>
              <a:t>Parameter</a:t>
            </a:r>
          </a:p>
        </p:txBody>
      </p:sp>
      <p:sp>
        <p:nvSpPr>
          <p:cNvPr id="11" name="TextBox 10">
            <a:extLst>
              <a:ext uri="{FF2B5EF4-FFF2-40B4-BE49-F238E27FC236}">
                <a16:creationId xmlns:a16="http://schemas.microsoft.com/office/drawing/2014/main" id="{E2F259E1-1347-CBCF-28DF-A34EDFD10CC8}"/>
              </a:ext>
            </a:extLst>
          </p:cNvPr>
          <p:cNvSpPr txBox="1"/>
          <p:nvPr/>
        </p:nvSpPr>
        <p:spPr>
          <a:xfrm>
            <a:off x="9331624" y="3866527"/>
            <a:ext cx="917752" cy="369332"/>
          </a:xfrm>
          <a:prstGeom prst="rect">
            <a:avLst/>
          </a:prstGeom>
          <a:noFill/>
        </p:spPr>
        <p:txBody>
          <a:bodyPr wrap="none" rtlCol="0">
            <a:spAutoFit/>
          </a:bodyPr>
          <a:lstStyle/>
          <a:p>
            <a:r>
              <a:rPr lang="en-US" dirty="0"/>
              <a:t>Statistic</a:t>
            </a:r>
          </a:p>
        </p:txBody>
      </p:sp>
    </p:spTree>
    <p:extLst>
      <p:ext uri="{BB962C8B-B14F-4D97-AF65-F5344CB8AC3E}">
        <p14:creationId xmlns:p14="http://schemas.microsoft.com/office/powerpoint/2010/main" val="667614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39A765-E82A-A046-FB51-3BB63AADC3FD}"/>
              </a:ext>
            </a:extLst>
          </p:cNvPr>
          <p:cNvSpPr>
            <a:spLocks noGrp="1"/>
          </p:cNvSpPr>
          <p:nvPr>
            <p:ph type="title"/>
          </p:nvPr>
        </p:nvSpPr>
        <p:spPr>
          <a:xfrm>
            <a:off x="572493" y="238539"/>
            <a:ext cx="11018520" cy="1434415"/>
          </a:xfrm>
        </p:spPr>
        <p:txBody>
          <a:bodyPr anchor="b">
            <a:normAutofit/>
          </a:bodyPr>
          <a:lstStyle/>
          <a:p>
            <a:r>
              <a:rPr lang="en-US" sz="5400"/>
              <a:t>Example: Gallup Pool</a:t>
            </a: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F68FD7-59F0-F2AD-9F4E-8CCEE48246DD}"/>
              </a:ext>
            </a:extLst>
          </p:cNvPr>
          <p:cNvSpPr>
            <a:spLocks noGrp="1"/>
          </p:cNvSpPr>
          <p:nvPr>
            <p:ph idx="1"/>
          </p:nvPr>
        </p:nvSpPr>
        <p:spPr>
          <a:xfrm>
            <a:off x="572493" y="2071316"/>
            <a:ext cx="6713552" cy="4119172"/>
          </a:xfrm>
        </p:spPr>
        <p:txBody>
          <a:bodyPr anchor="t">
            <a:normAutofit fontScale="92500" lnSpcReduction="10000"/>
          </a:bodyPr>
          <a:lstStyle/>
          <a:p>
            <a:r>
              <a:rPr lang="en-US" sz="1900" dirty="0"/>
              <a:t>On April 20, 2010, one of the worst environmental disasters took place in the Gulf of Mexico when the Deepwater Horizon offshore oil rig exploded. </a:t>
            </a:r>
          </a:p>
          <a:p>
            <a:r>
              <a:rPr lang="en-US" sz="1900" dirty="0"/>
              <a:t>In response to the spill, many activists called for an end to offshore drilling for oil. </a:t>
            </a:r>
          </a:p>
          <a:p>
            <a:r>
              <a:rPr lang="en-US" sz="1900" dirty="0"/>
              <a:t>Almost nine months later, turbulence in the middle east caused the price of oil to surge to an all-time high. </a:t>
            </a:r>
          </a:p>
          <a:p>
            <a:r>
              <a:rPr lang="en-US" sz="1900" dirty="0"/>
              <a:t>In March 2011, Gallup conducted a survey and found that 60% of Americans favored offshore drilling as means to reduce U.S dependence on foreign oil.</a:t>
            </a:r>
          </a:p>
          <a:p>
            <a:r>
              <a:rPr lang="en-US" sz="1900" dirty="0"/>
              <a:t>The poll was based on interviews with 1,021 adults aged 18 and older, living in the continental U.S, and selected using random digit dialing. </a:t>
            </a:r>
          </a:p>
          <a:p>
            <a:r>
              <a:rPr lang="en-US" sz="1900" b="1" dirty="0"/>
              <a:t>What is the population under study, and what is the population parameter being estimated? What is the sample statistic ?</a:t>
            </a:r>
          </a:p>
        </p:txBody>
      </p:sp>
      <p:pic>
        <p:nvPicPr>
          <p:cNvPr id="5" name="Picture 4" descr="A fire on the water&#10;&#10;Description automatically generated">
            <a:extLst>
              <a:ext uri="{FF2B5EF4-FFF2-40B4-BE49-F238E27FC236}">
                <a16:creationId xmlns:a16="http://schemas.microsoft.com/office/drawing/2014/main" id="{5ECC1A06-0FDF-AF1C-F302-54F0D101450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004" r="29882" b="2"/>
          <a:stretch/>
        </p:blipFill>
        <p:spPr>
          <a:xfrm>
            <a:off x="7675658" y="2093976"/>
            <a:ext cx="3941064" cy="4096512"/>
          </a:xfrm>
          <a:prstGeom prst="rect">
            <a:avLst/>
          </a:prstGeom>
        </p:spPr>
      </p:pic>
    </p:spTree>
    <p:extLst>
      <p:ext uri="{BB962C8B-B14F-4D97-AF65-F5344CB8AC3E}">
        <p14:creationId xmlns:p14="http://schemas.microsoft.com/office/powerpoint/2010/main" val="766630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6237-4243-8211-7D8B-060A4905D97A}"/>
              </a:ext>
            </a:extLst>
          </p:cNvPr>
          <p:cNvSpPr>
            <a:spLocks noGrp="1"/>
          </p:cNvSpPr>
          <p:nvPr>
            <p:ph type="title"/>
          </p:nvPr>
        </p:nvSpPr>
        <p:spPr/>
        <p:txBody>
          <a:bodyPr/>
          <a:lstStyle/>
          <a:p>
            <a:r>
              <a:rPr lang="en-US" dirty="0"/>
              <a:t>Descriptive Vs. Inferential Statistics</a:t>
            </a:r>
          </a:p>
        </p:txBody>
      </p:sp>
      <p:sp>
        <p:nvSpPr>
          <p:cNvPr id="3" name="Content Placeholder 2">
            <a:extLst>
              <a:ext uri="{FF2B5EF4-FFF2-40B4-BE49-F238E27FC236}">
                <a16:creationId xmlns:a16="http://schemas.microsoft.com/office/drawing/2014/main" id="{FCF9A727-72B2-F2D5-7FAD-7C45ED71A2D8}"/>
              </a:ext>
            </a:extLst>
          </p:cNvPr>
          <p:cNvSpPr>
            <a:spLocks noGrp="1"/>
          </p:cNvSpPr>
          <p:nvPr>
            <p:ph idx="1"/>
          </p:nvPr>
        </p:nvSpPr>
        <p:spPr>
          <a:xfrm>
            <a:off x="838200" y="1825625"/>
            <a:ext cx="10448636" cy="4351338"/>
          </a:xfrm>
        </p:spPr>
        <p:txBody>
          <a:bodyPr>
            <a:normAutofit/>
          </a:bodyPr>
          <a:lstStyle/>
          <a:p>
            <a:pPr marL="457200" indent="-457200">
              <a:buFont typeface="+mj-lt"/>
              <a:buAutoNum type="arabicPeriod"/>
            </a:pPr>
            <a:r>
              <a:rPr lang="en-US" sz="2400" b="1" dirty="0"/>
              <a:t>Design </a:t>
            </a:r>
            <a:r>
              <a:rPr lang="en-US" sz="2400" dirty="0"/>
              <a:t>– The process/method in which we plan to collect data to answer our statistical question</a:t>
            </a:r>
            <a:endParaRPr lang="en-US" sz="2400" b="1" dirty="0"/>
          </a:p>
          <a:p>
            <a:pPr marL="457200" indent="-457200">
              <a:buFont typeface="+mj-lt"/>
              <a:buAutoNum type="arabicPeriod"/>
            </a:pPr>
            <a:endParaRPr lang="en-US" sz="2400" b="1" dirty="0"/>
          </a:p>
          <a:p>
            <a:pPr marL="457200" indent="-457200">
              <a:buFont typeface="+mj-lt"/>
              <a:buAutoNum type="arabicPeriod"/>
            </a:pPr>
            <a:r>
              <a:rPr lang="en-US" sz="2400" b="1" dirty="0"/>
              <a:t>Descriptive Statistics – </a:t>
            </a:r>
            <a:r>
              <a:rPr lang="en-US" sz="2400" dirty="0"/>
              <a:t>refers to describing the observations in a sample using statistics or a population using parameters</a:t>
            </a:r>
          </a:p>
          <a:p>
            <a:pPr marL="914400" lvl="1" indent="-457200">
              <a:buFont typeface="+mj-lt"/>
              <a:buAutoNum type="arabicPeriod"/>
            </a:pPr>
            <a:r>
              <a:rPr lang="en-US" sz="2000" dirty="0"/>
              <a:t>- collection, organization, summarization and visualization of data</a:t>
            </a:r>
          </a:p>
          <a:p>
            <a:pPr marL="914400" lvl="1" indent="-457200">
              <a:buFont typeface="+mj-lt"/>
              <a:buAutoNum type="arabicPeriod"/>
            </a:pPr>
            <a:endParaRPr lang="en-US" sz="2000" b="1" dirty="0"/>
          </a:p>
          <a:p>
            <a:pPr marL="457200" indent="-457200">
              <a:buFont typeface="+mj-lt"/>
              <a:buAutoNum type="arabicPeriod"/>
            </a:pPr>
            <a:r>
              <a:rPr lang="en-US" sz="2400" b="1" dirty="0"/>
              <a:t>Inferential Statistics </a:t>
            </a:r>
            <a:r>
              <a:rPr lang="en-US" sz="2400" dirty="0"/>
              <a:t>(or statistical inference) – refers to using a sample (usually a statistic) to answer a question about a population (such as estimating the value of a parameter)</a:t>
            </a:r>
          </a:p>
          <a:p>
            <a:pPr marL="457200" lvl="1" indent="0">
              <a:buNone/>
            </a:pPr>
            <a:r>
              <a:rPr lang="en-US" sz="2000" dirty="0"/>
              <a:t>- estimation, hypothesis testing, determining relationships among variables, prediction</a:t>
            </a:r>
            <a:endParaRPr lang="en-US" sz="2000" b="1" dirty="0"/>
          </a:p>
        </p:txBody>
      </p:sp>
    </p:spTree>
    <p:extLst>
      <p:ext uri="{BB962C8B-B14F-4D97-AF65-F5344CB8AC3E}">
        <p14:creationId xmlns:p14="http://schemas.microsoft.com/office/powerpoint/2010/main" val="3965458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8EA67-A8E4-C324-904F-73383B5DAA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The Big Picture</a:t>
            </a:r>
          </a:p>
        </p:txBody>
      </p:sp>
      <p:pic>
        <p:nvPicPr>
          <p:cNvPr id="7" name="Picture 6">
            <a:extLst>
              <a:ext uri="{FF2B5EF4-FFF2-40B4-BE49-F238E27FC236}">
                <a16:creationId xmlns:a16="http://schemas.microsoft.com/office/drawing/2014/main" id="{391ACF48-62FF-638F-4559-954D25EA1C34}"/>
              </a:ext>
            </a:extLst>
          </p:cNvPr>
          <p:cNvPicPr>
            <a:picLocks noChangeAspect="1"/>
          </p:cNvPicPr>
          <p:nvPr/>
        </p:nvPicPr>
        <p:blipFill>
          <a:blip r:embed="rId2"/>
          <a:stretch>
            <a:fillRect/>
          </a:stretch>
        </p:blipFill>
        <p:spPr>
          <a:xfrm>
            <a:off x="4216526" y="784578"/>
            <a:ext cx="7900416" cy="5826555"/>
          </a:xfrm>
          <a:prstGeom prst="rect">
            <a:avLst/>
          </a:prstGeom>
        </p:spPr>
      </p:pic>
    </p:spTree>
    <p:extLst>
      <p:ext uri="{BB962C8B-B14F-4D97-AF65-F5344CB8AC3E}">
        <p14:creationId xmlns:p14="http://schemas.microsoft.com/office/powerpoint/2010/main" val="383439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5297762" y="329184"/>
            <a:ext cx="6251110" cy="1783080"/>
          </a:xfrm>
        </p:spPr>
        <p:txBody>
          <a:bodyPr anchor="b">
            <a:normAutofit/>
          </a:bodyPr>
          <a:lstStyle/>
          <a:p>
            <a:r>
              <a:rPr lang="en-US" sz="4600"/>
              <a:t>Where do we find Statistics? – Everywhere!</a:t>
            </a:r>
          </a:p>
        </p:txBody>
      </p:sp>
      <p:pic>
        <p:nvPicPr>
          <p:cNvPr id="28" name="Picture 27" descr="Magnifying glass showing decling performance">
            <a:extLst>
              <a:ext uri="{FF2B5EF4-FFF2-40B4-BE49-F238E27FC236}">
                <a16:creationId xmlns:a16="http://schemas.microsoft.com/office/drawing/2014/main" id="{491A1366-9770-9575-D961-04B594935C1F}"/>
              </a:ext>
            </a:extLst>
          </p:cNvPr>
          <p:cNvPicPr>
            <a:picLocks noChangeAspect="1"/>
          </p:cNvPicPr>
          <p:nvPr/>
        </p:nvPicPr>
        <p:blipFill rotWithShape="1">
          <a:blip r:embed="rId2"/>
          <a:srcRect l="12053" r="4261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EA3AD6-2CBD-4D34-25F0-40B9C4DC3AB2}"/>
              </a:ext>
            </a:extLst>
          </p:cNvPr>
          <p:cNvSpPr>
            <a:spLocks noGrp="1"/>
          </p:cNvSpPr>
          <p:nvPr>
            <p:ph idx="1"/>
          </p:nvPr>
        </p:nvSpPr>
        <p:spPr>
          <a:xfrm>
            <a:off x="4791075" y="2706624"/>
            <a:ext cx="7210425" cy="4009262"/>
          </a:xfrm>
        </p:spPr>
        <p:txBody>
          <a:bodyPr>
            <a:normAutofit fontScale="85000" lnSpcReduction="20000"/>
          </a:bodyPr>
          <a:lstStyle/>
          <a:p>
            <a:r>
              <a:rPr lang="en-US" sz="2400" b="1" dirty="0"/>
              <a:t>Sports</a:t>
            </a:r>
            <a:r>
              <a:rPr lang="en-US" sz="2400" dirty="0"/>
              <a:t> (number of points scored per game by an athlete)</a:t>
            </a:r>
          </a:p>
          <a:p>
            <a:r>
              <a:rPr lang="en-US" sz="2400" b="1" dirty="0"/>
              <a:t>Weather</a:t>
            </a:r>
            <a:r>
              <a:rPr lang="en-US" sz="2400" dirty="0"/>
              <a:t> Forecasting (average monthly rainfall)</a:t>
            </a:r>
          </a:p>
          <a:p>
            <a:r>
              <a:rPr lang="en-US" sz="2400" b="1" dirty="0"/>
              <a:t>Economy</a:t>
            </a:r>
            <a:r>
              <a:rPr lang="en-US" sz="2400" dirty="0"/>
              <a:t> (median income, unemployment rate)</a:t>
            </a:r>
          </a:p>
          <a:p>
            <a:r>
              <a:rPr lang="en-US" sz="2400" b="1" dirty="0"/>
              <a:t>Sales Tracking </a:t>
            </a:r>
            <a:r>
              <a:rPr lang="en-US" sz="2400" dirty="0"/>
              <a:t>(projected sales revenue from </a:t>
            </a:r>
            <a:r>
              <a:rPr lang="en-US" sz="2400" dirty="0" err="1"/>
              <a:t>iphone</a:t>
            </a:r>
            <a:r>
              <a:rPr lang="en-US" sz="2400" dirty="0"/>
              <a:t> 14’s sold in a given month)</a:t>
            </a:r>
          </a:p>
          <a:p>
            <a:r>
              <a:rPr lang="en-US" sz="2400" b="1" dirty="0"/>
              <a:t>Medicine</a:t>
            </a:r>
            <a:r>
              <a:rPr lang="en-US" sz="2400" dirty="0"/>
              <a:t> (percentage of people who were pain free from using a drug)</a:t>
            </a:r>
          </a:p>
          <a:p>
            <a:r>
              <a:rPr lang="en-US" sz="2400" b="1" dirty="0"/>
              <a:t>Manufacturing </a:t>
            </a:r>
            <a:r>
              <a:rPr lang="en-US" sz="2400" dirty="0"/>
              <a:t>(number of cans of coke produced in a given month)</a:t>
            </a:r>
          </a:p>
          <a:p>
            <a:endParaRPr lang="en-US" sz="2400" dirty="0"/>
          </a:p>
          <a:p>
            <a:pPr marL="0" indent="0">
              <a:buNone/>
            </a:pPr>
            <a:r>
              <a:rPr lang="en-US" sz="2400" dirty="0"/>
              <a:t>The </a:t>
            </a:r>
            <a:r>
              <a:rPr lang="en-US" sz="2400" b="1" dirty="0"/>
              <a:t>science of statistics </a:t>
            </a:r>
            <a:r>
              <a:rPr lang="en-US" sz="2400" dirty="0"/>
              <a:t>deals with the collection, analysis, interpretation, and presentation of data</a:t>
            </a:r>
          </a:p>
          <a:p>
            <a:pPr marL="0" indent="0">
              <a:buNone/>
            </a:pPr>
            <a:r>
              <a:rPr lang="en-US" sz="2400" b="1" dirty="0"/>
              <a:t>Data</a:t>
            </a:r>
            <a:r>
              <a:rPr lang="en-US" sz="2400" dirty="0"/>
              <a:t> is a collection of observations/measurements</a:t>
            </a:r>
            <a:endParaRPr lang="en-US" sz="1400" dirty="0"/>
          </a:p>
          <a:p>
            <a:endParaRPr lang="en-US" sz="2400" dirty="0"/>
          </a:p>
        </p:txBody>
      </p:sp>
    </p:spTree>
    <p:extLst>
      <p:ext uri="{BB962C8B-B14F-4D97-AF65-F5344CB8AC3E}">
        <p14:creationId xmlns:p14="http://schemas.microsoft.com/office/powerpoint/2010/main" val="191264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41DE-B6DC-5855-48A0-EF14DCD5FAEE}"/>
              </a:ext>
            </a:extLst>
          </p:cNvPr>
          <p:cNvSpPr>
            <a:spLocks noGrp="1"/>
          </p:cNvSpPr>
          <p:nvPr>
            <p:ph type="title"/>
          </p:nvPr>
        </p:nvSpPr>
        <p:spPr>
          <a:xfrm>
            <a:off x="521207" y="117942"/>
            <a:ext cx="10515600" cy="1325563"/>
          </a:xfrm>
        </p:spPr>
        <p:txBody>
          <a:bodyPr/>
          <a:lstStyle/>
          <a:p>
            <a:r>
              <a:rPr lang="en-US" dirty="0"/>
              <a:t>What Do Data Look Like? </a:t>
            </a:r>
          </a:p>
        </p:txBody>
      </p:sp>
      <p:pic>
        <p:nvPicPr>
          <p:cNvPr id="8" name="Picture 7">
            <a:extLst>
              <a:ext uri="{FF2B5EF4-FFF2-40B4-BE49-F238E27FC236}">
                <a16:creationId xmlns:a16="http://schemas.microsoft.com/office/drawing/2014/main" id="{63D631F3-0028-35A9-70DA-6F62D90E86D1}"/>
              </a:ext>
            </a:extLst>
          </p:cNvPr>
          <p:cNvPicPr>
            <a:picLocks noChangeAspect="1"/>
          </p:cNvPicPr>
          <p:nvPr/>
        </p:nvPicPr>
        <p:blipFill>
          <a:blip r:embed="rId2"/>
          <a:stretch>
            <a:fillRect/>
          </a:stretch>
        </p:blipFill>
        <p:spPr>
          <a:xfrm>
            <a:off x="7238114" y="1027906"/>
            <a:ext cx="4692296" cy="5786866"/>
          </a:xfrm>
          <a:prstGeom prst="rect">
            <a:avLst/>
          </a:prstGeom>
        </p:spPr>
      </p:pic>
      <p:sp>
        <p:nvSpPr>
          <p:cNvPr id="9" name="Content Placeholder 2">
            <a:extLst>
              <a:ext uri="{FF2B5EF4-FFF2-40B4-BE49-F238E27FC236}">
                <a16:creationId xmlns:a16="http://schemas.microsoft.com/office/drawing/2014/main" id="{FF630D4D-B9B1-570B-0C2B-646EE2F1B569}"/>
              </a:ext>
            </a:extLst>
          </p:cNvPr>
          <p:cNvSpPr>
            <a:spLocks noGrp="1"/>
          </p:cNvSpPr>
          <p:nvPr>
            <p:ph idx="1"/>
          </p:nvPr>
        </p:nvSpPr>
        <p:spPr>
          <a:xfrm>
            <a:off x="458066" y="5869998"/>
            <a:ext cx="6561570" cy="876300"/>
          </a:xfrm>
        </p:spPr>
        <p:txBody>
          <a:bodyPr>
            <a:normAutofit fontScale="85000" lnSpcReduction="20000"/>
          </a:bodyPr>
          <a:lstStyle/>
          <a:p>
            <a:pPr marL="0" indent="0">
              <a:buNone/>
            </a:pPr>
            <a:r>
              <a:rPr lang="en-US" sz="1400" dirty="0"/>
              <a:t>Source: D. J. Hand, F. Daly, A. D. Lunn, K. J. </a:t>
            </a:r>
            <a:r>
              <a:rPr lang="en-US" sz="1400" dirty="0" err="1"/>
              <a:t>McConway</a:t>
            </a:r>
            <a:r>
              <a:rPr lang="en-US" sz="1400" dirty="0"/>
              <a:t> and E. Ostrowski (1994). A Handbook of Small Datasets, Chapman and Hall/CRC, London.</a:t>
            </a:r>
          </a:p>
          <a:p>
            <a:pPr marL="0" indent="0">
              <a:buNone/>
            </a:pPr>
            <a:r>
              <a:rPr lang="en-US" sz="1400" dirty="0"/>
              <a:t>Visualizing Tests for Equality of Covariance Matrices - Scientific Figure on ResearchGate. Available from: https://www.researchgate.net/figure/Diagram-of-the-skull-measurements-for-the-Egyptian-skulls-data-set-Maximal-breadth-and_fig4_325126938 [accessed 21 Aug, 2023]</a:t>
            </a:r>
          </a:p>
          <a:p>
            <a:pPr marL="0" indent="0">
              <a:buNone/>
            </a:pPr>
            <a:endParaRPr lang="en-US" sz="1700" dirty="0"/>
          </a:p>
          <a:p>
            <a:pPr marL="0" indent="0">
              <a:buNone/>
            </a:pPr>
            <a:endParaRPr lang="en-US" sz="1700" dirty="0"/>
          </a:p>
        </p:txBody>
      </p:sp>
      <p:pic>
        <p:nvPicPr>
          <p:cNvPr id="11" name="Picture 10" descr="A diagram of a person's head&#10;&#10;Description automatically generated">
            <a:extLst>
              <a:ext uri="{FF2B5EF4-FFF2-40B4-BE49-F238E27FC236}">
                <a16:creationId xmlns:a16="http://schemas.microsoft.com/office/drawing/2014/main" id="{777ECFB0-5EB9-AC13-887B-619B9DB2EFC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8066" y="3011053"/>
            <a:ext cx="5320941" cy="2735589"/>
          </a:xfrm>
          <a:prstGeom prst="rect">
            <a:avLst/>
          </a:prstGeom>
        </p:spPr>
      </p:pic>
      <p:sp>
        <p:nvSpPr>
          <p:cNvPr id="12" name="Content Placeholder 2">
            <a:extLst>
              <a:ext uri="{FF2B5EF4-FFF2-40B4-BE49-F238E27FC236}">
                <a16:creationId xmlns:a16="http://schemas.microsoft.com/office/drawing/2014/main" id="{EEBFF238-31BF-05B7-9433-3732FD9B05D6}"/>
              </a:ext>
            </a:extLst>
          </p:cNvPr>
          <p:cNvSpPr txBox="1">
            <a:spLocks/>
          </p:cNvSpPr>
          <p:nvPr/>
        </p:nvSpPr>
        <p:spPr>
          <a:xfrm>
            <a:off x="458066" y="1566861"/>
            <a:ext cx="4874707" cy="14441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 following are data from an analysis of 150 Egyptian skulls from 5 epochs of Egyptian history. For each skull, the epoch, and several measurements characterizing the shape of the skull are recorded</a:t>
            </a:r>
          </a:p>
          <a:p>
            <a:pPr marL="0" indent="0">
              <a:buFont typeface="Arial" panose="020B0604020202020204" pitchFamily="34" charset="0"/>
              <a:buNone/>
            </a:pPr>
            <a:endParaRPr lang="en-US" sz="1700" dirty="0"/>
          </a:p>
          <a:p>
            <a:pPr marL="0" indent="0">
              <a:buFont typeface="Arial" panose="020B0604020202020204" pitchFamily="34" charset="0"/>
              <a:buNone/>
            </a:pPr>
            <a:endParaRPr lang="en-US" sz="1700" dirty="0"/>
          </a:p>
        </p:txBody>
      </p:sp>
    </p:spTree>
    <p:extLst>
      <p:ext uri="{BB962C8B-B14F-4D97-AF65-F5344CB8AC3E}">
        <p14:creationId xmlns:p14="http://schemas.microsoft.com/office/powerpoint/2010/main" val="325474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357793" y="244076"/>
            <a:ext cx="10515600" cy="1325563"/>
          </a:xfrm>
        </p:spPr>
        <p:txBody>
          <a:bodyPr/>
          <a:lstStyle/>
          <a:p>
            <a:r>
              <a:rPr lang="en-US" dirty="0"/>
              <a:t>Example Data 2 </a:t>
            </a:r>
          </a:p>
        </p:txBody>
      </p:sp>
      <p:pic>
        <p:nvPicPr>
          <p:cNvPr id="7" name="Picture 6" descr="A group of people in white clothing holding signs&#10;&#10;Description automatically generated">
            <a:extLst>
              <a:ext uri="{FF2B5EF4-FFF2-40B4-BE49-F238E27FC236}">
                <a16:creationId xmlns:a16="http://schemas.microsoft.com/office/drawing/2014/main" id="{A2EC9BD1-8260-5020-E44F-2D2BBFA273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1475" y="3255482"/>
            <a:ext cx="4801104" cy="3158621"/>
          </a:xfrm>
          <a:prstGeom prst="rect">
            <a:avLst/>
          </a:prstGeom>
        </p:spPr>
      </p:pic>
      <p:sp>
        <p:nvSpPr>
          <p:cNvPr id="8" name="TextBox 7">
            <a:extLst>
              <a:ext uri="{FF2B5EF4-FFF2-40B4-BE49-F238E27FC236}">
                <a16:creationId xmlns:a16="http://schemas.microsoft.com/office/drawing/2014/main" id="{A7096998-98C8-857E-95FB-A8387761F0D2}"/>
              </a:ext>
            </a:extLst>
          </p:cNvPr>
          <p:cNvSpPr txBox="1"/>
          <p:nvPr/>
        </p:nvSpPr>
        <p:spPr>
          <a:xfrm>
            <a:off x="490631" y="6627168"/>
            <a:ext cx="4561948" cy="230832"/>
          </a:xfrm>
          <a:prstGeom prst="rect">
            <a:avLst/>
          </a:prstGeom>
          <a:noFill/>
        </p:spPr>
        <p:txBody>
          <a:bodyPr wrap="square" rtlCol="0">
            <a:spAutoFit/>
          </a:bodyPr>
          <a:lstStyle/>
          <a:p>
            <a:r>
              <a:rPr lang="en-US" sz="900">
                <a:hlinkClick r:id="rId3" tooltip="https://fiftyfourandahalf.com/2017/09/27/i-tried-to-ignore-it/"/>
              </a:rPr>
              <a:t>This Photo</a:t>
            </a:r>
            <a:r>
              <a:rPr lang="en-US" sz="900"/>
              <a:t> by Unknown Author is licensed under </a:t>
            </a:r>
            <a:r>
              <a:rPr lang="en-US" sz="900">
                <a:hlinkClick r:id="rId4" tooltip="https://creativecommons.org/licenses/by-nc-nd/3.0/"/>
              </a:rPr>
              <a:t>CC BY-NC-ND</a:t>
            </a:r>
            <a:endParaRPr lang="en-US" sz="900"/>
          </a:p>
        </p:txBody>
      </p:sp>
      <p:sp>
        <p:nvSpPr>
          <p:cNvPr id="9" name="Content Placeholder 2">
            <a:extLst>
              <a:ext uri="{FF2B5EF4-FFF2-40B4-BE49-F238E27FC236}">
                <a16:creationId xmlns:a16="http://schemas.microsoft.com/office/drawing/2014/main" id="{A8A8168E-B6BB-3016-EE7E-6E0B94393F37}"/>
              </a:ext>
            </a:extLst>
          </p:cNvPr>
          <p:cNvSpPr>
            <a:spLocks noGrp="1"/>
          </p:cNvSpPr>
          <p:nvPr>
            <p:ph idx="1"/>
          </p:nvPr>
        </p:nvSpPr>
        <p:spPr>
          <a:xfrm>
            <a:off x="251475" y="1668463"/>
            <a:ext cx="4874707" cy="1444192"/>
          </a:xfrm>
        </p:spPr>
        <p:txBody>
          <a:bodyPr>
            <a:normAutofit fontScale="92500" lnSpcReduction="20000"/>
          </a:bodyPr>
          <a:lstStyle/>
          <a:p>
            <a:pPr marL="0" indent="0">
              <a:buNone/>
            </a:pPr>
            <a:r>
              <a:rPr lang="en-US" sz="2000" dirty="0"/>
              <a:t>The following table contains fictional data consisting of 20 observations of storm troopers who have just graduated from the Empire’s Imperial Academy. The height, age, blaster accuracy, and future duty posting are recorded for each storm trooper</a:t>
            </a:r>
          </a:p>
          <a:p>
            <a:pPr marL="0" indent="0">
              <a:buNone/>
            </a:pPr>
            <a:endParaRPr lang="en-US" sz="1700" dirty="0"/>
          </a:p>
          <a:p>
            <a:pPr marL="0" indent="0">
              <a:buNone/>
            </a:pPr>
            <a:endParaRPr lang="en-US" sz="1700" dirty="0"/>
          </a:p>
        </p:txBody>
      </p:sp>
      <p:pic>
        <p:nvPicPr>
          <p:cNvPr id="6" name="Picture 5">
            <a:extLst>
              <a:ext uri="{FF2B5EF4-FFF2-40B4-BE49-F238E27FC236}">
                <a16:creationId xmlns:a16="http://schemas.microsoft.com/office/drawing/2014/main" id="{1ECB865F-D03E-CA2D-A9BA-F83432805318}"/>
              </a:ext>
            </a:extLst>
          </p:cNvPr>
          <p:cNvPicPr>
            <a:picLocks noChangeAspect="1"/>
          </p:cNvPicPr>
          <p:nvPr/>
        </p:nvPicPr>
        <p:blipFill>
          <a:blip r:embed="rId5"/>
          <a:stretch>
            <a:fillRect/>
          </a:stretch>
        </p:blipFill>
        <p:spPr>
          <a:xfrm>
            <a:off x="5248970" y="1569639"/>
            <a:ext cx="6943030" cy="4838700"/>
          </a:xfrm>
          <a:prstGeom prst="rect">
            <a:avLst/>
          </a:prstGeom>
        </p:spPr>
      </p:pic>
    </p:spTree>
    <p:extLst>
      <p:ext uri="{BB962C8B-B14F-4D97-AF65-F5344CB8AC3E}">
        <p14:creationId xmlns:p14="http://schemas.microsoft.com/office/powerpoint/2010/main" val="236482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545378" y="153121"/>
            <a:ext cx="10515600" cy="1325563"/>
          </a:xfrm>
        </p:spPr>
        <p:txBody>
          <a:bodyPr/>
          <a:lstStyle/>
          <a:p>
            <a:r>
              <a:rPr lang="en-US" dirty="0"/>
              <a:t>Checkpoint:</a:t>
            </a:r>
          </a:p>
        </p:txBody>
      </p:sp>
      <p:graphicFrame>
        <p:nvGraphicFramePr>
          <p:cNvPr id="5" name="Content Placeholder 2">
            <a:extLst>
              <a:ext uri="{FF2B5EF4-FFF2-40B4-BE49-F238E27FC236}">
                <a16:creationId xmlns:a16="http://schemas.microsoft.com/office/drawing/2014/main" id="{567FBFC7-F7AD-42E5-5268-DA2E59A50182}"/>
              </a:ext>
            </a:extLst>
          </p:cNvPr>
          <p:cNvGraphicFramePr>
            <a:graphicFrameLocks noGrp="1"/>
          </p:cNvGraphicFramePr>
          <p:nvPr>
            <p:ph idx="1"/>
          </p:nvPr>
        </p:nvGraphicFramePr>
        <p:xfrm>
          <a:off x="485775" y="1459345"/>
          <a:ext cx="10634807" cy="506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23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p:txBody>
          <a:bodyPr/>
          <a:lstStyle/>
          <a:p>
            <a:r>
              <a:rPr lang="en-US" dirty="0"/>
              <a:t>Types of Variables: Qualitative vs Quantitative</a:t>
            </a:r>
          </a:p>
        </p:txBody>
      </p:sp>
      <p:pic>
        <p:nvPicPr>
          <p:cNvPr id="11" name="Picture 10" descr="A diagram of a variety of objects&#10;&#10;Description automatically generated">
            <a:extLst>
              <a:ext uri="{FF2B5EF4-FFF2-40B4-BE49-F238E27FC236}">
                <a16:creationId xmlns:a16="http://schemas.microsoft.com/office/drawing/2014/main" id="{54C50A30-A4EE-4449-6080-CFFC18C8567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8991" y="2081212"/>
            <a:ext cx="10034017" cy="3919538"/>
          </a:xfrm>
          <a:prstGeom prst="rect">
            <a:avLst/>
          </a:prstGeom>
        </p:spPr>
      </p:pic>
    </p:spTree>
    <p:extLst>
      <p:ext uri="{BB962C8B-B14F-4D97-AF65-F5344CB8AC3E}">
        <p14:creationId xmlns:p14="http://schemas.microsoft.com/office/powerpoint/2010/main" val="173574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p:txBody>
          <a:bodyPr/>
          <a:lstStyle/>
          <a:p>
            <a:r>
              <a:rPr lang="en-US" dirty="0"/>
              <a:t>Types of Variables: Qualitative vs Quantitative</a:t>
            </a:r>
          </a:p>
        </p:txBody>
      </p:sp>
      <p:sp>
        <p:nvSpPr>
          <p:cNvPr id="9" name="TextBox 8">
            <a:extLst>
              <a:ext uri="{FF2B5EF4-FFF2-40B4-BE49-F238E27FC236}">
                <a16:creationId xmlns:a16="http://schemas.microsoft.com/office/drawing/2014/main" id="{D2B5399D-0B33-473E-D0B4-000D18CF4028}"/>
              </a:ext>
            </a:extLst>
          </p:cNvPr>
          <p:cNvSpPr txBox="1"/>
          <p:nvPr/>
        </p:nvSpPr>
        <p:spPr>
          <a:xfrm>
            <a:off x="434109" y="1502921"/>
            <a:ext cx="8146474" cy="484748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400" b="1" i="0" u="none" strike="noStrike" kern="1200" cap="none" spc="0" normalizeH="0" baseline="0" noProof="0" dirty="0">
                <a:ln>
                  <a:noFill/>
                </a:ln>
                <a:solidFill>
                  <a:prstClr val="black"/>
                </a:solidFill>
                <a:effectLst/>
                <a:uLnTx/>
                <a:uFillTx/>
                <a:latin typeface="Calibri" panose="020F0502020204030204"/>
                <a:ea typeface="+mn-ea"/>
                <a:cs typeface="+mn-cs"/>
              </a:rPr>
              <a:t>Qualitative (Categorical) variable </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non-numeric qualities or characteristics that can be placed in distinct categories </a:t>
            </a:r>
          </a:p>
          <a:p>
            <a:pPr lvl="1">
              <a:lnSpc>
                <a:spcPct val="90000"/>
              </a:lnSpc>
              <a:spcBef>
                <a:spcPts val="1000"/>
              </a:spcBef>
              <a:defRPr/>
            </a:pPr>
            <a:r>
              <a:rPr lang="it-IT" sz="2000" dirty="0">
                <a:solidFill>
                  <a:prstClr val="black"/>
                </a:solidFill>
                <a:latin typeface="Calibri" panose="020F0502020204030204"/>
              </a:rPr>
              <a:t>State/city (ID, WA, MT, ...)</a:t>
            </a:r>
          </a:p>
          <a:p>
            <a:pPr lvl="1">
              <a:lnSpc>
                <a:spcPct val="90000"/>
              </a:lnSpc>
              <a:spcBef>
                <a:spcPts val="1000"/>
              </a:spcBef>
              <a:defRPr/>
            </a:pPr>
            <a:r>
              <a:rPr lang="it-IT" sz="2000" dirty="0">
                <a:solidFill>
                  <a:prstClr val="black"/>
                </a:solidFill>
                <a:latin typeface="Calibri" panose="020F0502020204030204"/>
              </a:rPr>
              <a:t>Treatment (Drug/Placebo)</a:t>
            </a:r>
          </a:p>
          <a:p>
            <a:pPr lvl="1">
              <a:lnSpc>
                <a:spcPct val="90000"/>
              </a:lnSpc>
              <a:spcBef>
                <a:spcPts val="1000"/>
              </a:spcBef>
              <a:defRPr/>
            </a:pPr>
            <a:r>
              <a:rPr lang="it-IT" sz="2000" dirty="0">
                <a:solidFill>
                  <a:prstClr val="black"/>
                </a:solidFill>
                <a:latin typeface="Calibri" panose="020F0502020204030204"/>
              </a:rPr>
              <a:t>Genotype (AA, AT, TT)</a:t>
            </a:r>
          </a:p>
          <a:p>
            <a:pPr lvl="1">
              <a:lnSpc>
                <a:spcPct val="90000"/>
              </a:lnSpc>
              <a:spcBef>
                <a:spcPts val="1000"/>
              </a:spcBef>
              <a:defRPr/>
            </a:pPr>
            <a:r>
              <a:rPr lang="it-IT" sz="2000" dirty="0">
                <a:solidFill>
                  <a:prstClr val="black"/>
                </a:solidFill>
                <a:latin typeface="Calibri" panose="020F0502020204030204"/>
              </a:rPr>
              <a:t>Survival (live or die) </a:t>
            </a:r>
          </a:p>
          <a:p>
            <a:pPr>
              <a:lnSpc>
                <a:spcPct val="90000"/>
              </a:lnSpc>
              <a:spcBef>
                <a:spcPts val="1000"/>
              </a:spcBef>
              <a:defRPr/>
            </a:pPr>
            <a:r>
              <a:rPr kumimoji="0" lang="it-IT" sz="2400" b="1" i="0" u="none" strike="noStrike" kern="1200" cap="none" spc="0" normalizeH="0" baseline="0" noProof="0" dirty="0">
                <a:ln>
                  <a:noFill/>
                </a:ln>
                <a:solidFill>
                  <a:prstClr val="black"/>
                </a:solidFill>
                <a:effectLst/>
                <a:uLnTx/>
                <a:uFillTx/>
                <a:latin typeface="Calibri" panose="020F0502020204030204"/>
                <a:ea typeface="+mn-ea"/>
                <a:cs typeface="+mn-cs"/>
              </a:rPr>
              <a:t>Quantitative (numeric) variable </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numerical characteristics - can be ordered or ranked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lvl="1">
              <a:lnSpc>
                <a:spcPct val="90000"/>
              </a:lnSpc>
              <a:spcBef>
                <a:spcPts val="1000"/>
              </a:spcBef>
              <a:defRPr/>
            </a:pPr>
            <a:r>
              <a:rPr lang="en-US" sz="2000" dirty="0">
                <a:solidFill>
                  <a:prstClr val="black"/>
                </a:solidFill>
                <a:latin typeface="Calibri" panose="020F0502020204030204"/>
              </a:rPr>
              <a:t>Height (inches/cm)</a:t>
            </a:r>
          </a:p>
          <a:p>
            <a:pPr lvl="1">
              <a:lnSpc>
                <a:spcPct val="90000"/>
              </a:lnSpc>
              <a:spcBef>
                <a:spcPts val="1000"/>
              </a:spcBef>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Weight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lbs</a:t>
            </a:r>
            <a:r>
              <a:rPr lang="en-US" sz="2000" dirty="0">
                <a:solidFill>
                  <a:prstClr val="black"/>
                </a:solidFill>
                <a:latin typeface="Calibri" panose="020F0502020204030204"/>
              </a:rPr>
              <a:t>/kg)</a:t>
            </a:r>
          </a:p>
          <a:p>
            <a:pPr lvl="1">
              <a:lnSpc>
                <a:spcPct val="90000"/>
              </a:lnSpc>
              <a:spcBef>
                <a:spcPts val="1000"/>
              </a:spcBef>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Longevity/Age (number of years)</a:t>
            </a:r>
            <a:endParaRPr lang="en-US" sz="2000" dirty="0">
              <a:solidFill>
                <a:prstClr val="black"/>
              </a:solidFill>
              <a:latin typeface="Calibri" panose="020F0502020204030204"/>
            </a:endParaRPr>
          </a:p>
          <a:p>
            <a:pPr lvl="1">
              <a:lnSpc>
                <a:spcPct val="90000"/>
              </a:lnSpc>
              <a:spcBef>
                <a:spcPts val="1000"/>
              </a:spcBef>
              <a:defRPr/>
            </a:pPr>
            <a:r>
              <a:rPr lang="en-US" sz="2000" dirty="0">
                <a:solidFill>
                  <a:prstClr val="black"/>
                </a:solidFill>
                <a:latin typeface="Calibri" panose="020F0502020204030204"/>
              </a:rPr>
              <a:t>Dose (micrograms per gram)</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descr="A group of eyeballs with different colors&#10;&#10;Description automatically generated">
            <a:extLst>
              <a:ext uri="{FF2B5EF4-FFF2-40B4-BE49-F238E27FC236}">
                <a16:creationId xmlns:a16="http://schemas.microsoft.com/office/drawing/2014/main" id="{C9CB58EF-0020-259B-BBA0-EDD86D22EA6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43241" y="1290485"/>
            <a:ext cx="2914650" cy="2914650"/>
          </a:xfrm>
          <a:prstGeom prst="rect">
            <a:avLst/>
          </a:prstGeom>
        </p:spPr>
      </p:pic>
      <p:pic>
        <p:nvPicPr>
          <p:cNvPr id="8" name="Picture 7" descr="A person standing in front of a height chart&#10;&#10;Description automatically generated">
            <a:extLst>
              <a:ext uri="{FF2B5EF4-FFF2-40B4-BE49-F238E27FC236}">
                <a16:creationId xmlns:a16="http://schemas.microsoft.com/office/drawing/2014/main" id="{89B104AB-C4AB-B363-BF96-947E6616FA7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568873" y="3994439"/>
            <a:ext cx="2451676" cy="2725447"/>
          </a:xfrm>
          <a:prstGeom prst="rect">
            <a:avLst/>
          </a:prstGeom>
        </p:spPr>
      </p:pic>
    </p:spTree>
    <p:extLst>
      <p:ext uri="{BB962C8B-B14F-4D97-AF65-F5344CB8AC3E}">
        <p14:creationId xmlns:p14="http://schemas.microsoft.com/office/powerpoint/2010/main" val="306509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0C86-D709-6FB8-5A19-C2314095D583}"/>
              </a:ext>
            </a:extLst>
          </p:cNvPr>
          <p:cNvSpPr>
            <a:spLocks noGrp="1"/>
          </p:cNvSpPr>
          <p:nvPr>
            <p:ph type="title"/>
          </p:nvPr>
        </p:nvSpPr>
        <p:spPr>
          <a:xfrm>
            <a:off x="104775" y="69850"/>
            <a:ext cx="10515600" cy="1325563"/>
          </a:xfrm>
        </p:spPr>
        <p:txBody>
          <a:bodyPr/>
          <a:lstStyle/>
          <a:p>
            <a:r>
              <a:rPr lang="en-US" dirty="0"/>
              <a:t>Practice: Qualitative vs Quantitative</a:t>
            </a:r>
          </a:p>
        </p:txBody>
      </p:sp>
      <p:sp>
        <p:nvSpPr>
          <p:cNvPr id="3" name="TextBox 2">
            <a:extLst>
              <a:ext uri="{FF2B5EF4-FFF2-40B4-BE49-F238E27FC236}">
                <a16:creationId xmlns:a16="http://schemas.microsoft.com/office/drawing/2014/main" id="{8E831E4D-A6B4-F06F-3427-B337D4295CFB}"/>
              </a:ext>
            </a:extLst>
          </p:cNvPr>
          <p:cNvSpPr txBox="1"/>
          <p:nvPr/>
        </p:nvSpPr>
        <p:spPr>
          <a:xfrm>
            <a:off x="434109" y="2159442"/>
            <a:ext cx="5661891" cy="6463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From our example data of egyptian skulls, which variables are qualitative and which are quantitative?</a:t>
            </a:r>
          </a:p>
        </p:txBody>
      </p:sp>
      <p:pic>
        <p:nvPicPr>
          <p:cNvPr id="4" name="Picture 3">
            <a:extLst>
              <a:ext uri="{FF2B5EF4-FFF2-40B4-BE49-F238E27FC236}">
                <a16:creationId xmlns:a16="http://schemas.microsoft.com/office/drawing/2014/main" id="{3F312E28-59BC-B226-775F-D5CF9922FAB9}"/>
              </a:ext>
            </a:extLst>
          </p:cNvPr>
          <p:cNvPicPr>
            <a:picLocks noChangeAspect="1"/>
          </p:cNvPicPr>
          <p:nvPr/>
        </p:nvPicPr>
        <p:blipFill>
          <a:blip r:embed="rId2"/>
          <a:stretch>
            <a:fillRect/>
          </a:stretch>
        </p:blipFill>
        <p:spPr>
          <a:xfrm>
            <a:off x="7304836" y="1072395"/>
            <a:ext cx="4694327" cy="5785605"/>
          </a:xfrm>
          <a:prstGeom prst="rect">
            <a:avLst/>
          </a:prstGeom>
        </p:spPr>
      </p:pic>
      <p:sp>
        <p:nvSpPr>
          <p:cNvPr id="5" name="TextBox 4">
            <a:extLst>
              <a:ext uri="{FF2B5EF4-FFF2-40B4-BE49-F238E27FC236}">
                <a16:creationId xmlns:a16="http://schemas.microsoft.com/office/drawing/2014/main" id="{B9E6328E-BC34-D96A-EE97-4C6144D12878}"/>
              </a:ext>
            </a:extLst>
          </p:cNvPr>
          <p:cNvSpPr txBox="1"/>
          <p:nvPr/>
        </p:nvSpPr>
        <p:spPr>
          <a:xfrm>
            <a:off x="591127" y="3805382"/>
            <a:ext cx="3269673" cy="369332"/>
          </a:xfrm>
          <a:prstGeom prst="rect">
            <a:avLst/>
          </a:prstGeom>
          <a:noFill/>
        </p:spPr>
        <p:txBody>
          <a:bodyPr wrap="square" rtlCol="0">
            <a:spAutoFit/>
          </a:bodyPr>
          <a:lstStyle/>
          <a:p>
            <a:r>
              <a:rPr lang="en-US" dirty="0">
                <a:solidFill>
                  <a:srgbClr val="FF0000"/>
                </a:solidFill>
              </a:rPr>
              <a:t>Qualitative: Epoch</a:t>
            </a:r>
          </a:p>
        </p:txBody>
      </p:sp>
      <p:sp>
        <p:nvSpPr>
          <p:cNvPr id="6" name="TextBox 5">
            <a:extLst>
              <a:ext uri="{FF2B5EF4-FFF2-40B4-BE49-F238E27FC236}">
                <a16:creationId xmlns:a16="http://schemas.microsoft.com/office/drawing/2014/main" id="{C34BFAB7-0B15-EF69-1025-9748F115FE7D}"/>
              </a:ext>
            </a:extLst>
          </p:cNvPr>
          <p:cNvSpPr txBox="1"/>
          <p:nvPr/>
        </p:nvSpPr>
        <p:spPr>
          <a:xfrm>
            <a:off x="591126" y="5103091"/>
            <a:ext cx="3269673" cy="369332"/>
          </a:xfrm>
          <a:prstGeom prst="rect">
            <a:avLst/>
          </a:prstGeom>
          <a:noFill/>
        </p:spPr>
        <p:txBody>
          <a:bodyPr wrap="square" rtlCol="0">
            <a:spAutoFit/>
          </a:bodyPr>
          <a:lstStyle/>
          <a:p>
            <a:r>
              <a:rPr lang="en-US" dirty="0">
                <a:solidFill>
                  <a:srgbClr val="FF0000"/>
                </a:solidFill>
              </a:rPr>
              <a:t>Quantitative: mb, </a:t>
            </a:r>
            <a:r>
              <a:rPr lang="en-US" dirty="0" err="1">
                <a:solidFill>
                  <a:srgbClr val="FF0000"/>
                </a:solidFill>
              </a:rPr>
              <a:t>bh</a:t>
            </a:r>
            <a:r>
              <a:rPr lang="en-US" dirty="0">
                <a:solidFill>
                  <a:srgbClr val="FF0000"/>
                </a:solidFill>
              </a:rPr>
              <a:t>, bl, </a:t>
            </a:r>
            <a:r>
              <a:rPr lang="en-US" dirty="0" err="1">
                <a:solidFill>
                  <a:srgbClr val="FF0000"/>
                </a:solidFill>
              </a:rPr>
              <a:t>nh</a:t>
            </a:r>
            <a:endParaRPr lang="en-US" dirty="0">
              <a:solidFill>
                <a:srgbClr val="FF0000"/>
              </a:solidFill>
            </a:endParaRPr>
          </a:p>
        </p:txBody>
      </p:sp>
    </p:spTree>
    <p:extLst>
      <p:ext uri="{BB962C8B-B14F-4D97-AF65-F5344CB8AC3E}">
        <p14:creationId xmlns:p14="http://schemas.microsoft.com/office/powerpoint/2010/main" val="293497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2423</TotalTime>
  <Words>1643</Words>
  <Application>Microsoft Office PowerPoint</Application>
  <PresentationFormat>Widescreen</PresentationFormat>
  <Paragraphs>168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Calibri Light</vt:lpstr>
      <vt:lpstr>Cambria Math</vt:lpstr>
      <vt:lpstr>Century Gothic</vt:lpstr>
      <vt:lpstr>Office Theme</vt:lpstr>
      <vt:lpstr> Lecture 1 Introduction to Statistical Methods</vt:lpstr>
      <vt:lpstr>Answering Questions with data</vt:lpstr>
      <vt:lpstr>Where do we find Statistics? – Everywhere!</vt:lpstr>
      <vt:lpstr>What Do Data Look Like? </vt:lpstr>
      <vt:lpstr>Example Data 2 </vt:lpstr>
      <vt:lpstr>Checkpoint:</vt:lpstr>
      <vt:lpstr>Types of Variables: Qualitative vs Quantitative</vt:lpstr>
      <vt:lpstr>Types of Variables: Qualitative vs Quantitative</vt:lpstr>
      <vt:lpstr>Practice: Qualitative vs Quantitative</vt:lpstr>
      <vt:lpstr>Types of Variables: Qualitative vs Quantitative</vt:lpstr>
      <vt:lpstr>Practice: Qualitative vs Quantitative</vt:lpstr>
      <vt:lpstr>Quantitative Variables: Discrete vs Continuous</vt:lpstr>
      <vt:lpstr>Practice: Discrete vs Continuous</vt:lpstr>
      <vt:lpstr>Sampling and Data</vt:lpstr>
      <vt:lpstr>Example</vt:lpstr>
      <vt:lpstr>Example 2</vt:lpstr>
      <vt:lpstr>Why is statistics so valuable?</vt:lpstr>
      <vt:lpstr>Where we can go with estimates </vt:lpstr>
      <vt:lpstr>Statistics Vs Parameters</vt:lpstr>
      <vt:lpstr>Mean and Proportion </vt:lpstr>
      <vt:lpstr>Example: Gallup Pool</vt:lpstr>
      <vt:lpstr>Descriptive Vs. Inferential Statistics</vt:lpstr>
      <vt:lpstr>The Big Picture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165</cp:revision>
  <dcterms:created xsi:type="dcterms:W3CDTF">2023-07-25T18:54:28Z</dcterms:created>
  <dcterms:modified xsi:type="dcterms:W3CDTF">2023-08-21T14:47:49Z</dcterms:modified>
</cp:coreProperties>
</file>