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9" r:id="rId2"/>
    <p:sldId id="331" r:id="rId3"/>
    <p:sldId id="330" r:id="rId4"/>
    <p:sldId id="290" r:id="rId5"/>
    <p:sldId id="332" r:id="rId6"/>
    <p:sldId id="328" r:id="rId7"/>
    <p:sldId id="295" r:id="rId8"/>
    <p:sldId id="294" r:id="rId9"/>
    <p:sldId id="296" r:id="rId10"/>
    <p:sldId id="297" r:id="rId11"/>
    <p:sldId id="304" r:id="rId12"/>
    <p:sldId id="307" r:id="rId13"/>
    <p:sldId id="305" r:id="rId14"/>
    <p:sldId id="309" r:id="rId15"/>
    <p:sldId id="308" r:id="rId16"/>
    <p:sldId id="310" r:id="rId17"/>
    <p:sldId id="312" r:id="rId18"/>
    <p:sldId id="303" r:id="rId19"/>
    <p:sldId id="259" r:id="rId20"/>
    <p:sldId id="313" r:id="rId21"/>
    <p:sldId id="314" r:id="rId22"/>
    <p:sldId id="315" r:id="rId23"/>
    <p:sldId id="316" r:id="rId24"/>
    <p:sldId id="317" r:id="rId25"/>
    <p:sldId id="28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821C1-92D8-0827-CE2B-80FEA840C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EA748-2C8E-5D78-5734-D9BCC16EC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15553-DE39-3C41-4AFF-70F29A86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2837C-8079-1B7F-0DCF-61C39ED30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5E205-162F-206E-F4C6-EB23D9DC1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74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05C2-17EC-1173-1FC9-8A7FC101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BBB4A-325C-1F27-06A3-6F4F1A8F5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A6F55-A1EF-6AEC-99F0-DBF50F5EB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1FD1D-86F4-EDE3-1CCE-ADED2161B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E0593-ABE9-0E50-7A75-9252A5A1F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65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87FF77-0DAD-7CA9-B02D-208C02048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9298FA-F111-2C9C-551D-A1F30B239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1B556-1ED0-55E4-9235-352E1A162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4A71E-8AC3-EA68-1DCB-99E68A465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1CF60-74F8-B2C5-26C3-77536C36C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6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13490-30A7-12A6-2775-77578A346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7B95F-B119-D057-5670-8EC21A84E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D001D-CEFB-FD30-FB40-0BEA5B52D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3377D-E7F3-D264-FB03-A4AF3E336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48992-A907-9503-F005-BAA8A33CE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03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6B320-EDC1-EDD2-5F4C-2A675BD0C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8A940-1637-AC6F-0247-A5E578765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2A479-CAFF-245E-F61F-3D6F3E5C8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24E38-70F9-0CAE-F19E-6DDE60057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74C88-12BC-0657-008B-8419B1E1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99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02A09-336F-FDC8-F0C1-F84E09726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F6849-08AF-456F-8C3C-E6DE37B3B9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E5562-6B4C-F11F-DF48-D254599EA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A69C05-114E-11FE-5C76-D6F191757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1C5D0-A8D9-EEF2-15E4-CE74A390A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944C5-75A0-666E-C3DD-6839AB176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0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EC19E-080C-F794-EB45-FB4903CDD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5744A-FDBE-87AE-7AF1-3AC154DB2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1970E4-B2B1-0370-3C26-0D1A5A002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A4F036-B8A8-878F-A1CB-05DAE5801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8B7F82-EBC0-322A-130D-972F39800F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21A5BB-D71E-872F-6F0E-2279BE484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C56747-8CBE-BF00-C39A-F442E724C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E2C14A-6287-B5B6-C760-7F506FD8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36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E9713-B0F2-9D1D-23FC-F5900F773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6FC7EC-16C8-C311-316C-6D99B4F99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FE4DA7-A4C5-460E-592C-CEF23DF38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6F3F89-7820-6BF8-A747-E433ED21A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44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EAD0FD-7A61-970C-10A9-76E2B39DA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F95651-C89A-3C9B-3D47-F7E5CAF6B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509228-92F1-54DE-D9B2-4AC018D50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0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3F474-02F7-A264-4B8D-717F5EB00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A8C9F-750F-7D81-0E80-7FBCDEBEB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A1C0B-C510-B118-D8FA-12722456A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4604E-EC60-44AD-4B70-12B2B49AE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2C4B9-91B9-9E0E-9278-1C0433768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1E60F-F796-8B15-08E9-61BA30F0D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05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564D-22A0-8A8D-C6FE-D62998433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713DEA-5246-B946-AFE4-3B305BCDB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208CC-31DD-00AF-BFC4-37F7B4BF3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7E30D-B05F-B2CA-9A3C-E01E2B6B0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561-BD16-4A95-ACA1-5204E478F2FE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08FCE-463A-D1B2-8A60-3B6744202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38537-A621-46D4-781D-4E36BF836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42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8B48B-0371-7ADD-E5C3-345B4D6C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B5A92-73C5-8CE0-7C84-BE7902E60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5212B-F67A-E417-B1FE-C389458DF2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82561-BD16-4A95-ACA1-5204E478F2FE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799A-D006-E28E-8EED-4BE2AFCB8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69CB4-3B3A-FD13-F7E0-B4A0F3476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A81DD-F10A-4B1C-963A-0ABBB4865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9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48A41-E8F8-453C-0B21-D69C51C3CD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3</a:t>
            </a:r>
            <a:br>
              <a:rPr lang="en-US" dirty="0"/>
            </a:br>
            <a:r>
              <a:rPr lang="en-US" dirty="0"/>
              <a:t>Describing and Visualizing Distributions Continued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E6A09E-BC4D-7AB6-B5F8-C03B2A0117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253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F014E92-3841-5A6C-B660-367EF86AA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015" y="3302188"/>
            <a:ext cx="5838014" cy="34781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28E769-5C87-0340-CBE1-B79A037F7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71800"/>
            <a:ext cx="5838014" cy="3434126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F024566-8593-37A6-1A43-47811C31A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32839"/>
            <a:ext cx="11408930" cy="1505562"/>
          </a:xfrm>
        </p:spPr>
        <p:txBody>
          <a:bodyPr>
            <a:normAutofit/>
          </a:bodyPr>
          <a:lstStyle/>
          <a:p>
            <a:r>
              <a:rPr lang="en-US" sz="2400" dirty="0"/>
              <a:t>Bimodal distributions can arise when</a:t>
            </a:r>
          </a:p>
          <a:p>
            <a:pPr marL="457200" lvl="1" indent="0">
              <a:buNone/>
            </a:pPr>
            <a:r>
              <a:rPr lang="en-US" sz="1800" dirty="0"/>
              <a:t>- A population is polarized on a controversial issue </a:t>
            </a:r>
          </a:p>
          <a:p>
            <a:pPr marL="457200" lvl="1" indent="0">
              <a:buNone/>
            </a:pPr>
            <a:r>
              <a:rPr lang="en-US" sz="1800" dirty="0"/>
              <a:t>- When observations come from two different populations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87747F4-5108-3DB7-2F3C-CD3B70992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355" y="121808"/>
            <a:ext cx="5494602" cy="343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047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0608-1958-6936-37C8-0B0F2E703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727"/>
            <a:ext cx="10515600" cy="1325563"/>
          </a:xfrm>
        </p:spPr>
        <p:txBody>
          <a:bodyPr/>
          <a:lstStyle/>
          <a:p>
            <a:r>
              <a:rPr lang="en-US" dirty="0"/>
              <a:t>Measures of Central Tendency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9C4FB3-6656-121C-4A91-2FBCF82E26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6290"/>
                <a:ext cx="9977582" cy="510770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400" dirty="0"/>
                  <a:t>The (arithmetic) </a:t>
                </a:r>
                <a:r>
                  <a:rPr lang="en-US" sz="2400" b="1" dirty="0"/>
                  <a:t>mean </a:t>
                </a:r>
                <a:r>
                  <a:rPr lang="en-US" sz="2400" dirty="0"/>
                  <a:t>is the average of a set of observations </a:t>
                </a:r>
              </a:p>
              <a:p>
                <a:pPr marL="457200" lvl="1" indent="0">
                  <a:buNone/>
                </a:pPr>
                <a:r>
                  <a:rPr lang="en-US" sz="2000" dirty="0"/>
                  <a:t>it measures the center of mass of a distribution (the balancing point)</a:t>
                </a:r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We can also express the mean in terms of the frequency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 or the relative frequency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𝑅𝐹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𝑅𝐹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Where the sum is over all distinct values of the variable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 mean is usually not equal to any of the values observed in the sample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 mean is highly influenced by </a:t>
                </a:r>
                <a:r>
                  <a:rPr lang="en-US" sz="2400" b="1" dirty="0"/>
                  <a:t>outliers </a:t>
                </a:r>
                <a:r>
                  <a:rPr lang="en-US" sz="2400" dirty="0"/>
                  <a:t> - observations that take on extreme values relative to the distribution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9C4FB3-6656-121C-4A91-2FBCF82E26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6290"/>
                <a:ext cx="9977582" cy="5107709"/>
              </a:xfrm>
              <a:blipFill>
                <a:blip r:embed="rId2"/>
                <a:stretch>
                  <a:fillRect l="-795" t="-2387" r="-550" b="-1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5073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243EE-CAAA-9631-C3E9-DBEC3605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Central Tendency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35A268-CA85-9E12-C415-E91D6F48B5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421582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The </a:t>
                </a:r>
                <a:r>
                  <a:rPr lang="en-US" b="1" dirty="0"/>
                  <a:t>median</a:t>
                </a:r>
                <a:r>
                  <a:rPr lang="en-US" dirty="0"/>
                  <a:t> is the middle value of a set of observations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How to compute the median: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the median by first ordering the observations from smallest value to largest value and choose the number in the middle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odd the median is the middle number</a:t>
                </a:r>
              </a:p>
              <a:p>
                <a:pPr marL="457200" lvl="1" indent="0">
                  <a:buNone/>
                </a:pPr>
                <a:r>
                  <a:rPr lang="en-US" dirty="0"/>
                  <a:t> -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even the median is the sum of the two middle values divided by 2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35A268-CA85-9E12-C415-E91D6F48B5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421582" cy="4351338"/>
              </a:xfrm>
              <a:blipFill>
                <a:blip r:embed="rId2"/>
                <a:stretch>
                  <a:fillRect l="-1804" t="-3501" r="-665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3A1B75D-D46B-9500-CC47-4A7314CD5C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97090" y="1690688"/>
                <a:ext cx="3883891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Ex.)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Data = 1,1,4,5,6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Median = 4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Mode = 1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Data = 1,1,4,5,6,6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Median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 </m:t>
                    </m:r>
                    <m:f>
                      <m:f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4+5</m:t>
                        </m:r>
                      </m:num>
                      <m:den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den>
                    </m:f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4.5</m:t>
                    </m:r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Mode   1, 6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3A1B75D-D46B-9500-CC47-4A7314CD5C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7090" y="1690688"/>
                <a:ext cx="3883891" cy="4351338"/>
              </a:xfrm>
              <a:prstGeom prst="rect">
                <a:avLst/>
              </a:prstGeom>
              <a:blipFill>
                <a:blip r:embed="rId3"/>
                <a:stretch>
                  <a:fillRect l="-2821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3881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7AA1FB4F-B4C0-19FC-F8A6-80F1019CDA1B}"/>
              </a:ext>
            </a:extLst>
          </p:cNvPr>
          <p:cNvGrpSpPr/>
          <p:nvPr/>
        </p:nvGrpSpPr>
        <p:grpSpPr>
          <a:xfrm>
            <a:off x="281345" y="2185532"/>
            <a:ext cx="11223178" cy="3231099"/>
            <a:chOff x="170508" y="2213128"/>
            <a:chExt cx="11223178" cy="32310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D94D794-5780-EB94-1BF2-FE234895A4DE}"/>
                    </a:ext>
                  </a:extLst>
                </p:cNvPr>
                <p:cNvSpPr txBox="1"/>
                <p:nvPr/>
              </p:nvSpPr>
              <p:spPr>
                <a:xfrm>
                  <a:off x="2051669" y="5058295"/>
                  <a:ext cx="78925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</m:acc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=9.2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D94D794-5780-EB94-1BF2-FE234895A4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669" y="5058295"/>
                  <a:ext cx="789255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3876" r="-6977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EB56406-5F22-DCCD-EA7F-C958F3D21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0508" y="2213128"/>
              <a:ext cx="5170726" cy="249435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A625E-81C5-ECCB-6AEA-588CF86FB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604632">
              <a:off x="6222960" y="2269308"/>
              <a:ext cx="5170726" cy="2494353"/>
            </a:xfrm>
            <a:prstGeom prst="rect">
              <a:avLst/>
            </a:prstGeom>
          </p:spPr>
        </p:pic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B2F214C2-1D86-F2C7-F495-1D8DF5707C70}"/>
                </a:ext>
              </a:extLst>
            </p:cNvPr>
            <p:cNvSpPr/>
            <p:nvPr/>
          </p:nvSpPr>
          <p:spPr>
            <a:xfrm>
              <a:off x="7678880" y="4258680"/>
              <a:ext cx="259773" cy="586392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216A7137-8C55-1EF5-CC3D-BFDC40D635C1}"/>
                </a:ext>
              </a:extLst>
            </p:cNvPr>
            <p:cNvSpPr/>
            <p:nvPr/>
          </p:nvSpPr>
          <p:spPr>
            <a:xfrm>
              <a:off x="2123207" y="4296496"/>
              <a:ext cx="259773" cy="586392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9FE77AA-7C50-0F7E-C479-3A2E60163D35}"/>
                    </a:ext>
                  </a:extLst>
                </p:cNvPr>
                <p:cNvSpPr txBox="1"/>
                <p:nvPr/>
              </p:nvSpPr>
              <p:spPr>
                <a:xfrm>
                  <a:off x="7414138" y="4925623"/>
                  <a:ext cx="2095895" cy="5186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𝑚𝑒𝑑𝑖𝑎𝑛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f>
                          <m:f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8+8</m:t>
                            </m:r>
                          </m:num>
                          <m:den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den>
                        </m:f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=8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9FE77AA-7C50-0F7E-C479-3A2E60163D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4138" y="4925623"/>
                  <a:ext cx="2095895" cy="51860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AB15456-BDE7-CB11-8743-884D2B7E62B6}"/>
              </a:ext>
            </a:extLst>
          </p:cNvPr>
          <p:cNvSpPr txBox="1"/>
          <p:nvPr/>
        </p:nvSpPr>
        <p:spPr>
          <a:xfrm>
            <a:off x="594017" y="5686108"/>
            <a:ext cx="3605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mean is the center of gravity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3A6C0A-C879-8A3D-A8EE-96D4E66E3A74}"/>
              </a:ext>
            </a:extLst>
          </p:cNvPr>
          <p:cNvSpPr txBox="1"/>
          <p:nvPr/>
        </p:nvSpPr>
        <p:spPr>
          <a:xfrm>
            <a:off x="6325923" y="5810799"/>
            <a:ext cx="3438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median is the middle value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C585F4-2355-392B-9E1E-5B47162BF9BA}"/>
              </a:ext>
            </a:extLst>
          </p:cNvPr>
          <p:cNvSpPr txBox="1"/>
          <p:nvPr/>
        </p:nvSpPr>
        <p:spPr>
          <a:xfrm>
            <a:off x="1320800" y="314036"/>
            <a:ext cx="80025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Data: 3  3  3  3  3  3  3  4  4  4  4  4  4  4  4  4  4  5  5  5  5  5  5  5  5  5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5  5  5  5  5  5  5  5  5  6  6  6  6  6  6  6  6  6  6  7  7  7  7  7  7  7  7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7  8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8  8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8  8  8  9  9  9  9  9  9  9 10 10 10 10 10 10 10 11 11 11 11 11 12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12 12 12 12 12 12 12 13 13 13 14 14 14 14 14 14 15 15 15 16 16 16 16 17 17 17 18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18 20 20 20 20 20</a:t>
            </a:r>
          </a:p>
        </p:txBody>
      </p:sp>
    </p:spTree>
    <p:extLst>
      <p:ext uri="{BB962C8B-B14F-4D97-AF65-F5344CB8AC3E}">
        <p14:creationId xmlns:p14="http://schemas.microsoft.com/office/powerpoint/2010/main" val="1549764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BCB12-022F-4788-84E1-8A1F30003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of Central Tendency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930ED-E752-41BA-164E-704684B9D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770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b="1" dirty="0"/>
              <a:t>mode </a:t>
            </a:r>
            <a:r>
              <a:rPr lang="en-US" dirty="0"/>
              <a:t>is the value with the largest relative frequency (</a:t>
            </a:r>
            <a:r>
              <a:rPr lang="en-US" dirty="0" err="1"/>
              <a:t>i.e</a:t>
            </a:r>
            <a:r>
              <a:rPr lang="en-US" dirty="0"/>
              <a:t> the value that occurs most often)</a:t>
            </a:r>
          </a:p>
          <a:p>
            <a:pPr marL="0" indent="0">
              <a:buNone/>
            </a:pP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Can be used with categorical data (mean and median cannot) </a:t>
            </a:r>
          </a:p>
          <a:p>
            <a:pPr marL="914400" lvl="2" indent="0">
              <a:buNone/>
            </a:pPr>
            <a:r>
              <a:rPr lang="en-US" dirty="0"/>
              <a:t>- </a:t>
            </a:r>
            <a:r>
              <a:rPr lang="en-US" dirty="0" err="1"/>
              <a:t>e.g</a:t>
            </a:r>
            <a:r>
              <a:rPr lang="en-US" dirty="0"/>
              <a:t> the most </a:t>
            </a:r>
            <a:r>
              <a:rPr lang="en-US"/>
              <a:t>frequent category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It may not be unique if two or more values have the same frequency</a:t>
            </a:r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r>
              <a:rPr lang="en-US" b="1" u="sng" dirty="0"/>
              <a:t>Caution</a:t>
            </a:r>
            <a:r>
              <a:rPr lang="en-US" b="1" dirty="0"/>
              <a:t> </a:t>
            </a:r>
            <a:r>
              <a:rPr lang="en-US" dirty="0"/>
              <a:t>for quantitative data, the mode </a:t>
            </a:r>
            <a:r>
              <a:rPr lang="en-US" u="sng" dirty="0"/>
              <a:t>may not </a:t>
            </a:r>
            <a:r>
              <a:rPr lang="en-US" dirty="0"/>
              <a:t>anywhere near the center of the distribution.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54BF4C3-8199-5A84-CD68-A8AED98D62D4}"/>
              </a:ext>
            </a:extLst>
          </p:cNvPr>
          <p:cNvSpPr txBox="1">
            <a:spLocks/>
          </p:cNvSpPr>
          <p:nvPr/>
        </p:nvSpPr>
        <p:spPr>
          <a:xfrm>
            <a:off x="8026400" y="1690688"/>
            <a:ext cx="388389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Ex.)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= 1,1,4,5,6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 = 1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= 1,1,4,5,6,6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   1, 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FC46AD-94DD-AE71-3A19-101CF0E4AD10}"/>
              </a:ext>
            </a:extLst>
          </p:cNvPr>
          <p:cNvSpPr/>
          <p:nvPr/>
        </p:nvSpPr>
        <p:spPr>
          <a:xfrm>
            <a:off x="9097817" y="2253672"/>
            <a:ext cx="572655" cy="3694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6B7EBB-3587-1875-97E0-69C04C310EFE}"/>
              </a:ext>
            </a:extLst>
          </p:cNvPr>
          <p:cNvSpPr/>
          <p:nvPr/>
        </p:nvSpPr>
        <p:spPr>
          <a:xfrm>
            <a:off x="9097817" y="4234874"/>
            <a:ext cx="572655" cy="3694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59EECC-247B-77E7-E610-6554F4673539}"/>
              </a:ext>
            </a:extLst>
          </p:cNvPr>
          <p:cNvSpPr/>
          <p:nvPr/>
        </p:nvSpPr>
        <p:spPr>
          <a:xfrm>
            <a:off x="10169234" y="4242018"/>
            <a:ext cx="572655" cy="3694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3643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A22F9-922D-909D-3C73-EA3AFAF01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CC8FCB-1C29-7C52-743C-6204403397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0200" y="1727777"/>
                <a:ext cx="4565073" cy="1841211"/>
              </a:xfrm>
            </p:spPr>
            <p:txBody>
              <a:bodyPr>
                <a:normAutofit fontScale="25000" lnSpcReduction="20000"/>
              </a:bodyPr>
              <a:lstStyle/>
              <a:p>
                <a:pPr marL="0"/>
                <a:r>
                  <a:rPr lang="en-US" sz="9600" dirty="0"/>
                  <a:t>Roll a six-sided die </a:t>
                </a:r>
                <a14:m>
                  <m:oMath xmlns:m="http://schemas.openxmlformats.org/officeDocument/2006/math">
                    <m:r>
                      <a:rPr lang="en-US" sz="9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9600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sz="9600" dirty="0"/>
                  <a:t> times and record the number rolled each time</a:t>
                </a:r>
              </a:p>
              <a:p>
                <a:pPr marL="0"/>
                <a:endParaRPr lang="en-US" sz="9600" dirty="0"/>
              </a:p>
              <a:p>
                <a:pPr marL="0"/>
                <a:r>
                  <a:rPr lang="en-US" sz="9600" dirty="0"/>
                  <a:t>Data = 1,2,3,3,4,4,4,5,6,6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CC8FCB-1C29-7C52-743C-6204403397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0200" y="1727777"/>
                <a:ext cx="4565073" cy="1841211"/>
              </a:xfrm>
              <a:blipFill>
                <a:blip r:embed="rId2"/>
                <a:stretch>
                  <a:fillRect l="-2003" t="-7616" r="-2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D142727-FE0E-B241-4F4A-6EE854E43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09" y="3568988"/>
            <a:ext cx="4212438" cy="3147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700DEC-0BFD-362F-79B5-AB575314C21F}"/>
              </a:ext>
            </a:extLst>
          </p:cNvPr>
          <p:cNvSpPr txBox="1"/>
          <p:nvPr/>
        </p:nvSpPr>
        <p:spPr>
          <a:xfrm>
            <a:off x="6363855" y="3030426"/>
            <a:ext cx="53112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Compute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using all 3 equations: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Compute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Compute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 </a:t>
            </a:r>
          </a:p>
        </p:txBody>
      </p:sp>
    </p:spTree>
    <p:extLst>
      <p:ext uri="{BB962C8B-B14F-4D97-AF65-F5344CB8AC3E}">
        <p14:creationId xmlns:p14="http://schemas.microsoft.com/office/powerpoint/2010/main" val="1090389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8D8B3-3028-A2A1-9950-0C3695060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707"/>
            <a:ext cx="10515600" cy="1325563"/>
          </a:xfrm>
        </p:spPr>
        <p:txBody>
          <a:bodyPr/>
          <a:lstStyle/>
          <a:p>
            <a:r>
              <a:rPr lang="en-US" dirty="0"/>
              <a:t>Comparing the Mean, Median, and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968BB-5438-D869-3455-4CD21AC91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shape of a distribution influences whether the mean is larger or smaller. </a:t>
            </a:r>
          </a:p>
          <a:p>
            <a:endParaRPr lang="en-US" dirty="0"/>
          </a:p>
          <a:p>
            <a:r>
              <a:rPr lang="en-US" dirty="0"/>
              <a:t>Skew left = mean &lt; median</a:t>
            </a:r>
          </a:p>
          <a:p>
            <a:endParaRPr lang="en-US" dirty="0"/>
          </a:p>
          <a:p>
            <a:r>
              <a:rPr lang="en-US" dirty="0"/>
              <a:t>Skew right = mean &gt; median</a:t>
            </a:r>
          </a:p>
          <a:p>
            <a:endParaRPr lang="en-US" dirty="0"/>
          </a:p>
          <a:p>
            <a:r>
              <a:rPr lang="en-US" dirty="0"/>
              <a:t>When a distribution is symmetric the mean will equal the median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F55C50-4673-2688-A40C-ADA64C957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835" y="2076450"/>
            <a:ext cx="5641798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905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91CE7-73BF-B4B6-6BC0-41487BAED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309" y="0"/>
            <a:ext cx="10515600" cy="1325563"/>
          </a:xfrm>
        </p:spPr>
        <p:txBody>
          <a:bodyPr/>
          <a:lstStyle/>
          <a:p>
            <a:r>
              <a:rPr lang="en-US" dirty="0"/>
              <a:t>Comparing the Mean, Median, and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D612-C64B-714F-17BB-6F2BBBBA7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945"/>
            <a:ext cx="10836564" cy="140392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median is a robust estimate of the mean</a:t>
            </a:r>
          </a:p>
          <a:p>
            <a:r>
              <a:rPr lang="en-US" dirty="0"/>
              <a:t>The median is not usually affected by the presence of outliers</a:t>
            </a:r>
          </a:p>
          <a:p>
            <a:r>
              <a:rPr lang="en-US" dirty="0"/>
              <a:t>The median is usually preferred for highly skewed distributions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401B8D-4690-8846-FE0B-0F201B883C6D}"/>
              </a:ext>
            </a:extLst>
          </p:cNvPr>
          <p:cNvSpPr txBox="1">
            <a:spLocks/>
          </p:cNvSpPr>
          <p:nvPr/>
        </p:nvSpPr>
        <p:spPr>
          <a:xfrm>
            <a:off x="838200" y="3099809"/>
            <a:ext cx="10836564" cy="35411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Ex.) take using the following 9 data points: 0.3, 0.4, 0.8, 1.4, 1.8, 2.1, 5.9, 11.6, 16.9 </a:t>
            </a:r>
          </a:p>
          <a:p>
            <a:pPr marL="0" indent="0">
              <a:buNone/>
            </a:pPr>
            <a:r>
              <a:rPr lang="en-US" dirty="0"/>
              <a:t>	The </a:t>
            </a:r>
            <a:r>
              <a:rPr lang="en-US" b="1" dirty="0"/>
              <a:t>mean</a:t>
            </a:r>
            <a:r>
              <a:rPr lang="en-US" dirty="0"/>
              <a:t> is about 4.58</a:t>
            </a:r>
          </a:p>
          <a:p>
            <a:pPr marL="0" indent="0">
              <a:buNone/>
            </a:pPr>
            <a:r>
              <a:rPr lang="en-US" dirty="0"/>
              <a:t>	The </a:t>
            </a:r>
            <a:r>
              <a:rPr lang="en-US" b="1" dirty="0"/>
              <a:t>median</a:t>
            </a:r>
            <a:r>
              <a:rPr lang="en-US" dirty="0"/>
              <a:t> is 1.8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Change one of the data points to be an outlier, for example, we change </a:t>
            </a:r>
            <a:r>
              <a:rPr lang="en-US" b="1" dirty="0"/>
              <a:t>16.9 </a:t>
            </a:r>
            <a:r>
              <a:rPr lang="en-US" dirty="0"/>
              <a:t>to </a:t>
            </a:r>
            <a:r>
              <a:rPr lang="en-US" b="1" dirty="0"/>
              <a:t>90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The </a:t>
            </a:r>
            <a:r>
              <a:rPr lang="en-US" b="1" dirty="0"/>
              <a:t>mean</a:t>
            </a:r>
            <a:r>
              <a:rPr lang="en-US" dirty="0"/>
              <a:t> becomes 12.7</a:t>
            </a:r>
          </a:p>
          <a:p>
            <a:pPr marL="0" indent="0">
              <a:buNone/>
            </a:pPr>
            <a:r>
              <a:rPr lang="en-US" dirty="0"/>
              <a:t>	While the </a:t>
            </a:r>
            <a:r>
              <a:rPr lang="en-US" b="1" dirty="0"/>
              <a:t>median</a:t>
            </a:r>
            <a:r>
              <a:rPr lang="en-US" dirty="0"/>
              <a:t> is still 1.8</a:t>
            </a:r>
          </a:p>
        </p:txBody>
      </p:sp>
    </p:spTree>
    <p:extLst>
      <p:ext uri="{BB962C8B-B14F-4D97-AF65-F5344CB8AC3E}">
        <p14:creationId xmlns:p14="http://schemas.microsoft.com/office/powerpoint/2010/main" val="36243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6764E-1650-762B-5308-1049092EA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Variability of A Distribution: Measures of Spread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F4481B-DAA2-3B91-063C-978376309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689" y="1771748"/>
            <a:ext cx="8783276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089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D83D08-E688-A516-345A-2BA8AFF85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323" y="3687010"/>
            <a:ext cx="5685913" cy="3170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83EFD-680B-07F4-94B1-411EFE5D3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834" y="1825625"/>
            <a:ext cx="5257800" cy="466725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</a:t>
            </a:r>
            <a:r>
              <a:rPr lang="en-US" b="1" dirty="0"/>
              <a:t>range</a:t>
            </a:r>
            <a:r>
              <a:rPr lang="en-US" dirty="0"/>
              <a:t> is a measure of the distance between the smallest and largest values in the data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The range can be computed with only two data points the minimum value and maximum value</a:t>
            </a:r>
          </a:p>
          <a:p>
            <a:endParaRPr lang="en-US" dirty="0"/>
          </a:p>
          <a:p>
            <a:r>
              <a:rPr lang="en-US" dirty="0"/>
              <a:t>If the range of a set of data is large, then the data vary more</a:t>
            </a:r>
          </a:p>
          <a:p>
            <a:endParaRPr lang="en-US" dirty="0"/>
          </a:p>
          <a:p>
            <a:r>
              <a:rPr lang="en-US" dirty="0"/>
              <a:t>The range is </a:t>
            </a:r>
            <a:r>
              <a:rPr lang="en-US" u="sng" dirty="0"/>
              <a:t>severely</a:t>
            </a:r>
            <a:r>
              <a:rPr lang="en-US" dirty="0"/>
              <a:t> affected by the presence of outliers</a:t>
            </a:r>
          </a:p>
          <a:p>
            <a:endParaRPr lang="en-US" dirty="0"/>
          </a:p>
          <a:p>
            <a:r>
              <a:rPr lang="en-US" dirty="0"/>
              <a:t>We typically </a:t>
            </a:r>
            <a:r>
              <a:rPr lang="en-US" u="sng" dirty="0"/>
              <a:t>do not</a:t>
            </a:r>
            <a:r>
              <a:rPr lang="en-US" dirty="0"/>
              <a:t> use the range to measure variability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C44C54-000D-E381-2205-131B79AD8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324" y="942974"/>
            <a:ext cx="5466842" cy="31388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084E88-7278-810D-D713-71E32243F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Spread: Range</a:t>
            </a:r>
          </a:p>
        </p:txBody>
      </p:sp>
    </p:spTree>
    <p:extLst>
      <p:ext uri="{BB962C8B-B14F-4D97-AF65-F5344CB8AC3E}">
        <p14:creationId xmlns:p14="http://schemas.microsoft.com/office/powerpoint/2010/main" val="3729869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814C7-501D-6E5F-A6A6-DB317C7D6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B8ED3-1C8A-EEFD-DA97-C58941FA5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natural first step of statistical description is to look graphical summaries of the observations for our variables 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distribution</a:t>
            </a:r>
            <a:r>
              <a:rPr lang="en-US" dirty="0"/>
              <a:t> of a variable gives (a) the values that occur and (b) how often each value occurs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frequency table </a:t>
            </a:r>
            <a:r>
              <a:rPr lang="en-US" dirty="0"/>
              <a:t>is a tabular descriptions of the distribution of a variable – it can be applied to either quantitative or qualitative variables</a:t>
            </a:r>
          </a:p>
        </p:txBody>
      </p:sp>
    </p:spTree>
    <p:extLst>
      <p:ext uri="{BB962C8B-B14F-4D97-AF65-F5344CB8AC3E}">
        <p14:creationId xmlns:p14="http://schemas.microsoft.com/office/powerpoint/2010/main" val="3747072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CF04-6A9A-C024-DDD4-4EA11F99D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Spread: Deviation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F7291A-45D9-8440-5889-A0D10595C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6795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better measure of variability that uses </a:t>
                </a:r>
                <a:r>
                  <a:rPr lang="en-US" i="1" dirty="0"/>
                  <a:t>all</a:t>
                </a:r>
                <a:r>
                  <a:rPr lang="en-US" dirty="0"/>
                  <a:t> the data is based on </a:t>
                </a:r>
                <a:r>
                  <a:rPr lang="en-US" b="1" dirty="0"/>
                  <a:t>deviations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deviations</a:t>
                </a:r>
                <a:r>
                  <a:rPr lang="en-US" dirty="0"/>
                  <a:t> are the </a:t>
                </a:r>
                <a:r>
                  <a:rPr lang="en-US" u="sng" dirty="0"/>
                  <a:t>distances</a:t>
                </a:r>
                <a:r>
                  <a:rPr lang="en-US" dirty="0"/>
                  <a:t> of each value from the mean of the data:</a:t>
                </a:r>
              </a:p>
              <a:p>
                <a:pPr marL="914400" lvl="2" indent="0">
                  <a:buNone/>
                </a:pPr>
                <a:r>
                  <a:rPr lang="en-US" sz="2400" b="0" dirty="0"/>
                  <a:t>Deviation of an observation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−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r>
                  <a:rPr lang="en-US" dirty="0"/>
                  <a:t>Every observation will have a deviation from the mean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F7291A-45D9-8440-5889-A0D10595C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67950" cy="4351338"/>
              </a:xfrm>
              <a:blipFill>
                <a:blip r:embed="rId2"/>
                <a:stretch>
                  <a:fillRect l="-1069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1885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AD4BAC8-DF07-082E-EBA7-3A6128B34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48882"/>
            <a:ext cx="10306050" cy="57439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256D99A-7249-27F8-2F8D-EA0FC4B870BA}"/>
              </a:ext>
            </a:extLst>
          </p:cNvPr>
          <p:cNvSpPr txBox="1"/>
          <p:nvPr/>
        </p:nvSpPr>
        <p:spPr>
          <a:xfrm>
            <a:off x="8899976" y="538404"/>
            <a:ext cx="263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Rice </a:t>
            </a:r>
            <a:r>
              <a:rPr lang="en-US" sz="2000" b="1" dirty="0" err="1">
                <a:solidFill>
                  <a:srgbClr val="0070C0"/>
                </a:solidFill>
              </a:rPr>
              <a:t>Krispes</a:t>
            </a:r>
            <a:r>
              <a:rPr lang="en-US" sz="2000" b="1" dirty="0">
                <a:solidFill>
                  <a:srgbClr val="0070C0"/>
                </a:solidFill>
              </a:rPr>
              <a:t> = 340 (mg)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8554AD-23CC-6BD4-2F40-8A6ED06437AB}"/>
              </a:ext>
            </a:extLst>
          </p:cNvPr>
          <p:cNvSpPr txBox="1"/>
          <p:nvPr/>
        </p:nvSpPr>
        <p:spPr>
          <a:xfrm>
            <a:off x="4998805" y="443992"/>
            <a:ext cx="1984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Mean = 167 (mg)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A4E7E84C-0911-1392-D0D5-DA31D45F4D32}"/>
              </a:ext>
            </a:extLst>
          </p:cNvPr>
          <p:cNvSpPr/>
          <p:nvPr/>
        </p:nvSpPr>
        <p:spPr>
          <a:xfrm rot="16200000">
            <a:off x="8100087" y="738701"/>
            <a:ext cx="249796" cy="4257966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572141-56E1-D65C-762A-8EB6762F1B7E}"/>
              </a:ext>
            </a:extLst>
          </p:cNvPr>
          <p:cNvCxnSpPr>
            <a:cxnSpLocks/>
          </p:cNvCxnSpPr>
          <p:nvPr/>
        </p:nvCxnSpPr>
        <p:spPr>
          <a:xfrm>
            <a:off x="10420350" y="844102"/>
            <a:ext cx="0" cy="4503175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9182893-F575-370F-93FD-AABD46DB5B34}"/>
                  </a:ext>
                </a:extLst>
              </p:cNvPr>
              <p:cNvSpPr txBox="1"/>
              <p:nvPr/>
            </p:nvSpPr>
            <p:spPr>
              <a:xfrm>
                <a:off x="7328629" y="2282563"/>
                <a:ext cx="207268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340 −167=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𝟏𝟕𝟑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9182893-F575-370F-93FD-AABD46DB5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629" y="2282563"/>
                <a:ext cx="2072682" cy="307777"/>
              </a:xfrm>
              <a:prstGeom prst="rect">
                <a:avLst/>
              </a:prstGeom>
              <a:blipFill>
                <a:blip r:embed="rId3"/>
                <a:stretch>
                  <a:fillRect l="-2353" r="-2647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7A10761-3E76-A720-4A01-BCEED23A554E}"/>
              </a:ext>
            </a:extLst>
          </p:cNvPr>
          <p:cNvCxnSpPr>
            <a:cxnSpLocks/>
          </p:cNvCxnSpPr>
          <p:nvPr/>
        </p:nvCxnSpPr>
        <p:spPr>
          <a:xfrm>
            <a:off x="1816678" y="844102"/>
            <a:ext cx="0" cy="450317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C28DDED-55BC-DD33-5745-B9634F33AA7B}"/>
              </a:ext>
            </a:extLst>
          </p:cNvPr>
          <p:cNvSpPr txBox="1"/>
          <p:nvPr/>
        </p:nvSpPr>
        <p:spPr>
          <a:xfrm>
            <a:off x="378598" y="338349"/>
            <a:ext cx="3319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Frosted Mini Wheats = 0 (mg)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F14E752A-1AFD-2EE1-5241-D58BCCB24693}"/>
              </a:ext>
            </a:extLst>
          </p:cNvPr>
          <p:cNvSpPr/>
          <p:nvPr/>
        </p:nvSpPr>
        <p:spPr>
          <a:xfrm rot="16200000">
            <a:off x="3787077" y="-99858"/>
            <a:ext cx="239373" cy="416892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4312EA1-A247-DCFB-9E28-98A481EE5EBD}"/>
                  </a:ext>
                </a:extLst>
              </p:cNvPr>
              <p:cNvSpPr txBox="1"/>
              <p:nvPr/>
            </p:nvSpPr>
            <p:spPr>
              <a:xfrm>
                <a:off x="3084520" y="1485666"/>
                <a:ext cx="197970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0 −167=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𝟏𝟔𝟕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4312EA1-A247-DCFB-9E28-98A481EE5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520" y="1485666"/>
                <a:ext cx="1979709" cy="307777"/>
              </a:xfrm>
              <a:prstGeom prst="rect">
                <a:avLst/>
              </a:prstGeom>
              <a:blipFill>
                <a:blip r:embed="rId4"/>
                <a:stretch>
                  <a:fillRect l="-2769" r="-2154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7269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51D9B-D3D0-4DD3-432B-B05376CC1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Spread: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24D4B1-FB15-A405-14E1-A713E04E39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The sum of all deviations is zero.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typically use either the </a:t>
                </a:r>
                <a:r>
                  <a:rPr lang="en-US" b="1" dirty="0"/>
                  <a:t>squared deviations</a:t>
                </a:r>
                <a:r>
                  <a:rPr lang="en-US" dirty="0"/>
                  <a:t> or their </a:t>
                </a:r>
                <a:r>
                  <a:rPr lang="en-US" b="1" dirty="0"/>
                  <a:t>absolute value</a:t>
                </a:r>
              </a:p>
              <a:p>
                <a:pPr marL="914400" lvl="2" indent="0">
                  <a:buNone/>
                </a:pPr>
                <a:r>
                  <a:rPr lang="en-US" sz="2400" dirty="0"/>
                  <a:t>Squared deviation of an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b="1" dirty="0"/>
                  <a:t>Variance </a:t>
                </a:r>
                <a:r>
                  <a:rPr lang="en-US" dirty="0"/>
                  <a:t>of a distribution is the </a:t>
                </a:r>
                <a:r>
                  <a:rPr lang="en-US" u="sng" dirty="0"/>
                  <a:t>average</a:t>
                </a:r>
                <a:r>
                  <a:rPr lang="en-US" dirty="0"/>
                  <a:t> squared deviation from the mean</a:t>
                </a:r>
              </a:p>
              <a:p>
                <a:pPr marL="1828800" lvl="4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i="1" smtClean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600" dirty="0"/>
              </a:p>
              <a:p>
                <a:r>
                  <a:rPr lang="en-US" sz="2600" dirty="0"/>
                  <a:t>The sum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60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60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6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6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600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600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60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6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600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6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6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600" dirty="0"/>
                  <a:t> is called the sum of squares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24D4B1-FB15-A405-14E1-A713E04E39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6910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59E61-7A67-5D11-4320-1B5FFC922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Measures of Spread: Standard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01D609-D493-78C3-4B57-D24A155F0A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8533"/>
                <a:ext cx="10515600" cy="493539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Since the variance uses the squared deviation, we usually take its square root called the </a:t>
                </a:r>
                <a:r>
                  <a:rPr lang="en-US" b="1" dirty="0"/>
                  <a:t>standard deviation</a:t>
                </a:r>
              </a:p>
              <a:p>
                <a:endParaRPr lang="en-US" b="1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en-US" sz="2400" dirty="0"/>
              </a:p>
              <a:p>
                <a:endParaRPr lang="en-US" dirty="0"/>
              </a:p>
              <a:p>
                <a:r>
                  <a:rPr lang="en-US" dirty="0"/>
                  <a:t>The standard deviation represents (roughly) the average distance of an observation from the mean </a:t>
                </a:r>
              </a:p>
              <a:p>
                <a:endParaRPr lang="en-US" dirty="0"/>
              </a:p>
              <a:p>
                <a:r>
                  <a:rPr lang="en-US" dirty="0"/>
                  <a:t>The greater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the greater the variability in the data is</a:t>
                </a:r>
              </a:p>
              <a:p>
                <a:endParaRPr lang="en-US" dirty="0"/>
              </a:p>
              <a:p>
                <a:r>
                  <a:rPr lang="en-US" dirty="0"/>
                  <a:t>We denote the population parameter for the variance and standard deviation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01D609-D493-78C3-4B57-D24A155F0A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8533"/>
                <a:ext cx="10515600" cy="4935393"/>
              </a:xfrm>
              <a:blipFill>
                <a:blip r:embed="rId2"/>
                <a:stretch>
                  <a:fillRect l="-812" t="-2840" b="-1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632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DD5E1B0-DD07-8EDA-1858-2D2EA2B4B38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Why divide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DD5E1B0-DD07-8EDA-1858-2D2EA2B4B3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A4BF34-A2FA-6993-0CE4-3573B865FE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We divide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because we have only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en-US" dirty="0"/>
                  <a:t>pieces of independent information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Since the sum of the deviations must add to zero, then if we know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deviations we can always figure out the last one</a:t>
                </a:r>
              </a:p>
              <a:p>
                <a:endParaRPr lang="en-US" dirty="0"/>
              </a:p>
              <a:p>
                <a:r>
                  <a:rPr lang="en-US" dirty="0"/>
                  <a:t>Ex.) suppose we have two data points and deviation of the first data point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=−5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Then the deviation of the second data point </a:t>
                </a:r>
                <a:r>
                  <a:rPr lang="en-US" u="sng" dirty="0"/>
                  <a:t>has</a:t>
                </a:r>
                <a:r>
                  <a:rPr lang="en-US" dirty="0"/>
                  <a:t> to be 5 for the sum of deviations to be zero.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A4BF34-A2FA-6993-0CE4-3573B865FE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081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5655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587ECF-85E9-4393-9D87-8EB6F3F6C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A75132-6122-451D-8580-53616DB7E95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537883"/>
                <a:ext cx="4783697" cy="1942810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r>
                  <a:rPr lang="en-US" sz="40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Try it out: Computing </a:t>
                </a:r>
                <a14:m>
                  <m:oMath xmlns:m="http://schemas.openxmlformats.org/officeDocument/2006/math">
                    <m:r>
                      <a:rPr lang="en-US" sz="40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𝑠</m:t>
                    </m:r>
                  </m:oMath>
                </a14:m>
                <a:r>
                  <a:rPr lang="en-US" sz="40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a:rPr lang="en-US" sz="40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𝑠</m:t>
                        </m:r>
                      </m:e>
                      <m:sup>
                        <m:r>
                          <a:rPr lang="en-US" sz="40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40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A75132-6122-451D-8580-53616DB7E9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537883"/>
                <a:ext cx="4783697" cy="1942810"/>
              </a:xfrm>
              <a:blipFill>
                <a:blip r:embed="rId2"/>
                <a:stretch>
                  <a:fillRect l="-4459" r="-892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33D906-CF81-5AD4-2902-D9DD0E0EF8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2686323"/>
                <a:ext cx="4783697" cy="34335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Roll a six-sided die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=10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times and record the number rolled each time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Data = 1,2,3,3,4,4,4,5,6,6</a:t>
                </a:r>
              </a:p>
              <a:p>
                <a:pPr marL="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Mean = 3.8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33D906-CF81-5AD4-2902-D9DD0E0EF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686323"/>
                <a:ext cx="4783697" cy="3433583"/>
              </a:xfrm>
              <a:prstGeom prst="rect">
                <a:avLst/>
              </a:prstGeom>
              <a:blipFill>
                <a:blip r:embed="rId3"/>
                <a:stretch>
                  <a:fillRect l="-1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Beer die - EUSwiki">
            <a:extLst>
              <a:ext uri="{FF2B5EF4-FFF2-40B4-BE49-F238E27FC236}">
                <a16:creationId xmlns:a16="http://schemas.microsoft.com/office/drawing/2014/main" id="{98F16938-2ED7-9FB6-1FC2-1BF322196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76159" y="2927927"/>
            <a:ext cx="3077639" cy="312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779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EC7F35D-317F-28D2-BBCE-99D9B2A1FD57}"/>
              </a:ext>
            </a:extLst>
          </p:cNvPr>
          <p:cNvSpPr/>
          <p:nvPr/>
        </p:nvSpPr>
        <p:spPr>
          <a:xfrm>
            <a:off x="1002772" y="2032000"/>
            <a:ext cx="3380510" cy="70196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Qualitative Variable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7881567-2056-16CB-4560-290AC5D327DC}"/>
              </a:ext>
            </a:extLst>
          </p:cNvPr>
          <p:cNvSpPr/>
          <p:nvPr/>
        </p:nvSpPr>
        <p:spPr>
          <a:xfrm>
            <a:off x="7790242" y="2045854"/>
            <a:ext cx="3311236" cy="70196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Quantitative Variable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60F8CB-99D1-AF64-D302-A3630815D19A}"/>
              </a:ext>
            </a:extLst>
          </p:cNvPr>
          <p:cNvSpPr txBox="1"/>
          <p:nvPr/>
        </p:nvSpPr>
        <p:spPr>
          <a:xfrm>
            <a:off x="1002773" y="2996893"/>
            <a:ext cx="3380508" cy="12003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Bar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Pie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Pareto Chart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155137-1F8F-B30B-6371-056BD66E46D4}"/>
              </a:ext>
            </a:extLst>
          </p:cNvPr>
          <p:cNvSpPr/>
          <p:nvPr/>
        </p:nvSpPr>
        <p:spPr>
          <a:xfrm>
            <a:off x="4383283" y="230909"/>
            <a:ext cx="3406959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Graphical Descriptions Of Data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E4B24D7-47EA-F860-D406-1737EE3EAC68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rot="5400000">
            <a:off x="3946550" y="-108214"/>
            <a:ext cx="886691" cy="3393736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3A0F894-932E-A39B-EE28-C0F756836744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 rot="16200000" flipH="1">
            <a:off x="7316039" y="-83968"/>
            <a:ext cx="900545" cy="3359097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B470C11-E3DA-41FB-321D-DF57E25C9C0E}"/>
              </a:ext>
            </a:extLst>
          </p:cNvPr>
          <p:cNvSpPr/>
          <p:nvPr/>
        </p:nvSpPr>
        <p:spPr>
          <a:xfrm>
            <a:off x="4383281" y="4581236"/>
            <a:ext cx="3406959" cy="7019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Describe Key features of the Distribution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7F01EC-1027-1A76-3043-99F0E76481CA}"/>
              </a:ext>
            </a:extLst>
          </p:cNvPr>
          <p:cNvSpPr txBox="1"/>
          <p:nvPr/>
        </p:nvSpPr>
        <p:spPr>
          <a:xfrm>
            <a:off x="4383282" y="5426762"/>
            <a:ext cx="3406958" cy="13234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Modal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Shape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Spread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433238C4-A2B4-5CCD-B93B-C3EEBA196CA4}"/>
              </a:ext>
            </a:extLst>
          </p:cNvPr>
          <p:cNvCxnSpPr>
            <a:cxnSpLocks/>
            <a:stCxn id="8" idx="2"/>
            <a:endCxn id="15" idx="1"/>
          </p:cNvCxnSpPr>
          <p:nvPr/>
        </p:nvCxnSpPr>
        <p:spPr>
          <a:xfrm rot="16200000" flipH="1">
            <a:off x="3170656" y="3719593"/>
            <a:ext cx="734996" cy="1690254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A6A9435-F7E6-7CDC-62E5-FCB2A9FCE741}"/>
              </a:ext>
            </a:extLst>
          </p:cNvPr>
          <p:cNvCxnSpPr>
            <a:cxnSpLocks/>
            <a:stCxn id="9" idx="2"/>
            <a:endCxn id="15" idx="3"/>
          </p:cNvCxnSpPr>
          <p:nvPr/>
        </p:nvCxnSpPr>
        <p:spPr>
          <a:xfrm rot="5400000">
            <a:off x="8255171" y="3732290"/>
            <a:ext cx="734997" cy="166485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1966676-BC35-3C86-F6B0-3253A01BE201}"/>
              </a:ext>
            </a:extLst>
          </p:cNvPr>
          <p:cNvSpPr txBox="1"/>
          <p:nvPr/>
        </p:nvSpPr>
        <p:spPr>
          <a:xfrm>
            <a:off x="7808717" y="2996892"/>
            <a:ext cx="3292761" cy="12003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Dot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Stem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Histogram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9196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18BEF-F19E-DBAD-FF9A-8FDF1FBD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Visualizing Distributions: Quantitative Variables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8FD37C-6477-7C00-926C-1FB6661998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8125" y="1825624"/>
                <a:ext cx="11408930" cy="4918075"/>
              </a:xfrm>
            </p:spPr>
            <p:txBody>
              <a:bodyPr>
                <a:normAutofit lnSpcReduction="10000"/>
              </a:bodyPr>
              <a:lstStyle/>
              <a:p>
                <a:endParaRPr lang="en-US" b="1" dirty="0"/>
              </a:p>
              <a:p>
                <a:pPr marL="457200" lvl="1" indent="0">
                  <a:buNone/>
                </a:pPr>
                <a:r>
                  <a:rPr lang="en-US" b="1" dirty="0"/>
                  <a:t>Stem and leaf plots </a:t>
                </a:r>
                <a:r>
                  <a:rPr lang="en-US" dirty="0"/>
                  <a:t>and </a:t>
                </a:r>
                <a:r>
                  <a:rPr lang="en-US" b="1" dirty="0"/>
                  <a:t>dot plots</a:t>
                </a:r>
                <a:r>
                  <a:rPr lang="en-US" dirty="0"/>
                  <a:t> are unwieldy for large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b="1" dirty="0"/>
                  <a:t>Histogram </a:t>
                </a:r>
                <a:r>
                  <a:rPr lang="en-US" dirty="0"/>
                  <a:t>– uses bars to portray the frequencies or relative frequencies of the possible outcomes for a quantitative variable </a:t>
                </a:r>
              </a:p>
              <a:p>
                <a:pPr marL="914400" lvl="2" indent="0">
                  <a:buNone/>
                </a:pPr>
                <a:endParaRPr lang="en-US" b="1" dirty="0"/>
              </a:p>
              <a:p>
                <a:pPr marL="457200" lvl="1" indent="0">
                  <a:buNone/>
                </a:pPr>
                <a:r>
                  <a:rPr lang="en-US" b="1" dirty="0"/>
                  <a:t>Steps to construct a histogram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b="1" dirty="0"/>
                  <a:t>Divide the range of the data into intervals of equal width</a:t>
                </a:r>
              </a:p>
              <a:p>
                <a:pPr marL="914400" lvl="2" indent="0">
                  <a:buNone/>
                </a:pPr>
                <a:r>
                  <a:rPr lang="en-US" b="1" dirty="0"/>
                  <a:t>- </a:t>
                </a:r>
                <a:r>
                  <a:rPr lang="en-US" dirty="0"/>
                  <a:t>If the data are categorical, we simply plot a bar for each distinct value</a:t>
                </a:r>
                <a:endParaRPr lang="en-US" b="1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b="1" dirty="0"/>
                  <a:t>Compute the frequency of each interval (</a:t>
                </a:r>
                <a:r>
                  <a:rPr lang="en-US" b="1" dirty="0" err="1"/>
                  <a:t>i.e</a:t>
                </a:r>
                <a:r>
                  <a:rPr lang="en-US" b="1" dirty="0"/>
                  <a:t> construct the frequency table)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b="1" dirty="0"/>
                  <a:t>Label the x-axis with the values or endpoints of each interval.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b="1" dirty="0"/>
                  <a:t>Draw a bar over each value or interval with height equal to its frequency or relative frequency</a:t>
                </a:r>
              </a:p>
              <a:p>
                <a:pPr marL="914400" lvl="1" indent="-457200">
                  <a:buFont typeface="+mj-lt"/>
                  <a:buAutoNum type="arabicPeriod"/>
                </a:pPr>
                <a:endParaRPr lang="en-US" b="1" dirty="0"/>
              </a:p>
              <a:p>
                <a:pPr marL="457200" lvl="1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8FD37C-6477-7C00-926C-1FB6661998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125" y="1825624"/>
                <a:ext cx="11408930" cy="49180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3036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38ABF-62AA-E160-D36F-52F78653B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choose the number of Bins?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D5FB28-1A6C-7A86-F4F5-8287DC49DB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9684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z="2400" dirty="0"/>
                  <a:t>How to choose the best number of bins is not a straightforward question and there is a lot of literature on the subject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We can construct our histogram using a specific </a:t>
                </a:r>
                <a:r>
                  <a:rPr lang="en-US" sz="2400" dirty="0" err="1"/>
                  <a:t>binwidth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 or under a set number of bins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           or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Square root method: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round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      </a:t>
                </a:r>
                <a:r>
                  <a:rPr lang="en-US" dirty="0"/>
                  <a:t>(A fairly safe and basic rule of thumb)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Sturges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Rule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dirty="0"/>
                  <a:t>: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round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)+1 </m:t>
                        </m:r>
                      </m:e>
                    </m:func>
                  </m:oMath>
                </a14:m>
                <a:r>
                  <a:rPr lang="en-US" dirty="0"/>
                  <a:t>    (not great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&lt;30</m:t>
                    </m:r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Rices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Rule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dirty="0"/>
                  <a:t>: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ad>
                      <m:ra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sz="1050" b="0" i="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[1] Sturges, Herbert A. "The choice of a class interval." Journal of the </a:t>
                </a:r>
                <a:r>
                  <a:rPr lang="en-US" sz="1050" b="0" i="0" dirty="0" err="1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american</a:t>
                </a:r>
                <a:r>
                  <a:rPr lang="en-US" sz="1050" b="0" i="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 statistical association 21.153 (1926): 65-66.</a:t>
                </a:r>
              </a:p>
              <a:p>
                <a:pPr marL="0" indent="0">
                  <a:buNone/>
                </a:pPr>
                <a:r>
                  <a:rPr lang="en-US" sz="1050" dirty="0">
                    <a:solidFill>
                      <a:srgbClr val="222222"/>
                    </a:solidFill>
                    <a:latin typeface="Arial" panose="020B0604020202020204" pitchFamily="34" charset="0"/>
                  </a:rPr>
                  <a:t>[2] </a:t>
                </a:r>
                <a:r>
                  <a:rPr lang="en-US" sz="1050" b="0" i="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Lane, David. </a:t>
                </a:r>
                <a:r>
                  <a:rPr lang="en-US" sz="1050" b="0" i="1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Online statistics education: A multimedia course of study</a:t>
                </a:r>
                <a:r>
                  <a:rPr lang="en-US" sz="1050" b="0" i="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. Association for the Advancement of Computing in Education (AACE), 2003. – Chapter 2 “Graphing Distributions </a:t>
                </a:r>
              </a:p>
              <a:p>
                <a:pPr marL="0" indent="0">
                  <a:buNone/>
                </a:pPr>
                <a:endParaRPr lang="en-US" sz="1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D5FB28-1A6C-7A86-F4F5-8287DC49DB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96848"/>
              </a:xfrm>
              <a:blipFill>
                <a:blip r:embed="rId2"/>
                <a:stretch>
                  <a:fillRect l="-696" t="-2160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0344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75132-6122-451D-8580-53616DB7E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4" y="272525"/>
            <a:ext cx="10808856" cy="7426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Try it out: Histogram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33D906-CF81-5AD4-2902-D9DD0E0EF8B7}"/>
              </a:ext>
            </a:extLst>
          </p:cNvPr>
          <p:cNvSpPr txBox="1">
            <a:spLocks/>
          </p:cNvSpPr>
          <p:nvPr/>
        </p:nvSpPr>
        <p:spPr>
          <a:xfrm>
            <a:off x="445365" y="2714328"/>
            <a:ext cx="11746635" cy="1429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-1.5, -1.2, -1.0, -0.8, -0.7, -0.6, -0.1, -0.1,  0.1,  0.1,  0.1,  0.6,  0.6,  0.8,  1.1,  1.2,  1.3,  1.8,  1.9,  2.4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213490-33AD-E45E-125B-D7FA89BFD34B}"/>
              </a:ext>
            </a:extLst>
          </p:cNvPr>
          <p:cNvSpPr/>
          <p:nvPr/>
        </p:nvSpPr>
        <p:spPr>
          <a:xfrm>
            <a:off x="886691" y="2714328"/>
            <a:ext cx="2549237" cy="352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6F3A87-5B31-0332-7EB2-3FEAC81845AC}"/>
              </a:ext>
            </a:extLst>
          </p:cNvPr>
          <p:cNvSpPr/>
          <p:nvPr/>
        </p:nvSpPr>
        <p:spPr>
          <a:xfrm>
            <a:off x="3435928" y="2714327"/>
            <a:ext cx="3103417" cy="35242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2BE3A7-1702-3816-F90B-109E53109E51}"/>
              </a:ext>
            </a:extLst>
          </p:cNvPr>
          <p:cNvSpPr/>
          <p:nvPr/>
        </p:nvSpPr>
        <p:spPr>
          <a:xfrm>
            <a:off x="6539345" y="2726842"/>
            <a:ext cx="1505527" cy="35242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2DFA3D-1F2D-810A-D784-FDFCB6351755}"/>
              </a:ext>
            </a:extLst>
          </p:cNvPr>
          <p:cNvSpPr/>
          <p:nvPr/>
        </p:nvSpPr>
        <p:spPr>
          <a:xfrm>
            <a:off x="8044872" y="2726841"/>
            <a:ext cx="1505527" cy="35242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DB1E14-5CA4-E52D-1D4D-540E17BC5261}"/>
              </a:ext>
            </a:extLst>
          </p:cNvPr>
          <p:cNvSpPr txBox="1"/>
          <p:nvPr/>
        </p:nvSpPr>
        <p:spPr>
          <a:xfrm>
            <a:off x="2438400" y="224443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Bin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49E00A-FD2A-8691-15B7-0AA80B145502}"/>
              </a:ext>
            </a:extLst>
          </p:cNvPr>
          <p:cNvSpPr txBox="1"/>
          <p:nvPr/>
        </p:nvSpPr>
        <p:spPr>
          <a:xfrm>
            <a:off x="4655701" y="2244438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Bin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EBB7CE-1134-61D1-9E84-7D80185C0A5D}"/>
              </a:ext>
            </a:extLst>
          </p:cNvPr>
          <p:cNvSpPr txBox="1"/>
          <p:nvPr/>
        </p:nvSpPr>
        <p:spPr>
          <a:xfrm>
            <a:off x="6964935" y="224443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Bin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E79703-FDB1-EE29-83CF-5DB78B5B6876}"/>
              </a:ext>
            </a:extLst>
          </p:cNvPr>
          <p:cNvSpPr txBox="1"/>
          <p:nvPr/>
        </p:nvSpPr>
        <p:spPr>
          <a:xfrm>
            <a:off x="8444910" y="2230988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Bin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27883C8-8643-0C42-12FE-77851E1B8346}"/>
                  </a:ext>
                </a:extLst>
              </p:cNvPr>
              <p:cNvSpPr txBox="1"/>
              <p:nvPr/>
            </p:nvSpPr>
            <p:spPr>
              <a:xfrm>
                <a:off x="591127" y="1330036"/>
                <a:ext cx="87834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Consider the following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=20 </m:t>
                    </m:r>
                  </m:oMath>
                </a14:m>
                <a:r>
                  <a:rPr lang="en-US" sz="2400" dirty="0"/>
                  <a:t> observations of a continuous variable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27883C8-8643-0C42-12FE-77851E1B8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27" y="1330036"/>
                <a:ext cx="8783495" cy="461665"/>
              </a:xfrm>
              <a:prstGeom prst="rect">
                <a:avLst/>
              </a:prstGeom>
              <a:blipFill>
                <a:blip r:embed="rId2"/>
                <a:stretch>
                  <a:fillRect l="-111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4E7DCFE7-D731-340B-3F10-20D0681B3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715" y="3490844"/>
            <a:ext cx="6613933" cy="322796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AC87976-E643-ED09-C0B8-48E4A7742E40}"/>
              </a:ext>
            </a:extLst>
          </p:cNvPr>
          <p:cNvSpPr/>
          <p:nvPr/>
        </p:nvSpPr>
        <p:spPr>
          <a:xfrm>
            <a:off x="9550399" y="2726841"/>
            <a:ext cx="1505527" cy="35242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35771E-E8CA-C571-F4E4-AD86BA85E2A3}"/>
              </a:ext>
            </a:extLst>
          </p:cNvPr>
          <p:cNvSpPr txBox="1"/>
          <p:nvPr/>
        </p:nvSpPr>
        <p:spPr>
          <a:xfrm>
            <a:off x="9975989" y="222386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Bin 5</a:t>
            </a:r>
          </a:p>
        </p:txBody>
      </p:sp>
    </p:spTree>
    <p:extLst>
      <p:ext uri="{BB962C8B-B14F-4D97-AF65-F5344CB8AC3E}">
        <p14:creationId xmlns:p14="http://schemas.microsoft.com/office/powerpoint/2010/main" val="80533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 animBg="1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18BEF-F19E-DBAD-FF9A-8FDF1FBD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Some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FD37C-6477-7C00-926C-1FB666199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" y="1533236"/>
            <a:ext cx="5857875" cy="52104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If </a:t>
            </a:r>
            <a:r>
              <a:rPr lang="en-US" u="sng" dirty="0"/>
              <a:t>too few</a:t>
            </a:r>
            <a:r>
              <a:rPr lang="en-US" dirty="0"/>
              <a:t> intervals are used, then the graph will be too crude</a:t>
            </a:r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 u="sng" dirty="0"/>
              <a:t>too many</a:t>
            </a:r>
            <a:r>
              <a:rPr lang="en-US" dirty="0"/>
              <a:t> intervals are used, graph will contain many short bars and gaps. </a:t>
            </a:r>
          </a:p>
          <a:p>
            <a:pPr marL="457200" lvl="1" indent="0">
              <a:buNone/>
            </a:pPr>
            <a:r>
              <a:rPr lang="en-US" dirty="0"/>
              <a:t>Usually  between 5 - 15 intervals are enough.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Most plotting software will automatically choose the number of bins.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u="sng" dirty="0"/>
              <a:t>ALWAYS</a:t>
            </a:r>
            <a:r>
              <a:rPr lang="en-US" dirty="0"/>
              <a:t> plot the histogram to get an idea about the shape of the distribution of a quantitative variable </a:t>
            </a:r>
          </a:p>
          <a:p>
            <a:endParaRPr lang="en-US" dirty="0"/>
          </a:p>
          <a:p>
            <a:r>
              <a:rPr lang="en-US" dirty="0"/>
              <a:t>Is the number of observations is small (say n &lt; 50) then it’s a good idea to supplement a histogram with a dot plot or stem plot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B687C5-40BA-D0EA-5A63-59C5B8F47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566" y="1"/>
            <a:ext cx="4256175" cy="2552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8A48EC-CDD0-04BA-47F9-5B4CC4AE0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565" y="2256176"/>
            <a:ext cx="4366397" cy="22839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740C87-4A50-38E8-A519-55957D15C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0453" y="4467408"/>
            <a:ext cx="4347509" cy="227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669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F76311-3A9D-2395-F921-58D84AC2F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43" y="2371724"/>
            <a:ext cx="5299432" cy="25128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C59B7A-4888-2F53-4913-9DA0E6037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8176"/>
            <a:ext cx="5972175" cy="34298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8CA529-7CC3-CAE2-9847-392C83BDC9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0644" y="171451"/>
            <a:ext cx="6271356" cy="379095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4A4E0D4A-62CF-AB62-D6A7-48E60442E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209" y="1546224"/>
            <a:ext cx="4991100" cy="825500"/>
          </a:xfrm>
        </p:spPr>
        <p:txBody>
          <a:bodyPr>
            <a:normAutofit/>
          </a:bodyPr>
          <a:lstStyle/>
          <a:p>
            <a:r>
              <a:rPr lang="en-US" sz="2400" dirty="0"/>
              <a:t>Example: Old Faithful Eruption Times</a:t>
            </a:r>
          </a:p>
        </p:txBody>
      </p:sp>
    </p:spTree>
    <p:extLst>
      <p:ext uri="{BB962C8B-B14F-4D97-AF65-F5344CB8AC3E}">
        <p14:creationId xmlns:p14="http://schemas.microsoft.com/office/powerpoint/2010/main" val="726230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34413-E6C5-A4B9-CF8E-83C7155B4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446"/>
            <a:ext cx="10515600" cy="1325563"/>
          </a:xfrm>
        </p:spPr>
        <p:txBody>
          <a:bodyPr/>
          <a:lstStyle/>
          <a:p>
            <a:r>
              <a:rPr lang="en-US" dirty="0"/>
              <a:t>Shape of a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91677B-C848-2710-9414-A98A71477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195" y="1308117"/>
            <a:ext cx="9008988" cy="544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010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1418</TotalTime>
  <Words>1626</Words>
  <Application>Microsoft Office PowerPoint</Application>
  <PresentationFormat>Widescreen</PresentationFormat>
  <Paragraphs>216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Wingdings</vt:lpstr>
      <vt:lpstr>Office Theme</vt:lpstr>
      <vt:lpstr>Lecture 3 Describing and Visualizing Distributions Continued</vt:lpstr>
      <vt:lpstr>Review</vt:lpstr>
      <vt:lpstr>PowerPoint Presentation</vt:lpstr>
      <vt:lpstr>Visualizing Distributions: Quantitative Variables </vt:lpstr>
      <vt:lpstr>How to choose the number of Bins?</vt:lpstr>
      <vt:lpstr>Try it out: Histogram</vt:lpstr>
      <vt:lpstr>Some tips</vt:lpstr>
      <vt:lpstr>Example: Old Faithful Eruption Times</vt:lpstr>
      <vt:lpstr>Shape of a distribution</vt:lpstr>
      <vt:lpstr>PowerPoint Presentation</vt:lpstr>
      <vt:lpstr>Measures of Central Tendency  </vt:lpstr>
      <vt:lpstr>Measures of Central Tendency </vt:lpstr>
      <vt:lpstr>PowerPoint Presentation</vt:lpstr>
      <vt:lpstr>Measure of Central Tendency</vt:lpstr>
      <vt:lpstr>Practice:</vt:lpstr>
      <vt:lpstr>Comparing the Mean, Median, and Mode</vt:lpstr>
      <vt:lpstr>Comparing the Mean, Median, and Mode</vt:lpstr>
      <vt:lpstr>Variability of A Distribution: Measures of Spread</vt:lpstr>
      <vt:lpstr>Measures of Spread: Range</vt:lpstr>
      <vt:lpstr>Measures of Spread: Deviation </vt:lpstr>
      <vt:lpstr>PowerPoint Presentation</vt:lpstr>
      <vt:lpstr>Measures of Spread: Variance</vt:lpstr>
      <vt:lpstr>Measures of Spread: Standard Deviation</vt:lpstr>
      <vt:lpstr>Why divide by n-1 ?</vt:lpstr>
      <vt:lpstr>Try it out: Computing s and s^2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Jarred Kvamme</dc:creator>
  <cp:lastModifiedBy>Jarred Kvamme</cp:lastModifiedBy>
  <cp:revision>134</cp:revision>
  <dcterms:created xsi:type="dcterms:W3CDTF">2023-08-05T23:57:41Z</dcterms:created>
  <dcterms:modified xsi:type="dcterms:W3CDTF">2023-12-15T21:47:48Z</dcterms:modified>
</cp:coreProperties>
</file>