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30" r:id="rId4"/>
    <p:sldId id="290" r:id="rId5"/>
    <p:sldId id="332" r:id="rId6"/>
    <p:sldId id="328" r:id="rId7"/>
    <p:sldId id="295" r:id="rId8"/>
    <p:sldId id="294" r:id="rId9"/>
    <p:sldId id="296" r:id="rId10"/>
    <p:sldId id="297" r:id="rId11"/>
    <p:sldId id="304" r:id="rId12"/>
    <p:sldId id="307" r:id="rId13"/>
    <p:sldId id="305" r:id="rId14"/>
    <p:sldId id="309" r:id="rId15"/>
    <p:sldId id="308" r:id="rId16"/>
    <p:sldId id="310" r:id="rId17"/>
    <p:sldId id="312" r:id="rId18"/>
    <p:sldId id="303" r:id="rId19"/>
    <p:sldId id="259" r:id="rId20"/>
    <p:sldId id="313" r:id="rId21"/>
    <p:sldId id="314" r:id="rId22"/>
    <p:sldId id="315" r:id="rId23"/>
    <p:sldId id="316" r:id="rId24"/>
    <p:sldId id="317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Describing and Visualizing Distributions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6A09E-BC4D-7AB6-B5F8-C03B2A011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014E92-3841-5A6C-B660-367EF86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15" y="3302188"/>
            <a:ext cx="5838014" cy="347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8E769-5C87-0340-CBE1-B79A037F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5838014" cy="34341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024566-8593-37A6-1A43-47811C31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839"/>
            <a:ext cx="11408930" cy="1505562"/>
          </a:xfrm>
        </p:spPr>
        <p:txBody>
          <a:bodyPr>
            <a:normAutofit/>
          </a:bodyPr>
          <a:lstStyle/>
          <a:p>
            <a:r>
              <a:rPr lang="en-US" sz="2400" dirty="0"/>
              <a:t>Bimodal distributions can arise when</a:t>
            </a:r>
          </a:p>
          <a:p>
            <a:pPr marL="457200" lvl="1" indent="0">
              <a:buNone/>
            </a:pPr>
            <a:r>
              <a:rPr lang="en-US" sz="1800" dirty="0"/>
              <a:t>- A population is polarized on a controversial issue </a:t>
            </a:r>
          </a:p>
          <a:p>
            <a:pPr marL="457200" lvl="1" indent="0">
              <a:buNone/>
            </a:pPr>
            <a:r>
              <a:rPr lang="en-US" sz="1800" dirty="0"/>
              <a:t>- When observations come from two different populations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747F4-5108-3DB7-2F3C-CD3B7099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55" y="121808"/>
            <a:ext cx="5494602" cy="3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08-1958-6936-37C8-0B0F2E7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27"/>
            <a:ext cx="10515600" cy="1325563"/>
          </a:xfrm>
        </p:spPr>
        <p:txBody>
          <a:bodyPr/>
          <a:lstStyle/>
          <a:p>
            <a:r>
              <a:rPr lang="en-US" dirty="0"/>
              <a:t>Measures of Central Tendency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The (arithmetic) </a:t>
                </a:r>
                <a:r>
                  <a:rPr lang="en-US" sz="2400" b="1" dirty="0"/>
                  <a:t>mean </a:t>
                </a:r>
                <a:r>
                  <a:rPr lang="en-US" sz="2400" dirty="0"/>
                  <a:t>is the average of a set of observations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it measures the center of mass of a distribution (the balancing point)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can also express the mean in terms of the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or the relative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the sum is over all distinct values of the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usually not equal to any of the values observed in the sample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highly influenced by </a:t>
                </a:r>
                <a:r>
                  <a:rPr lang="en-US" sz="2400" b="1" dirty="0"/>
                  <a:t>outliers </a:t>
                </a:r>
                <a:r>
                  <a:rPr lang="en-US" sz="2400" dirty="0"/>
                  <a:t> - observations that take on extreme values relative to the distribution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  <a:blipFill>
                <a:blip r:embed="rId2"/>
                <a:stretch>
                  <a:fillRect l="-795" t="-2387" r="-550" b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07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43EE-CAAA-9631-C3E9-DBEC360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2158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median</a:t>
                </a:r>
                <a:r>
                  <a:rPr lang="en-US" dirty="0"/>
                  <a:t> is the middle value of a set of observations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compute the median: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median by first ordering the observations from smallest value to largest value and choose the number in the middle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 the median is the middle number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 -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 the median is the sum of the two middle values divided by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21582" cy="4351338"/>
              </a:xfrm>
              <a:blipFill>
                <a:blip r:embed="rId2"/>
                <a:stretch>
                  <a:fillRect l="-1804" t="-3501" r="-665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A1B75D-D46B-9500-CC47-4A7314CD5C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7090" y="1690688"/>
                <a:ext cx="388389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Ex.)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1,1,4,5,6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Median = 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 =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1,1,4,5,6,6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4+5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4.5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   1, 6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A1B75D-D46B-9500-CC47-4A7314CD5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0" y="1690688"/>
                <a:ext cx="3883891" cy="4351338"/>
              </a:xfrm>
              <a:prstGeom prst="rect">
                <a:avLst/>
              </a:prstGeom>
              <a:blipFill>
                <a:blip r:embed="rId3"/>
                <a:stretch>
                  <a:fillRect l="-2821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1FB4F-B4C0-19FC-F8A6-80F1019CDA1B}"/>
              </a:ext>
            </a:extLst>
          </p:cNvPr>
          <p:cNvGrpSpPr/>
          <p:nvPr/>
        </p:nvGrpSpPr>
        <p:grpSpPr>
          <a:xfrm>
            <a:off x="281345" y="2185532"/>
            <a:ext cx="11223178" cy="3231099"/>
            <a:chOff x="170508" y="2213128"/>
            <a:chExt cx="11223178" cy="323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/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=9.2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76" r="-697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B56406-5F22-DCCD-EA7F-C958F3D21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08" y="2213128"/>
              <a:ext cx="5170726" cy="24943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A625E-81C5-ECCB-6AEA-588CF86F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4632">
              <a:off x="6222960" y="2269308"/>
              <a:ext cx="5170726" cy="2494353"/>
            </a:xfrm>
            <a:prstGeom prst="rect">
              <a:avLst/>
            </a:prstGeom>
          </p:spPr>
        </p:pic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2F214C2-1D86-F2C7-F495-1D8DF5707C70}"/>
                </a:ext>
              </a:extLst>
            </p:cNvPr>
            <p:cNvSpPr/>
            <p:nvPr/>
          </p:nvSpPr>
          <p:spPr>
            <a:xfrm>
              <a:off x="7678880" y="4258680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6A7137-8C55-1EF5-CC3D-BFDC40D635C1}"/>
                </a:ext>
              </a:extLst>
            </p:cNvPr>
            <p:cNvSpPr/>
            <p:nvPr/>
          </p:nvSpPr>
          <p:spPr>
            <a:xfrm>
              <a:off x="2123207" y="4296496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/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8+8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=8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B15456-BDE7-CB11-8743-884D2B7E62B6}"/>
              </a:ext>
            </a:extLst>
          </p:cNvPr>
          <p:cNvSpPr txBox="1"/>
          <p:nvPr/>
        </p:nvSpPr>
        <p:spPr>
          <a:xfrm>
            <a:off x="594017" y="5686108"/>
            <a:ext cx="360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mean is the center of gravity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A6C0A-C879-8A3D-A8EE-96D4E66E3A74}"/>
              </a:ext>
            </a:extLst>
          </p:cNvPr>
          <p:cNvSpPr txBox="1"/>
          <p:nvPr/>
        </p:nvSpPr>
        <p:spPr>
          <a:xfrm>
            <a:off x="6325923" y="5810799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median is the middle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C585F4-2355-392B-9E1E-5B47162BF9BA}"/>
              </a:ext>
            </a:extLst>
          </p:cNvPr>
          <p:cNvSpPr txBox="1"/>
          <p:nvPr/>
        </p:nvSpPr>
        <p:spPr>
          <a:xfrm>
            <a:off x="1320800" y="314036"/>
            <a:ext cx="8002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Data: 3  3  3  3  3  3  3  4  4  4  4  4  4  4  4  4  4  5  5  5  5  5  5  5  5  5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5  5  5  5  5  5  5  5  5  6  6  6  6  6  6  6  6  6  6  7  7  7  7  7  7  7  7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7  8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8  8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8  8  8  9  9  9  9  9  9  9 10 10 10 10 10 10 10 11 11 11 11 11 12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12 12 12 12 12 12 12 13 13 13 14 14 14 14 14 14 15 15 15 16 16 16 16 17 17 17 18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18 20 20 20 20 20</a:t>
            </a:r>
          </a:p>
        </p:txBody>
      </p:sp>
    </p:spTree>
    <p:extLst>
      <p:ext uri="{BB962C8B-B14F-4D97-AF65-F5344CB8AC3E}">
        <p14:creationId xmlns:p14="http://schemas.microsoft.com/office/powerpoint/2010/main" val="154976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B12-022F-4788-84E1-8A1F3000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0ED-E752-41BA-164E-704684B9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the value with the largest relative frequency (</a:t>
            </a:r>
            <a:r>
              <a:rPr lang="en-US" dirty="0" err="1"/>
              <a:t>i.e</a:t>
            </a:r>
            <a:r>
              <a:rPr lang="en-US" dirty="0"/>
              <a:t> the value that occurs most often)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Can be used with categorical data (mean and median cannot) 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dirty="0" err="1"/>
              <a:t>e.g</a:t>
            </a:r>
            <a:r>
              <a:rPr lang="en-US" dirty="0"/>
              <a:t> the most </a:t>
            </a:r>
            <a:r>
              <a:rPr lang="en-US"/>
              <a:t>frequent category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 may not be unique if two or more values have the same frequency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b="1" u="sng" dirty="0"/>
              <a:t>Caution</a:t>
            </a:r>
            <a:r>
              <a:rPr lang="en-US" b="1" dirty="0"/>
              <a:t> </a:t>
            </a:r>
            <a:r>
              <a:rPr lang="en-US" dirty="0"/>
              <a:t>for quantitative data, the mode </a:t>
            </a:r>
            <a:r>
              <a:rPr lang="en-US" u="sng" dirty="0"/>
              <a:t>may not </a:t>
            </a:r>
            <a:r>
              <a:rPr lang="en-US" dirty="0"/>
              <a:t>anywhere near the center of the distribution.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BF4C3-8199-5A84-CD68-A8AED98D62D4}"/>
              </a:ext>
            </a:extLst>
          </p:cNvPr>
          <p:cNvSpPr txBox="1">
            <a:spLocks/>
          </p:cNvSpPr>
          <p:nvPr/>
        </p:nvSpPr>
        <p:spPr>
          <a:xfrm>
            <a:off x="8026400" y="1690688"/>
            <a:ext cx="3883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=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  1,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C46AD-94DD-AE71-3A19-101CF0E4AD10}"/>
              </a:ext>
            </a:extLst>
          </p:cNvPr>
          <p:cNvSpPr/>
          <p:nvPr/>
        </p:nvSpPr>
        <p:spPr>
          <a:xfrm>
            <a:off x="9097817" y="2253672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B7EBB-3587-1875-97E0-69C04C310EFE}"/>
              </a:ext>
            </a:extLst>
          </p:cNvPr>
          <p:cNvSpPr/>
          <p:nvPr/>
        </p:nvSpPr>
        <p:spPr>
          <a:xfrm>
            <a:off x="9097817" y="4234874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9EECC-247B-77E7-E610-6554F4673539}"/>
              </a:ext>
            </a:extLst>
          </p:cNvPr>
          <p:cNvSpPr/>
          <p:nvPr/>
        </p:nvSpPr>
        <p:spPr>
          <a:xfrm>
            <a:off x="10169234" y="4242018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4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2F9-922D-909D-3C73-EA3AFAF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</p:spPr>
            <p:txBody>
              <a:bodyPr>
                <a:normAutofit fontScale="25000" lnSpcReduction="20000"/>
              </a:bodyPr>
              <a:lstStyle/>
              <a:p>
                <a:pPr marL="0"/>
                <a:r>
                  <a:rPr lang="en-US" sz="9600" dirty="0"/>
                  <a:t>Roll a six-sided die </a:t>
                </a:r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9600" dirty="0"/>
                  <a:t> times and record the number rolled each time</a:t>
                </a:r>
              </a:p>
              <a:p>
                <a:pPr marL="0"/>
                <a:endParaRPr lang="en-US" sz="9600" dirty="0"/>
              </a:p>
              <a:p>
                <a:pPr marL="0"/>
                <a:r>
                  <a:rPr lang="en-US" sz="9600" dirty="0"/>
                  <a:t>Data = 1,2,3,3,4,4,4,5,6,6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  <a:blipFill>
                <a:blip r:embed="rId2"/>
                <a:stretch>
                  <a:fillRect l="-2003" t="-7616" r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142727-FE0E-B241-4F4A-6EE854E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3568988"/>
            <a:ext cx="4212438" cy="31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00DEC-0BFD-362F-79B5-AB575314C21F}"/>
              </a:ext>
            </a:extLst>
          </p:cNvPr>
          <p:cNvSpPr txBox="1"/>
          <p:nvPr/>
        </p:nvSpPr>
        <p:spPr>
          <a:xfrm>
            <a:off x="6363855" y="3030426"/>
            <a:ext cx="5311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all 3 equations: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</a:t>
            </a:r>
          </a:p>
        </p:txBody>
      </p:sp>
    </p:spTree>
    <p:extLst>
      <p:ext uri="{BB962C8B-B14F-4D97-AF65-F5344CB8AC3E}">
        <p14:creationId xmlns:p14="http://schemas.microsoft.com/office/powerpoint/2010/main" val="109038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D8B3-3028-A2A1-9950-0C369506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Comparing the Mean, Median,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68BB-5438-D869-3455-4CD21AC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shape of a distribution influences whether the mean is larger or smaller. </a:t>
            </a:r>
          </a:p>
          <a:p>
            <a:endParaRPr lang="en-US" dirty="0"/>
          </a:p>
          <a:p>
            <a:r>
              <a:rPr lang="en-US" dirty="0"/>
              <a:t>Skew left = mean &lt; median</a:t>
            </a:r>
          </a:p>
          <a:p>
            <a:endParaRPr lang="en-US" dirty="0"/>
          </a:p>
          <a:p>
            <a:r>
              <a:rPr lang="en-US" dirty="0"/>
              <a:t>Skew right = mean &gt; median</a:t>
            </a:r>
          </a:p>
          <a:p>
            <a:endParaRPr lang="en-US" dirty="0"/>
          </a:p>
          <a:p>
            <a:r>
              <a:rPr lang="en-US" dirty="0"/>
              <a:t>When a distribution is symmetric the mean will equal the median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5C50-4673-2688-A40C-ADA64C95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35" y="2076450"/>
            <a:ext cx="564179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0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1CE7-73BF-B4B6-6BC0-41487BAE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r>
              <a:rPr lang="en-US" dirty="0"/>
              <a:t>Comparing the Mean, Median,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D612-C64B-714F-17BB-6F2BBBBA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836564" cy="1403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median is a robust estimate of the mean</a:t>
            </a:r>
          </a:p>
          <a:p>
            <a:r>
              <a:rPr lang="en-US" dirty="0"/>
              <a:t>The median is not usually affected by the presence of outliers</a:t>
            </a:r>
          </a:p>
          <a:p>
            <a:r>
              <a:rPr lang="en-US" dirty="0"/>
              <a:t>The median is usually preferred for highly skewed distributions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401B8D-4690-8846-FE0B-0F201B883C6D}"/>
              </a:ext>
            </a:extLst>
          </p:cNvPr>
          <p:cNvSpPr txBox="1">
            <a:spLocks/>
          </p:cNvSpPr>
          <p:nvPr/>
        </p:nvSpPr>
        <p:spPr>
          <a:xfrm>
            <a:off x="838200" y="3099809"/>
            <a:ext cx="10836564" cy="3541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Ex.) take using the following 9 data points: 0.3, 0.4, 0.8, 1.4, 1.8, 2.1, 5.9, 11.6, 16.9 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mean</a:t>
            </a:r>
            <a:r>
              <a:rPr lang="en-US" dirty="0"/>
              <a:t> is about 4.58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median</a:t>
            </a:r>
            <a:r>
              <a:rPr lang="en-US" dirty="0"/>
              <a:t> is 1.8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one of the data points to be an outlier, for example, we change </a:t>
            </a:r>
            <a:r>
              <a:rPr lang="en-US" b="1" dirty="0"/>
              <a:t>16.9 </a:t>
            </a:r>
            <a:r>
              <a:rPr lang="en-US" dirty="0"/>
              <a:t>to </a:t>
            </a:r>
            <a:r>
              <a:rPr lang="en-US" b="1" dirty="0"/>
              <a:t>90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mean</a:t>
            </a:r>
            <a:r>
              <a:rPr lang="en-US" dirty="0"/>
              <a:t> becomes 12.7</a:t>
            </a:r>
          </a:p>
          <a:p>
            <a:pPr marL="0" indent="0">
              <a:buNone/>
            </a:pPr>
            <a:r>
              <a:rPr lang="en-US" dirty="0"/>
              <a:t>	While the </a:t>
            </a:r>
            <a:r>
              <a:rPr lang="en-US" b="1" dirty="0"/>
              <a:t>median</a:t>
            </a:r>
            <a:r>
              <a:rPr lang="en-US" dirty="0"/>
              <a:t> is still 1.8</a:t>
            </a:r>
          </a:p>
        </p:txBody>
      </p:sp>
    </p:spTree>
    <p:extLst>
      <p:ext uri="{BB962C8B-B14F-4D97-AF65-F5344CB8AC3E}">
        <p14:creationId xmlns:p14="http://schemas.microsoft.com/office/powerpoint/2010/main" val="3624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64E-1650-762B-5308-1049092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A Distribution: Measures of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481B-DAA2-3B91-063C-9783763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9" y="1771748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83D08-E688-A516-345A-2BA8AFF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687010"/>
            <a:ext cx="5685913" cy="317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3EFD-680B-07F4-94B1-411EFE5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34" y="1825625"/>
            <a:ext cx="52578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a measure of the distance between the smallest and largest values in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range can be computed with only two data points the minimum value and maximum value</a:t>
            </a:r>
          </a:p>
          <a:p>
            <a:endParaRPr lang="en-US" dirty="0"/>
          </a:p>
          <a:p>
            <a:r>
              <a:rPr lang="en-US" dirty="0"/>
              <a:t>If the range of a set of data is large, then the data vary more</a:t>
            </a:r>
          </a:p>
          <a:p>
            <a:endParaRPr lang="en-US" dirty="0"/>
          </a:p>
          <a:p>
            <a:r>
              <a:rPr lang="en-US" dirty="0"/>
              <a:t>The range is </a:t>
            </a:r>
            <a:r>
              <a:rPr lang="en-US" u="sng" dirty="0"/>
              <a:t>severely</a:t>
            </a:r>
            <a:r>
              <a:rPr lang="en-US" dirty="0"/>
              <a:t> affected by the presence of outliers</a:t>
            </a:r>
          </a:p>
          <a:p>
            <a:endParaRPr lang="en-US" dirty="0"/>
          </a:p>
          <a:p>
            <a:r>
              <a:rPr lang="en-US" dirty="0"/>
              <a:t>We typically </a:t>
            </a:r>
            <a:r>
              <a:rPr lang="en-US" u="sng" dirty="0"/>
              <a:t>do not</a:t>
            </a:r>
            <a:r>
              <a:rPr lang="en-US" dirty="0"/>
              <a:t> use the range to measure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C54-000D-E381-2205-131B79A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24" y="942974"/>
            <a:ext cx="5466842" cy="313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4E88-7278-810D-D713-71E32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Range</a:t>
            </a:r>
          </a:p>
        </p:txBody>
      </p:sp>
    </p:spTree>
    <p:extLst>
      <p:ext uri="{BB962C8B-B14F-4D97-AF65-F5344CB8AC3E}">
        <p14:creationId xmlns:p14="http://schemas.microsoft.com/office/powerpoint/2010/main" val="37298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natural first step of statistical description is to look graphical summaries of the observations for our variables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distribution</a:t>
            </a:r>
            <a:r>
              <a:rPr lang="en-US" dirty="0"/>
              <a:t> of a variable gives (a) the values that occur and (b) how often each value occurs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frequency table </a:t>
            </a:r>
            <a:r>
              <a:rPr lang="en-US" dirty="0"/>
              <a:t>is a tabular descriptions of the distribution of a variable – it can be applied to either quantitative or qualitative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Rice </a:t>
            </a:r>
            <a:r>
              <a:rPr lang="en-US" sz="2000" b="1" dirty="0" err="1">
                <a:solidFill>
                  <a:srgbClr val="0070C0"/>
                </a:solidFill>
              </a:rPr>
              <a:t>Krispes</a:t>
            </a:r>
            <a:r>
              <a:rPr lang="en-US" sz="2000" b="1" dirty="0">
                <a:solidFill>
                  <a:srgbClr val="0070C0"/>
                </a:solidFill>
              </a:rPr>
              <a:t>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Roll a six-sided die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times and record the number rolled each time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1,2,3,3,4,4,4,5,6,6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  <a:blipFill>
                <a:blip r:embed="rId3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eer die - EUSwiki">
            <a:extLst>
              <a:ext uri="{FF2B5EF4-FFF2-40B4-BE49-F238E27FC236}">
                <a16:creationId xmlns:a16="http://schemas.microsoft.com/office/drawing/2014/main" id="{98F16938-2ED7-9FB6-1FC2-1BF32219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59" y="2927927"/>
            <a:ext cx="3077639" cy="31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C7F35D-317F-28D2-BBCE-99D9B2A1FD57}"/>
              </a:ext>
            </a:extLst>
          </p:cNvPr>
          <p:cNvSpPr/>
          <p:nvPr/>
        </p:nvSpPr>
        <p:spPr>
          <a:xfrm>
            <a:off x="1002772" y="2032000"/>
            <a:ext cx="3380510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Qualitative Variable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881567-2056-16CB-4560-290AC5D327DC}"/>
              </a:ext>
            </a:extLst>
          </p:cNvPr>
          <p:cNvSpPr/>
          <p:nvPr/>
        </p:nvSpPr>
        <p:spPr>
          <a:xfrm>
            <a:off x="7790242" y="2045854"/>
            <a:ext cx="3311236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Quantitative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0F8CB-99D1-AF64-D302-A3630815D19A}"/>
              </a:ext>
            </a:extLst>
          </p:cNvPr>
          <p:cNvSpPr txBox="1"/>
          <p:nvPr/>
        </p:nvSpPr>
        <p:spPr>
          <a:xfrm>
            <a:off x="1002773" y="2996893"/>
            <a:ext cx="3380508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Pareto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5137-1F8F-B30B-6371-056BD66E46D4}"/>
              </a:ext>
            </a:extLst>
          </p:cNvPr>
          <p:cNvSpPr/>
          <p:nvPr/>
        </p:nvSpPr>
        <p:spPr>
          <a:xfrm>
            <a:off x="4383283" y="230909"/>
            <a:ext cx="340695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Descriptions Of Data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4B24D7-47EA-F860-D406-1737EE3EAC6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3946550" y="-108214"/>
            <a:ext cx="886691" cy="339373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A0F894-932E-A39B-EE28-C0F75683674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7316039" y="-83968"/>
            <a:ext cx="900545" cy="335909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70C11-E3DA-41FB-321D-DF57E25C9C0E}"/>
              </a:ext>
            </a:extLst>
          </p:cNvPr>
          <p:cNvSpPr/>
          <p:nvPr/>
        </p:nvSpPr>
        <p:spPr>
          <a:xfrm>
            <a:off x="4383281" y="4581236"/>
            <a:ext cx="3406959" cy="70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Describe Key features of the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F01EC-1027-1A76-3043-99F0E76481CA}"/>
              </a:ext>
            </a:extLst>
          </p:cNvPr>
          <p:cNvSpPr txBox="1"/>
          <p:nvPr/>
        </p:nvSpPr>
        <p:spPr>
          <a:xfrm>
            <a:off x="4383282" y="5426762"/>
            <a:ext cx="3406958" cy="1323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Spread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3238C4-A2B4-5CCD-B93B-C3EEBA196CA4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3170656" y="3719593"/>
            <a:ext cx="734996" cy="169025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6A9435-F7E6-7CDC-62E5-FCB2A9FCE741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rot="5400000">
            <a:off x="8255171" y="3732290"/>
            <a:ext cx="734997" cy="166485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66676-BC35-3C86-F6B0-3253A01BE201}"/>
              </a:ext>
            </a:extLst>
          </p:cNvPr>
          <p:cNvSpPr txBox="1"/>
          <p:nvPr/>
        </p:nvSpPr>
        <p:spPr>
          <a:xfrm>
            <a:off x="7808717" y="2996892"/>
            <a:ext cx="3292761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Stem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Histogram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1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</p:spPr>
            <p:txBody>
              <a:bodyPr>
                <a:normAutofit/>
              </a:bodyPr>
              <a:lstStyle/>
              <a:p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Stem and leaf plots </a:t>
                </a:r>
                <a:r>
                  <a:rPr lang="en-US" dirty="0"/>
                  <a:t>and </a:t>
                </a:r>
                <a:r>
                  <a:rPr lang="en-US" b="1" dirty="0"/>
                  <a:t>dot plots</a:t>
                </a:r>
                <a:r>
                  <a:rPr lang="en-US" dirty="0"/>
                  <a:t> are unwieldy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Histogram </a:t>
                </a:r>
                <a:r>
                  <a:rPr lang="en-US" dirty="0"/>
                  <a:t>– uses bars to portray the frequencies or relative frequencies of the possible outcomes for a quantitative variable </a:t>
                </a:r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Steps to construct a histogram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Divide the range of the data into intervals of equal width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Compute the frequency of each interval (</a:t>
                </a:r>
                <a:r>
                  <a:rPr lang="en-US" b="1" dirty="0" err="1"/>
                  <a:t>i.e</a:t>
                </a:r>
                <a:r>
                  <a:rPr lang="en-US" b="1" dirty="0"/>
                  <a:t> construct the frequency table)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Label the x-axis with the values or endpoints of each interval.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Draw a bar over each value or interval with height equal to its frequency or relative frequency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8ABF-62AA-E160-D36F-52F78653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number of Bins?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dirty="0"/>
                  <a:t>How to choose the best number of bins is not a straightforward question and there is a lot of literature on the subject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can construct our histogram using a specific </a:t>
                </a:r>
                <a:r>
                  <a:rPr lang="en-US" sz="2400" dirty="0" err="1"/>
                  <a:t>binwidth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or under a set number of bins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           or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Square root method: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</a:t>
                </a:r>
                <a:r>
                  <a:rPr lang="en-US" dirty="0"/>
                  <a:t>(A fairly safe and basic rule of thumb)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Sturges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: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)+1 </m:t>
                        </m:r>
                      </m:e>
                    </m:func>
                  </m:oMath>
                </a14:m>
                <a:r>
                  <a:rPr lang="en-US" dirty="0"/>
                  <a:t>    (not great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Rices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dirty="0"/>
                  <a:t>: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[1] Sturges, Herbert A. "The choice of a class interval." Journal of the </a:t>
                </a:r>
                <a:r>
                  <a:rPr lang="en-US" sz="1050" b="0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american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statistical association 21.153 (1926): 65-66.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[2] 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Lane, David. </a:t>
                </a:r>
                <a:r>
                  <a:rPr lang="en-US" sz="1050" b="0" i="1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Online statistics education: A multimedia course of study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. Association for the Advancement of Computing in Education (AACE), 2003. – Chapter 2 “Graphing Distributions 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  <a:blipFill>
                <a:blip r:embed="rId2"/>
                <a:stretch>
                  <a:fillRect l="-696" t="-216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272525"/>
            <a:ext cx="10808856" cy="742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out: Histogram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445365" y="2714328"/>
            <a:ext cx="11746635" cy="142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-1.5, -1.2, -1.0, -0.8, -0.7, -0.6, -0.1, -0.1,  0.1,  0.1,  0.1,  0.6,  0.6,  0.8,  1.1,  1.2,  1.3,  1.8,  1.9,  2.4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13490-33AD-E45E-125B-D7FA89BFD34B}"/>
              </a:ext>
            </a:extLst>
          </p:cNvPr>
          <p:cNvSpPr/>
          <p:nvPr/>
        </p:nvSpPr>
        <p:spPr>
          <a:xfrm>
            <a:off x="886691" y="2714328"/>
            <a:ext cx="2549237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F3A87-5B31-0332-7EB2-3FEAC81845AC}"/>
              </a:ext>
            </a:extLst>
          </p:cNvPr>
          <p:cNvSpPr/>
          <p:nvPr/>
        </p:nvSpPr>
        <p:spPr>
          <a:xfrm>
            <a:off x="3435928" y="2714327"/>
            <a:ext cx="3103417" cy="3524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BE3A7-1702-3816-F90B-109E53109E51}"/>
              </a:ext>
            </a:extLst>
          </p:cNvPr>
          <p:cNvSpPr/>
          <p:nvPr/>
        </p:nvSpPr>
        <p:spPr>
          <a:xfrm>
            <a:off x="6539345" y="2726842"/>
            <a:ext cx="1505527" cy="352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DFA3D-1F2D-810A-D784-FDFCB6351755}"/>
              </a:ext>
            </a:extLst>
          </p:cNvPr>
          <p:cNvSpPr/>
          <p:nvPr/>
        </p:nvSpPr>
        <p:spPr>
          <a:xfrm>
            <a:off x="8044872" y="2726841"/>
            <a:ext cx="1505527" cy="352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1E14-5CA4-E52D-1D4D-540E17BC5261}"/>
              </a:ext>
            </a:extLst>
          </p:cNvPr>
          <p:cNvSpPr txBox="1"/>
          <p:nvPr/>
        </p:nvSpPr>
        <p:spPr>
          <a:xfrm>
            <a:off x="2438400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9E00A-FD2A-8691-15B7-0AA80B145502}"/>
              </a:ext>
            </a:extLst>
          </p:cNvPr>
          <p:cNvSpPr txBox="1"/>
          <p:nvPr/>
        </p:nvSpPr>
        <p:spPr>
          <a:xfrm>
            <a:off x="4655701" y="22444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BB7CE-1134-61D1-9E84-7D80185C0A5D}"/>
              </a:ext>
            </a:extLst>
          </p:cNvPr>
          <p:cNvSpPr txBox="1"/>
          <p:nvPr/>
        </p:nvSpPr>
        <p:spPr>
          <a:xfrm>
            <a:off x="6964935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79703-FDB1-EE29-83CF-5DB78B5B6876}"/>
              </a:ext>
            </a:extLst>
          </p:cNvPr>
          <p:cNvSpPr txBox="1"/>
          <p:nvPr/>
        </p:nvSpPr>
        <p:spPr>
          <a:xfrm>
            <a:off x="8444910" y="223098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/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following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400" dirty="0"/>
                  <a:t> observations of a continuous variable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7DCFE7-D731-340B-3F10-20D0681B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5" y="3490844"/>
            <a:ext cx="6613933" cy="32279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C87976-E643-ED09-C0B8-48E4A7742E40}"/>
              </a:ext>
            </a:extLst>
          </p:cNvPr>
          <p:cNvSpPr/>
          <p:nvPr/>
        </p:nvSpPr>
        <p:spPr>
          <a:xfrm>
            <a:off x="9550399" y="2726841"/>
            <a:ext cx="1505527" cy="3524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35771E-E8CA-C571-F4E4-AD86BA85E2A3}"/>
              </a:ext>
            </a:extLst>
          </p:cNvPr>
          <p:cNvSpPr txBox="1"/>
          <p:nvPr/>
        </p:nvSpPr>
        <p:spPr>
          <a:xfrm>
            <a:off x="9975989" y="22238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5</a:t>
            </a:r>
          </a:p>
        </p:txBody>
      </p:sp>
    </p:spTree>
    <p:extLst>
      <p:ext uri="{BB962C8B-B14F-4D97-AF65-F5344CB8AC3E}">
        <p14:creationId xmlns:p14="http://schemas.microsoft.com/office/powerpoint/2010/main" val="8053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D37C-6477-7C00-926C-1FB666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533236"/>
            <a:ext cx="5857875" cy="52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</a:t>
            </a:r>
            <a:r>
              <a:rPr lang="en-US" u="sng" dirty="0"/>
              <a:t>too few</a:t>
            </a:r>
            <a:r>
              <a:rPr lang="en-US" dirty="0"/>
              <a:t> intervals are used, then the graph will be too crude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u="sng" dirty="0"/>
              <a:t>too many</a:t>
            </a:r>
            <a:r>
              <a:rPr lang="en-US" dirty="0"/>
              <a:t> intervals are used, graph will contain many short bars and gaps. </a:t>
            </a:r>
          </a:p>
          <a:p>
            <a:pPr marL="457200" lvl="1" indent="0">
              <a:buNone/>
            </a:pPr>
            <a:r>
              <a:rPr lang="en-US" dirty="0"/>
              <a:t>Usually  between 5 - 15 intervals are enough.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Most plotting software will automatically choose the number of bins.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ALWAYS</a:t>
            </a:r>
            <a:r>
              <a:rPr lang="en-US" dirty="0"/>
              <a:t> plot the histogram to get an idea about the shape of the distribution of a quantitative variable </a:t>
            </a:r>
          </a:p>
          <a:p>
            <a:endParaRPr lang="en-US" dirty="0"/>
          </a:p>
          <a:p>
            <a:r>
              <a:rPr lang="en-US" dirty="0"/>
              <a:t>Is the number of observations is small (say n &lt; 50) then it’s a good idea to supplement a histogram with a dot plot or stem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687C5-40BA-D0EA-5A63-59C5B8F4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6" y="1"/>
            <a:ext cx="42561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48EC-CDD0-04BA-47F9-5B4CC4AE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65" y="2256176"/>
            <a:ext cx="4366397" cy="2283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40C87-4A50-38E8-A519-55957D15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453" y="4467408"/>
            <a:ext cx="4347509" cy="2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76311-3A9D-2395-F921-58D84AC2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3" y="2371724"/>
            <a:ext cx="5299432" cy="2512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59B7A-4888-2F53-4913-9DA0E603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176"/>
            <a:ext cx="5972175" cy="3429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CA529-7CC3-CAE2-9847-392C83BDC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644" y="171451"/>
            <a:ext cx="6271356" cy="3790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4E0D4A-62CF-AB62-D6A7-48E60442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09" y="1546224"/>
            <a:ext cx="4991100" cy="825500"/>
          </a:xfrm>
        </p:spPr>
        <p:txBody>
          <a:bodyPr>
            <a:normAutofit/>
          </a:bodyPr>
          <a:lstStyle/>
          <a:p>
            <a:r>
              <a:rPr lang="en-US" sz="2400" dirty="0"/>
              <a:t>Example: Old Faithful Eruption Times</a:t>
            </a:r>
          </a:p>
        </p:txBody>
      </p:sp>
    </p:spTree>
    <p:extLst>
      <p:ext uri="{BB962C8B-B14F-4D97-AF65-F5344CB8AC3E}">
        <p14:creationId xmlns:p14="http://schemas.microsoft.com/office/powerpoint/2010/main" val="72623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13-E6C5-A4B9-CF8E-83C7155B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46"/>
            <a:ext cx="10515600" cy="1325563"/>
          </a:xfrm>
        </p:spPr>
        <p:txBody>
          <a:bodyPr/>
          <a:lstStyle/>
          <a:p>
            <a:r>
              <a:rPr lang="en-US" dirty="0"/>
              <a:t>Shape of 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1677B-C848-2710-9414-A98A7147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95" y="1308117"/>
            <a:ext cx="9008988" cy="54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1610</Words>
  <Application>Microsoft Office PowerPoint</Application>
  <PresentationFormat>Widescreen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Lecture 3 Describing and Visualizing Distributions Continued</vt:lpstr>
      <vt:lpstr>Review</vt:lpstr>
      <vt:lpstr>PowerPoint Presentation</vt:lpstr>
      <vt:lpstr>Visualizing Distributions: Quantitative Variables </vt:lpstr>
      <vt:lpstr>How to choose the number of Bins?</vt:lpstr>
      <vt:lpstr>Try it out: Histogram</vt:lpstr>
      <vt:lpstr>Some tips</vt:lpstr>
      <vt:lpstr>Example: Old Faithful Eruption Times</vt:lpstr>
      <vt:lpstr>Shape of a distribution</vt:lpstr>
      <vt:lpstr>PowerPoint Presentation</vt:lpstr>
      <vt:lpstr>Measures of Central Tendency  </vt:lpstr>
      <vt:lpstr>Measures of Central Tendency </vt:lpstr>
      <vt:lpstr>PowerPoint Presentation</vt:lpstr>
      <vt:lpstr>Measure of Central Tendency</vt:lpstr>
      <vt:lpstr>Practice:</vt:lpstr>
      <vt:lpstr>Comparing the Mean, Median, and Mode</vt:lpstr>
      <vt:lpstr>Comparing the Mean, Median, and Mode</vt:lpstr>
      <vt:lpstr>Variability of A Distribution: Measures of Spread</vt:lpstr>
      <vt:lpstr>Measures of Spread: Range</vt:lpstr>
      <vt:lpstr>Measures of Spread: Deviation </vt:lpstr>
      <vt:lpstr>PowerPoint Presentation</vt:lpstr>
      <vt:lpstr>Measures of Spread: Variance</vt:lpstr>
      <vt:lpstr>Measures of Spread: Standard Deviation</vt:lpstr>
      <vt:lpstr>Why divide by n-1 ?</vt:lpstr>
      <vt:lpstr>Try it out: Computing s and s^2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135</cp:revision>
  <dcterms:created xsi:type="dcterms:W3CDTF">2023-08-05T23:57:41Z</dcterms:created>
  <dcterms:modified xsi:type="dcterms:W3CDTF">2024-01-17T18:32:15Z</dcterms:modified>
</cp:coreProperties>
</file>