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2" r:id="rId13"/>
    <p:sldId id="273" r:id="rId14"/>
    <p:sldId id="270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/>
              <a:t>Lectures 20 - 21</a:t>
            </a:r>
            <a:br>
              <a:rPr lang="en-US" dirty="0"/>
            </a:br>
            <a:r>
              <a:rPr lang="en-US" dirty="0"/>
              <a:t>Introduction to </a:t>
            </a:r>
            <a:r>
              <a:rPr lang="en-US"/>
              <a:t>Significance Tests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04EC3-FE90-599C-3BE1-6DB11A8C11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Converting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to the standard normal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04EC3-FE90-599C-3BE1-6DB11A8C1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DC078-61F0-DD19-5A20-80CA79A4B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convert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to a standard normal distribution via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But we don’t know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r>
                  <a:rPr lang="en-US" dirty="0"/>
                  <a:t>We set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according to what we think it might or should be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DC078-61F0-DD19-5A20-80CA79A4B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168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Sad face outline with solid fill">
            <a:extLst>
              <a:ext uri="{FF2B5EF4-FFF2-40B4-BE49-F238E27FC236}">
                <a16:creationId xmlns:a16="http://schemas.microsoft.com/office/drawing/2014/main" id="{321E9CAA-5A33-FD6A-8B41-E16D474DD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8545" y="4689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2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D9C4-4F60-A50A-E92A-33F5141F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Steps of a 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F2F0D-C8E9-FCFF-42E7-BAF57A589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2509" y="1325564"/>
                <a:ext cx="11582400" cy="54354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hypothesis test has five steps: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Assumptions: A hypothesis test makes certain assumptions or has specific conditions under which it applies. </a:t>
                </a:r>
              </a:p>
              <a:p>
                <a:pPr lvl="2"/>
                <a:r>
                  <a:rPr lang="en-US" dirty="0"/>
                  <a:t>Firstly, all hypothesis tests assumes the data is produced under randomization. </a:t>
                </a:r>
              </a:p>
              <a:p>
                <a:pPr lvl="2"/>
                <a:r>
                  <a:rPr lang="en-US" dirty="0"/>
                  <a:t>Other assumptions may be about sample size or the shape of the distribution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Hypotheses: Each significance test has two hypotheses about a population parameter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h𝑦𝑝𝑜𝑡h𝑒𝑠𝑖𝑠</m:t>
                    </m:r>
                  </m:oMath>
                </a14:m>
                <a:r>
                  <a:rPr lang="en-US" dirty="0"/>
                  <a:t> and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𝑎𝑙𝑡𝑒𝑟𝑛𝑎𝑡𝑖𝑣𝑒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h𝑦𝑝𝑜𝑡h𝑒𝑠𝑖𝑠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is usually the hypothesis of “no effect” or that “nothing interesting is happening”. The null hypothesis is usually that the population parameter equals some value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/>
                  <a:t> is the hypothesis of “effect” or that “something interesting has happened”. The alternative hypothesis is usually that the population parameter falls in some range of values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F2F0D-C8E9-FCFF-42E7-BAF57A589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509" y="1325564"/>
                <a:ext cx="11582400" cy="5435454"/>
              </a:xfrm>
              <a:blipFill>
                <a:blip r:embed="rId2"/>
                <a:stretch>
                  <a:fillRect l="-842" t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06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38A2-DB9D-41A0-3810-3BC1856C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44AAE-4DB9-2135-C3CE-F4DA5B8D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coin is flipped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We can consider the observation of each flip to be a random variable with the following distribution.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the coin is fair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≠0.5</m:t>
                    </m:r>
                  </m:oMath>
                </a14:m>
                <a:r>
                  <a:rPr lang="en-US" dirty="0"/>
                  <a:t> the coin is not fair</a:t>
                </a:r>
              </a:p>
              <a:p>
                <a:pPr marL="0" indent="0">
                  <a:buNone/>
                </a:pPr>
                <a:r>
                  <a:rPr lang="en-US" dirty="0"/>
                  <a:t>What assumptions do we have for a hypothesis test for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null hypothesis?</a:t>
                </a:r>
              </a:p>
              <a:p>
                <a:pPr marL="0" indent="0">
                  <a:buNone/>
                </a:pPr>
                <a:r>
                  <a:rPr lang="en-US" dirty="0"/>
                  <a:t>What is a possible  alternative hypothesis?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44AAE-4DB9-2135-C3CE-F4DA5B8D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39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B826E91-5230-E08E-8762-24AFFCD0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34" y="2824492"/>
            <a:ext cx="181000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63D4-E5C1-237F-70D4-39C249A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a hypothesis test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15E19-9F5C-3750-2872-B21B32352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Step 3. The </a:t>
                </a:r>
                <a:r>
                  <a:rPr lang="en-US" b="1" dirty="0"/>
                  <a:t>test statistic </a:t>
                </a:r>
                <a:r>
                  <a:rPr lang="en-US" dirty="0"/>
                  <a:t>measures the discrepancy (distance) between the point estimate of the parameter and the hypothesized value of the parameter. </a:t>
                </a:r>
              </a:p>
              <a:p>
                <a:pPr lvl="1"/>
                <a:r>
                  <a:rPr lang="en-US" dirty="0"/>
                  <a:t>The discrepancy is typically measured in number of standard errors between the point estimate and the value of the parameter</a:t>
                </a:r>
              </a:p>
              <a:p>
                <a:pPr marL="457200" lvl="1" indent="0">
                  <a:buNone/>
                </a:pPr>
                <a:endParaRPr lang="en-US" u="sng" dirty="0"/>
              </a:p>
              <a:p>
                <a:pPr lvl="1"/>
                <a:r>
                  <a:rPr lang="en-US" u="sng" dirty="0"/>
                  <a:t>A test statistic is computed under the assumption that the null hypothesis is true.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test statistic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15E19-9F5C-3750-2872-B21B32352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2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158-4548-419F-563C-6F59746F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72FC-89F9-EAF4-F7F1-273FA8F8C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/>
                  <a:t> is a test statistic</a:t>
                </a:r>
              </a:p>
              <a:p>
                <a:endParaRPr lang="en-US" dirty="0"/>
              </a:p>
              <a:p>
                <a:r>
                  <a:rPr lang="en-US" dirty="0"/>
                  <a:t>What is the value of the test statistic for our example about the fair coin?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=20/30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72FC-89F9-EAF4-F7F1-273FA8F8C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1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0BEF-B25B-EABC-B112-D6BDDB3C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a hypothesis test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F4D0E-7F2D-80ED-C437-2B58E1D4E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Step 4. The </a:t>
                </a:r>
                <a:r>
                  <a:rPr lang="en-US" b="1" dirty="0"/>
                  <a:t>P-value</a:t>
                </a:r>
                <a:r>
                  <a:rPr lang="en-US" dirty="0"/>
                  <a:t>: We look for “evidence against the null” by computing a quantity called the p-value. We do this using probability in the following way</a:t>
                </a:r>
              </a:p>
              <a:p>
                <a:pPr lvl="1"/>
                <a:r>
                  <a:rPr lang="en-US" dirty="0"/>
                  <a:t>We assume that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true, since the burden of proof is on the alternative hypothesis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 consider the sorts of values we might get for the test statistic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by considering its sampling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If the test statistic we compute falls well out of the margin of error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true, we take this as evidence against the null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P-value</a:t>
                </a:r>
                <a:r>
                  <a:rPr lang="en-US" dirty="0"/>
                  <a:t> is the probability of observing a value of a value of the test statistic that is as extreme or more extreme than the observed value given that the null hypothesis is true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F4D0E-7F2D-80ED-C437-2B58E1D4E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421" r="-232" b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94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158-4548-419F-563C-6F59746F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72FC-89F9-EAF4-F7F1-273FA8F8C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892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/>
                  <a:t> is a test statistic</a:t>
                </a:r>
              </a:p>
              <a:p>
                <a:endParaRPr lang="en-US" dirty="0"/>
              </a:p>
              <a:p>
                <a:r>
                  <a:rPr lang="en-US" dirty="0"/>
                  <a:t>What is the value of the test statistic for our example about the fair coin?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=20/30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72FC-89F9-EAF4-F7F1-273FA8F8C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89211"/>
              </a:xfrm>
              <a:blipFill>
                <a:blip r:embed="rId2"/>
                <a:stretch>
                  <a:fillRect l="-1043" t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3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4CF8-FBDF-F584-7F5C-F0BBB962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24980"/>
            <a:ext cx="10515600" cy="1325563"/>
          </a:xfrm>
        </p:spPr>
        <p:txBody>
          <a:bodyPr/>
          <a:lstStyle/>
          <a:p>
            <a:r>
              <a:rPr lang="en-US" dirty="0"/>
              <a:t>Review: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F46E721-DB47-9CE1-D251-1950565EF0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586263"/>
                  </p:ext>
                </p:extLst>
              </p:nvPr>
            </p:nvGraphicFramePr>
            <p:xfrm>
              <a:off x="457199" y="1228869"/>
              <a:ext cx="10848110" cy="311099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22099">
                      <a:extLst>
                        <a:ext uri="{9D8B030D-6E8A-4147-A177-3AD203B41FA5}">
                          <a16:colId xmlns:a16="http://schemas.microsoft.com/office/drawing/2014/main" val="2064852324"/>
                        </a:ext>
                      </a:extLst>
                    </a:gridCol>
                    <a:gridCol w="1351119">
                      <a:extLst>
                        <a:ext uri="{9D8B030D-6E8A-4147-A177-3AD203B41FA5}">
                          <a16:colId xmlns:a16="http://schemas.microsoft.com/office/drawing/2014/main" val="430287845"/>
                        </a:ext>
                      </a:extLst>
                    </a:gridCol>
                    <a:gridCol w="2419927">
                      <a:extLst>
                        <a:ext uri="{9D8B030D-6E8A-4147-A177-3AD203B41FA5}">
                          <a16:colId xmlns:a16="http://schemas.microsoft.com/office/drawing/2014/main" val="2402792572"/>
                        </a:ext>
                      </a:extLst>
                    </a:gridCol>
                    <a:gridCol w="1450110">
                      <a:extLst>
                        <a:ext uri="{9D8B030D-6E8A-4147-A177-3AD203B41FA5}">
                          <a16:colId xmlns:a16="http://schemas.microsoft.com/office/drawing/2014/main" val="103147343"/>
                        </a:ext>
                      </a:extLst>
                    </a:gridCol>
                    <a:gridCol w="1895764">
                      <a:extLst>
                        <a:ext uri="{9D8B030D-6E8A-4147-A177-3AD203B41FA5}">
                          <a16:colId xmlns:a16="http://schemas.microsoft.com/office/drawing/2014/main" val="2772100696"/>
                        </a:ext>
                      </a:extLst>
                    </a:gridCol>
                    <a:gridCol w="2309091">
                      <a:extLst>
                        <a:ext uri="{9D8B030D-6E8A-4147-A177-3AD203B41FA5}">
                          <a16:colId xmlns:a16="http://schemas.microsoft.com/office/drawing/2014/main" val="42512509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Point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Standard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Standard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Confidence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713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Population Proportion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Proportion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(1−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)×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925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Population Mean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Mean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8828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Population Mean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Mean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7881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F46E721-DB47-9CE1-D251-1950565EF0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586263"/>
                  </p:ext>
                </p:extLst>
              </p:nvPr>
            </p:nvGraphicFramePr>
            <p:xfrm>
              <a:off x="457199" y="1228869"/>
              <a:ext cx="10848110" cy="311099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22099">
                      <a:extLst>
                        <a:ext uri="{9D8B030D-6E8A-4147-A177-3AD203B41FA5}">
                          <a16:colId xmlns:a16="http://schemas.microsoft.com/office/drawing/2014/main" val="2064852324"/>
                        </a:ext>
                      </a:extLst>
                    </a:gridCol>
                    <a:gridCol w="1351119">
                      <a:extLst>
                        <a:ext uri="{9D8B030D-6E8A-4147-A177-3AD203B41FA5}">
                          <a16:colId xmlns:a16="http://schemas.microsoft.com/office/drawing/2014/main" val="430287845"/>
                        </a:ext>
                      </a:extLst>
                    </a:gridCol>
                    <a:gridCol w="2419927">
                      <a:extLst>
                        <a:ext uri="{9D8B030D-6E8A-4147-A177-3AD203B41FA5}">
                          <a16:colId xmlns:a16="http://schemas.microsoft.com/office/drawing/2014/main" val="2402792572"/>
                        </a:ext>
                      </a:extLst>
                    </a:gridCol>
                    <a:gridCol w="1450110">
                      <a:extLst>
                        <a:ext uri="{9D8B030D-6E8A-4147-A177-3AD203B41FA5}">
                          <a16:colId xmlns:a16="http://schemas.microsoft.com/office/drawing/2014/main" val="103147343"/>
                        </a:ext>
                      </a:extLst>
                    </a:gridCol>
                    <a:gridCol w="1895764">
                      <a:extLst>
                        <a:ext uri="{9D8B030D-6E8A-4147-A177-3AD203B41FA5}">
                          <a16:colId xmlns:a16="http://schemas.microsoft.com/office/drawing/2014/main" val="2772100696"/>
                        </a:ext>
                      </a:extLst>
                    </a:gridCol>
                    <a:gridCol w="2309091">
                      <a:extLst>
                        <a:ext uri="{9D8B030D-6E8A-4147-A177-3AD203B41FA5}">
                          <a16:colId xmlns:a16="http://schemas.microsoft.com/office/drawing/2014/main" val="4251250953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Point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Standard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Standard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Confidence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713936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9" t="-72727" r="-666094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05" t="-72727" r="-599099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573" t="-72727" r="-234171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824" t="-72727" r="-291597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125" t="-72727" r="-123151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185" t="-72727" r="-1055" b="-1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925374"/>
                      </a:ext>
                    </a:extLst>
                  </a:tr>
                  <a:tr h="70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9" t="-245690" r="-666094" b="-1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05" t="-245690" r="-599099" b="-1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573" t="-245690" r="-234171" b="-1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824" t="-245690" r="-291597" b="-1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125" t="-245690" r="-123151" b="-1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185" t="-245690" r="-1055" b="-15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882888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9" t="-348696" r="-666094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05" t="-348696" r="-599099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573" t="-348696" r="-234171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824" t="-348696" r="-291597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125" t="-348696" r="-123151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7881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7FD09-9D34-B675-AB22-8661666E23CB}"/>
                  </a:ext>
                </a:extLst>
              </p:cNvPr>
              <p:cNvSpPr txBox="1"/>
              <p:nvPr/>
            </p:nvSpPr>
            <p:spPr>
              <a:xfrm>
                <a:off x="768927" y="4474254"/>
                <a:ext cx="1022465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Assumptions of estimators: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CI for a population proportion is only valid under large sample sizes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CI using the z-score for the population mean is valid only for very large sample sizes (greater than 100)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CI using the t-score for the population mean is valid for all sample sizes, but requires the population distribution of the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be normal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Simple random sampling with replacement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7FD09-9D34-B675-AB22-8661666E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7" y="4474254"/>
                <a:ext cx="10224654" cy="2246769"/>
              </a:xfrm>
              <a:prstGeom prst="rect">
                <a:avLst/>
              </a:prstGeom>
              <a:blipFill>
                <a:blip r:embed="rId3"/>
                <a:stretch>
                  <a:fillRect l="-596" t="-1626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6B15-FC62-2E76-3221-D77BA5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A58F-3585-6BDB-4C2A-49204255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Paying Higher Prices To Protect the Environment</a:t>
            </a:r>
            <a:r>
              <a:rPr lang="en-US" dirty="0"/>
              <a:t> – As part of a larger study about environmental sentiment in the U.S, the General Social Survey (GSS) surveyed 1,361 Americans to ask whether they would be willing to pay fuel higher prices ($7 or more dollars a gallon) to protect the environment. Of the adult Americans who responded, 637 reported that they were willing to do so. </a:t>
            </a:r>
          </a:p>
          <a:p>
            <a:r>
              <a:rPr lang="en-US" dirty="0"/>
              <a:t>Find and 95% confidence interval for the proportion of adult Americans willing to pay more at the pump for the environment</a:t>
            </a:r>
          </a:p>
          <a:p>
            <a:endParaRPr lang="en-US" b="1" dirty="0"/>
          </a:p>
          <a:p>
            <a:r>
              <a:rPr lang="en-US" dirty="0"/>
              <a:t>Suppose the researchers conduct a new study at the same confidence level. What sample size would be needed to estimate the proportion of Americans willing to pay more at the pump with a margin of error of 0.02%</a:t>
            </a:r>
          </a:p>
        </p:txBody>
      </p:sp>
    </p:spTree>
    <p:extLst>
      <p:ext uri="{BB962C8B-B14F-4D97-AF65-F5344CB8AC3E}">
        <p14:creationId xmlns:p14="http://schemas.microsoft.com/office/powerpoint/2010/main" val="77826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48E5-A550-EF6E-8031-88CB8A19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F9D-ED97-61AD-6C53-272CE08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many situations, we want to compare two population parameters</a:t>
            </a:r>
          </a:p>
          <a:p>
            <a:endParaRPr lang="en-US" dirty="0"/>
          </a:p>
          <a:p>
            <a:r>
              <a:rPr lang="en-US" dirty="0"/>
              <a:t>Do the statistical results in our data support certain statements of conclusions?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Ex.) An experiment to see if a certain medication can reduce risk of heart attack in elderly patients</a:t>
            </a:r>
          </a:p>
          <a:p>
            <a:pPr lvl="1"/>
            <a:r>
              <a:rPr lang="en-US" dirty="0"/>
              <a:t>Patients are randomized to either a placebo pill or the medication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We are interested inferring whether the proportion of elderly patients who suffered a heart attack is “</a:t>
            </a:r>
            <a:r>
              <a:rPr lang="en-US" b="1" dirty="0"/>
              <a:t>statistically</a:t>
            </a:r>
            <a:r>
              <a:rPr lang="en-US" dirty="0"/>
              <a:t>” higher in the population taking the placebo</a:t>
            </a:r>
          </a:p>
        </p:txBody>
      </p:sp>
    </p:spTree>
    <p:extLst>
      <p:ext uri="{BB962C8B-B14F-4D97-AF65-F5344CB8AC3E}">
        <p14:creationId xmlns:p14="http://schemas.microsoft.com/office/powerpoint/2010/main" val="75915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48E5-A550-EF6E-8031-88CB8A19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F9D-ED97-61AD-6C53-272CE08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Ex.) We may be interested in comparing the mean amount of campaign donations of between voters who register as Democrat vs those who register as Republicans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would sample individuals from both parties and compute their respective sample averages for charitable donations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there is strong evidence that amount of charitable donations between the two political affiliations differs, we say that the two groups </a:t>
            </a:r>
            <a:r>
              <a:rPr lang="en-US" b="1" dirty="0"/>
              <a:t>differ significantly with respect to the population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E6C5-E4ED-E17A-E3C8-CD9C92EC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0588-331C-D965-A0C3-E732BEE1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given statistical study, </a:t>
            </a:r>
            <a:r>
              <a:rPr lang="en-US" b="1" dirty="0"/>
              <a:t>statistical significance </a:t>
            </a:r>
            <a:r>
              <a:rPr lang="en-US" dirty="0"/>
              <a:t>means the result is one that is decidedly not due to “ordinary variation” in the data (i.e., not due to chance or not a coincidence). </a:t>
            </a:r>
          </a:p>
          <a:p>
            <a:endParaRPr lang="en-US" dirty="0"/>
          </a:p>
          <a:p>
            <a:r>
              <a:rPr lang="en-US" b="1" dirty="0"/>
              <a:t>Statistical tests </a:t>
            </a:r>
            <a:r>
              <a:rPr lang="en-US" dirty="0"/>
              <a:t>(aka significance tests (also called hypothesis tests) are how we decide whether an observed result is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351239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38A2-DB9D-41A0-3810-3BC1856C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44AAE-4DB9-2135-C3CE-F4DA5B8D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outcome of a coin flip has the following population distribution.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coin is flipped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The value of the population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implies something about the coin: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the coin is fair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≠0.5</m:t>
                    </m:r>
                  </m:oMath>
                </a14:m>
                <a:r>
                  <a:rPr lang="en-US" dirty="0"/>
                  <a:t> the coin is not fair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44AAE-4DB9-2135-C3CE-F4DA5B8D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B826E91-5230-E08E-8762-24AFFCD0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34" y="2316492"/>
            <a:ext cx="181000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7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DB7E-7B40-15F6-0DB2-AEE9A8A1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9467D-2BA1-C424-84BB-C96233766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do not know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 We flip the coin 30 times to produce a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/>
                  <a:t> observations. It comes up heads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times, 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=20/30≈0.67</m:t>
                    </m:r>
                  </m:oMath>
                </a14:m>
                <a:r>
                  <a:rPr lang="en-US" dirty="0"/>
                  <a:t>. What might we decide about p?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Conclude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result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is not statistically significant.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Conclude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≠0.5</m:t>
                    </m:r>
                  </m:oMath>
                </a14:m>
                <a:r>
                  <a:rPr lang="en-US" dirty="0"/>
                  <a:t>: The result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is statistically significant.</a:t>
                </a:r>
              </a:p>
              <a:p>
                <a:endParaRPr lang="en-US" dirty="0"/>
              </a:p>
              <a:p>
                <a:r>
                  <a:rPr lang="en-US" dirty="0"/>
                  <a:t>How do we decide? (more on this in a minute)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9467D-2BA1-C424-84BB-C96233766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29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AFCE9-5F00-8F4B-3332-23B607E7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731704"/>
            <a:ext cx="8820149" cy="4034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BE0C35-5F29-DF87-8200-8E5AFF6260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BE0C35-5F29-DF87-8200-8E5AFF6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3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63120-6B5A-8E71-EA49-4351E6162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651" y="1196975"/>
                <a:ext cx="5276850" cy="337222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What do we know about the sampling distribution of a proportion?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The mean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The standard deviation (</a:t>
                </a:r>
                <a:r>
                  <a:rPr lang="en-US" sz="2000" dirty="0" err="1"/>
                  <a:t>i.e</a:t>
                </a:r>
                <a:r>
                  <a:rPr lang="en-US" sz="2000" dirty="0"/>
                  <a:t> standard error)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It’s shape is approximately normal when the sample size is “large enough”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63120-6B5A-8E71-EA49-4351E6162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1" y="1196975"/>
                <a:ext cx="5276850" cy="3372227"/>
              </a:xfrm>
              <a:blipFill>
                <a:blip r:embed="rId4"/>
                <a:stretch>
                  <a:fillRect l="-1618" t="-2527" r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BCE80607-CC8D-BEF2-25E7-3D1057754A2E}"/>
              </a:ext>
            </a:extLst>
          </p:cNvPr>
          <p:cNvSpPr/>
          <p:nvPr/>
        </p:nvSpPr>
        <p:spPr>
          <a:xfrm rot="5400000">
            <a:off x="7415573" y="3411178"/>
            <a:ext cx="371475" cy="5172796"/>
          </a:xfrm>
          <a:prstGeom prst="rightBrace">
            <a:avLst>
              <a:gd name="adj1" fmla="val 1094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9ED25-467E-4EA9-67B3-D099DEF71A3C}"/>
              </a:ext>
            </a:extLst>
          </p:cNvPr>
          <p:cNvSpPr txBox="1"/>
          <p:nvPr/>
        </p:nvSpPr>
        <p:spPr>
          <a:xfrm>
            <a:off x="6721615" y="6183314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361388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1343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Lectures 20 - 21 Introduction to Significance Tests  </vt:lpstr>
      <vt:lpstr>Review: Estimation</vt:lpstr>
      <vt:lpstr>Warm Up</vt:lpstr>
      <vt:lpstr>Comparing populations</vt:lpstr>
      <vt:lpstr>Another example</vt:lpstr>
      <vt:lpstr>Statistical Significance</vt:lpstr>
      <vt:lpstr>Example:</vt:lpstr>
      <vt:lpstr>Example Continued</vt:lpstr>
      <vt:lpstr>The sampling distribution of p ̂</vt:lpstr>
      <vt:lpstr>Converting the sampling distribution of p ̂ to the standard normal</vt:lpstr>
      <vt:lpstr>Steps of a hypothesis test</vt:lpstr>
      <vt:lpstr>Example:</vt:lpstr>
      <vt:lpstr>Steps of a hypothesis test continued</vt:lpstr>
      <vt:lpstr>Example</vt:lpstr>
      <vt:lpstr>Steps of a hypothesis test continued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179</cp:revision>
  <dcterms:created xsi:type="dcterms:W3CDTF">2023-08-21T21:11:45Z</dcterms:created>
  <dcterms:modified xsi:type="dcterms:W3CDTF">2024-03-27T04:32:02Z</dcterms:modified>
</cp:coreProperties>
</file>