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95" r:id="rId5"/>
    <p:sldId id="284" r:id="rId6"/>
    <p:sldId id="283" r:id="rId7"/>
    <p:sldId id="285" r:id="rId8"/>
    <p:sldId id="258" r:id="rId9"/>
    <p:sldId id="294" r:id="rId10"/>
    <p:sldId id="296" r:id="rId11"/>
    <p:sldId id="291" r:id="rId12"/>
    <p:sldId id="292" r:id="rId13"/>
    <p:sldId id="293" r:id="rId14"/>
    <p:sldId id="262" r:id="rId15"/>
    <p:sldId id="263" r:id="rId16"/>
    <p:sldId id="264" r:id="rId17"/>
    <p:sldId id="260"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3/26/2024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3/26/2024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3/26/2024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3/26/2024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3/26/2024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3/26/2024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3/26/2024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3/26/2024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3/26/2024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3/26/2024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3/26/2024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3/26/2024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fontScale="90000"/>
          </a:bodyPr>
          <a:lstStyle/>
          <a:p>
            <a:r>
              <a:rPr lang="en-US" dirty="0"/>
              <a:t>Lecture 22</a:t>
            </a:r>
            <a:br>
              <a:rPr lang="en-US" dirty="0"/>
            </a:br>
            <a:r>
              <a:rPr lang="en-US" dirty="0"/>
              <a:t>Confidence Level, Critical Value, and Making Decisions</a:t>
            </a:r>
            <a:br>
              <a:rPr lang="en-US" dirty="0"/>
            </a:br>
            <a:br>
              <a:rPr lang="en-US" dirty="0"/>
            </a:b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04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EBFF-8992-E4C2-F79A-3C402C6D61D7}"/>
              </a:ext>
            </a:extLst>
          </p:cNvPr>
          <p:cNvSpPr>
            <a:spLocks noGrp="1"/>
          </p:cNvSpPr>
          <p:nvPr>
            <p:ph type="title"/>
          </p:nvPr>
        </p:nvSpPr>
        <p:spPr/>
        <p:txBody>
          <a:bodyPr/>
          <a:lstStyle/>
          <a:p>
            <a:r>
              <a:rPr lang="en-US" dirty="0"/>
              <a:t>Interpreting Results Of A Significance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32902B-E54E-7F3E-E088-1BC7E3377D14}"/>
                  </a:ext>
                </a:extLst>
              </p:cNvPr>
              <p:cNvSpPr>
                <a:spLocks noGrp="1"/>
              </p:cNvSpPr>
              <p:nvPr>
                <p:ph idx="1"/>
              </p:nvPr>
            </p:nvSpPr>
            <p:spPr/>
            <p:txBody>
              <a:bodyPr>
                <a:normAutofit fontScale="85000" lnSpcReduction="20000"/>
              </a:bodyPr>
              <a:lstStyle/>
              <a:p>
                <a:r>
                  <a:rPr lang="en-US" dirty="0"/>
                  <a:t>If the P-value we obtain from a test is less than the test threshold </a:t>
                </a:r>
                <a14:m>
                  <m:oMath xmlns:m="http://schemas.openxmlformats.org/officeDocument/2006/math">
                    <m:r>
                      <a:rPr lang="en-US" b="0" i="1" smtClean="0">
                        <a:latin typeface="Cambria Math" panose="02040503050406030204" pitchFamily="18" charset="0"/>
                      </a:rPr>
                      <m:t>𝛼</m:t>
                    </m:r>
                  </m:oMath>
                </a14:m>
                <a:r>
                  <a:rPr lang="en-US" dirty="0"/>
                  <a:t> we will “reject the null hypothesis” in favor of the alternative</a:t>
                </a:r>
              </a:p>
              <a:p>
                <a:endParaRPr lang="en-US" dirty="0"/>
              </a:p>
              <a:p>
                <a:r>
                  <a:rPr lang="en-US" dirty="0"/>
                  <a:t>A small P-value implies that the observed data would be unusual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were true. </a:t>
                </a:r>
              </a:p>
              <a:p>
                <a:pPr lvl="1"/>
                <a:r>
                  <a:rPr lang="en-US" dirty="0"/>
                  <a:t>If the P-value is not small, then the null hypothesis is plausible.</a:t>
                </a:r>
              </a:p>
              <a:p>
                <a:pPr lvl="1"/>
                <a:endParaRPr lang="en-US" dirty="0"/>
              </a:p>
              <a:p>
                <a:r>
                  <a:rPr lang="en-US" dirty="0"/>
                  <a:t>In the case of a large P-value, the conclusion of a test is reported as “Do not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or “failure to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a:t>
                </a:r>
              </a:p>
              <a:p>
                <a:pPr lvl="1"/>
                <a:r>
                  <a:rPr lang="en-US" dirty="0"/>
                  <a:t>“Do not reject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t>
                </a:r>
                <a:r>
                  <a:rPr lang="en-US" b="1" u="sng" dirty="0"/>
                  <a:t>is NOT the same</a:t>
                </a:r>
                <a:r>
                  <a:rPr lang="en-US" b="1" dirty="0"/>
                  <a:t> </a:t>
                </a:r>
                <a:r>
                  <a:rPr lang="en-US" dirty="0"/>
                  <a:t>as saying “accept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t>
                </a:r>
              </a:p>
              <a:p>
                <a:pPr lvl="1"/>
                <a:r>
                  <a:rPr lang="en-US" dirty="0"/>
                  <a:t>There are many plausible values besides the value stated in the null hypothesis</a:t>
                </a:r>
              </a:p>
              <a:p>
                <a:pPr lvl="1"/>
                <a:endParaRPr lang="en-US" dirty="0"/>
              </a:p>
              <a:p>
                <a:r>
                  <a:rPr lang="en-US" dirty="0"/>
                  <a:t>Alternatively, saying “Accept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oMath>
                </a14:m>
                <a:r>
                  <a:rPr lang="en-US" dirty="0"/>
                  <a:t>” is appropriate (when there is supporting evidence) because the alternative hypothesis specifies a range of possible alternative values of the parameter </a:t>
                </a:r>
              </a:p>
            </p:txBody>
          </p:sp>
        </mc:Choice>
        <mc:Fallback xmlns="">
          <p:sp>
            <p:nvSpPr>
              <p:cNvPr id="3" name="Content Placeholder 2">
                <a:extLst>
                  <a:ext uri="{FF2B5EF4-FFF2-40B4-BE49-F238E27FC236}">
                    <a16:creationId xmlns:a16="http://schemas.microsoft.com/office/drawing/2014/main" id="{F732902B-E54E-7F3E-E088-1BC7E3377D14}"/>
                  </a:ext>
                </a:extLst>
              </p:cNvPr>
              <p:cNvSpPr>
                <a:spLocks noGrp="1" noRot="1" noChangeAspect="1" noMove="1" noResize="1" noEditPoints="1" noAdjustHandles="1" noChangeArrowheads="1" noChangeShapeType="1" noTextEdit="1"/>
              </p:cNvSpPr>
              <p:nvPr>
                <p:ph idx="1"/>
              </p:nvPr>
            </p:nvSpPr>
            <p:spPr>
              <a:blipFill>
                <a:blip r:embed="rId2"/>
                <a:stretch>
                  <a:fillRect l="-812" t="-3221" r="-348" b="-2101"/>
                </a:stretch>
              </a:blipFill>
            </p:spPr>
            <p:txBody>
              <a:bodyPr/>
              <a:lstStyle/>
              <a:p>
                <a:r>
                  <a:rPr lang="en-US">
                    <a:noFill/>
                  </a:rPr>
                  <a:t> </a:t>
                </a:r>
              </a:p>
            </p:txBody>
          </p:sp>
        </mc:Fallback>
      </mc:AlternateContent>
    </p:spTree>
    <p:extLst>
      <p:ext uri="{BB962C8B-B14F-4D97-AF65-F5344CB8AC3E}">
        <p14:creationId xmlns:p14="http://schemas.microsoft.com/office/powerpoint/2010/main" val="31960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4511-1A54-A94A-24FF-389AA5E579C3}"/>
              </a:ext>
            </a:extLst>
          </p:cNvPr>
          <p:cNvSpPr>
            <a:spLocks noGrp="1"/>
          </p:cNvSpPr>
          <p:nvPr>
            <p:ph type="title"/>
          </p:nvPr>
        </p:nvSpPr>
        <p:spPr/>
        <p:txBody>
          <a:bodyPr/>
          <a:lstStyle/>
          <a:p>
            <a:r>
              <a:rPr lang="en-US" dirty="0"/>
              <a:t>Deciding between One-Sided and Two-Sided Tests</a:t>
            </a:r>
          </a:p>
        </p:txBody>
      </p:sp>
      <p:sp>
        <p:nvSpPr>
          <p:cNvPr id="3" name="Content Placeholder 2">
            <a:extLst>
              <a:ext uri="{FF2B5EF4-FFF2-40B4-BE49-F238E27FC236}">
                <a16:creationId xmlns:a16="http://schemas.microsoft.com/office/drawing/2014/main" id="{40D72DC2-CC09-94D5-BFB9-5790907B05F3}"/>
              </a:ext>
            </a:extLst>
          </p:cNvPr>
          <p:cNvSpPr>
            <a:spLocks noGrp="1"/>
          </p:cNvSpPr>
          <p:nvPr>
            <p:ph idx="1"/>
          </p:nvPr>
        </p:nvSpPr>
        <p:spPr/>
        <p:txBody>
          <a:bodyPr>
            <a:normAutofit lnSpcReduction="10000"/>
          </a:bodyPr>
          <a:lstStyle/>
          <a:p>
            <a:r>
              <a:rPr lang="en-US" dirty="0"/>
              <a:t>A one-sided test implies we have some information about the direction of the effect (</a:t>
            </a:r>
            <a:r>
              <a:rPr lang="en-US" dirty="0" err="1"/>
              <a:t>i.e</a:t>
            </a:r>
            <a:r>
              <a:rPr lang="en-US" dirty="0"/>
              <a:t> the effect is lesser or greater)</a:t>
            </a:r>
          </a:p>
          <a:p>
            <a:pPr lvl="1"/>
            <a:r>
              <a:rPr lang="en-US" dirty="0"/>
              <a:t>A two-sided test allows the effect to be in either direction. </a:t>
            </a:r>
          </a:p>
          <a:p>
            <a:pPr lvl="1"/>
            <a:endParaRPr lang="en-US" dirty="0"/>
          </a:p>
          <a:p>
            <a:pPr marL="0" indent="0">
              <a:buNone/>
            </a:pPr>
            <a:r>
              <a:rPr lang="en-US" b="1" dirty="0"/>
              <a:t>Things to consider:</a:t>
            </a:r>
          </a:p>
          <a:p>
            <a:pPr marL="514350" indent="-514350">
              <a:buFont typeface="+mj-lt"/>
              <a:buAutoNum type="arabicPeriod"/>
            </a:pPr>
            <a:r>
              <a:rPr lang="en-US" dirty="0"/>
              <a:t>The context of the question (“more than”, “less than”, “different”)</a:t>
            </a:r>
          </a:p>
          <a:p>
            <a:pPr marL="514350" indent="-514350">
              <a:buFont typeface="+mj-lt"/>
              <a:buAutoNum type="arabicPeriod"/>
            </a:pPr>
            <a:r>
              <a:rPr lang="en-US" dirty="0"/>
              <a:t>Most research articles use two-sided tests – this represents an objective approach to conducting research</a:t>
            </a:r>
          </a:p>
          <a:p>
            <a:pPr marL="514350" indent="-514350">
              <a:buFont typeface="+mj-lt"/>
              <a:buAutoNum type="arabicPeriod"/>
            </a:pPr>
            <a:r>
              <a:rPr lang="en-US" dirty="0"/>
              <a:t>Two-sided tests are essentially confidence intervals which are also two-sided</a:t>
            </a:r>
          </a:p>
        </p:txBody>
      </p:sp>
    </p:spTree>
    <p:extLst>
      <p:ext uri="{BB962C8B-B14F-4D97-AF65-F5344CB8AC3E}">
        <p14:creationId xmlns:p14="http://schemas.microsoft.com/office/powerpoint/2010/main" val="155592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AF2C-5DD5-09D0-4311-D7EFF13C0129}"/>
              </a:ext>
            </a:extLst>
          </p:cNvPr>
          <p:cNvSpPr>
            <a:spLocks noGrp="1"/>
          </p:cNvSpPr>
          <p:nvPr>
            <p:ph type="title"/>
          </p:nvPr>
        </p:nvSpPr>
        <p:spPr/>
        <p:txBody>
          <a:bodyPr/>
          <a:lstStyle/>
          <a:p>
            <a:r>
              <a:rPr lang="en-US" dirty="0"/>
              <a:t>Technical Points of Significance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5E088E-0F76-CF8E-AA64-B7EE73F1C234}"/>
                  </a:ext>
                </a:extLst>
              </p:cNvPr>
              <p:cNvSpPr>
                <a:spLocks noGrp="1"/>
              </p:cNvSpPr>
              <p:nvPr>
                <p:ph idx="1"/>
              </p:nvPr>
            </p:nvSpPr>
            <p:spPr/>
            <p:txBody>
              <a:bodyPr>
                <a:normAutofit/>
              </a:bodyPr>
              <a:lstStyle/>
              <a:p>
                <a:r>
                  <a:rPr lang="en-US" dirty="0"/>
                  <a:t>The null hypothesis usually has an equal sign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0" smtClean="0">
                        <a:latin typeface="Cambria Math" panose="02040503050406030204" pitchFamily="18" charset="0"/>
                      </a:rPr>
                      <m:t>0.5</m:t>
                    </m:r>
                  </m:oMath>
                </a14:m>
                <a:r>
                  <a:rPr lang="en-US" dirty="0"/>
                  <a:t>). The alternative hypothesis does not.</a:t>
                </a:r>
              </a:p>
              <a:p>
                <a:endParaRPr lang="en-US" dirty="0"/>
              </a:p>
              <a:p>
                <a:r>
                  <a:rPr lang="en-US" dirty="0"/>
                  <a:t>You should never pick the alternative hypothesis based on looking at the data, this is a form of bias</a:t>
                </a:r>
              </a:p>
              <a:p>
                <a:endParaRPr lang="en-US" dirty="0"/>
              </a:p>
              <a:p>
                <a:r>
                  <a:rPr lang="en-US" dirty="0"/>
                  <a:t>The hypotheses </a:t>
                </a:r>
                <a:r>
                  <a:rPr lang="en-US" b="1" dirty="0"/>
                  <a:t>always </a:t>
                </a:r>
                <a:r>
                  <a:rPr lang="en-US" dirty="0"/>
                  <a:t>refer to population parameters, not sample statistics:</a:t>
                </a:r>
              </a:p>
              <a:p>
                <a:pPr marL="457200" lvl="1" indent="0">
                  <a:buNone/>
                </a:pPr>
                <a:r>
                  <a:rPr lang="en-US" dirty="0"/>
                  <a:t>Never state the null hypothesis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=0.5</m:t>
                    </m:r>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455E088E-0F76-CF8E-AA64-B7EE73F1C23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3105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36E37F-9420-448A-545D-178AB5552648}"/>
              </a:ext>
            </a:extLst>
          </p:cNvPr>
          <p:cNvPicPr>
            <a:picLocks noChangeAspect="1"/>
          </p:cNvPicPr>
          <p:nvPr/>
        </p:nvPicPr>
        <p:blipFill>
          <a:blip r:embed="rId2"/>
          <a:stretch>
            <a:fillRect/>
          </a:stretch>
        </p:blipFill>
        <p:spPr>
          <a:xfrm>
            <a:off x="900112" y="671512"/>
            <a:ext cx="10391775" cy="551497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FE5FB3D-A60C-20F7-1A98-4C72D4CCF7DA}"/>
                  </a:ext>
                </a:extLst>
              </p:cNvPr>
              <p:cNvSpPr txBox="1"/>
              <p:nvPr/>
            </p:nvSpPr>
            <p:spPr>
              <a:xfrm>
                <a:off x="5327615" y="3177309"/>
                <a:ext cx="1536767" cy="646331"/>
              </a:xfrm>
              <a:prstGeom prst="rect">
                <a:avLst/>
              </a:prstGeom>
              <a:noFill/>
            </p:spPr>
            <p:txBody>
              <a:bodyPr wrap="none" rtlCol="0">
                <a:spAutoFit/>
              </a:bodyPr>
              <a:lstStyle/>
              <a:p>
                <a:r>
                  <a:rPr lang="en-US" dirty="0"/>
                  <a:t>Do Not Reject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p>
            </p:txBody>
          </p:sp>
        </mc:Choice>
        <mc:Fallback xmlns="">
          <p:sp>
            <p:nvSpPr>
              <p:cNvPr id="4" name="TextBox 3">
                <a:extLst>
                  <a:ext uri="{FF2B5EF4-FFF2-40B4-BE49-F238E27FC236}">
                    <a16:creationId xmlns:a16="http://schemas.microsoft.com/office/drawing/2014/main" id="{DFE5FB3D-A60C-20F7-1A98-4C72D4CCF7DA}"/>
                  </a:ext>
                </a:extLst>
              </p:cNvPr>
              <p:cNvSpPr txBox="1">
                <a:spLocks noRot="1" noChangeAspect="1" noMove="1" noResize="1" noEditPoints="1" noAdjustHandles="1" noChangeArrowheads="1" noChangeShapeType="1" noTextEdit="1"/>
              </p:cNvSpPr>
              <p:nvPr/>
            </p:nvSpPr>
            <p:spPr>
              <a:xfrm>
                <a:off x="5327615" y="3177309"/>
                <a:ext cx="1536767" cy="646331"/>
              </a:xfrm>
              <a:prstGeom prst="rect">
                <a:avLst/>
              </a:prstGeom>
              <a:blipFill>
                <a:blip r:embed="rId3"/>
                <a:stretch>
                  <a:fillRect l="-3571" t="-4717" r="-238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7C5C16A3-1D1B-844E-34C2-ECB445C94165}"/>
              </a:ext>
            </a:extLst>
          </p:cNvPr>
          <p:cNvCxnSpPr/>
          <p:nvPr/>
        </p:nvCxnSpPr>
        <p:spPr>
          <a:xfrm>
            <a:off x="8155709" y="4959927"/>
            <a:ext cx="0" cy="5541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98FDDC-DEA9-8C18-53E4-79A930425F6A}"/>
                  </a:ext>
                </a:extLst>
              </p:cNvPr>
              <p:cNvSpPr txBox="1"/>
              <p:nvPr/>
            </p:nvSpPr>
            <p:spPr>
              <a:xfrm>
                <a:off x="7902306" y="5514109"/>
                <a:ext cx="506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𝜶</m:t>
                          </m:r>
                        </m:sub>
                      </m:sSub>
                    </m:oMath>
                  </m:oMathPara>
                </a14:m>
                <a:endParaRPr lang="en-US" b="1" dirty="0"/>
              </a:p>
            </p:txBody>
          </p:sp>
        </mc:Choice>
        <mc:Fallback xmlns="">
          <p:sp>
            <p:nvSpPr>
              <p:cNvPr id="7" name="TextBox 6">
                <a:extLst>
                  <a:ext uri="{FF2B5EF4-FFF2-40B4-BE49-F238E27FC236}">
                    <a16:creationId xmlns:a16="http://schemas.microsoft.com/office/drawing/2014/main" id="{F198FDDC-DEA9-8C18-53E4-79A930425F6A}"/>
                  </a:ext>
                </a:extLst>
              </p:cNvPr>
              <p:cNvSpPr txBox="1">
                <a:spLocks noRot="1" noChangeAspect="1" noMove="1" noResize="1" noEditPoints="1" noAdjustHandles="1" noChangeArrowheads="1" noChangeShapeType="1" noTextEdit="1"/>
              </p:cNvSpPr>
              <p:nvPr/>
            </p:nvSpPr>
            <p:spPr>
              <a:xfrm>
                <a:off x="7902306" y="5514109"/>
                <a:ext cx="506805" cy="369332"/>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71BDEB3D-46FC-FD93-CB51-4FFFAB2F2114}"/>
              </a:ext>
            </a:extLst>
          </p:cNvPr>
          <p:cNvCxnSpPr/>
          <p:nvPr/>
        </p:nvCxnSpPr>
        <p:spPr>
          <a:xfrm flipH="1">
            <a:off x="8797636" y="3980549"/>
            <a:ext cx="508000" cy="849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FD018FD-F221-90FC-C764-AB45D3609FAE}"/>
                  </a:ext>
                </a:extLst>
              </p:cNvPr>
              <p:cNvSpPr txBox="1"/>
              <p:nvPr/>
            </p:nvSpPr>
            <p:spPr>
              <a:xfrm>
                <a:off x="8189605" y="1101642"/>
                <a:ext cx="17240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e>
                      </m:d>
                    </m:oMath>
                  </m:oMathPara>
                </a14:m>
                <a:endParaRPr lang="en-US" dirty="0"/>
              </a:p>
            </p:txBody>
          </p:sp>
        </mc:Choice>
        <mc:Fallback xmlns="">
          <p:sp>
            <p:nvSpPr>
              <p:cNvPr id="11" name="TextBox 10">
                <a:extLst>
                  <a:ext uri="{FF2B5EF4-FFF2-40B4-BE49-F238E27FC236}">
                    <a16:creationId xmlns:a16="http://schemas.microsoft.com/office/drawing/2014/main" id="{EFD018FD-F221-90FC-C764-AB45D3609FAE}"/>
                  </a:ext>
                </a:extLst>
              </p:cNvPr>
              <p:cNvSpPr txBox="1">
                <a:spLocks noRot="1" noChangeAspect="1" noMove="1" noResize="1" noEditPoints="1" noAdjustHandles="1" noChangeArrowheads="1" noChangeShapeType="1" noTextEdit="1"/>
              </p:cNvSpPr>
              <p:nvPr/>
            </p:nvSpPr>
            <p:spPr>
              <a:xfrm>
                <a:off x="8189605" y="1101642"/>
                <a:ext cx="172406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4B43242-8DD5-C321-0EF6-2E785B99C9F2}"/>
                  </a:ext>
                </a:extLst>
              </p:cNvPr>
              <p:cNvSpPr txBox="1"/>
              <p:nvPr/>
            </p:nvSpPr>
            <p:spPr>
              <a:xfrm>
                <a:off x="7705049" y="1590717"/>
                <a:ext cx="2693173" cy="369332"/>
              </a:xfrm>
              <a:prstGeom prst="rect">
                <a:avLst/>
              </a:prstGeom>
              <a:noFill/>
            </p:spPr>
            <p:txBody>
              <a:bodyPr wrap="none" rtlCol="0">
                <a:spAutoFit/>
              </a:bodyPr>
              <a:lstStyle/>
              <a:p>
                <a:r>
                  <a:rPr lang="en-US" dirty="0"/>
                  <a:t>Rejection Region =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13" name="TextBox 12">
                <a:extLst>
                  <a:ext uri="{FF2B5EF4-FFF2-40B4-BE49-F238E27FC236}">
                    <a16:creationId xmlns:a16="http://schemas.microsoft.com/office/drawing/2014/main" id="{74B43242-8DD5-C321-0EF6-2E785B99C9F2}"/>
                  </a:ext>
                </a:extLst>
              </p:cNvPr>
              <p:cNvSpPr txBox="1">
                <a:spLocks noRot="1" noChangeAspect="1" noMove="1" noResize="1" noEditPoints="1" noAdjustHandles="1" noChangeArrowheads="1" noChangeShapeType="1" noTextEdit="1"/>
              </p:cNvSpPr>
              <p:nvPr/>
            </p:nvSpPr>
            <p:spPr>
              <a:xfrm>
                <a:off x="7705049" y="1590717"/>
                <a:ext cx="2693173" cy="369332"/>
              </a:xfrm>
              <a:prstGeom prst="rect">
                <a:avLst/>
              </a:prstGeom>
              <a:blipFill>
                <a:blip r:embed="rId6"/>
                <a:stretch>
                  <a:fillRect l="-2036"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1F20151-773A-631B-8C66-C341BF23075F}"/>
                  </a:ext>
                </a:extLst>
              </p:cNvPr>
              <p:cNvSpPr txBox="1"/>
              <p:nvPr/>
            </p:nvSpPr>
            <p:spPr>
              <a:xfrm>
                <a:off x="7705049" y="2452560"/>
                <a:ext cx="3525218" cy="923330"/>
              </a:xfrm>
              <a:prstGeom prst="rect">
                <a:avLst/>
              </a:prstGeom>
              <a:noFill/>
            </p:spPr>
            <p:txBody>
              <a:bodyPr wrap="square" rtlCol="0">
                <a:spAutoFit/>
              </a:bodyPr>
              <a:lstStyle/>
              <a:p>
                <a:r>
                  <a:rPr lang="en-US" b="1" dirty="0"/>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if:   </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oMath>
                </a14:m>
                <a:r>
                  <a:rPr lang="en-US" dirty="0"/>
                  <a:t>  </a:t>
                </a:r>
              </a:p>
              <a:p>
                <a:r>
                  <a:rPr lang="en-US" dirty="0"/>
                  <a:t> 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dirty="0"/>
              </a:p>
            </p:txBody>
          </p:sp>
        </mc:Choice>
        <mc:Fallback xmlns="">
          <p:sp>
            <p:nvSpPr>
              <p:cNvPr id="14" name="TextBox 13">
                <a:extLst>
                  <a:ext uri="{FF2B5EF4-FFF2-40B4-BE49-F238E27FC236}">
                    <a16:creationId xmlns:a16="http://schemas.microsoft.com/office/drawing/2014/main" id="{F1F20151-773A-631B-8C66-C341BF23075F}"/>
                  </a:ext>
                </a:extLst>
              </p:cNvPr>
              <p:cNvSpPr txBox="1">
                <a:spLocks noRot="1" noChangeAspect="1" noMove="1" noResize="1" noEditPoints="1" noAdjustHandles="1" noChangeArrowheads="1" noChangeShapeType="1" noTextEdit="1"/>
              </p:cNvSpPr>
              <p:nvPr/>
            </p:nvSpPr>
            <p:spPr>
              <a:xfrm>
                <a:off x="7705049" y="2452560"/>
                <a:ext cx="3525218" cy="923330"/>
              </a:xfrm>
              <a:prstGeom prst="rect">
                <a:avLst/>
              </a:prstGeom>
              <a:blipFill>
                <a:blip r:embed="rId7"/>
                <a:stretch>
                  <a:fillRect l="-1557"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88400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980DC4-B303-BB9D-281E-1794EFB4FE8E}"/>
              </a:ext>
            </a:extLst>
          </p:cNvPr>
          <p:cNvPicPr>
            <a:picLocks noChangeAspect="1"/>
          </p:cNvPicPr>
          <p:nvPr/>
        </p:nvPicPr>
        <p:blipFill>
          <a:blip r:embed="rId2"/>
          <a:stretch>
            <a:fillRect/>
          </a:stretch>
        </p:blipFill>
        <p:spPr>
          <a:xfrm>
            <a:off x="895350" y="647700"/>
            <a:ext cx="10401300" cy="55626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B66CB5B-8BC5-1D74-BFD8-58C25619C551}"/>
                  </a:ext>
                </a:extLst>
              </p:cNvPr>
              <p:cNvSpPr txBox="1"/>
              <p:nvPr/>
            </p:nvSpPr>
            <p:spPr>
              <a:xfrm>
                <a:off x="5327615" y="3177309"/>
                <a:ext cx="1536767" cy="646331"/>
              </a:xfrm>
              <a:prstGeom prst="rect">
                <a:avLst/>
              </a:prstGeom>
              <a:noFill/>
            </p:spPr>
            <p:txBody>
              <a:bodyPr wrap="none" rtlCol="0">
                <a:spAutoFit/>
              </a:bodyPr>
              <a:lstStyle/>
              <a:p>
                <a:r>
                  <a:rPr lang="en-US" dirty="0"/>
                  <a:t>Do Not Reject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p>
            </p:txBody>
          </p:sp>
        </mc:Choice>
        <mc:Fallback xmlns="">
          <p:sp>
            <p:nvSpPr>
              <p:cNvPr id="4" name="TextBox 3">
                <a:extLst>
                  <a:ext uri="{FF2B5EF4-FFF2-40B4-BE49-F238E27FC236}">
                    <a16:creationId xmlns:a16="http://schemas.microsoft.com/office/drawing/2014/main" id="{BB66CB5B-8BC5-1D74-BFD8-58C25619C551}"/>
                  </a:ext>
                </a:extLst>
              </p:cNvPr>
              <p:cNvSpPr txBox="1">
                <a:spLocks noRot="1" noChangeAspect="1" noMove="1" noResize="1" noEditPoints="1" noAdjustHandles="1" noChangeArrowheads="1" noChangeShapeType="1" noTextEdit="1"/>
              </p:cNvSpPr>
              <p:nvPr/>
            </p:nvSpPr>
            <p:spPr>
              <a:xfrm>
                <a:off x="5327615" y="3177309"/>
                <a:ext cx="1536767" cy="646331"/>
              </a:xfrm>
              <a:prstGeom prst="rect">
                <a:avLst/>
              </a:prstGeom>
              <a:blipFill>
                <a:blip r:embed="rId3"/>
                <a:stretch>
                  <a:fillRect l="-3571" t="-4717" r="-238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C9499A6D-EDC0-4FC4-112C-1A064CB63173}"/>
              </a:ext>
            </a:extLst>
          </p:cNvPr>
          <p:cNvCxnSpPr/>
          <p:nvPr/>
        </p:nvCxnSpPr>
        <p:spPr>
          <a:xfrm>
            <a:off x="3953164" y="4904509"/>
            <a:ext cx="0" cy="5541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0323A72-0A88-6F1C-1AD7-55CC24B1AAB3}"/>
                  </a:ext>
                </a:extLst>
              </p:cNvPr>
              <p:cNvSpPr txBox="1"/>
              <p:nvPr/>
            </p:nvSpPr>
            <p:spPr>
              <a:xfrm>
                <a:off x="3699761" y="5458691"/>
                <a:ext cx="506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𝜶</m:t>
                          </m:r>
                        </m:sub>
                      </m:sSub>
                    </m:oMath>
                  </m:oMathPara>
                </a14:m>
                <a:endParaRPr lang="en-US" b="1" dirty="0"/>
              </a:p>
            </p:txBody>
          </p:sp>
        </mc:Choice>
        <mc:Fallback xmlns="">
          <p:sp>
            <p:nvSpPr>
              <p:cNvPr id="6" name="TextBox 5">
                <a:extLst>
                  <a:ext uri="{FF2B5EF4-FFF2-40B4-BE49-F238E27FC236}">
                    <a16:creationId xmlns:a16="http://schemas.microsoft.com/office/drawing/2014/main" id="{B0323A72-0A88-6F1C-1AD7-55CC24B1AAB3}"/>
                  </a:ext>
                </a:extLst>
              </p:cNvPr>
              <p:cNvSpPr txBox="1">
                <a:spLocks noRot="1" noChangeAspect="1" noMove="1" noResize="1" noEditPoints="1" noAdjustHandles="1" noChangeArrowheads="1" noChangeShapeType="1" noTextEdit="1"/>
              </p:cNvSpPr>
              <p:nvPr/>
            </p:nvSpPr>
            <p:spPr>
              <a:xfrm>
                <a:off x="3699761" y="5458691"/>
                <a:ext cx="506805" cy="369332"/>
              </a:xfrm>
              <a:prstGeom prst="rect">
                <a:avLst/>
              </a:prstGeom>
              <a:blipFill>
                <a:blip r:embed="rId4"/>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BFC4A67A-E5AD-6DE6-3DFD-9698C91A6A91}"/>
              </a:ext>
            </a:extLst>
          </p:cNvPr>
          <p:cNvCxnSpPr>
            <a:cxnSpLocks/>
          </p:cNvCxnSpPr>
          <p:nvPr/>
        </p:nvCxnSpPr>
        <p:spPr>
          <a:xfrm>
            <a:off x="2905308" y="3844735"/>
            <a:ext cx="341530" cy="10597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DD79E92-D15B-1869-A84F-26F9755BEE3D}"/>
                  </a:ext>
                </a:extLst>
              </p:cNvPr>
              <p:cNvSpPr txBox="1"/>
              <p:nvPr/>
            </p:nvSpPr>
            <p:spPr>
              <a:xfrm>
                <a:off x="1786087" y="1338016"/>
                <a:ext cx="17232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e>
                      </m:d>
                    </m:oMath>
                  </m:oMathPara>
                </a14:m>
                <a:endParaRPr lang="en-US" dirty="0"/>
              </a:p>
            </p:txBody>
          </p:sp>
        </mc:Choice>
        <mc:Fallback xmlns="">
          <p:sp>
            <p:nvSpPr>
              <p:cNvPr id="10" name="TextBox 9">
                <a:extLst>
                  <a:ext uri="{FF2B5EF4-FFF2-40B4-BE49-F238E27FC236}">
                    <a16:creationId xmlns:a16="http://schemas.microsoft.com/office/drawing/2014/main" id="{EDD79E92-D15B-1869-A84F-26F9755BEE3D}"/>
                  </a:ext>
                </a:extLst>
              </p:cNvPr>
              <p:cNvSpPr txBox="1">
                <a:spLocks noRot="1" noChangeAspect="1" noMove="1" noResize="1" noEditPoints="1" noAdjustHandles="1" noChangeArrowheads="1" noChangeShapeType="1" noTextEdit="1"/>
              </p:cNvSpPr>
              <p:nvPr/>
            </p:nvSpPr>
            <p:spPr>
              <a:xfrm>
                <a:off x="1786087" y="1338016"/>
                <a:ext cx="172329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40F64C-B1A7-D089-9452-6EC72EAD122F}"/>
                  </a:ext>
                </a:extLst>
              </p:cNvPr>
              <p:cNvSpPr txBox="1"/>
              <p:nvPr/>
            </p:nvSpPr>
            <p:spPr>
              <a:xfrm>
                <a:off x="1142699" y="2577144"/>
                <a:ext cx="3525218" cy="923330"/>
              </a:xfrm>
              <a:prstGeom prst="rect">
                <a:avLst/>
              </a:prstGeom>
              <a:noFill/>
            </p:spPr>
            <p:txBody>
              <a:bodyPr wrap="square" rtlCol="0">
                <a:spAutoFit/>
              </a:bodyPr>
              <a:lstStyle/>
              <a:p>
                <a:r>
                  <a:rPr lang="en-US" b="1" dirty="0"/>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if:   </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oMath>
                </a14:m>
                <a:endParaRPr lang="en-US" dirty="0"/>
              </a:p>
              <a:p>
                <a:r>
                  <a:rPr lang="en-US" dirty="0"/>
                  <a:t> 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dirty="0"/>
              </a:p>
            </p:txBody>
          </p:sp>
        </mc:Choice>
        <mc:Fallback xmlns="">
          <p:sp>
            <p:nvSpPr>
              <p:cNvPr id="11" name="TextBox 10">
                <a:extLst>
                  <a:ext uri="{FF2B5EF4-FFF2-40B4-BE49-F238E27FC236}">
                    <a16:creationId xmlns:a16="http://schemas.microsoft.com/office/drawing/2014/main" id="{8C40F64C-B1A7-D089-9452-6EC72EAD122F}"/>
                  </a:ext>
                </a:extLst>
              </p:cNvPr>
              <p:cNvSpPr txBox="1">
                <a:spLocks noRot="1" noChangeAspect="1" noMove="1" noResize="1" noEditPoints="1" noAdjustHandles="1" noChangeArrowheads="1" noChangeShapeType="1" noTextEdit="1"/>
              </p:cNvSpPr>
              <p:nvPr/>
            </p:nvSpPr>
            <p:spPr>
              <a:xfrm>
                <a:off x="1142699" y="2577144"/>
                <a:ext cx="3525218" cy="923330"/>
              </a:xfrm>
              <a:prstGeom prst="rect">
                <a:avLst/>
              </a:prstGeom>
              <a:blipFill>
                <a:blip r:embed="rId6"/>
                <a:stretch>
                  <a:fillRect l="-1382"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6EE38C5-127B-265A-4CEB-565ADDA7DB75}"/>
                  </a:ext>
                </a:extLst>
              </p:cNvPr>
              <p:cNvSpPr txBox="1"/>
              <p:nvPr/>
            </p:nvSpPr>
            <p:spPr>
              <a:xfrm>
                <a:off x="1416497" y="1755943"/>
                <a:ext cx="2962478" cy="369332"/>
              </a:xfrm>
              <a:prstGeom prst="rect">
                <a:avLst/>
              </a:prstGeom>
              <a:noFill/>
            </p:spPr>
            <p:txBody>
              <a:bodyPr wrap="none" rtlCol="0">
                <a:spAutoFit/>
              </a:bodyPr>
              <a:lstStyle/>
              <a:p>
                <a:r>
                  <a:rPr lang="en-US" dirty="0"/>
                  <a:t>Rejection Region =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r>
                      <a:rPr lang="en-US" b="0" i="1" smtClean="0">
                        <a:latin typeface="Cambria Math" panose="02040503050406030204" pitchFamily="18" charset="0"/>
                      </a:rPr>
                      <m:t>]</m:t>
                    </m:r>
                  </m:oMath>
                </a14:m>
                <a:endParaRPr lang="en-US" dirty="0"/>
              </a:p>
            </p:txBody>
          </p:sp>
        </mc:Choice>
        <mc:Fallback xmlns="">
          <p:sp>
            <p:nvSpPr>
              <p:cNvPr id="12" name="TextBox 11">
                <a:extLst>
                  <a:ext uri="{FF2B5EF4-FFF2-40B4-BE49-F238E27FC236}">
                    <a16:creationId xmlns:a16="http://schemas.microsoft.com/office/drawing/2014/main" id="{B6EE38C5-127B-265A-4CEB-565ADDA7DB75}"/>
                  </a:ext>
                </a:extLst>
              </p:cNvPr>
              <p:cNvSpPr txBox="1">
                <a:spLocks noRot="1" noChangeAspect="1" noMove="1" noResize="1" noEditPoints="1" noAdjustHandles="1" noChangeArrowheads="1" noChangeShapeType="1" noTextEdit="1"/>
              </p:cNvSpPr>
              <p:nvPr/>
            </p:nvSpPr>
            <p:spPr>
              <a:xfrm>
                <a:off x="1416497" y="1755943"/>
                <a:ext cx="2962478" cy="369332"/>
              </a:xfrm>
              <a:prstGeom prst="rect">
                <a:avLst/>
              </a:prstGeom>
              <a:blipFill>
                <a:blip r:embed="rId7"/>
                <a:stretch>
                  <a:fillRect l="-1646"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09029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EFA1F68-7E99-5695-C01A-D5641B946243}"/>
              </a:ext>
            </a:extLst>
          </p:cNvPr>
          <p:cNvPicPr>
            <a:picLocks noChangeAspect="1"/>
          </p:cNvPicPr>
          <p:nvPr/>
        </p:nvPicPr>
        <p:blipFill>
          <a:blip r:embed="rId2"/>
          <a:stretch>
            <a:fillRect/>
          </a:stretch>
        </p:blipFill>
        <p:spPr>
          <a:xfrm>
            <a:off x="957262" y="733425"/>
            <a:ext cx="10277475" cy="539115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B734A73-F32F-2D7C-4B2B-2AA831BA4D27}"/>
                  </a:ext>
                </a:extLst>
              </p:cNvPr>
              <p:cNvSpPr txBox="1"/>
              <p:nvPr/>
            </p:nvSpPr>
            <p:spPr>
              <a:xfrm>
                <a:off x="5327615" y="3685309"/>
                <a:ext cx="1536767" cy="646331"/>
              </a:xfrm>
              <a:prstGeom prst="rect">
                <a:avLst/>
              </a:prstGeom>
              <a:noFill/>
            </p:spPr>
            <p:txBody>
              <a:bodyPr wrap="none" rtlCol="0">
                <a:spAutoFit/>
              </a:bodyPr>
              <a:lstStyle/>
              <a:p>
                <a:r>
                  <a:rPr lang="en-US" dirty="0"/>
                  <a:t>Do Not Reject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p>
            </p:txBody>
          </p:sp>
        </mc:Choice>
        <mc:Fallback xmlns="">
          <p:sp>
            <p:nvSpPr>
              <p:cNvPr id="11" name="TextBox 10">
                <a:extLst>
                  <a:ext uri="{FF2B5EF4-FFF2-40B4-BE49-F238E27FC236}">
                    <a16:creationId xmlns:a16="http://schemas.microsoft.com/office/drawing/2014/main" id="{FB734A73-F32F-2D7C-4B2B-2AA831BA4D27}"/>
                  </a:ext>
                </a:extLst>
              </p:cNvPr>
              <p:cNvSpPr txBox="1">
                <a:spLocks noRot="1" noChangeAspect="1" noMove="1" noResize="1" noEditPoints="1" noAdjustHandles="1" noChangeArrowheads="1" noChangeShapeType="1" noTextEdit="1"/>
              </p:cNvSpPr>
              <p:nvPr/>
            </p:nvSpPr>
            <p:spPr>
              <a:xfrm>
                <a:off x="5327615" y="3685309"/>
                <a:ext cx="1536767" cy="646331"/>
              </a:xfrm>
              <a:prstGeom prst="rect">
                <a:avLst/>
              </a:prstGeom>
              <a:blipFill>
                <a:blip r:embed="rId3"/>
                <a:stretch>
                  <a:fillRect l="-3571" t="-5660" r="-2381"/>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8A6FAEE-8647-5663-3DD7-2ABABB64B5CA}"/>
              </a:ext>
            </a:extLst>
          </p:cNvPr>
          <p:cNvCxnSpPr>
            <a:cxnSpLocks/>
          </p:cNvCxnSpPr>
          <p:nvPr/>
        </p:nvCxnSpPr>
        <p:spPr>
          <a:xfrm>
            <a:off x="3398982" y="5592586"/>
            <a:ext cx="0" cy="6511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A0BD2A-95FC-592F-C087-7B66FD96AC99}"/>
                  </a:ext>
                </a:extLst>
              </p:cNvPr>
              <p:cNvSpPr txBox="1"/>
              <p:nvPr/>
            </p:nvSpPr>
            <p:spPr>
              <a:xfrm>
                <a:off x="2966844" y="6243781"/>
                <a:ext cx="864276"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𝒁</m:t>
                          </m:r>
                        </m:e>
                        <m:sub>
                          <m:r>
                            <a:rPr lang="en-US" b="1" i="1" smtClean="0">
                              <a:latin typeface="Cambria Math" panose="02040503050406030204" pitchFamily="18" charset="0"/>
                            </a:rPr>
                            <m:t>𝜶</m:t>
                          </m:r>
                          <m:r>
                            <a:rPr lang="en-US" b="1" i="1" smtClean="0">
                              <a:latin typeface="Cambria Math" panose="02040503050406030204" pitchFamily="18" charset="0"/>
                            </a:rPr>
                            <m:t>/</m:t>
                          </m:r>
                          <m:r>
                            <a:rPr lang="en-US" b="1" i="1" smtClean="0">
                              <a:latin typeface="Cambria Math" panose="02040503050406030204" pitchFamily="18" charset="0"/>
                            </a:rPr>
                            <m:t>𝟐</m:t>
                          </m:r>
                        </m:sub>
                      </m:sSub>
                    </m:oMath>
                  </m:oMathPara>
                </a14:m>
                <a:endParaRPr lang="en-US" b="1" dirty="0"/>
              </a:p>
            </p:txBody>
          </p:sp>
        </mc:Choice>
        <mc:Fallback xmlns="">
          <p:sp>
            <p:nvSpPr>
              <p:cNvPr id="13" name="TextBox 12">
                <a:extLst>
                  <a:ext uri="{FF2B5EF4-FFF2-40B4-BE49-F238E27FC236}">
                    <a16:creationId xmlns:a16="http://schemas.microsoft.com/office/drawing/2014/main" id="{70A0BD2A-95FC-592F-C087-7B66FD96AC99}"/>
                  </a:ext>
                </a:extLst>
              </p:cNvPr>
              <p:cNvSpPr txBox="1">
                <a:spLocks noRot="1" noChangeAspect="1" noMove="1" noResize="1" noEditPoints="1" noAdjustHandles="1" noChangeArrowheads="1" noChangeShapeType="1" noTextEdit="1"/>
              </p:cNvSpPr>
              <p:nvPr/>
            </p:nvSpPr>
            <p:spPr>
              <a:xfrm>
                <a:off x="2966844" y="6243781"/>
                <a:ext cx="864276" cy="394210"/>
              </a:xfrm>
              <a:prstGeom prst="rect">
                <a:avLst/>
              </a:prstGeom>
              <a:blipFill>
                <a:blip r:embed="rId4"/>
                <a:stretch>
                  <a:fillRect b="-923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9F7A1C6-9269-59C5-F1D6-80A831C29140}"/>
              </a:ext>
            </a:extLst>
          </p:cNvPr>
          <p:cNvCxnSpPr>
            <a:cxnSpLocks/>
          </p:cNvCxnSpPr>
          <p:nvPr/>
        </p:nvCxnSpPr>
        <p:spPr>
          <a:xfrm>
            <a:off x="8793021" y="5592586"/>
            <a:ext cx="0" cy="6511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5F91C25-82EB-4BF3-0FE1-1D932E44330A}"/>
                  </a:ext>
                </a:extLst>
              </p:cNvPr>
              <p:cNvSpPr txBox="1"/>
              <p:nvPr/>
            </p:nvSpPr>
            <p:spPr>
              <a:xfrm>
                <a:off x="8539618" y="6243781"/>
                <a:ext cx="69115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𝜶</m:t>
                          </m:r>
                          <m:r>
                            <a:rPr lang="en-US" b="1" i="1" smtClean="0">
                              <a:latin typeface="Cambria Math" panose="02040503050406030204" pitchFamily="18" charset="0"/>
                            </a:rPr>
                            <m:t>/</m:t>
                          </m:r>
                          <m:r>
                            <a:rPr lang="en-US" b="1" i="1" smtClean="0">
                              <a:latin typeface="Cambria Math" panose="02040503050406030204" pitchFamily="18" charset="0"/>
                            </a:rPr>
                            <m:t>𝟐</m:t>
                          </m:r>
                        </m:sub>
                      </m:sSub>
                    </m:oMath>
                  </m:oMathPara>
                </a14:m>
                <a:endParaRPr lang="en-US" b="1" dirty="0"/>
              </a:p>
            </p:txBody>
          </p:sp>
        </mc:Choice>
        <mc:Fallback xmlns="">
          <p:sp>
            <p:nvSpPr>
              <p:cNvPr id="16" name="TextBox 15">
                <a:extLst>
                  <a:ext uri="{FF2B5EF4-FFF2-40B4-BE49-F238E27FC236}">
                    <a16:creationId xmlns:a16="http://schemas.microsoft.com/office/drawing/2014/main" id="{95F91C25-82EB-4BF3-0FE1-1D932E44330A}"/>
                  </a:ext>
                </a:extLst>
              </p:cNvPr>
              <p:cNvSpPr txBox="1">
                <a:spLocks noRot="1" noChangeAspect="1" noMove="1" noResize="1" noEditPoints="1" noAdjustHandles="1" noChangeArrowheads="1" noChangeShapeType="1" noTextEdit="1"/>
              </p:cNvSpPr>
              <p:nvPr/>
            </p:nvSpPr>
            <p:spPr>
              <a:xfrm>
                <a:off x="8539618" y="6243781"/>
                <a:ext cx="691151" cy="394210"/>
              </a:xfrm>
              <a:prstGeom prst="rect">
                <a:avLst/>
              </a:prstGeom>
              <a:blipFill>
                <a:blip r:embed="rId5"/>
                <a:stretch>
                  <a:fillRect b="-9231"/>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DE4E537-40AA-AB0E-B6EA-CC198C9D7971}"/>
              </a:ext>
            </a:extLst>
          </p:cNvPr>
          <p:cNvCxnSpPr>
            <a:cxnSpLocks/>
          </p:cNvCxnSpPr>
          <p:nvPr/>
        </p:nvCxnSpPr>
        <p:spPr>
          <a:xfrm flipH="1">
            <a:off x="3012913" y="1992130"/>
            <a:ext cx="4182214" cy="279241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00B8CD9-145C-4B9F-6FCA-3F2CEE55E0EB}"/>
              </a:ext>
            </a:extLst>
          </p:cNvPr>
          <p:cNvCxnSpPr>
            <a:cxnSpLocks/>
          </p:cNvCxnSpPr>
          <p:nvPr/>
        </p:nvCxnSpPr>
        <p:spPr>
          <a:xfrm flipH="1">
            <a:off x="9004926" y="2817091"/>
            <a:ext cx="174161" cy="20895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7B29616-01F9-9DA0-8855-97AB7C21B34D}"/>
                  </a:ext>
                </a:extLst>
              </p:cNvPr>
              <p:cNvSpPr txBox="1"/>
              <p:nvPr/>
            </p:nvSpPr>
            <p:spPr>
              <a:xfrm>
                <a:off x="1602293" y="875006"/>
                <a:ext cx="20182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r>
                            <a:rPr lang="en-US" b="0" i="1" smtClean="0">
                              <a:latin typeface="Cambria Math" panose="02040503050406030204" pitchFamily="18" charset="0"/>
                            </a:rPr>
                            <m:t>|</m:t>
                          </m:r>
                        </m:e>
                      </m:d>
                    </m:oMath>
                  </m:oMathPara>
                </a14:m>
                <a:endParaRPr lang="en-US" dirty="0"/>
              </a:p>
            </p:txBody>
          </p:sp>
        </mc:Choice>
        <mc:Fallback xmlns="">
          <p:sp>
            <p:nvSpPr>
              <p:cNvPr id="21" name="TextBox 20">
                <a:extLst>
                  <a:ext uri="{FF2B5EF4-FFF2-40B4-BE49-F238E27FC236}">
                    <a16:creationId xmlns:a16="http://schemas.microsoft.com/office/drawing/2014/main" id="{27B29616-01F9-9DA0-8855-97AB7C21B34D}"/>
                  </a:ext>
                </a:extLst>
              </p:cNvPr>
              <p:cNvSpPr txBox="1">
                <a:spLocks noRot="1" noChangeAspect="1" noMove="1" noResize="1" noEditPoints="1" noAdjustHandles="1" noChangeArrowheads="1" noChangeShapeType="1" noTextEdit="1"/>
              </p:cNvSpPr>
              <p:nvPr/>
            </p:nvSpPr>
            <p:spPr>
              <a:xfrm>
                <a:off x="1602293" y="875006"/>
                <a:ext cx="2018245"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18A237-D87F-7EE6-5139-CD25BD2C0B9B}"/>
                  </a:ext>
                </a:extLst>
              </p:cNvPr>
              <p:cNvSpPr txBox="1"/>
              <p:nvPr/>
            </p:nvSpPr>
            <p:spPr>
              <a:xfrm>
                <a:off x="1142699" y="1244338"/>
                <a:ext cx="4704814" cy="394210"/>
              </a:xfrm>
              <a:prstGeom prst="rect">
                <a:avLst/>
              </a:prstGeom>
              <a:noFill/>
            </p:spPr>
            <p:txBody>
              <a:bodyPr wrap="none" rtlCol="0">
                <a:spAutoFit/>
              </a:bodyPr>
              <a:lstStyle/>
              <a:p>
                <a:r>
                  <a:rPr lang="en-US" dirty="0"/>
                  <a:t>Rejection Region =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𝑍</m:t>
                        </m:r>
                      </m:e>
                      <m:sub>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oMath>
                </a14:m>
                <a:endParaRPr lang="en-US" dirty="0"/>
              </a:p>
            </p:txBody>
          </p:sp>
        </mc:Choice>
        <mc:Fallback xmlns="">
          <p:sp>
            <p:nvSpPr>
              <p:cNvPr id="23" name="TextBox 22">
                <a:extLst>
                  <a:ext uri="{FF2B5EF4-FFF2-40B4-BE49-F238E27FC236}">
                    <a16:creationId xmlns:a16="http://schemas.microsoft.com/office/drawing/2014/main" id="{B718A237-D87F-7EE6-5139-CD25BD2C0B9B}"/>
                  </a:ext>
                </a:extLst>
              </p:cNvPr>
              <p:cNvSpPr txBox="1">
                <a:spLocks noRot="1" noChangeAspect="1" noMove="1" noResize="1" noEditPoints="1" noAdjustHandles="1" noChangeArrowheads="1" noChangeShapeType="1" noTextEdit="1"/>
              </p:cNvSpPr>
              <p:nvPr/>
            </p:nvSpPr>
            <p:spPr>
              <a:xfrm>
                <a:off x="1142699" y="1244338"/>
                <a:ext cx="4704814" cy="394210"/>
              </a:xfrm>
              <a:prstGeom prst="rect">
                <a:avLst/>
              </a:prstGeom>
              <a:blipFill>
                <a:blip r:embed="rId7"/>
                <a:stretch>
                  <a:fillRect l="-1036" t="-6154"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D3FDBC-EB47-9936-5778-6CE3E4D25000}"/>
                  </a:ext>
                </a:extLst>
              </p:cNvPr>
              <p:cNvSpPr txBox="1"/>
              <p:nvPr/>
            </p:nvSpPr>
            <p:spPr>
              <a:xfrm>
                <a:off x="7524083" y="1300440"/>
                <a:ext cx="3525218" cy="948208"/>
              </a:xfrm>
              <a:prstGeom prst="rect">
                <a:avLst/>
              </a:prstGeom>
              <a:noFill/>
            </p:spPr>
            <p:txBody>
              <a:bodyPr wrap="square" rtlCol="0">
                <a:spAutoFit/>
              </a:bodyPr>
              <a:lstStyle/>
              <a:p>
                <a:r>
                  <a:rPr lang="en-US" b="1" dirty="0"/>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if:   </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r>
                  <a:rPr lang="en-US" dirty="0"/>
                  <a:t>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dirty="0"/>
              </a:p>
            </p:txBody>
          </p:sp>
        </mc:Choice>
        <mc:Fallback xmlns="">
          <p:sp>
            <p:nvSpPr>
              <p:cNvPr id="24" name="TextBox 23">
                <a:extLst>
                  <a:ext uri="{FF2B5EF4-FFF2-40B4-BE49-F238E27FC236}">
                    <a16:creationId xmlns:a16="http://schemas.microsoft.com/office/drawing/2014/main" id="{42D3FDBC-EB47-9936-5778-6CE3E4D25000}"/>
                  </a:ext>
                </a:extLst>
              </p:cNvPr>
              <p:cNvSpPr txBox="1">
                <a:spLocks noRot="1" noChangeAspect="1" noMove="1" noResize="1" noEditPoints="1" noAdjustHandles="1" noChangeArrowheads="1" noChangeShapeType="1" noTextEdit="1"/>
              </p:cNvSpPr>
              <p:nvPr/>
            </p:nvSpPr>
            <p:spPr>
              <a:xfrm>
                <a:off x="7524083" y="1300440"/>
                <a:ext cx="3525218" cy="948208"/>
              </a:xfrm>
              <a:prstGeom prst="rect">
                <a:avLst/>
              </a:prstGeom>
              <a:blipFill>
                <a:blip r:embed="rId8"/>
                <a:stretch>
                  <a:fillRect l="-1382" t="-3205" b="-8974"/>
                </a:stretch>
              </a:blipFill>
            </p:spPr>
            <p:txBody>
              <a:bodyPr/>
              <a:lstStyle/>
              <a:p>
                <a:r>
                  <a:rPr lang="en-US">
                    <a:noFill/>
                  </a:rPr>
                  <a:t> </a:t>
                </a:r>
              </a:p>
            </p:txBody>
          </p:sp>
        </mc:Fallback>
      </mc:AlternateContent>
    </p:spTree>
    <p:extLst>
      <p:ext uri="{BB962C8B-B14F-4D97-AF65-F5344CB8AC3E}">
        <p14:creationId xmlns:p14="http://schemas.microsoft.com/office/powerpoint/2010/main" val="876578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9695-1BB8-A62A-2E82-3E993CC79777}"/>
              </a:ext>
            </a:extLst>
          </p:cNvPr>
          <p:cNvSpPr>
            <a:spLocks noGrp="1"/>
          </p:cNvSpPr>
          <p:nvPr>
            <p:ph type="title"/>
          </p:nvPr>
        </p:nvSpPr>
        <p:spPr/>
        <p:txBody>
          <a:bodyPr/>
          <a:lstStyle/>
          <a:p>
            <a:r>
              <a:rPr lang="en-US" dirty="0"/>
              <a:t>Relationship between significance tests and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24FDF8-0783-CE8E-B61A-6B8A65BF167F}"/>
                  </a:ext>
                </a:extLst>
              </p:cNvPr>
              <p:cNvSpPr>
                <a:spLocks noGrp="1"/>
              </p:cNvSpPr>
              <p:nvPr>
                <p:ph idx="1"/>
              </p:nvPr>
            </p:nvSpPr>
            <p:spPr/>
            <p:txBody>
              <a:bodyPr>
                <a:normAutofit lnSpcReduction="10000"/>
              </a:bodyPr>
              <a:lstStyle/>
              <a:p>
                <a:pPr marL="0" indent="0">
                  <a:buNone/>
                </a:pPr>
                <a:r>
                  <a:rPr lang="en-US" dirty="0"/>
                  <a:t>Consider a test of the hypotheses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how can we use a confidence interval to conduct a significance test on these hypotheses?</a:t>
                </a:r>
              </a:p>
              <a:p>
                <a:pPr marL="0" indent="0">
                  <a:buNone/>
                </a:pPr>
                <a:endParaRPr lang="en-US" dirty="0"/>
              </a:p>
              <a:p>
                <a:pPr marL="0" indent="0">
                  <a:buNone/>
                </a:pPr>
                <a:r>
                  <a:rPr lang="en-US" dirty="0"/>
                  <a:t>Decision Rule: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𝛼</m:t>
                          </m:r>
                        </m:sub>
                      </m:sSub>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𝑠</m:t>
                          </m:r>
                        </m:num>
                        <m:den>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𝑛</m:t>
                              </m:r>
                            </m:e>
                          </m:rad>
                        </m:den>
                      </m:f>
                      <m:r>
                        <a:rPr lang="en-US" b="0" i="1" dirty="0" smtClean="0">
                          <a:latin typeface="Cambria Math" panose="02040503050406030204" pitchFamily="18" charset="0"/>
                        </a:rPr>
                        <m:t>&lt;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𝜇</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&lt;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𝛼</m:t>
                          </m:r>
                        </m:sub>
                      </m:sSub>
                      <m:f>
                        <m:fPr>
                          <m:ctrlPr>
                            <a:rPr lang="en-US" i="1" dirty="0">
                              <a:latin typeface="Cambria Math" panose="02040503050406030204" pitchFamily="18" charset="0"/>
                            </a:rPr>
                          </m:ctrlPr>
                        </m:fPr>
                        <m:num>
                          <m:r>
                            <a:rPr lang="en-US" i="1" dirty="0">
                              <a:latin typeface="Cambria Math" panose="02040503050406030204" pitchFamily="18" charset="0"/>
                            </a:rPr>
                            <m:t>𝑠</m:t>
                          </m:r>
                        </m:num>
                        <m:den>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𝑛</m:t>
                              </m:r>
                            </m:e>
                          </m:rad>
                        </m:den>
                      </m:f>
                    </m:oMath>
                  </m:oMathPara>
                </a14:m>
                <a:endParaRPr lang="en-US" dirty="0"/>
              </a:p>
              <a:p>
                <a:pPr marL="0" indent="0">
                  <a:buNone/>
                </a:pPr>
                <a:endParaRPr lang="en-US" dirty="0"/>
              </a:p>
              <a:p>
                <a:pPr marL="0" indent="0">
                  <a:buNone/>
                </a:pPr>
                <a:r>
                  <a:rPr lang="en-US" dirty="0"/>
                  <a:t>Is </a:t>
                </a:r>
                <a:r>
                  <a:rPr lang="en-US" u="sng" dirty="0"/>
                  <a:t>not</a:t>
                </a:r>
                <a:r>
                  <a:rPr lang="en-US" dirty="0"/>
                  <a:t> true</a:t>
                </a:r>
              </a:p>
            </p:txBody>
          </p:sp>
        </mc:Choice>
        <mc:Fallback xmlns="">
          <p:sp>
            <p:nvSpPr>
              <p:cNvPr id="3" name="Content Placeholder 2">
                <a:extLst>
                  <a:ext uri="{FF2B5EF4-FFF2-40B4-BE49-F238E27FC236}">
                    <a16:creationId xmlns:a16="http://schemas.microsoft.com/office/drawing/2014/main" id="{6124FDF8-0783-CE8E-B61A-6B8A65BF167F}"/>
                  </a:ext>
                </a:extLst>
              </p:cNvPr>
              <p:cNvSpPr>
                <a:spLocks noGrp="1" noRot="1" noChangeAspect="1" noMove="1" noResize="1" noEditPoints="1" noAdjustHandles="1" noChangeArrowheads="1" noChangeShapeType="1" noTextEdit="1"/>
              </p:cNvSpPr>
              <p:nvPr>
                <p:ph idx="1"/>
              </p:nvPr>
            </p:nvSpPr>
            <p:spPr>
              <a:blipFill>
                <a:blip r:embed="rId2"/>
                <a:stretch>
                  <a:fillRect l="-1217" t="-3081" r="-696" b="-420"/>
                </a:stretch>
              </a:blipFill>
            </p:spPr>
            <p:txBody>
              <a:bodyPr/>
              <a:lstStyle/>
              <a:p>
                <a:r>
                  <a:rPr lang="en-US">
                    <a:noFill/>
                  </a:rPr>
                  <a:t> </a:t>
                </a:r>
              </a:p>
            </p:txBody>
          </p:sp>
        </mc:Fallback>
      </mc:AlternateContent>
    </p:spTree>
    <p:extLst>
      <p:ext uri="{BB962C8B-B14F-4D97-AF65-F5344CB8AC3E}">
        <p14:creationId xmlns:p14="http://schemas.microsoft.com/office/powerpoint/2010/main" val="393228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3BD3-487A-D1A6-AF86-DCD69F1273A4}"/>
              </a:ext>
            </a:extLst>
          </p:cNvPr>
          <p:cNvSpPr>
            <a:spLocks noGrp="1"/>
          </p:cNvSpPr>
          <p:nvPr>
            <p:ph type="title"/>
          </p:nvPr>
        </p:nvSpPr>
        <p:spPr/>
        <p:txBody>
          <a:bodyPr/>
          <a:lstStyle/>
          <a:p>
            <a:r>
              <a:rPr lang="en-US" dirty="0"/>
              <a:t>Significance tests are less useful than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DFF50D-D4F4-6501-E829-BDB7F85C34B8}"/>
                  </a:ext>
                </a:extLst>
              </p:cNvPr>
              <p:cNvSpPr>
                <a:spLocks noGrp="1"/>
              </p:cNvSpPr>
              <p:nvPr>
                <p:ph idx="1"/>
              </p:nvPr>
            </p:nvSpPr>
            <p:spPr/>
            <p:txBody>
              <a:bodyPr>
                <a:normAutofit fontScale="92500" lnSpcReduction="10000"/>
              </a:bodyPr>
              <a:lstStyle/>
              <a:p>
                <a:r>
                  <a:rPr lang="en-US" dirty="0"/>
                  <a:t>Significance tests have been overemphasized in practice</a:t>
                </a:r>
              </a:p>
              <a:p>
                <a:endParaRPr lang="en-US" dirty="0"/>
              </a:p>
              <a:p>
                <a:r>
                  <a:rPr lang="en-US" dirty="0"/>
                  <a:t>A significance test only tells you whether or not a given parameter value in the null hypothesis (such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=0.5</m:t>
                    </m:r>
                  </m:oMath>
                </a14:m>
                <a:r>
                  <a:rPr lang="en-US" dirty="0"/>
                  <a:t>) is plausible given the data.</a:t>
                </a:r>
              </a:p>
              <a:p>
                <a:endParaRPr lang="en-US" dirty="0"/>
              </a:p>
              <a:p>
                <a:r>
                  <a:rPr lang="en-US" dirty="0"/>
                  <a:t>When a P-value is small, it indicates the value specified by the null is not plausible but tells us little else about the possible values of the parameter. </a:t>
                </a:r>
              </a:p>
              <a:p>
                <a:endParaRPr lang="en-US" dirty="0"/>
              </a:p>
              <a:p>
                <a:r>
                  <a:rPr lang="en-US" dirty="0"/>
                  <a:t>A confidence interval is more informative because it tells us the entire set of plausible values </a:t>
                </a:r>
              </a:p>
            </p:txBody>
          </p:sp>
        </mc:Choice>
        <mc:Fallback xmlns="">
          <p:sp>
            <p:nvSpPr>
              <p:cNvPr id="3" name="Content Placeholder 2">
                <a:extLst>
                  <a:ext uri="{FF2B5EF4-FFF2-40B4-BE49-F238E27FC236}">
                    <a16:creationId xmlns:a16="http://schemas.microsoft.com/office/drawing/2014/main" id="{9BDFF50D-D4F4-6501-E829-BDB7F85C34B8}"/>
                  </a:ext>
                </a:extLst>
              </p:cNvPr>
              <p:cNvSpPr>
                <a:spLocks noGrp="1" noRot="1" noChangeAspect="1" noMove="1" noResize="1" noEditPoints="1" noAdjustHandles="1" noChangeArrowheads="1" noChangeShapeType="1" noTextEdit="1"/>
              </p:cNvSpPr>
              <p:nvPr>
                <p:ph idx="1"/>
              </p:nvPr>
            </p:nvSpPr>
            <p:spPr>
              <a:blipFill>
                <a:blip r:embed="rId2"/>
                <a:stretch>
                  <a:fillRect l="-928" t="-2801" r="-522" b="-3641"/>
                </a:stretch>
              </a:blipFill>
            </p:spPr>
            <p:txBody>
              <a:bodyPr/>
              <a:lstStyle/>
              <a:p>
                <a:r>
                  <a:rPr lang="en-US">
                    <a:noFill/>
                  </a:rPr>
                  <a:t> </a:t>
                </a:r>
              </a:p>
            </p:txBody>
          </p:sp>
        </mc:Fallback>
      </mc:AlternateContent>
    </p:spTree>
    <p:extLst>
      <p:ext uri="{BB962C8B-B14F-4D97-AF65-F5344CB8AC3E}">
        <p14:creationId xmlns:p14="http://schemas.microsoft.com/office/powerpoint/2010/main" val="293902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A1BB-B073-9A7E-0BE4-5573C874784B}"/>
              </a:ext>
            </a:extLst>
          </p:cNvPr>
          <p:cNvSpPr>
            <a:spLocks noGrp="1"/>
          </p:cNvSpPr>
          <p:nvPr>
            <p:ph type="title"/>
          </p:nvPr>
        </p:nvSpPr>
        <p:spPr>
          <a:xfrm>
            <a:off x="136237" y="161925"/>
            <a:ext cx="10515600" cy="1325563"/>
          </a:xfrm>
        </p:spPr>
        <p:txBody>
          <a:bodyPr/>
          <a:lstStyle/>
          <a:p>
            <a:r>
              <a:rPr lang="en-US" dirty="0"/>
              <a:t>Review From Monday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85E7EF-3D5F-6FE1-09B1-D993CA6F0A5B}"/>
                  </a:ext>
                </a:extLst>
              </p:cNvPr>
              <p:cNvSpPr>
                <a:spLocks noGrp="1"/>
              </p:cNvSpPr>
              <p:nvPr>
                <p:ph idx="1"/>
              </p:nvPr>
            </p:nvSpPr>
            <p:spPr>
              <a:xfrm>
                <a:off x="249382" y="1403926"/>
                <a:ext cx="11104418" cy="5375565"/>
              </a:xfrm>
            </p:spPr>
            <p:txBody>
              <a:bodyPr>
                <a:normAutofit fontScale="92500" lnSpcReduction="20000"/>
              </a:bodyPr>
              <a:lstStyle/>
              <a:p>
                <a:r>
                  <a:rPr lang="en-US" b="1" dirty="0"/>
                  <a:t>Statistical significance </a:t>
                </a:r>
                <a:r>
                  <a:rPr lang="en-US" dirty="0"/>
                  <a:t>– a statistical result is one that is decidedly not due to “ordinary variation” in the data (i.e., not due to chance or not a coincidence). </a:t>
                </a:r>
              </a:p>
              <a:p>
                <a:pPr marL="0" indent="0">
                  <a:buNone/>
                </a:pPr>
                <a:endParaRPr lang="en-US" b="1" dirty="0"/>
              </a:p>
              <a:p>
                <a:pPr marL="0" indent="0">
                  <a:buNone/>
                </a:pPr>
                <a:r>
                  <a:rPr lang="en-US" u="sng" dirty="0"/>
                  <a:t>A hypothesis test is an evidence-based decision between two hypotheses:</a:t>
                </a:r>
              </a:p>
              <a:p>
                <a:pPr lvl="1"/>
                <a:r>
                  <a:rPr lang="en-US" b="1" dirty="0"/>
                  <a:t>Null hypothesis</a:t>
                </a:r>
                <a:r>
                  <a:rPr lang="en-US"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b="1" dirty="0"/>
                  <a:t> </a:t>
                </a:r>
                <a:r>
                  <a:rPr lang="en-US" dirty="0"/>
                  <a:t>- the hypothesis of “no effect” – it usually states that the population parameter is equal to some value </a:t>
                </a:r>
                <a:endParaRPr lang="en-US" b="1" dirty="0"/>
              </a:p>
              <a:p>
                <a:endParaRPr lang="en-US" b="1" dirty="0"/>
              </a:p>
              <a:p>
                <a:pPr lvl="1"/>
                <a:r>
                  <a:rPr lang="en-US" b="1" dirty="0"/>
                  <a:t>Alternative hypothesis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oMath>
                </a14:m>
                <a:r>
                  <a:rPr lang="en-US" b="1" dirty="0"/>
                  <a:t> </a:t>
                </a:r>
                <a:r>
                  <a:rPr lang="en-US" dirty="0"/>
                  <a:t>- the hypothesis of “effect” – it usually states that the population parameter falls in some alternative range of values</a:t>
                </a:r>
                <a:endParaRPr lang="en-US" b="1" dirty="0"/>
              </a:p>
              <a:p>
                <a:pPr lvl="1"/>
                <a:endParaRPr lang="en-US" b="1" dirty="0"/>
              </a:p>
              <a:p>
                <a:r>
                  <a:rPr lang="en-US" b="1" dirty="0"/>
                  <a:t>The test statistic</a:t>
                </a:r>
                <a:r>
                  <a:rPr lang="en-US" dirty="0"/>
                  <a:t> - measures the distance between the point estimate of the parameter and the hypothesized value of the parameter.</a:t>
                </a:r>
                <a:endParaRPr lang="en-US" b="1" dirty="0"/>
              </a:p>
              <a:p>
                <a:pPr marL="0" indent="0">
                  <a:buNone/>
                </a:pPr>
                <a:endParaRPr lang="en-US" b="1" dirty="0"/>
              </a:p>
              <a:p>
                <a:r>
                  <a:rPr lang="en-US" b="1" dirty="0"/>
                  <a:t>The P-value</a:t>
                </a:r>
                <a:r>
                  <a:rPr lang="en-US" dirty="0"/>
                  <a:t> – the probability of observing a value of the test statistic </a:t>
                </a:r>
                <a:r>
                  <a:rPr lang="en-US" u="sng" dirty="0"/>
                  <a:t>as or more extreme </a:t>
                </a:r>
                <a:r>
                  <a:rPr lang="en-US" dirty="0"/>
                  <a:t>than the observed value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a:t>
                </a:r>
                <a:endParaRPr lang="en-US" b="1" dirty="0"/>
              </a:p>
            </p:txBody>
          </p:sp>
        </mc:Choice>
        <mc:Fallback>
          <p:sp>
            <p:nvSpPr>
              <p:cNvPr id="3" name="Content Placeholder 2">
                <a:extLst>
                  <a:ext uri="{FF2B5EF4-FFF2-40B4-BE49-F238E27FC236}">
                    <a16:creationId xmlns:a16="http://schemas.microsoft.com/office/drawing/2014/main" id="{FB85E7EF-3D5F-6FE1-09B1-D993CA6F0A5B}"/>
                  </a:ext>
                </a:extLst>
              </p:cNvPr>
              <p:cNvSpPr>
                <a:spLocks noGrp="1" noRot="1" noChangeAspect="1" noMove="1" noResize="1" noEditPoints="1" noAdjustHandles="1" noChangeArrowheads="1" noChangeShapeType="1" noTextEdit="1"/>
              </p:cNvSpPr>
              <p:nvPr>
                <p:ph idx="1"/>
              </p:nvPr>
            </p:nvSpPr>
            <p:spPr>
              <a:xfrm>
                <a:off x="249382" y="1403926"/>
                <a:ext cx="11104418" cy="5375565"/>
              </a:xfrm>
              <a:blipFill>
                <a:blip r:embed="rId2"/>
                <a:stretch>
                  <a:fillRect l="-988" t="-2834"/>
                </a:stretch>
              </a:blipFill>
            </p:spPr>
            <p:txBody>
              <a:bodyPr/>
              <a:lstStyle/>
              <a:p>
                <a:r>
                  <a:rPr lang="en-US">
                    <a:noFill/>
                  </a:rPr>
                  <a:t> </a:t>
                </a:r>
              </a:p>
            </p:txBody>
          </p:sp>
        </mc:Fallback>
      </mc:AlternateContent>
    </p:spTree>
    <p:extLst>
      <p:ext uri="{BB962C8B-B14F-4D97-AF65-F5344CB8AC3E}">
        <p14:creationId xmlns:p14="http://schemas.microsoft.com/office/powerpoint/2010/main" val="4426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9EAC-6608-0073-DF2C-D82B5765619A}"/>
              </a:ext>
            </a:extLst>
          </p:cNvPr>
          <p:cNvSpPr>
            <a:spLocks noGrp="1"/>
          </p:cNvSpPr>
          <p:nvPr>
            <p:ph type="title"/>
          </p:nvPr>
        </p:nvSpPr>
        <p:spPr/>
        <p:txBody>
          <a:bodyPr/>
          <a:lstStyle/>
          <a:p>
            <a:r>
              <a:rPr lang="en-US" dirty="0"/>
              <a:t>Review: The five steps of a hypothesis test</a:t>
            </a:r>
          </a:p>
        </p:txBody>
      </p:sp>
      <p:sp>
        <p:nvSpPr>
          <p:cNvPr id="3" name="Content Placeholder 2">
            <a:extLst>
              <a:ext uri="{FF2B5EF4-FFF2-40B4-BE49-F238E27FC236}">
                <a16:creationId xmlns:a16="http://schemas.microsoft.com/office/drawing/2014/main" id="{DD41FB96-D9DC-95C5-10F4-F30DC305C464}"/>
              </a:ext>
            </a:extLst>
          </p:cNvPr>
          <p:cNvSpPr>
            <a:spLocks noGrp="1"/>
          </p:cNvSpPr>
          <p:nvPr>
            <p:ph idx="1"/>
          </p:nvPr>
        </p:nvSpPr>
        <p:spPr/>
        <p:txBody>
          <a:bodyPr/>
          <a:lstStyle/>
          <a:p>
            <a:r>
              <a:rPr lang="en-US" dirty="0"/>
              <a:t>1. Assumptions </a:t>
            </a:r>
          </a:p>
          <a:p>
            <a:r>
              <a:rPr lang="en-US" dirty="0"/>
              <a:t>2. State the null and alternative hypotheses</a:t>
            </a:r>
          </a:p>
          <a:p>
            <a:r>
              <a:rPr lang="en-US" dirty="0"/>
              <a:t>3. Compute the test statistic</a:t>
            </a:r>
          </a:p>
          <a:p>
            <a:r>
              <a:rPr lang="en-US" dirty="0"/>
              <a:t>4. Compute the </a:t>
            </a:r>
            <a:r>
              <a:rPr lang="en-US" i="1" dirty="0"/>
              <a:t>p-</a:t>
            </a:r>
            <a:r>
              <a:rPr lang="en-US" dirty="0"/>
              <a:t>value </a:t>
            </a:r>
          </a:p>
          <a:p>
            <a:r>
              <a:rPr lang="en-US" dirty="0"/>
              <a:t>5. Make a decision – reject or fail to reject the null</a:t>
            </a:r>
          </a:p>
          <a:p>
            <a:pPr lvl="1">
              <a:buFontTx/>
              <a:buChar char="-"/>
            </a:pPr>
            <a:r>
              <a:rPr lang="en-US" dirty="0"/>
              <a:t>Is the result statistically significant?</a:t>
            </a:r>
          </a:p>
          <a:p>
            <a:pPr marL="457200" lvl="1" indent="0">
              <a:buNone/>
            </a:pPr>
            <a:endParaRPr lang="en-US" dirty="0"/>
          </a:p>
          <a:p>
            <a:pPr marL="0" indent="0">
              <a:buNone/>
            </a:pPr>
            <a:r>
              <a:rPr lang="en-US" dirty="0"/>
              <a:t>How do we decide how significant a result needs to be to reject the null?</a:t>
            </a:r>
          </a:p>
        </p:txBody>
      </p:sp>
    </p:spTree>
    <p:extLst>
      <p:ext uri="{BB962C8B-B14F-4D97-AF65-F5344CB8AC3E}">
        <p14:creationId xmlns:p14="http://schemas.microsoft.com/office/powerpoint/2010/main" val="150402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A357-8CBF-261C-6899-002E2198C2CC}"/>
              </a:ext>
            </a:extLst>
          </p:cNvPr>
          <p:cNvSpPr>
            <a:spLocks noGrp="1"/>
          </p:cNvSpPr>
          <p:nvPr>
            <p:ph type="ctrTitle"/>
          </p:nvPr>
        </p:nvSpPr>
        <p:spPr/>
        <p:txBody>
          <a:bodyPr/>
          <a:lstStyle/>
          <a:p>
            <a:r>
              <a:rPr lang="en-US" dirty="0"/>
              <a:t>Stating Hypotheses</a:t>
            </a:r>
          </a:p>
        </p:txBody>
      </p:sp>
    </p:spTree>
    <p:extLst>
      <p:ext uri="{BB962C8B-B14F-4D97-AF65-F5344CB8AC3E}">
        <p14:creationId xmlns:p14="http://schemas.microsoft.com/office/powerpoint/2010/main" val="87945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8A78-1125-38D5-E0A2-428EA64EE396}"/>
              </a:ext>
            </a:extLst>
          </p:cNvPr>
          <p:cNvSpPr>
            <a:spLocks noGrp="1"/>
          </p:cNvSpPr>
          <p:nvPr>
            <p:ph type="title"/>
          </p:nvPr>
        </p:nvSpPr>
        <p:spPr/>
        <p:txBody>
          <a:bodyPr/>
          <a:lstStyle/>
          <a:p>
            <a:r>
              <a:rPr lang="en-US" dirty="0"/>
              <a:t>Example 1:</a:t>
            </a:r>
          </a:p>
        </p:txBody>
      </p:sp>
      <p:sp>
        <p:nvSpPr>
          <p:cNvPr id="4" name="TextBox 3">
            <a:extLst>
              <a:ext uri="{FF2B5EF4-FFF2-40B4-BE49-F238E27FC236}">
                <a16:creationId xmlns:a16="http://schemas.microsoft.com/office/drawing/2014/main" id="{27A49074-DD0B-5F2A-15B3-E1E4A39CE40D}"/>
              </a:ext>
            </a:extLst>
          </p:cNvPr>
          <p:cNvSpPr txBox="1"/>
          <p:nvPr/>
        </p:nvSpPr>
        <p:spPr>
          <a:xfrm>
            <a:off x="471054" y="1577524"/>
            <a:ext cx="11249891" cy="2246769"/>
          </a:xfrm>
          <a:prstGeom prst="rect">
            <a:avLst/>
          </a:prstGeom>
          <a:noFill/>
        </p:spPr>
        <p:txBody>
          <a:bodyPr wrap="square" rtlCol="0">
            <a:spAutoFit/>
          </a:bodyPr>
          <a:lstStyle/>
          <a:p>
            <a:r>
              <a:rPr lang="en-US" sz="2000" dirty="0"/>
              <a:t>Does taking garlic supplements repel ticks? A study published in the Journal of the American Medical Association used a cross-over experimental design to determine if daily consumption of garlic would reduce tick bites. A total of 66 Swedish military personnel took 1200mg of garlic daily during one  period, and a placebo during the other period. 37 subjects reported fewer tick bites during the period they took garlic supplements. Is there evidence that more than 50% of Swedish soldiers experienced fewer tick bites while taking the garlic supplement? Conduct a significance test at the 5% significance level and report your conclusion. </a:t>
            </a:r>
          </a:p>
        </p:txBody>
      </p:sp>
    </p:spTree>
    <p:extLst>
      <p:ext uri="{BB962C8B-B14F-4D97-AF65-F5344CB8AC3E}">
        <p14:creationId xmlns:p14="http://schemas.microsoft.com/office/powerpoint/2010/main" val="68074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5C77-544F-1BFC-DC1C-2A1832C4EDA8}"/>
              </a:ext>
            </a:extLst>
          </p:cNvPr>
          <p:cNvSpPr>
            <a:spLocks noGrp="1"/>
          </p:cNvSpPr>
          <p:nvPr>
            <p:ph type="title"/>
          </p:nvPr>
        </p:nvSpPr>
        <p:spPr/>
        <p:txBody>
          <a:bodyPr/>
          <a:lstStyle/>
          <a:p>
            <a:r>
              <a:rPr lang="en-US" dirty="0"/>
              <a:t>Example 2:</a:t>
            </a:r>
          </a:p>
        </p:txBody>
      </p:sp>
      <p:sp>
        <p:nvSpPr>
          <p:cNvPr id="3" name="TextBox 2">
            <a:extLst>
              <a:ext uri="{FF2B5EF4-FFF2-40B4-BE49-F238E27FC236}">
                <a16:creationId xmlns:a16="http://schemas.microsoft.com/office/drawing/2014/main" id="{2610BC9A-ABDA-FCE5-C828-339ECCABAB4D}"/>
              </a:ext>
            </a:extLst>
          </p:cNvPr>
          <p:cNvSpPr txBox="1"/>
          <p:nvPr/>
        </p:nvSpPr>
        <p:spPr>
          <a:xfrm>
            <a:off x="471054" y="1577524"/>
            <a:ext cx="11249891" cy="1938992"/>
          </a:xfrm>
          <a:prstGeom prst="rect">
            <a:avLst/>
          </a:prstGeom>
          <a:noFill/>
        </p:spPr>
        <p:txBody>
          <a:bodyPr wrap="square" rtlCol="0">
            <a:spAutoFit/>
          </a:bodyPr>
          <a:lstStyle/>
          <a:p>
            <a:r>
              <a:rPr lang="en-US" sz="2000" dirty="0"/>
              <a:t>In the city of Las Vegas, by law cars are required to stop for pedestrians trying to cross the street. In practice many drivers do not stop. A study conducted by the University of Nevada, Las Vegas conducted trials by having pedestrians wait at the curb of a midblock crosswalk and observe whether the next car approaching would stop. Out of a total of 126 of such trials, in 76 trials the first car approaching stopped for the pedestrian. Is there evidence that fewer than 75% of drivers actually stop? Conduct a significance test at the 5% significance level and report your conclusion. </a:t>
            </a:r>
          </a:p>
        </p:txBody>
      </p:sp>
    </p:spTree>
    <p:extLst>
      <p:ext uri="{BB962C8B-B14F-4D97-AF65-F5344CB8AC3E}">
        <p14:creationId xmlns:p14="http://schemas.microsoft.com/office/powerpoint/2010/main" val="276592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5C77-544F-1BFC-DC1C-2A1832C4EDA8}"/>
              </a:ext>
            </a:extLst>
          </p:cNvPr>
          <p:cNvSpPr>
            <a:spLocks noGrp="1"/>
          </p:cNvSpPr>
          <p:nvPr>
            <p:ph type="title"/>
          </p:nvPr>
        </p:nvSpPr>
        <p:spPr/>
        <p:txBody>
          <a:bodyPr/>
          <a:lstStyle/>
          <a:p>
            <a:r>
              <a:rPr lang="en-US" dirty="0"/>
              <a:t>Example 3:</a:t>
            </a:r>
          </a:p>
        </p:txBody>
      </p:sp>
      <p:sp>
        <p:nvSpPr>
          <p:cNvPr id="3" name="TextBox 2">
            <a:extLst>
              <a:ext uri="{FF2B5EF4-FFF2-40B4-BE49-F238E27FC236}">
                <a16:creationId xmlns:a16="http://schemas.microsoft.com/office/drawing/2014/main" id="{5C43B926-4E2D-1943-C561-4B503B300FA0}"/>
              </a:ext>
            </a:extLst>
          </p:cNvPr>
          <p:cNvSpPr txBox="1"/>
          <p:nvPr/>
        </p:nvSpPr>
        <p:spPr>
          <a:xfrm>
            <a:off x="471054" y="1577524"/>
            <a:ext cx="11249891" cy="2862322"/>
          </a:xfrm>
          <a:prstGeom prst="rect">
            <a:avLst/>
          </a:prstGeom>
          <a:noFill/>
        </p:spPr>
        <p:txBody>
          <a:bodyPr wrap="square" rtlCol="0">
            <a:spAutoFit/>
          </a:bodyPr>
          <a:lstStyle/>
          <a:p>
            <a:r>
              <a:rPr lang="en-US" sz="2000" dirty="0"/>
              <a:t>A study investigated if dogs could be trained to detect whether a person has lung cancer or breast cancer by smelling the subject's breath. The researchers trained five ordinary household dogs to distinguish, by </a:t>
            </a:r>
            <a:r>
              <a:rPr lang="en-US" sz="2000"/>
              <a:t>scent alone, </a:t>
            </a:r>
            <a:r>
              <a:rPr lang="en-US" sz="2000" dirty="0"/>
              <a:t>exhaled breath samples of 55 lung and 31 breast cancer patients from those of 83 healthy controls. Once trained, the dogs’ ability to distinguish cancer patients from controls was tested using breath samples from 119 subjects not previously encountered (dogs and handlers were blinded from the treatments to avoid bias). The dogs correctly distinguished between cancer patients and controls for 101 out of 119 subjects. Is there any evidence that the probability of the dogs correctly selecting patients differs from random guessing? Conduct a significance test at the 1% significance level and report your conclusion. </a:t>
            </a:r>
          </a:p>
        </p:txBody>
      </p:sp>
    </p:spTree>
    <p:extLst>
      <p:ext uri="{BB962C8B-B14F-4D97-AF65-F5344CB8AC3E}">
        <p14:creationId xmlns:p14="http://schemas.microsoft.com/office/powerpoint/2010/main" val="235368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5CCA381-6420-440F-FAA5-1CF5057C2002}"/>
                  </a:ext>
                </a:extLst>
              </p:cNvPr>
              <p:cNvSpPr>
                <a:spLocks noGrp="1"/>
              </p:cNvSpPr>
              <p:nvPr>
                <p:ph type="title"/>
              </p:nvPr>
            </p:nvSpPr>
            <p:spPr/>
            <p:txBody>
              <a:bodyPr/>
              <a:lstStyle/>
              <a:p>
                <a:r>
                  <a:rPr lang="en-US" dirty="0"/>
                  <a:t>Significance Level </a:t>
                </a:r>
                <a14:m>
                  <m:oMath xmlns:m="http://schemas.openxmlformats.org/officeDocument/2006/math">
                    <m:r>
                      <a:rPr lang="en-US" b="0" i="1" smtClean="0">
                        <a:latin typeface="Cambria Math" panose="02040503050406030204" pitchFamily="18" charset="0"/>
                      </a:rPr>
                      <m:t>𝛼</m:t>
                    </m:r>
                  </m:oMath>
                </a14:m>
                <a:r>
                  <a:rPr lang="en-US" dirty="0"/>
                  <a:t> and Critical Value</a:t>
                </a:r>
              </a:p>
            </p:txBody>
          </p:sp>
        </mc:Choice>
        <mc:Fallback>
          <p:sp>
            <p:nvSpPr>
              <p:cNvPr id="2" name="Title 1">
                <a:extLst>
                  <a:ext uri="{FF2B5EF4-FFF2-40B4-BE49-F238E27FC236}">
                    <a16:creationId xmlns:a16="http://schemas.microsoft.com/office/drawing/2014/main" id="{45CCA381-6420-440F-FAA5-1CF5057C2002}"/>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E4E132-5BCD-F25E-627A-4951EAC93493}"/>
                  </a:ext>
                </a:extLst>
              </p:cNvPr>
              <p:cNvSpPr>
                <a:spLocks noGrp="1"/>
              </p:cNvSpPr>
              <p:nvPr>
                <p:ph idx="1"/>
              </p:nvPr>
            </p:nvSpPr>
            <p:spPr/>
            <p:txBody>
              <a:bodyPr/>
              <a:lstStyle/>
              <a:p>
                <a:pPr marL="0" indent="0">
                  <a:buNone/>
                </a:pPr>
                <a:r>
                  <a:rPr lang="en-US" dirty="0"/>
                  <a:t>The </a:t>
                </a:r>
                <a:r>
                  <a:rPr lang="en-US" b="1" dirty="0"/>
                  <a:t>significance level</a:t>
                </a:r>
                <a:r>
                  <a:rPr lang="en-US" dirty="0"/>
                  <a:t>, also known as alpha or </a:t>
                </a:r>
                <a14:m>
                  <m:oMath xmlns:m="http://schemas.openxmlformats.org/officeDocument/2006/math">
                    <m:r>
                      <a:rPr lang="en-US" b="0" i="1" smtClean="0">
                        <a:latin typeface="Cambria Math" panose="02040503050406030204" pitchFamily="18" charset="0"/>
                      </a:rPr>
                      <m:t>𝛼</m:t>
                    </m:r>
                  </m:oMath>
                </a14:m>
                <a:r>
                  <a:rPr lang="en-US" dirty="0"/>
                  <a:t>, is a measure of the strength of the evidence that must be present in your sample before you will reject the null hypothesis and conclude that the effect is statistically significant. The researcher determines the significance level before conducting the experiment.</a:t>
                </a:r>
              </a:p>
              <a:p>
                <a:pPr marL="0" indent="0">
                  <a:buNone/>
                </a:pPr>
                <a:endParaRPr lang="en-US" dirty="0"/>
              </a:p>
              <a:p>
                <a:pPr marL="0" indent="0">
                  <a:buNone/>
                </a:pPr>
                <a:r>
                  <a:rPr lang="en-US" dirty="0"/>
                  <a:t>The </a:t>
                </a:r>
                <a:r>
                  <a:rPr lang="en-US" b="1" dirty="0"/>
                  <a:t>critical value</a:t>
                </a:r>
                <a:r>
                  <a:rPr lang="en-US" dirty="0"/>
                  <a:t> </a:t>
                </a:r>
              </a:p>
            </p:txBody>
          </p:sp>
        </mc:Choice>
        <mc:Fallback>
          <p:sp>
            <p:nvSpPr>
              <p:cNvPr id="3" name="Content Placeholder 2">
                <a:extLst>
                  <a:ext uri="{FF2B5EF4-FFF2-40B4-BE49-F238E27FC236}">
                    <a16:creationId xmlns:a16="http://schemas.microsoft.com/office/drawing/2014/main" id="{EBE4E132-5BCD-F25E-627A-4951EAC93493}"/>
                  </a:ext>
                </a:extLst>
              </p:cNvPr>
              <p:cNvSpPr>
                <a:spLocks noGrp="1" noRot="1" noChangeAspect="1" noMove="1" noResize="1" noEditPoints="1" noAdjustHandles="1" noChangeArrowheads="1" noChangeShapeType="1" noTextEdit="1"/>
              </p:cNvSpPr>
              <p:nvPr>
                <p:ph idx="1"/>
              </p:nvPr>
            </p:nvSpPr>
            <p:spPr>
              <a:blipFill>
                <a:blip r:embed="rId3"/>
                <a:stretch>
                  <a:fillRect l="-1217" t="-2241" r="-1275"/>
                </a:stretch>
              </a:blipFill>
            </p:spPr>
            <p:txBody>
              <a:bodyPr/>
              <a:lstStyle/>
              <a:p>
                <a:r>
                  <a:rPr lang="en-US">
                    <a:noFill/>
                  </a:rPr>
                  <a:t> </a:t>
                </a:r>
              </a:p>
            </p:txBody>
          </p:sp>
        </mc:Fallback>
      </mc:AlternateContent>
    </p:spTree>
    <p:extLst>
      <p:ext uri="{BB962C8B-B14F-4D97-AF65-F5344CB8AC3E}">
        <p14:creationId xmlns:p14="http://schemas.microsoft.com/office/powerpoint/2010/main" val="35368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1A00A126-B99C-3B53-7DD1-6BB842B97134}"/>
                  </a:ext>
                </a:extLst>
              </p:cNvPr>
              <p:cNvGraphicFramePr>
                <a:graphicFrameLocks noGrp="1"/>
              </p:cNvGraphicFramePr>
              <p:nvPr>
                <p:extLst>
                  <p:ext uri="{D42A27DB-BD31-4B8C-83A1-F6EECF244321}">
                    <p14:modId xmlns:p14="http://schemas.microsoft.com/office/powerpoint/2010/main" val="3761030678"/>
                  </p:ext>
                </p:extLst>
              </p:nvPr>
            </p:nvGraphicFramePr>
            <p:xfrm>
              <a:off x="565727" y="719666"/>
              <a:ext cx="11060545" cy="4721529"/>
            </p:xfrm>
            <a:graphic>
              <a:graphicData uri="http://schemas.openxmlformats.org/drawingml/2006/table">
                <a:tbl>
                  <a:tblPr firstRow="1" bandRow="1">
                    <a:tableStyleId>{5C22544A-7EE6-4342-B048-85BDC9FD1C3A}</a:tableStyleId>
                  </a:tblPr>
                  <a:tblGrid>
                    <a:gridCol w="1371601">
                      <a:extLst>
                        <a:ext uri="{9D8B030D-6E8A-4147-A177-3AD203B41FA5}">
                          <a16:colId xmlns:a16="http://schemas.microsoft.com/office/drawing/2014/main" val="4183234200"/>
                        </a:ext>
                      </a:extLst>
                    </a:gridCol>
                    <a:gridCol w="1413164">
                      <a:extLst>
                        <a:ext uri="{9D8B030D-6E8A-4147-A177-3AD203B41FA5}">
                          <a16:colId xmlns:a16="http://schemas.microsoft.com/office/drawing/2014/main" val="2523957480"/>
                        </a:ext>
                      </a:extLst>
                    </a:gridCol>
                    <a:gridCol w="1597891">
                      <a:extLst>
                        <a:ext uri="{9D8B030D-6E8A-4147-A177-3AD203B41FA5}">
                          <a16:colId xmlns:a16="http://schemas.microsoft.com/office/drawing/2014/main" val="3445622142"/>
                        </a:ext>
                      </a:extLst>
                    </a:gridCol>
                    <a:gridCol w="1422400">
                      <a:extLst>
                        <a:ext uri="{9D8B030D-6E8A-4147-A177-3AD203B41FA5}">
                          <a16:colId xmlns:a16="http://schemas.microsoft.com/office/drawing/2014/main" val="664800368"/>
                        </a:ext>
                      </a:extLst>
                    </a:gridCol>
                    <a:gridCol w="2142836">
                      <a:extLst>
                        <a:ext uri="{9D8B030D-6E8A-4147-A177-3AD203B41FA5}">
                          <a16:colId xmlns:a16="http://schemas.microsoft.com/office/drawing/2014/main" val="415932114"/>
                        </a:ext>
                      </a:extLst>
                    </a:gridCol>
                    <a:gridCol w="3112653">
                      <a:extLst>
                        <a:ext uri="{9D8B030D-6E8A-4147-A177-3AD203B41FA5}">
                          <a16:colId xmlns:a16="http://schemas.microsoft.com/office/drawing/2014/main" val="2259184609"/>
                        </a:ext>
                      </a:extLst>
                    </a:gridCol>
                  </a:tblGrid>
                  <a:tr h="666673">
                    <a:tc>
                      <a:txBody>
                        <a:bodyPr/>
                        <a:lstStyle/>
                        <a:p>
                          <a:pPr algn="ctr"/>
                          <a:r>
                            <a:rPr lang="en-US" dirty="0"/>
                            <a:t>Parameter</a:t>
                          </a:r>
                        </a:p>
                      </a:txBody>
                      <a:tcPr/>
                    </a:tc>
                    <a:tc>
                      <a:txBody>
                        <a:bodyPr/>
                        <a:lstStyle/>
                        <a:p>
                          <a:pPr algn="ctr"/>
                          <a:r>
                            <a:rPr lang="en-US" dirty="0"/>
                            <a:t>Null Hypothesis</a:t>
                          </a:r>
                        </a:p>
                      </a:txBody>
                      <a:tcPr/>
                    </a:tc>
                    <a:tc>
                      <a:txBody>
                        <a:bodyPr/>
                        <a:lstStyle/>
                        <a:p>
                          <a:pPr algn="ctr"/>
                          <a:r>
                            <a:rPr lang="en-US" dirty="0"/>
                            <a:t>Alternative Hypothesis</a:t>
                          </a:r>
                        </a:p>
                      </a:txBody>
                      <a:tcPr/>
                    </a:tc>
                    <a:tc>
                      <a:txBody>
                        <a:bodyPr/>
                        <a:lstStyle/>
                        <a:p>
                          <a:pPr algn="ctr"/>
                          <a:r>
                            <a:rPr lang="en-US" dirty="0"/>
                            <a:t>Name</a:t>
                          </a:r>
                        </a:p>
                      </a:txBody>
                      <a:tcPr/>
                    </a:tc>
                    <a:tc>
                      <a:txBody>
                        <a:bodyPr/>
                        <a:lstStyle/>
                        <a:p>
                          <a:pPr algn="ctr"/>
                          <a:r>
                            <a:rPr lang="en-US" dirty="0"/>
                            <a:t>Test Statistic</a:t>
                          </a:r>
                        </a:p>
                      </a:txBody>
                      <a:tcPr/>
                    </a:tc>
                    <a:tc>
                      <a:txBody>
                        <a:bodyPr/>
                        <a:lstStyle/>
                        <a:p>
                          <a:pPr algn="ctr"/>
                          <a:r>
                            <a:rPr lang="en-US" dirty="0" err="1"/>
                            <a:t>Pvalue</a:t>
                          </a:r>
                          <a:endParaRPr lang="en-US" dirty="0"/>
                        </a:p>
                      </a:txBody>
                      <a:tcPr/>
                    </a:tc>
                    <a:extLst>
                      <a:ext uri="{0D108BD9-81ED-4DB2-BD59-A6C34878D82A}">
                        <a16:rowId xmlns:a16="http://schemas.microsoft.com/office/drawing/2014/main" val="1679177390"/>
                      </a:ext>
                    </a:extLst>
                  </a:tr>
                  <a:tr h="640080">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&gt;</m:t>
                                </m:r>
                                <m:r>
                                  <a:rPr lang="en-US" b="0" i="1" smtClean="0">
                                    <a:latin typeface="Cambria Math" panose="02040503050406030204" pitchFamily="18" charset="0"/>
                                  </a:rPr>
                                  <m:t>𝑐</m:t>
                                </m:r>
                              </m:oMath>
                            </m:oMathPara>
                          </a14:m>
                          <a:endParaRPr lang="en-US" dirty="0"/>
                        </a:p>
                      </a:txBody>
                      <a:tcPr/>
                    </a:tc>
                    <a:tc>
                      <a:txBody>
                        <a:bodyPr/>
                        <a:lstStyle/>
                        <a:p>
                          <a:r>
                            <a:rPr lang="en-US" dirty="0"/>
                            <a:t>“upper tail”</a:t>
                          </a:r>
                        </a:p>
                      </a:txBody>
                      <a:tcPr/>
                    </a:tc>
                    <a:tc>
                      <a:txBody>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0"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r>
                                          <a:rPr lang="en-US" b="0" i="1" smtClean="0">
                                            <a:latin typeface="Cambria Math" panose="02040503050406030204" pitchFamily="18" charset="0"/>
                                          </a:rPr>
                                          <m:t>𝑝</m:t>
                                        </m:r>
                                      </m:num>
                                      <m:den>
                                        <m:r>
                                          <a:rPr lang="en-US" b="0" i="1" smtClean="0">
                                            <a:latin typeface="Cambria Math" panose="02040503050406030204" pitchFamily="18" charset="0"/>
                                          </a:rPr>
                                          <m:t>𝑆𝐸</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en>
                                    </m:f>
                                  </m:e>
                                </m:box>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02732906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a:p>
                          <a:endParaRPr 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&lt;</m:t>
                                </m:r>
                                <m:r>
                                  <a:rPr lang="en-US" b="0" i="1" smtClean="0">
                                    <a:latin typeface="Cambria Math" panose="02040503050406030204" pitchFamily="18" charset="0"/>
                                  </a:rPr>
                                  <m:t>𝑐</m:t>
                                </m:r>
                              </m:oMath>
                            </m:oMathPara>
                          </a14:m>
                          <a:endParaRPr lang="en-US" dirty="0"/>
                        </a:p>
                      </a:txBody>
                      <a:tcPr/>
                    </a:tc>
                    <a:tc>
                      <a:txBody>
                        <a:bodyPr/>
                        <a:lstStyle/>
                        <a:p>
                          <a:r>
                            <a:rPr lang="en-US" dirty="0"/>
                            <a:t>“lower tail”</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p>
                          <a:endParaRPr lang="en-US" dirty="0"/>
                        </a:p>
                      </a:txBody>
                      <a:tcPr/>
                    </a:tc>
                    <a:extLst>
                      <a:ext uri="{0D108BD9-81ED-4DB2-BD59-A6C34878D82A}">
                        <a16:rowId xmlns:a16="http://schemas.microsoft.com/office/drawing/2014/main" val="334673944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a:p>
                          <a:endParaRPr 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r>
                            <a:rPr lang="en-US" dirty="0"/>
                            <a:t>“two-tailed”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626095052"/>
                      </a:ext>
                    </a:extLst>
                  </a:tr>
                  <a:tr h="640080">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m:t>
                                </m:r>
                                <m:r>
                                  <a:rPr lang="en-US" b="0" i="1" smtClean="0">
                                    <a:latin typeface="Cambria Math" panose="02040503050406030204" pitchFamily="18" charset="0"/>
                                  </a:rPr>
                                  <m:t>𝑐</m:t>
                                </m:r>
                              </m:oMath>
                            </m:oMathPara>
                          </a14:m>
                          <a:endParaRPr lang="en-US" dirty="0"/>
                        </a:p>
                      </a:txBody>
                      <a:tcPr/>
                    </a:tc>
                    <a:tc>
                      <a:txBody>
                        <a:bodyPr/>
                        <a:lstStyle/>
                        <a:p>
                          <a:r>
                            <a:rPr lang="en-US" dirty="0"/>
                            <a:t>“upper tail”</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r>
                                  <a:rPr lang="en-US" b="0" i="0"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𝜇</m:t>
                                        </m:r>
                                      </m:num>
                                      <m:den>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e>
                                </m:box>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894891235"/>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&lt;</m:t>
                                </m:r>
                                <m:r>
                                  <a:rPr lang="en-US" b="0" i="1" smtClean="0">
                                    <a:latin typeface="Cambria Math" panose="02040503050406030204" pitchFamily="18" charset="0"/>
                                  </a:rPr>
                                  <m:t>𝑐</m:t>
                                </m:r>
                              </m:oMath>
                            </m:oMathPara>
                          </a14:m>
                          <a:endParaRPr lang="en-US" dirty="0"/>
                        </a:p>
                      </a:txBody>
                      <a:tcPr/>
                    </a:tc>
                    <a:tc>
                      <a:txBody>
                        <a:bodyPr/>
                        <a:lstStyle/>
                        <a:p>
                          <a:r>
                            <a:rPr lang="en-US" dirty="0"/>
                            <a:t>“lower tail”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62695823"/>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r>
                            <a:rPr lang="en-US" dirty="0"/>
                            <a:t>“two-tailed”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874631695"/>
                      </a:ext>
                    </a:extLst>
                  </a:tr>
                </a:tbl>
              </a:graphicData>
            </a:graphic>
          </p:graphicFrame>
        </mc:Choice>
        <mc:Fallback>
          <p:graphicFrame>
            <p:nvGraphicFramePr>
              <p:cNvPr id="2" name="Table 1">
                <a:extLst>
                  <a:ext uri="{FF2B5EF4-FFF2-40B4-BE49-F238E27FC236}">
                    <a16:creationId xmlns:a16="http://schemas.microsoft.com/office/drawing/2014/main" id="{1A00A126-B99C-3B53-7DD1-6BB842B97134}"/>
                  </a:ext>
                </a:extLst>
              </p:cNvPr>
              <p:cNvGraphicFramePr>
                <a:graphicFrameLocks noGrp="1"/>
              </p:cNvGraphicFramePr>
              <p:nvPr>
                <p:extLst>
                  <p:ext uri="{D42A27DB-BD31-4B8C-83A1-F6EECF244321}">
                    <p14:modId xmlns:p14="http://schemas.microsoft.com/office/powerpoint/2010/main" val="3761030678"/>
                  </p:ext>
                </p:extLst>
              </p:nvPr>
            </p:nvGraphicFramePr>
            <p:xfrm>
              <a:off x="565727" y="719666"/>
              <a:ext cx="11060545" cy="4721529"/>
            </p:xfrm>
            <a:graphic>
              <a:graphicData uri="http://schemas.openxmlformats.org/drawingml/2006/table">
                <a:tbl>
                  <a:tblPr firstRow="1" bandRow="1">
                    <a:tableStyleId>{5C22544A-7EE6-4342-B048-85BDC9FD1C3A}</a:tableStyleId>
                  </a:tblPr>
                  <a:tblGrid>
                    <a:gridCol w="1371601">
                      <a:extLst>
                        <a:ext uri="{9D8B030D-6E8A-4147-A177-3AD203B41FA5}">
                          <a16:colId xmlns:a16="http://schemas.microsoft.com/office/drawing/2014/main" val="4183234200"/>
                        </a:ext>
                      </a:extLst>
                    </a:gridCol>
                    <a:gridCol w="1413164">
                      <a:extLst>
                        <a:ext uri="{9D8B030D-6E8A-4147-A177-3AD203B41FA5}">
                          <a16:colId xmlns:a16="http://schemas.microsoft.com/office/drawing/2014/main" val="2523957480"/>
                        </a:ext>
                      </a:extLst>
                    </a:gridCol>
                    <a:gridCol w="1597891">
                      <a:extLst>
                        <a:ext uri="{9D8B030D-6E8A-4147-A177-3AD203B41FA5}">
                          <a16:colId xmlns:a16="http://schemas.microsoft.com/office/drawing/2014/main" val="3445622142"/>
                        </a:ext>
                      </a:extLst>
                    </a:gridCol>
                    <a:gridCol w="1422400">
                      <a:extLst>
                        <a:ext uri="{9D8B030D-6E8A-4147-A177-3AD203B41FA5}">
                          <a16:colId xmlns:a16="http://schemas.microsoft.com/office/drawing/2014/main" val="664800368"/>
                        </a:ext>
                      </a:extLst>
                    </a:gridCol>
                    <a:gridCol w="2142836">
                      <a:extLst>
                        <a:ext uri="{9D8B030D-6E8A-4147-A177-3AD203B41FA5}">
                          <a16:colId xmlns:a16="http://schemas.microsoft.com/office/drawing/2014/main" val="415932114"/>
                        </a:ext>
                      </a:extLst>
                    </a:gridCol>
                    <a:gridCol w="3112653">
                      <a:extLst>
                        <a:ext uri="{9D8B030D-6E8A-4147-A177-3AD203B41FA5}">
                          <a16:colId xmlns:a16="http://schemas.microsoft.com/office/drawing/2014/main" val="2259184609"/>
                        </a:ext>
                      </a:extLst>
                    </a:gridCol>
                  </a:tblGrid>
                  <a:tr h="666673">
                    <a:tc>
                      <a:txBody>
                        <a:bodyPr/>
                        <a:lstStyle/>
                        <a:p>
                          <a:pPr algn="ctr"/>
                          <a:r>
                            <a:rPr lang="en-US" dirty="0"/>
                            <a:t>Parameter</a:t>
                          </a:r>
                        </a:p>
                      </a:txBody>
                      <a:tcPr/>
                    </a:tc>
                    <a:tc>
                      <a:txBody>
                        <a:bodyPr/>
                        <a:lstStyle/>
                        <a:p>
                          <a:pPr algn="ctr"/>
                          <a:r>
                            <a:rPr lang="en-US" dirty="0"/>
                            <a:t>Null Hypothesis</a:t>
                          </a:r>
                        </a:p>
                      </a:txBody>
                      <a:tcPr/>
                    </a:tc>
                    <a:tc>
                      <a:txBody>
                        <a:bodyPr/>
                        <a:lstStyle/>
                        <a:p>
                          <a:pPr algn="ctr"/>
                          <a:r>
                            <a:rPr lang="en-US" dirty="0"/>
                            <a:t>Alternative Hypothesis</a:t>
                          </a:r>
                        </a:p>
                      </a:txBody>
                      <a:tcPr/>
                    </a:tc>
                    <a:tc>
                      <a:txBody>
                        <a:bodyPr/>
                        <a:lstStyle/>
                        <a:p>
                          <a:pPr algn="ctr"/>
                          <a:r>
                            <a:rPr lang="en-US" dirty="0"/>
                            <a:t>Name</a:t>
                          </a:r>
                        </a:p>
                      </a:txBody>
                      <a:tcPr/>
                    </a:tc>
                    <a:tc>
                      <a:txBody>
                        <a:bodyPr/>
                        <a:lstStyle/>
                        <a:p>
                          <a:pPr algn="ctr"/>
                          <a:r>
                            <a:rPr lang="en-US" dirty="0"/>
                            <a:t>Test Statistic</a:t>
                          </a:r>
                        </a:p>
                      </a:txBody>
                      <a:tcPr/>
                    </a:tc>
                    <a:tc>
                      <a:txBody>
                        <a:bodyPr/>
                        <a:lstStyle/>
                        <a:p>
                          <a:pPr algn="ctr"/>
                          <a:r>
                            <a:rPr lang="en-US" dirty="0" err="1"/>
                            <a:t>Pvalue</a:t>
                          </a:r>
                          <a:endParaRPr lang="en-US" dirty="0"/>
                        </a:p>
                      </a:txBody>
                      <a:tcPr/>
                    </a:tc>
                    <a:extLst>
                      <a:ext uri="{0D108BD9-81ED-4DB2-BD59-A6C34878D82A}">
                        <a16:rowId xmlns:a16="http://schemas.microsoft.com/office/drawing/2014/main" val="1679177390"/>
                      </a:ext>
                    </a:extLst>
                  </a:tr>
                  <a:tr h="741299">
                    <a:tc>
                      <a:txBody>
                        <a:bodyPr/>
                        <a:lstStyle/>
                        <a:p>
                          <a:endParaRPr lang="en-US"/>
                        </a:p>
                      </a:txBody>
                      <a:tcPr>
                        <a:blipFill>
                          <a:blip r:embed="rId2"/>
                          <a:stretch>
                            <a:fillRect l="-444" t="-93443" r="-708889" b="-447541"/>
                          </a:stretch>
                        </a:blipFill>
                      </a:tcPr>
                    </a:tc>
                    <a:tc>
                      <a:txBody>
                        <a:bodyPr/>
                        <a:lstStyle/>
                        <a:p>
                          <a:endParaRPr lang="en-US"/>
                        </a:p>
                      </a:txBody>
                      <a:tcPr>
                        <a:blipFill>
                          <a:blip r:embed="rId2"/>
                          <a:stretch>
                            <a:fillRect l="-97414" t="-93443" r="-587500" b="-447541"/>
                          </a:stretch>
                        </a:blipFill>
                      </a:tcPr>
                    </a:tc>
                    <a:tc>
                      <a:txBody>
                        <a:bodyPr/>
                        <a:lstStyle/>
                        <a:p>
                          <a:endParaRPr lang="en-US"/>
                        </a:p>
                      </a:txBody>
                      <a:tcPr>
                        <a:blipFill>
                          <a:blip r:embed="rId2"/>
                          <a:stretch>
                            <a:fillRect l="-174144" t="-93443" r="-418251" b="-447541"/>
                          </a:stretch>
                        </a:blipFill>
                      </a:tcPr>
                    </a:tc>
                    <a:tc>
                      <a:txBody>
                        <a:bodyPr/>
                        <a:lstStyle/>
                        <a:p>
                          <a:r>
                            <a:rPr lang="en-US" dirty="0"/>
                            <a:t>“upper tail”</a:t>
                          </a:r>
                        </a:p>
                      </a:txBody>
                      <a:tcPr/>
                    </a:tc>
                    <a:tc>
                      <a:txBody>
                        <a:bodyPr/>
                        <a:lstStyle/>
                        <a:p>
                          <a:endParaRPr lang="en-US"/>
                        </a:p>
                      </a:txBody>
                      <a:tcPr>
                        <a:blipFill>
                          <a:blip r:embed="rId2"/>
                          <a:stretch>
                            <a:fillRect l="-271023" t="-93443" r="-146307" b="-447541"/>
                          </a:stretch>
                        </a:blipFill>
                      </a:tcPr>
                    </a:tc>
                    <a:tc>
                      <a:txBody>
                        <a:bodyPr/>
                        <a:lstStyle/>
                        <a:p>
                          <a:endParaRPr lang="en-US"/>
                        </a:p>
                      </a:txBody>
                      <a:tcPr>
                        <a:blipFill>
                          <a:blip r:embed="rId2"/>
                          <a:stretch>
                            <a:fillRect l="-255577" t="-93443" r="-783" b="-447541"/>
                          </a:stretch>
                        </a:blipFill>
                      </a:tcPr>
                    </a:tc>
                    <a:extLst>
                      <a:ext uri="{0D108BD9-81ED-4DB2-BD59-A6C34878D82A}">
                        <a16:rowId xmlns:a16="http://schemas.microsoft.com/office/drawing/2014/main" val="2027329068"/>
                      </a:ext>
                    </a:extLst>
                  </a:tr>
                  <a:tr h="640080">
                    <a:tc>
                      <a:txBody>
                        <a:bodyPr/>
                        <a:lstStyle/>
                        <a:p>
                          <a:endParaRPr lang="en-US"/>
                        </a:p>
                      </a:txBody>
                      <a:tcPr>
                        <a:blipFill>
                          <a:blip r:embed="rId2"/>
                          <a:stretch>
                            <a:fillRect l="-444" t="-224762" r="-708889" b="-420000"/>
                          </a:stretch>
                        </a:blipFill>
                      </a:tcPr>
                    </a:tc>
                    <a:tc>
                      <a:txBody>
                        <a:bodyPr/>
                        <a:lstStyle/>
                        <a:p>
                          <a:endParaRPr lang="en-US"/>
                        </a:p>
                      </a:txBody>
                      <a:tcPr>
                        <a:blipFill>
                          <a:blip r:embed="rId2"/>
                          <a:stretch>
                            <a:fillRect l="-97414" t="-224762" r="-587500" b="-420000"/>
                          </a:stretch>
                        </a:blipFill>
                      </a:tcPr>
                    </a:tc>
                    <a:tc>
                      <a:txBody>
                        <a:bodyPr/>
                        <a:lstStyle/>
                        <a:p>
                          <a:endParaRPr lang="en-US"/>
                        </a:p>
                      </a:txBody>
                      <a:tcPr>
                        <a:blipFill>
                          <a:blip r:embed="rId2"/>
                          <a:stretch>
                            <a:fillRect l="-174144" t="-224762" r="-418251" b="-420000"/>
                          </a:stretch>
                        </a:blipFill>
                      </a:tcPr>
                    </a:tc>
                    <a:tc>
                      <a:txBody>
                        <a:bodyPr/>
                        <a:lstStyle/>
                        <a:p>
                          <a:r>
                            <a:rPr lang="en-US" dirty="0"/>
                            <a:t>“lower tail”</a:t>
                          </a:r>
                        </a:p>
                      </a:txBody>
                      <a:tcPr/>
                    </a:tc>
                    <a:tc>
                      <a:txBody>
                        <a:bodyPr/>
                        <a:lstStyle/>
                        <a:p>
                          <a:endParaRPr lang="en-US" dirty="0"/>
                        </a:p>
                      </a:txBody>
                      <a:tcPr/>
                    </a:tc>
                    <a:tc>
                      <a:txBody>
                        <a:bodyPr/>
                        <a:lstStyle/>
                        <a:p>
                          <a:endParaRPr lang="en-US"/>
                        </a:p>
                      </a:txBody>
                      <a:tcPr>
                        <a:blipFill>
                          <a:blip r:embed="rId2"/>
                          <a:stretch>
                            <a:fillRect l="-255577" t="-224762" r="-783" b="-420000"/>
                          </a:stretch>
                        </a:blipFill>
                      </a:tcPr>
                    </a:tc>
                    <a:extLst>
                      <a:ext uri="{0D108BD9-81ED-4DB2-BD59-A6C34878D82A}">
                        <a16:rowId xmlns:a16="http://schemas.microsoft.com/office/drawing/2014/main" val="3346739441"/>
                      </a:ext>
                    </a:extLst>
                  </a:tr>
                  <a:tr h="640080">
                    <a:tc>
                      <a:txBody>
                        <a:bodyPr/>
                        <a:lstStyle/>
                        <a:p>
                          <a:endParaRPr lang="en-US"/>
                        </a:p>
                      </a:txBody>
                      <a:tcPr>
                        <a:blipFill>
                          <a:blip r:embed="rId2"/>
                          <a:stretch>
                            <a:fillRect l="-444" t="-324762" r="-708889" b="-320000"/>
                          </a:stretch>
                        </a:blipFill>
                      </a:tcPr>
                    </a:tc>
                    <a:tc>
                      <a:txBody>
                        <a:bodyPr/>
                        <a:lstStyle/>
                        <a:p>
                          <a:endParaRPr lang="en-US"/>
                        </a:p>
                      </a:txBody>
                      <a:tcPr>
                        <a:blipFill>
                          <a:blip r:embed="rId2"/>
                          <a:stretch>
                            <a:fillRect l="-97414" t="-324762" r="-587500" b="-320000"/>
                          </a:stretch>
                        </a:blipFill>
                      </a:tcPr>
                    </a:tc>
                    <a:tc>
                      <a:txBody>
                        <a:bodyPr/>
                        <a:lstStyle/>
                        <a:p>
                          <a:endParaRPr lang="en-US"/>
                        </a:p>
                      </a:txBody>
                      <a:tcPr>
                        <a:blipFill>
                          <a:blip r:embed="rId2"/>
                          <a:stretch>
                            <a:fillRect l="-174144" t="-324762" r="-418251" b="-320000"/>
                          </a:stretch>
                        </a:blipFill>
                      </a:tcPr>
                    </a:tc>
                    <a:tc>
                      <a:txBody>
                        <a:bodyPr/>
                        <a:lstStyle/>
                        <a:p>
                          <a:r>
                            <a:rPr lang="en-US" dirty="0"/>
                            <a:t>“two-tailed”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blipFill>
                          <a:blip r:embed="rId2"/>
                          <a:stretch>
                            <a:fillRect l="-255577" t="-324762" r="-783" b="-320000"/>
                          </a:stretch>
                        </a:blipFill>
                      </a:tcPr>
                    </a:tc>
                    <a:extLst>
                      <a:ext uri="{0D108BD9-81ED-4DB2-BD59-A6C34878D82A}">
                        <a16:rowId xmlns:a16="http://schemas.microsoft.com/office/drawing/2014/main" val="1626095052"/>
                      </a:ext>
                    </a:extLst>
                  </a:tr>
                  <a:tr h="753237">
                    <a:tc>
                      <a:txBody>
                        <a:bodyPr/>
                        <a:lstStyle/>
                        <a:p>
                          <a:endParaRPr lang="en-US"/>
                        </a:p>
                      </a:txBody>
                      <a:tcPr>
                        <a:blipFill>
                          <a:blip r:embed="rId2"/>
                          <a:stretch>
                            <a:fillRect l="-444" t="-359677" r="-708889" b="-170968"/>
                          </a:stretch>
                        </a:blipFill>
                      </a:tcPr>
                    </a:tc>
                    <a:tc>
                      <a:txBody>
                        <a:bodyPr/>
                        <a:lstStyle/>
                        <a:p>
                          <a:endParaRPr lang="en-US"/>
                        </a:p>
                      </a:txBody>
                      <a:tcPr>
                        <a:blipFill>
                          <a:blip r:embed="rId2"/>
                          <a:stretch>
                            <a:fillRect l="-97414" t="-359677" r="-587500" b="-170968"/>
                          </a:stretch>
                        </a:blipFill>
                      </a:tcPr>
                    </a:tc>
                    <a:tc>
                      <a:txBody>
                        <a:bodyPr/>
                        <a:lstStyle/>
                        <a:p>
                          <a:endParaRPr lang="en-US"/>
                        </a:p>
                      </a:txBody>
                      <a:tcPr>
                        <a:blipFill>
                          <a:blip r:embed="rId2"/>
                          <a:stretch>
                            <a:fillRect l="-174144" t="-359677" r="-418251" b="-170968"/>
                          </a:stretch>
                        </a:blipFill>
                      </a:tcPr>
                    </a:tc>
                    <a:tc>
                      <a:txBody>
                        <a:bodyPr/>
                        <a:lstStyle/>
                        <a:p>
                          <a:r>
                            <a:rPr lang="en-US" dirty="0"/>
                            <a:t>“upper tail”</a:t>
                          </a:r>
                        </a:p>
                      </a:txBody>
                      <a:tcPr/>
                    </a:tc>
                    <a:tc>
                      <a:txBody>
                        <a:bodyPr/>
                        <a:lstStyle/>
                        <a:p>
                          <a:endParaRPr lang="en-US"/>
                        </a:p>
                      </a:txBody>
                      <a:tcPr>
                        <a:blipFill>
                          <a:blip r:embed="rId2"/>
                          <a:stretch>
                            <a:fillRect l="-271023" t="-359677" r="-146307" b="-170968"/>
                          </a:stretch>
                        </a:blipFill>
                      </a:tcPr>
                    </a:tc>
                    <a:tc>
                      <a:txBody>
                        <a:bodyPr/>
                        <a:lstStyle/>
                        <a:p>
                          <a:endParaRPr lang="en-US"/>
                        </a:p>
                      </a:txBody>
                      <a:tcPr>
                        <a:blipFill>
                          <a:blip r:embed="rId2"/>
                          <a:stretch>
                            <a:fillRect l="-255577" t="-359677" r="-783" b="-170968"/>
                          </a:stretch>
                        </a:blipFill>
                      </a:tcPr>
                    </a:tc>
                    <a:extLst>
                      <a:ext uri="{0D108BD9-81ED-4DB2-BD59-A6C34878D82A}">
                        <a16:rowId xmlns:a16="http://schemas.microsoft.com/office/drawing/2014/main" val="2894891235"/>
                      </a:ext>
                    </a:extLst>
                  </a:tr>
                  <a:tr h="640080">
                    <a:tc>
                      <a:txBody>
                        <a:bodyPr/>
                        <a:lstStyle/>
                        <a:p>
                          <a:endParaRPr lang="en-US"/>
                        </a:p>
                      </a:txBody>
                      <a:tcPr>
                        <a:blipFill>
                          <a:blip r:embed="rId2"/>
                          <a:stretch>
                            <a:fillRect l="-444" t="-542857" r="-708889" b="-101905"/>
                          </a:stretch>
                        </a:blipFill>
                      </a:tcPr>
                    </a:tc>
                    <a:tc>
                      <a:txBody>
                        <a:bodyPr/>
                        <a:lstStyle/>
                        <a:p>
                          <a:endParaRPr lang="en-US"/>
                        </a:p>
                      </a:txBody>
                      <a:tcPr>
                        <a:blipFill>
                          <a:blip r:embed="rId2"/>
                          <a:stretch>
                            <a:fillRect l="-97414" t="-542857" r="-587500" b="-101905"/>
                          </a:stretch>
                        </a:blipFill>
                      </a:tcPr>
                    </a:tc>
                    <a:tc>
                      <a:txBody>
                        <a:bodyPr/>
                        <a:lstStyle/>
                        <a:p>
                          <a:endParaRPr lang="en-US"/>
                        </a:p>
                      </a:txBody>
                      <a:tcPr>
                        <a:blipFill>
                          <a:blip r:embed="rId2"/>
                          <a:stretch>
                            <a:fillRect l="-174144" t="-542857" r="-418251" b="-101905"/>
                          </a:stretch>
                        </a:blipFill>
                      </a:tcPr>
                    </a:tc>
                    <a:tc>
                      <a:txBody>
                        <a:bodyPr/>
                        <a:lstStyle/>
                        <a:p>
                          <a:r>
                            <a:rPr lang="en-US" dirty="0"/>
                            <a:t>“lower tail”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blipFill>
                          <a:blip r:embed="rId2"/>
                          <a:stretch>
                            <a:fillRect l="-255577" t="-542857" r="-783" b="-101905"/>
                          </a:stretch>
                        </a:blipFill>
                      </a:tcPr>
                    </a:tc>
                    <a:extLst>
                      <a:ext uri="{0D108BD9-81ED-4DB2-BD59-A6C34878D82A}">
                        <a16:rowId xmlns:a16="http://schemas.microsoft.com/office/drawing/2014/main" val="3562695823"/>
                      </a:ext>
                    </a:extLst>
                  </a:tr>
                  <a:tr h="640080">
                    <a:tc>
                      <a:txBody>
                        <a:bodyPr/>
                        <a:lstStyle/>
                        <a:p>
                          <a:endParaRPr lang="en-US"/>
                        </a:p>
                      </a:txBody>
                      <a:tcPr>
                        <a:blipFill>
                          <a:blip r:embed="rId2"/>
                          <a:stretch>
                            <a:fillRect l="-444" t="-642857" r="-708889" b="-1905"/>
                          </a:stretch>
                        </a:blipFill>
                      </a:tcPr>
                    </a:tc>
                    <a:tc>
                      <a:txBody>
                        <a:bodyPr/>
                        <a:lstStyle/>
                        <a:p>
                          <a:endParaRPr lang="en-US"/>
                        </a:p>
                      </a:txBody>
                      <a:tcPr>
                        <a:blipFill>
                          <a:blip r:embed="rId2"/>
                          <a:stretch>
                            <a:fillRect l="-97414" t="-642857" r="-587500" b="-1905"/>
                          </a:stretch>
                        </a:blipFill>
                      </a:tcPr>
                    </a:tc>
                    <a:tc>
                      <a:txBody>
                        <a:bodyPr/>
                        <a:lstStyle/>
                        <a:p>
                          <a:endParaRPr lang="en-US"/>
                        </a:p>
                      </a:txBody>
                      <a:tcPr>
                        <a:blipFill>
                          <a:blip r:embed="rId2"/>
                          <a:stretch>
                            <a:fillRect l="-174144" t="-642857" r="-418251" b="-1905"/>
                          </a:stretch>
                        </a:blipFill>
                      </a:tcPr>
                    </a:tc>
                    <a:tc>
                      <a:txBody>
                        <a:bodyPr/>
                        <a:lstStyle/>
                        <a:p>
                          <a:r>
                            <a:rPr lang="en-US" dirty="0"/>
                            <a:t>“two-tailed”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blipFill>
                          <a:blip r:embed="rId2"/>
                          <a:stretch>
                            <a:fillRect l="-255577" t="-642857" r="-783" b="-1905"/>
                          </a:stretch>
                        </a:blipFill>
                      </a:tcPr>
                    </a:tc>
                    <a:extLst>
                      <a:ext uri="{0D108BD9-81ED-4DB2-BD59-A6C34878D82A}">
                        <a16:rowId xmlns:a16="http://schemas.microsoft.com/office/drawing/2014/main" val="874631695"/>
                      </a:ext>
                    </a:extLst>
                  </a:tr>
                </a:tbl>
              </a:graphicData>
            </a:graphic>
          </p:graphicFrame>
        </mc:Fallback>
      </mc:AlternateContent>
    </p:spTree>
    <p:extLst>
      <p:ext uri="{BB962C8B-B14F-4D97-AF65-F5344CB8AC3E}">
        <p14:creationId xmlns:p14="http://schemas.microsoft.com/office/powerpoint/2010/main" val="2669666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4939</TotalTime>
  <Words>1401</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Lecture 22 Confidence Level, Critical Value, and Making Decisions   </vt:lpstr>
      <vt:lpstr>Review From Monday</vt:lpstr>
      <vt:lpstr>Review: The five steps of a hypothesis test</vt:lpstr>
      <vt:lpstr>Stating Hypotheses</vt:lpstr>
      <vt:lpstr>Example 1:</vt:lpstr>
      <vt:lpstr>Example 2:</vt:lpstr>
      <vt:lpstr>Example 3:</vt:lpstr>
      <vt:lpstr>Significance Level α and Critical Value</vt:lpstr>
      <vt:lpstr>PowerPoint Presentation</vt:lpstr>
      <vt:lpstr>PowerPoint Presentation</vt:lpstr>
      <vt:lpstr>Interpreting Results Of A Significance Test</vt:lpstr>
      <vt:lpstr>Deciding between One-Sided and Two-Sided Tests</vt:lpstr>
      <vt:lpstr>Technical Points of Significance Tests</vt:lpstr>
      <vt:lpstr>PowerPoint Presentation</vt:lpstr>
      <vt:lpstr>PowerPoint Presentation</vt:lpstr>
      <vt:lpstr>PowerPoint Presentation</vt:lpstr>
      <vt:lpstr>Relationship between significance tests and confidence intervals</vt:lpstr>
      <vt:lpstr>Significance tests are less useful than confidence intervals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189</cp:revision>
  <dcterms:created xsi:type="dcterms:W3CDTF">2023-08-21T21:11:45Z</dcterms:created>
  <dcterms:modified xsi:type="dcterms:W3CDTF">2024-03-27T05:21:41Z</dcterms:modified>
</cp:coreProperties>
</file>