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5" r:id="rId4"/>
    <p:sldId id="289" r:id="rId5"/>
    <p:sldId id="292" r:id="rId6"/>
    <p:sldId id="295" r:id="rId7"/>
    <p:sldId id="294" r:id="rId8"/>
    <p:sldId id="311" r:id="rId9"/>
    <p:sldId id="312" r:id="rId10"/>
    <p:sldId id="323" r:id="rId11"/>
    <p:sldId id="322" r:id="rId12"/>
    <p:sldId id="314" r:id="rId13"/>
    <p:sldId id="315" r:id="rId14"/>
    <p:sldId id="320" r:id="rId15"/>
    <p:sldId id="318" r:id="rId16"/>
    <p:sldId id="324" r:id="rId17"/>
    <p:sldId id="321" r:id="rId18"/>
    <p:sldId id="325" r:id="rId19"/>
    <p:sldId id="32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E65771-4062-4857-8429-58677FF30F6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3028CA0-10AD-493F-87E5-B988BFF93C5C}">
      <dgm:prSet/>
      <dgm:spPr/>
      <dgm:t>
        <a:bodyPr/>
        <a:lstStyle/>
        <a:p>
          <a:r>
            <a:rPr lang="en-US"/>
            <a:t>A </a:t>
          </a:r>
          <a:r>
            <a:rPr lang="en-US" b="1"/>
            <a:t>Population Distribution </a:t>
          </a:r>
          <a:r>
            <a:rPr lang="en-US"/>
            <a:t>– is the probability distribution for a single observation</a:t>
          </a:r>
        </a:p>
      </dgm:t>
    </dgm:pt>
    <dgm:pt modelId="{331B5359-4653-459F-82DF-65CBB5DD8E17}" type="parTrans" cxnId="{09F2C1AF-8BF5-4E93-903F-9285831A4E55}">
      <dgm:prSet/>
      <dgm:spPr/>
      <dgm:t>
        <a:bodyPr/>
        <a:lstStyle/>
        <a:p>
          <a:endParaRPr lang="en-US"/>
        </a:p>
      </dgm:t>
    </dgm:pt>
    <dgm:pt modelId="{0D240A4D-BB5D-4381-AD87-F2EEDD9386FC}" type="sibTrans" cxnId="{09F2C1AF-8BF5-4E93-903F-9285831A4E55}">
      <dgm:prSet/>
      <dgm:spPr/>
      <dgm:t>
        <a:bodyPr/>
        <a:lstStyle/>
        <a:p>
          <a:endParaRPr lang="en-US"/>
        </a:p>
      </dgm:t>
    </dgm:pt>
    <dgm:pt modelId="{1109A3A6-3CBE-45E9-A671-B5D0DEC0D370}">
      <dgm:prSet/>
      <dgm:spPr/>
      <dgm:t>
        <a:bodyPr/>
        <a:lstStyle/>
        <a:p>
          <a:r>
            <a:rPr lang="en-US"/>
            <a:t>A </a:t>
          </a:r>
          <a:r>
            <a:rPr lang="en-US" b="1"/>
            <a:t>Sampling Distribution </a:t>
          </a:r>
          <a:r>
            <a:rPr lang="en-US"/>
            <a:t>– is the probability distribution of a statistic</a:t>
          </a:r>
        </a:p>
      </dgm:t>
    </dgm:pt>
    <dgm:pt modelId="{19E75313-C064-47FA-9C21-7778FC351D8D}" type="parTrans" cxnId="{707C8403-5570-49B7-A1F3-D98EA91D54BE}">
      <dgm:prSet/>
      <dgm:spPr/>
      <dgm:t>
        <a:bodyPr/>
        <a:lstStyle/>
        <a:p>
          <a:endParaRPr lang="en-US"/>
        </a:p>
      </dgm:t>
    </dgm:pt>
    <dgm:pt modelId="{46D73C08-196E-4B54-88B8-EC01B860A117}" type="sibTrans" cxnId="{707C8403-5570-49B7-A1F3-D98EA91D54BE}">
      <dgm:prSet/>
      <dgm:spPr/>
      <dgm:t>
        <a:bodyPr/>
        <a:lstStyle/>
        <a:p>
          <a:endParaRPr lang="en-US"/>
        </a:p>
      </dgm:t>
    </dgm:pt>
    <dgm:pt modelId="{08129A35-853E-4D37-9FCB-C545D6591FB1}" type="pres">
      <dgm:prSet presAssocID="{7AE65771-4062-4857-8429-58677FF30F6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8549F96-0713-4F99-8227-918EA09D74AD}" type="pres">
      <dgm:prSet presAssocID="{63028CA0-10AD-493F-87E5-B988BFF93C5C}" presName="hierRoot1" presStyleCnt="0"/>
      <dgm:spPr/>
    </dgm:pt>
    <dgm:pt modelId="{36ED2B3C-6E6E-42C4-B98B-948169080561}" type="pres">
      <dgm:prSet presAssocID="{63028CA0-10AD-493F-87E5-B988BFF93C5C}" presName="composite" presStyleCnt="0"/>
      <dgm:spPr/>
    </dgm:pt>
    <dgm:pt modelId="{7A17A04E-C21A-4884-8251-A3959806E1C2}" type="pres">
      <dgm:prSet presAssocID="{63028CA0-10AD-493F-87E5-B988BFF93C5C}" presName="background" presStyleLbl="node0" presStyleIdx="0" presStyleCnt="2"/>
      <dgm:spPr/>
    </dgm:pt>
    <dgm:pt modelId="{DE4EDFB3-FC09-4897-B250-051BC0E0BE41}" type="pres">
      <dgm:prSet presAssocID="{63028CA0-10AD-493F-87E5-B988BFF93C5C}" presName="text" presStyleLbl="fgAcc0" presStyleIdx="0" presStyleCnt="2">
        <dgm:presLayoutVars>
          <dgm:chPref val="3"/>
        </dgm:presLayoutVars>
      </dgm:prSet>
      <dgm:spPr/>
    </dgm:pt>
    <dgm:pt modelId="{9AAA4B74-AEB1-4410-B471-B7A1A62EC9D7}" type="pres">
      <dgm:prSet presAssocID="{63028CA0-10AD-493F-87E5-B988BFF93C5C}" presName="hierChild2" presStyleCnt="0"/>
      <dgm:spPr/>
    </dgm:pt>
    <dgm:pt modelId="{8D5BE967-4065-419B-B323-21B4B59AB0FC}" type="pres">
      <dgm:prSet presAssocID="{1109A3A6-3CBE-45E9-A671-B5D0DEC0D370}" presName="hierRoot1" presStyleCnt="0"/>
      <dgm:spPr/>
    </dgm:pt>
    <dgm:pt modelId="{B82D32B1-B6EB-46AC-997D-AB43365DE5CF}" type="pres">
      <dgm:prSet presAssocID="{1109A3A6-3CBE-45E9-A671-B5D0DEC0D370}" presName="composite" presStyleCnt="0"/>
      <dgm:spPr/>
    </dgm:pt>
    <dgm:pt modelId="{B7636DC9-A297-4CA9-89C3-396794BE1060}" type="pres">
      <dgm:prSet presAssocID="{1109A3A6-3CBE-45E9-A671-B5D0DEC0D370}" presName="background" presStyleLbl="node0" presStyleIdx="1" presStyleCnt="2"/>
      <dgm:spPr/>
    </dgm:pt>
    <dgm:pt modelId="{B9B3A843-0E1A-44D6-B255-B93E8269369D}" type="pres">
      <dgm:prSet presAssocID="{1109A3A6-3CBE-45E9-A671-B5D0DEC0D370}" presName="text" presStyleLbl="fgAcc0" presStyleIdx="1" presStyleCnt="2">
        <dgm:presLayoutVars>
          <dgm:chPref val="3"/>
        </dgm:presLayoutVars>
      </dgm:prSet>
      <dgm:spPr/>
    </dgm:pt>
    <dgm:pt modelId="{D57ED77E-4997-43F9-9829-5CA99252B807}" type="pres">
      <dgm:prSet presAssocID="{1109A3A6-3CBE-45E9-A671-B5D0DEC0D370}" presName="hierChild2" presStyleCnt="0"/>
      <dgm:spPr/>
    </dgm:pt>
  </dgm:ptLst>
  <dgm:cxnLst>
    <dgm:cxn modelId="{707C8403-5570-49B7-A1F3-D98EA91D54BE}" srcId="{7AE65771-4062-4857-8429-58677FF30F6E}" destId="{1109A3A6-3CBE-45E9-A671-B5D0DEC0D370}" srcOrd="1" destOrd="0" parTransId="{19E75313-C064-47FA-9C21-7778FC351D8D}" sibTransId="{46D73C08-196E-4B54-88B8-EC01B860A117}"/>
    <dgm:cxn modelId="{163E827C-3801-4ACF-980D-A36E3A2769DA}" type="presOf" srcId="{63028CA0-10AD-493F-87E5-B988BFF93C5C}" destId="{DE4EDFB3-FC09-4897-B250-051BC0E0BE41}" srcOrd="0" destOrd="0" presId="urn:microsoft.com/office/officeart/2005/8/layout/hierarchy1"/>
    <dgm:cxn modelId="{571C2C92-E772-4342-9527-D2AB757FB683}" type="presOf" srcId="{1109A3A6-3CBE-45E9-A671-B5D0DEC0D370}" destId="{B9B3A843-0E1A-44D6-B255-B93E8269369D}" srcOrd="0" destOrd="0" presId="urn:microsoft.com/office/officeart/2005/8/layout/hierarchy1"/>
    <dgm:cxn modelId="{171C9492-65DD-4CD6-A8F6-CE84D200EAC5}" type="presOf" srcId="{7AE65771-4062-4857-8429-58677FF30F6E}" destId="{08129A35-853E-4D37-9FCB-C545D6591FB1}" srcOrd="0" destOrd="0" presId="urn:microsoft.com/office/officeart/2005/8/layout/hierarchy1"/>
    <dgm:cxn modelId="{09F2C1AF-8BF5-4E93-903F-9285831A4E55}" srcId="{7AE65771-4062-4857-8429-58677FF30F6E}" destId="{63028CA0-10AD-493F-87E5-B988BFF93C5C}" srcOrd="0" destOrd="0" parTransId="{331B5359-4653-459F-82DF-65CBB5DD8E17}" sibTransId="{0D240A4D-BB5D-4381-AD87-F2EEDD9386FC}"/>
    <dgm:cxn modelId="{FC451458-2620-4084-AD56-981CDAF83A50}" type="presParOf" srcId="{08129A35-853E-4D37-9FCB-C545D6591FB1}" destId="{98549F96-0713-4F99-8227-918EA09D74AD}" srcOrd="0" destOrd="0" presId="urn:microsoft.com/office/officeart/2005/8/layout/hierarchy1"/>
    <dgm:cxn modelId="{30A873A6-A30E-4167-B810-C2C325FE1FE6}" type="presParOf" srcId="{98549F96-0713-4F99-8227-918EA09D74AD}" destId="{36ED2B3C-6E6E-42C4-B98B-948169080561}" srcOrd="0" destOrd="0" presId="urn:microsoft.com/office/officeart/2005/8/layout/hierarchy1"/>
    <dgm:cxn modelId="{1F61C645-F392-4A4D-B454-3D0655D334B9}" type="presParOf" srcId="{36ED2B3C-6E6E-42C4-B98B-948169080561}" destId="{7A17A04E-C21A-4884-8251-A3959806E1C2}" srcOrd="0" destOrd="0" presId="urn:microsoft.com/office/officeart/2005/8/layout/hierarchy1"/>
    <dgm:cxn modelId="{3089CAE9-6C19-4DA1-98B5-E54A35935785}" type="presParOf" srcId="{36ED2B3C-6E6E-42C4-B98B-948169080561}" destId="{DE4EDFB3-FC09-4897-B250-051BC0E0BE41}" srcOrd="1" destOrd="0" presId="urn:microsoft.com/office/officeart/2005/8/layout/hierarchy1"/>
    <dgm:cxn modelId="{E73E5D8A-3456-4D0C-AF28-2F0D8D9BBE70}" type="presParOf" srcId="{98549F96-0713-4F99-8227-918EA09D74AD}" destId="{9AAA4B74-AEB1-4410-B471-B7A1A62EC9D7}" srcOrd="1" destOrd="0" presId="urn:microsoft.com/office/officeart/2005/8/layout/hierarchy1"/>
    <dgm:cxn modelId="{5121AE12-49C7-481F-99A4-6A69ED903CA0}" type="presParOf" srcId="{08129A35-853E-4D37-9FCB-C545D6591FB1}" destId="{8D5BE967-4065-419B-B323-21B4B59AB0FC}" srcOrd="1" destOrd="0" presId="urn:microsoft.com/office/officeart/2005/8/layout/hierarchy1"/>
    <dgm:cxn modelId="{4AF507ED-6F99-4A13-85F2-FFCB15318A19}" type="presParOf" srcId="{8D5BE967-4065-419B-B323-21B4B59AB0FC}" destId="{B82D32B1-B6EB-46AC-997D-AB43365DE5CF}" srcOrd="0" destOrd="0" presId="urn:microsoft.com/office/officeart/2005/8/layout/hierarchy1"/>
    <dgm:cxn modelId="{1154473B-75A7-4A6C-BCD4-C86143D011E3}" type="presParOf" srcId="{B82D32B1-B6EB-46AC-997D-AB43365DE5CF}" destId="{B7636DC9-A297-4CA9-89C3-396794BE1060}" srcOrd="0" destOrd="0" presId="urn:microsoft.com/office/officeart/2005/8/layout/hierarchy1"/>
    <dgm:cxn modelId="{E8969F19-3A81-47DB-B90C-6A9B4BB21FF1}" type="presParOf" srcId="{B82D32B1-B6EB-46AC-997D-AB43365DE5CF}" destId="{B9B3A843-0E1A-44D6-B255-B93E8269369D}" srcOrd="1" destOrd="0" presId="urn:microsoft.com/office/officeart/2005/8/layout/hierarchy1"/>
    <dgm:cxn modelId="{2AA9F18B-D6A8-471D-9A73-B0189CBC9E4D}" type="presParOf" srcId="{8D5BE967-4065-419B-B323-21B4B59AB0FC}" destId="{D57ED77E-4997-43F9-9829-5CA99252B80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17A04E-C21A-4884-8251-A3959806E1C2}">
      <dsp:nvSpPr>
        <dsp:cNvPr id="0" name=""/>
        <dsp:cNvSpPr/>
      </dsp:nvSpPr>
      <dsp:spPr>
        <a:xfrm>
          <a:off x="1333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EDFB3-FC09-4897-B250-051BC0E0BE41}">
      <dsp:nvSpPr>
        <dsp:cNvPr id="0" name=""/>
        <dsp:cNvSpPr/>
      </dsp:nvSpPr>
      <dsp:spPr>
        <a:xfrm>
          <a:off x="521579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A </a:t>
          </a:r>
          <a:r>
            <a:rPr lang="en-US" sz="3600" b="1" kern="1200"/>
            <a:t>Population Distribution </a:t>
          </a:r>
          <a:r>
            <a:rPr lang="en-US" sz="3600" kern="1200"/>
            <a:t>– is the probability distribution for a single observation</a:t>
          </a:r>
        </a:p>
      </dsp:txBody>
      <dsp:txXfrm>
        <a:off x="608661" y="692298"/>
        <a:ext cx="4508047" cy="2799040"/>
      </dsp:txXfrm>
    </dsp:sp>
    <dsp:sp modelId="{B7636DC9-A297-4CA9-89C3-396794BE1060}">
      <dsp:nvSpPr>
        <dsp:cNvPr id="0" name=""/>
        <dsp:cNvSpPr/>
      </dsp:nvSpPr>
      <dsp:spPr>
        <a:xfrm>
          <a:off x="5724037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B3A843-0E1A-44D6-B255-B93E8269369D}">
      <dsp:nvSpPr>
        <dsp:cNvPr id="0" name=""/>
        <dsp:cNvSpPr/>
      </dsp:nvSpPr>
      <dsp:spPr>
        <a:xfrm>
          <a:off x="6244283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A </a:t>
          </a:r>
          <a:r>
            <a:rPr lang="en-US" sz="3600" b="1" kern="1200"/>
            <a:t>Sampling Distribution </a:t>
          </a:r>
          <a:r>
            <a:rPr lang="en-US" sz="3600" kern="1200"/>
            <a:t>– is the probability distribution of a statistic</a:t>
          </a:r>
        </a:p>
      </dsp:txBody>
      <dsp:txXfrm>
        <a:off x="6331365" y="692298"/>
        <a:ext cx="4508047" cy="2799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034C4-6B25-C375-38B3-5C1F8F0C70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79033-8997-99B3-E88E-D3CEE73C0F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73206-0A96-403A-61D4-B91153CBE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8986C-779E-ED1A-76F2-FD378A092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AF8ED-1894-02E7-0FA0-E7DE9B303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182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D1F52-CD67-64AE-2D46-44B01663A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1069A3-A000-C17C-6609-DE6666C5C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E9DC3-D121-AB86-A9A7-711F899CA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812D3-D92E-143B-0CA7-F7283E514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A977E-DFD5-043D-917F-3AA022F96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54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3F395D-17B0-4996-5246-0996D0F0A4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3CBE2B-1DE2-77BA-E832-383CB1366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2C1AA-7BFE-C87C-A085-D7338094A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769BE-7256-BBD2-431C-B3DCA0441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755BF-0C82-EBF6-60B3-60542105C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35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9F525-6516-D493-9347-1C2655A11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002E0-4ADF-62A8-A569-79FAF8363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A57B6-13BB-FAE1-888E-C823BD422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B5B76-EC1F-2463-8B63-1A74809A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A578A-BDD2-F334-E4AB-104976BEC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37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28245-1B12-3680-6277-FC9EC6D65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9E0E2-D527-167B-50D7-547E3F861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1B6E3-AD54-0508-1F18-464FFDB64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1F2A6-D7FA-7CAD-DF6C-106AB1256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83CEA-A301-C69D-E813-EC9B10C77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4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4E9A5-0A0A-6AC6-441D-D2043D167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CFBEA-EAAC-0349-B3F9-3BF060E36B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15B37-1C84-F317-9457-287D24236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7A156D-D680-549B-EA40-56E9D64D6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2619E-0288-C9E3-BD1E-CD67D3263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D4B070-D297-20AD-DB30-5C8560D22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05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600C0-F8A9-7F4A-0874-F821C4430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F809D-B29A-7D5E-AF87-2EE4FC6D5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E41AE-8C39-683A-3414-ECDE25E54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007DBF-3A82-D2F7-9C22-61CC570F6F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AE2A2E-D9C3-42E4-4270-553AAE21CE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805755-016A-D3ED-30E2-AA0021452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64671A-CE64-10D9-FFE4-71279307B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C2AEB7-177D-78D4-378E-E88834D72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62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BC70B-5246-F92F-E9D0-AC7CBCF14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B44CF7-A569-AE55-00DF-B3B259C81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476D27-72B1-18B4-5273-72B61BD7C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DD730-97FB-15CE-0466-73D4AC043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17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52AC97-6CBB-B8C6-618D-D2DD3D40F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F5CD89-14C1-5893-B8A1-EF15DA887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EDCC2E-1FCA-A275-58AC-7CA078C28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95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E961A-252B-F60C-FD57-80D29908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E5581-D791-8ACE-889B-A91555C8A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76234D-EC2F-7C1F-D2EA-A939EB155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DD210-CCAF-AAB2-03F2-12F90AD5C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52BD2-DA5D-078A-5088-825B34BFC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033DCB-E22E-CDA1-EB92-8C078C44B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24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54A99-2421-DCB8-49E4-A0AD2C69C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D92BD5-E795-6BA8-20FC-72E2891774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A731F1-61B6-9C25-1084-ED1ED7CFF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751C3-0562-6122-51E7-BCFC3021F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063FB-5E1B-A73B-7E18-D25B55052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2C885-D7DA-138A-565A-E3B3149F7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25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3DD8F3-6D3E-5FB9-5161-BC23C5E52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7B0CF6-36A8-29A0-721E-D9869FF07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4123B-E885-F873-BBC4-465D7F8EB0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42ECF-4EC5-4F6F-92F2-C9C58BEB3FE8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53C03-559F-90AC-0C25-141B074F70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A4977-5DA9-A57B-119B-F3280CF88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39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ED9DA-382E-3F49-9A16-F5642CACF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659601"/>
          </a:xfrm>
        </p:spPr>
        <p:txBody>
          <a:bodyPr>
            <a:normAutofit/>
          </a:bodyPr>
          <a:lstStyle/>
          <a:p>
            <a:r>
              <a:rPr lang="en-US" dirty="0"/>
              <a:t>Lecture 11</a:t>
            </a:r>
            <a:br>
              <a:rPr lang="en-US" dirty="0"/>
            </a:br>
            <a:r>
              <a:rPr lang="en-US" dirty="0"/>
              <a:t>Introduction to probability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331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8F779-426F-F5F1-DE0C-22872B145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Probabilities from Discrete Probability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B81716-498B-EB2B-0827-C9A9ADC9B4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 Often probabilities concerning a discrete random variables can be computed from its probability distribution using summation.</a:t>
                </a:r>
              </a:p>
              <a:p>
                <a:endParaRPr lang="en-US" dirty="0"/>
              </a:p>
              <a:p>
                <a:r>
                  <a:rPr lang="en-US" dirty="0"/>
                  <a:t>That is, if we wish to know the probability of observing a value of the discrete 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we can simply sum the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in the given interval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B81716-498B-EB2B-0827-C9A9ADC9B4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1937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C5E38-E29C-E596-D187-485C98319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91" y="0"/>
            <a:ext cx="10515600" cy="1325563"/>
          </a:xfrm>
        </p:spPr>
        <p:txBody>
          <a:bodyPr/>
          <a:lstStyle/>
          <a:p>
            <a:r>
              <a:rPr lang="en-US" dirty="0"/>
              <a:t>Computing Probabilities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384672-E3E3-EF9E-5C8A-B33217243F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3274" y="1468582"/>
                <a:ext cx="8944552" cy="5264727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Suppose the following probability distribution gives the probabilities for number of goals scored by the well-known football player Lionel Messi in given match. Assume that goals are independent </a:t>
                </a:r>
              </a:p>
              <a:p>
                <a:endParaRPr lang="en-US" dirty="0"/>
              </a:p>
              <a:p>
                <a:r>
                  <a:rPr lang="en-US" dirty="0"/>
                  <a:t>What is the probability that Messi scores More than two goals in a game?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&gt;2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=0.06+0.021+0.008=0.089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What is the probability that Messi scores at most one goal in a game?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≤1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=0.25+0.54=0.79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What is the probability that Messi scores between 1 and 3 goals in a game?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≤3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=0.54+0.121+0.06=0.721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What is the probability that Messi scores 2 goals or 5 goals in a game?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=5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=0.121+0.008=0.129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384672-E3E3-EF9E-5C8A-B33217243F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274" y="1468582"/>
                <a:ext cx="8944552" cy="5264727"/>
              </a:xfrm>
              <a:blipFill>
                <a:blip r:embed="rId2"/>
                <a:stretch>
                  <a:fillRect l="-886" t="-2662" r="-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0D5AFD16-9AE7-1ED8-70B0-D55CB0065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8103" y="2310606"/>
            <a:ext cx="2076740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05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60CF-60AB-87E5-7943-8267138C6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Two important probability distributions in statistical inference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8AA97A1-7A11-B6EE-5F39-FF824BECB9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8186564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477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D91EE-4972-C9D6-7268-4989CE87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Deriving Sampling Distributions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12EC69-5284-37FD-7A46-AA2E263D80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41774" y="1825625"/>
                <a:ext cx="5112026" cy="4351338"/>
              </a:xfrm>
            </p:spPr>
            <p:txBody>
              <a:bodyPr/>
              <a:lstStyle/>
              <a:p>
                <a:r>
                  <a:rPr lang="en-US" dirty="0"/>
                  <a:t>Imagine flipping a coin three times. We are interested in the number of times the coin comes up Heads</a:t>
                </a:r>
              </a:p>
              <a:p>
                <a:r>
                  <a:rPr lang="en-US" dirty="0"/>
                  <a:t>Suppose the coin is not fair, and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Heads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=0.4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Tails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=0.6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- We now consider Heads a “success” and Tails a “Failure” – we assign Heads a value of 1 and Tails a value of 0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12EC69-5284-37FD-7A46-AA2E263D80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41774" y="1825625"/>
                <a:ext cx="5112026" cy="4351338"/>
              </a:xfrm>
              <a:blipFill>
                <a:blip r:embed="rId2"/>
                <a:stretch>
                  <a:fillRect l="-2145" t="-2241" r="-3456" b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930627C-4CC0-0C44-E662-DA7EBCE47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74" y="1855701"/>
            <a:ext cx="4660984" cy="432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573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EC53C-A37E-D51F-193D-1DC1D371D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636" y="14063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Deriving Sampling Distributions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325006-BBE9-72D7-7B13-5A900243741F}"/>
              </a:ext>
            </a:extLst>
          </p:cNvPr>
          <p:cNvSpPr txBox="1"/>
          <p:nvPr/>
        </p:nvSpPr>
        <p:spPr>
          <a:xfrm>
            <a:off x="1887283" y="2408208"/>
            <a:ext cx="2740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Probability distribution for </a:t>
            </a:r>
          </a:p>
          <a:p>
            <a:pPr algn="ctr"/>
            <a:r>
              <a:rPr lang="en-US" dirty="0"/>
              <a:t>a single roll of a 4-sided die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57619D0-94DC-E521-C2C2-5B4D959678F7}"/>
                  </a:ext>
                </a:extLst>
              </p:cNvPr>
              <p:cNvSpPr txBox="1"/>
              <p:nvPr/>
            </p:nvSpPr>
            <p:spPr>
              <a:xfrm>
                <a:off x="6389672" y="2252074"/>
                <a:ext cx="408990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Probability distribution for </a:t>
                </a:r>
              </a:p>
              <a:p>
                <a:pPr algn="ctr"/>
                <a:r>
                  <a:rPr lang="en-US" u="sng" dirty="0"/>
                  <a:t>the average of </a:t>
                </a:r>
                <a14:m>
                  <m:oMath xmlns:m="http://schemas.openxmlformats.org/officeDocument/2006/math">
                    <m:r>
                      <a:rPr lang="en-US" b="0" i="1" u="sng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u="sng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u="sng" dirty="0"/>
                  <a:t> rolls </a:t>
                </a:r>
                <a:r>
                  <a:rPr lang="en-US" dirty="0"/>
                  <a:t>of a 4-sided die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57619D0-94DC-E521-C2C2-5B4D95967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672" y="2252074"/>
                <a:ext cx="4089902" cy="646331"/>
              </a:xfrm>
              <a:prstGeom prst="rect">
                <a:avLst/>
              </a:prstGeom>
              <a:blipFill>
                <a:blip r:embed="rId2"/>
                <a:stretch>
                  <a:fillRect l="-745" t="-4717" r="-894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2AC95A04-00B7-1F58-C85C-C64F5F975DB0}"/>
              </a:ext>
            </a:extLst>
          </p:cNvPr>
          <p:cNvSpPr txBox="1"/>
          <p:nvPr/>
        </p:nvSpPr>
        <p:spPr>
          <a:xfrm>
            <a:off x="1842504" y="1802179"/>
            <a:ext cx="316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Population Distribution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B300E7-AE2A-F541-AF14-E471BB01374F}"/>
              </a:ext>
            </a:extLst>
          </p:cNvPr>
          <p:cNvSpPr txBox="1"/>
          <p:nvPr/>
        </p:nvSpPr>
        <p:spPr>
          <a:xfrm>
            <a:off x="6952692" y="1802179"/>
            <a:ext cx="2952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Sampling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1F50E96C-6634-D80E-83F9-4FDB465D019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1783698"/>
                  </p:ext>
                </p:extLst>
              </p:nvPr>
            </p:nvGraphicFramePr>
            <p:xfrm>
              <a:off x="1967346" y="3239489"/>
              <a:ext cx="2780146" cy="33866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90073">
                      <a:extLst>
                        <a:ext uri="{9D8B030D-6E8A-4147-A177-3AD203B41FA5}">
                          <a16:colId xmlns:a16="http://schemas.microsoft.com/office/drawing/2014/main" val="3878833903"/>
                        </a:ext>
                      </a:extLst>
                    </a:gridCol>
                    <a:gridCol w="1390073">
                      <a:extLst>
                        <a:ext uri="{9D8B030D-6E8A-4147-A177-3AD203B41FA5}">
                          <a16:colId xmlns:a16="http://schemas.microsoft.com/office/drawing/2014/main" val="682965364"/>
                        </a:ext>
                      </a:extLst>
                    </a:gridCol>
                  </a:tblGrid>
                  <a:tr h="67733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8656686"/>
                      </a:ext>
                    </a:extLst>
                  </a:tr>
                  <a:tr h="6773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0.25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9014749"/>
                      </a:ext>
                    </a:extLst>
                  </a:tr>
                  <a:tr h="6773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0.25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7946757"/>
                      </a:ext>
                    </a:extLst>
                  </a:tr>
                  <a:tr h="6773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0.25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5236576"/>
                      </a:ext>
                    </a:extLst>
                  </a:tr>
                  <a:tr h="6773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0.25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64287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1F50E96C-6634-D80E-83F9-4FDB465D019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1783698"/>
                  </p:ext>
                </p:extLst>
              </p:nvPr>
            </p:nvGraphicFramePr>
            <p:xfrm>
              <a:off x="1967346" y="3239489"/>
              <a:ext cx="2780146" cy="33866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90073">
                      <a:extLst>
                        <a:ext uri="{9D8B030D-6E8A-4147-A177-3AD203B41FA5}">
                          <a16:colId xmlns:a16="http://schemas.microsoft.com/office/drawing/2014/main" val="3878833903"/>
                        </a:ext>
                      </a:extLst>
                    </a:gridCol>
                    <a:gridCol w="1390073">
                      <a:extLst>
                        <a:ext uri="{9D8B030D-6E8A-4147-A177-3AD203B41FA5}">
                          <a16:colId xmlns:a16="http://schemas.microsoft.com/office/drawing/2014/main" val="682965364"/>
                        </a:ext>
                      </a:extLst>
                    </a:gridCol>
                  </a:tblGrid>
                  <a:tr h="67733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37" t="-901" r="-101310" b="-4036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877" t="-901" r="-1754" b="-4036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8656686"/>
                      </a:ext>
                    </a:extLst>
                  </a:tr>
                  <a:tr h="6773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0.25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9014749"/>
                      </a:ext>
                    </a:extLst>
                  </a:tr>
                  <a:tr h="6773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0.25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7946757"/>
                      </a:ext>
                    </a:extLst>
                  </a:tr>
                  <a:tr h="6773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0.25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5236576"/>
                      </a:ext>
                    </a:extLst>
                  </a:tr>
                  <a:tr h="6773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0.25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64287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E8FE8242-544B-F17D-695B-3E13E80A61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7346993"/>
                  </p:ext>
                </p:extLst>
              </p:nvPr>
            </p:nvGraphicFramePr>
            <p:xfrm>
              <a:off x="6096000" y="3104024"/>
              <a:ext cx="5218545" cy="3657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9039">
                      <a:extLst>
                        <a:ext uri="{9D8B030D-6E8A-4147-A177-3AD203B41FA5}">
                          <a16:colId xmlns:a16="http://schemas.microsoft.com/office/drawing/2014/main" val="3878833903"/>
                        </a:ext>
                      </a:extLst>
                    </a:gridCol>
                    <a:gridCol w="3037179">
                      <a:extLst>
                        <a:ext uri="{9D8B030D-6E8A-4147-A177-3AD203B41FA5}">
                          <a16:colId xmlns:a16="http://schemas.microsoft.com/office/drawing/2014/main" val="682965364"/>
                        </a:ext>
                      </a:extLst>
                    </a:gridCol>
                    <a:gridCol w="1302327">
                      <a:extLst>
                        <a:ext uri="{9D8B030D-6E8A-4147-A177-3AD203B41FA5}">
                          <a16:colId xmlns:a16="http://schemas.microsoft.com/office/drawing/2014/main" val="1160708133"/>
                        </a:ext>
                      </a:extLst>
                    </a:gridCol>
                  </a:tblGrid>
                  <a:tr h="39037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Possible Outcomes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8656686"/>
                      </a:ext>
                    </a:extLst>
                  </a:tr>
                  <a:tr h="3903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(1,1)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1/16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9014749"/>
                      </a:ext>
                    </a:extLst>
                  </a:tr>
                  <a:tr h="3903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(1,2), (2,1)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2/16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7946757"/>
                      </a:ext>
                    </a:extLst>
                  </a:tr>
                  <a:tr h="3903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(1,3), (3,1),(2,2)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3/16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5236576"/>
                      </a:ext>
                    </a:extLst>
                  </a:tr>
                  <a:tr h="3903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(3,2), (2,3), (4,1),(1,4)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4/16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6682040"/>
                      </a:ext>
                    </a:extLst>
                  </a:tr>
                  <a:tr h="3903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(3,3), (4,2), (2,4)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3/16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01426512"/>
                      </a:ext>
                    </a:extLst>
                  </a:tr>
                  <a:tr h="3903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3.5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(3,4),(4,3)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2/16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1905172"/>
                      </a:ext>
                    </a:extLst>
                  </a:tr>
                  <a:tr h="3903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(4,4)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1/16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229870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E8FE8242-544B-F17D-695B-3E13E80A61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7346993"/>
                  </p:ext>
                </p:extLst>
              </p:nvPr>
            </p:nvGraphicFramePr>
            <p:xfrm>
              <a:off x="6096000" y="3104024"/>
              <a:ext cx="5218545" cy="3657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9039">
                      <a:extLst>
                        <a:ext uri="{9D8B030D-6E8A-4147-A177-3AD203B41FA5}">
                          <a16:colId xmlns:a16="http://schemas.microsoft.com/office/drawing/2014/main" val="3878833903"/>
                        </a:ext>
                      </a:extLst>
                    </a:gridCol>
                    <a:gridCol w="3037179">
                      <a:extLst>
                        <a:ext uri="{9D8B030D-6E8A-4147-A177-3AD203B41FA5}">
                          <a16:colId xmlns:a16="http://schemas.microsoft.com/office/drawing/2014/main" val="682965364"/>
                        </a:ext>
                      </a:extLst>
                    </a:gridCol>
                    <a:gridCol w="1302327">
                      <a:extLst>
                        <a:ext uri="{9D8B030D-6E8A-4147-A177-3AD203B41FA5}">
                          <a16:colId xmlns:a16="http://schemas.microsoft.com/office/drawing/2014/main" val="116070813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389" t="-10667" r="-497917" b="-7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Possible Outcomes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865668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(1,1)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1/16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901474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(1,2), (2,1)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2/16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794675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(1,3), (3,1),(2,2)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3/16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523657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(3,2), (2,3), (4,1),(1,4)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4/16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668204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(3,3), (4,2), (2,4)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3/16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0142651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3.5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(3,4),(4,3)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2/16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190517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(4,4)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1/16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229870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95505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8E8EC-9E6A-F683-0489-B26AE7439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Mean and Standard Deviation of </a:t>
            </a:r>
            <a:r>
              <a:rPr lang="en-US" sz="3600" u="sng" dirty="0"/>
              <a:t>Discrete</a:t>
            </a:r>
            <a:r>
              <a:rPr lang="en-US" sz="3600" dirty="0"/>
              <a:t> Random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B764C1-42F0-AE1F-85C2-1808DC2009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The mean of a probability distribution is defined as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variance and standard deviation of a probability distribution are defined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ra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="0" dirty="0"/>
                  <a:t> denotes </a:t>
                </a:r>
                <a:r>
                  <a:rPr lang="en-US" dirty="0"/>
                  <a:t>an outcome</a:t>
                </a:r>
                <a:r>
                  <a:rPr lang="en-US" b="0" dirty="0"/>
                  <a:t> of the 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 denotes the probability of </a:t>
                </a:r>
                <a:r>
                  <a:rPr lang="en-US" dirty="0"/>
                  <a:t>the outcome</a:t>
                </a:r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B764C1-42F0-AE1F-85C2-1808DC2009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928" t="-2300" b="-7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2511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6B460-A143-9371-402E-99E64CDF6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dirty="0"/>
              <a:t>The Bernoulli distribution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60FA45-FC94-F207-B943-7E82380CA1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37034" y="1588656"/>
                <a:ext cx="4958966" cy="452748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sz="2000" dirty="0"/>
                  <a:t>The </a:t>
                </a:r>
                <a:r>
                  <a:rPr lang="en-US" sz="2000" b="1" dirty="0"/>
                  <a:t>probability mass function (PMF) </a:t>
                </a:r>
                <a:r>
                  <a:rPr lang="en-US" sz="2000" dirty="0"/>
                  <a:t>of a discrete random is a function that gives the probability that the variable is exactly equal to some value</a:t>
                </a:r>
              </a:p>
              <a:p>
                <a:r>
                  <a:rPr lang="en-US" sz="2000" dirty="0"/>
                  <a:t>A Bernoulli random variable is on which there are two possible outcomes with probabilities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1 −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Whenever we assign the outcomes of a random variable to either “success” or “failure” (1 or 0)  we are dealing with a Bernoulli random variable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mean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000" b="0" dirty="0"/>
              </a:p>
              <a:p>
                <a:pPr marL="0" indent="0">
                  <a:buNone/>
                </a:pPr>
                <a:endParaRPr lang="en-US" sz="20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variance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PMF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success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  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else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b="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60FA45-FC94-F207-B943-7E82380CA1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7034" y="1588656"/>
                <a:ext cx="4958966" cy="4527480"/>
              </a:xfrm>
              <a:blipFill>
                <a:blip r:embed="rId2"/>
                <a:stretch>
                  <a:fillRect l="-615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3DBC33B-E5B8-10EE-1DD3-CCA068A9A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367" y="2645046"/>
            <a:ext cx="4788505" cy="283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648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F98DE-7492-F942-E873-E6CBAFFB7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The Binomial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C69F58-46BB-54CA-C235-345E64062C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5309"/>
                <a:ext cx="10515600" cy="5474566"/>
              </a:xfrm>
            </p:spPr>
            <p:txBody>
              <a:bodyPr>
                <a:noAutofit/>
              </a:bodyPr>
              <a:lstStyle/>
              <a:p>
                <a:r>
                  <a:rPr lang="en-US" sz="1800" dirty="0"/>
                  <a:t>A discrete distribution which describes the probabilities for the number of successful outcomes in a given number of independent trials where each trial has the same probability of success</a:t>
                </a:r>
              </a:p>
              <a:p>
                <a:pPr marL="457200" lvl="1" indent="0">
                  <a:buNone/>
                </a:pPr>
                <a:r>
                  <a:rPr lang="en-US" sz="1800" dirty="0"/>
                  <a:t>It has two parameters:</a:t>
                </a:r>
              </a:p>
              <a:p>
                <a:pPr marL="457200" lvl="1" indent="0">
                  <a:buNone/>
                </a:pPr>
                <a:r>
                  <a:rPr lang="en-US" sz="1800" dirty="0"/>
                  <a:t>		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dirty="0"/>
                  <a:t> the number of trials</a:t>
                </a:r>
              </a:p>
              <a:p>
                <a:pPr marL="457200" lvl="1" indent="0">
                  <a:buNone/>
                </a:pPr>
                <a:r>
                  <a:rPr lang="en-US" sz="1800" dirty="0"/>
                  <a:t>		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800" dirty="0"/>
                  <a:t> =  the probability of “success” or the probability of the outcome of 		        		                           			        interest.</a:t>
                </a:r>
              </a:p>
              <a:p>
                <a:pPr marL="457200" lvl="1" indent="0">
                  <a:buNone/>
                </a:pPr>
                <a:r>
                  <a:rPr lang="en-US" sz="1800" dirty="0"/>
                  <a:t>		mean =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𝑛𝑝</m:t>
                    </m:r>
                  </m:oMath>
                </a14:m>
                <a:r>
                  <a:rPr lang="en-US" sz="1800" b="0" dirty="0"/>
                  <a:t>                variance =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𝑛𝑝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pPr marL="457200" lvl="1" indent="0">
                  <a:buNone/>
                </a:pPr>
                <a:endParaRPr lang="en-US" sz="1800" dirty="0"/>
              </a:p>
              <a:p>
                <a:r>
                  <a:rPr lang="en-US" sz="1800" dirty="0"/>
                  <a:t>It describes the proportion of trials in which a particular outcome of interest occurs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r>
                  <a:rPr lang="en-US" sz="1800" dirty="0"/>
                  <a:t>It is a sum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/>
                  <a:t> independent Bernoulli random variables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r>
                  <a:rPr lang="en-US" sz="1800" dirty="0"/>
                  <a:t>There are many examples of binomial random variables </a:t>
                </a:r>
              </a:p>
              <a:p>
                <a:pPr lvl="1"/>
                <a:r>
                  <a:rPr lang="en-US" sz="1800" dirty="0"/>
                  <a:t> the number of heads observed in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/>
                  <a:t> flips of a coin where (each times heads has probability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/>
                  <a:t> of occurring)</a:t>
                </a:r>
              </a:p>
              <a:p>
                <a:pPr lvl="1"/>
                <a:r>
                  <a:rPr lang="en-US" sz="1800" dirty="0"/>
                  <a:t>The proportion of deer with chronic wasting disease (CWD)</a:t>
                </a:r>
              </a:p>
              <a:p>
                <a:pPr lvl="1"/>
                <a:r>
                  <a:rPr lang="en-US" sz="1800" dirty="0"/>
                  <a:t>The number of patients who experience headaches as side of effect of taking a drug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C69F58-46BB-54CA-C235-345E64062C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5309"/>
                <a:ext cx="10515600" cy="5474566"/>
              </a:xfrm>
              <a:blipFill>
                <a:blip r:embed="rId2"/>
                <a:stretch>
                  <a:fillRect l="-406" t="-1114" b="-2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181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C665E-69C1-74AE-1747-C4BA78E60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18" y="143452"/>
            <a:ext cx="10515600" cy="1325563"/>
          </a:xfrm>
        </p:spPr>
        <p:txBody>
          <a:bodyPr/>
          <a:lstStyle/>
          <a:p>
            <a:r>
              <a:rPr lang="en-US" dirty="0"/>
              <a:t>The Binomial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A7FD2F-4A35-5FFB-6BAF-EDDACD17CE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7018" y="1219200"/>
                <a:ext cx="11196782" cy="533861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Probability Mass Function: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pPr marL="457200" lvl="1" indent="0">
                  <a:buNone/>
                </a:pPr>
                <a:r>
                  <a:rPr lang="en-US" dirty="0"/>
                  <a:t>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the total number of trials (</a:t>
                </a:r>
                <a:r>
                  <a:rPr lang="en-US" dirty="0" err="1"/>
                  <a:t>e.g</a:t>
                </a:r>
                <a:r>
                  <a:rPr lang="en-US" dirty="0"/>
                  <a:t> flips of a coin)</a:t>
                </a:r>
              </a:p>
              <a:p>
                <a:pPr marL="457200" lvl="1" indent="0">
                  <a:buNone/>
                </a:pPr>
                <a:r>
                  <a:rPr lang="en-US" dirty="0"/>
                  <a:t>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successes occur with probability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marL="457200" lvl="1" indent="0">
                  <a:buNone/>
                </a:pPr>
                <a:r>
                  <a:rPr lang="en-US" dirty="0"/>
                  <a:t>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failures occur with probability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marL="457200" lvl="1" indent="0">
                  <a:buNone/>
                </a:pPr>
                <a:r>
                  <a:rPr lang="en-US" dirty="0"/>
                  <a:t>-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is called the binomial coefficient – it represents the number of ways to arrange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successes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trials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A7FD2F-4A35-5FFB-6BAF-EDDACD17CE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7018" y="1219200"/>
                <a:ext cx="11196782" cy="5338618"/>
              </a:xfrm>
              <a:blipFill>
                <a:blip r:embed="rId2"/>
                <a:stretch>
                  <a:fillRect l="-980" t="-1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9996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CD568-A047-AF2F-5B1F-4DFB65199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Poisson Distribution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963F81-34EE-BFFC-0597-5FB4D3F3F2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33793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A Poisson distribution is a discrete probability distribution. It gives the probability of an event happening a certain number of times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within a given interval of time or space. </a:t>
                </a:r>
              </a:p>
              <a:p>
                <a:endParaRPr lang="en-US" dirty="0"/>
              </a:p>
              <a:p>
                <a:r>
                  <a:rPr lang="en-US" dirty="0"/>
                  <a:t>The Poisson distribution has only one parameter,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(lambda), which is the mean number of events.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Probability Mass Function: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m:rPr>
                                <m:lit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Examples: </a:t>
                </a:r>
              </a:p>
              <a:p>
                <a:pPr marL="0" indent="0">
                  <a:buNone/>
                </a:pPr>
                <a:r>
                  <a:rPr lang="en-US" dirty="0"/>
                  <a:t>The number of traffic accidents at a particular intersection in a given day can be modeled using a Poisson distribution.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/>
                  <a:t>The number of defective items produced by a machine in a fixed period of time can be modeled with a Poisson distribution, assuming a constant defect rate.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963F81-34EE-BFFC-0597-5FB4D3F3F2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33793"/>
              </a:xfrm>
              <a:blipFill>
                <a:blip r:embed="rId2"/>
                <a:stretch>
                  <a:fillRect l="-754" t="-2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3273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EFE8B-99AD-8089-3C52-D91A78F6D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42E73-B605-BA87-675D-11219B0F6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341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924B3-B310-B75F-2638-913E5D1A8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vs independent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D333D3-D694-9185-09CA-815CD3E31F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5040" y="2038061"/>
                <a:ext cx="5130958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Two events A and B are said to be </a:t>
                </a:r>
                <a:r>
                  <a:rPr lang="en-US" b="1" dirty="0"/>
                  <a:t>mutually exclusive/disjoint </a:t>
                </a:r>
                <a:r>
                  <a:rPr lang="en-US" dirty="0"/>
                  <a:t>when there is no interaction/overlap between them. </a:t>
                </a:r>
              </a:p>
              <a:p>
                <a:pPr marL="457200" lvl="1" indent="0">
                  <a:buNone/>
                </a:pPr>
                <a:r>
                  <a:rPr lang="en-US" dirty="0"/>
                  <a:t>- Mathematically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∅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Then A and B are disjoint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If two events, A and B are independent, then the outcome of one event has no impact on the outcome of the other event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Disjoint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 independent!!!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D333D3-D694-9185-09CA-815CD3E31F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5040" y="2038061"/>
                <a:ext cx="5130958" cy="4351338"/>
              </a:xfrm>
              <a:blipFill>
                <a:blip r:embed="rId2"/>
                <a:stretch>
                  <a:fillRect l="-1781" t="-3501" r="-1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8F842ADD-7787-7231-FE15-67935CCFEFC8}"/>
              </a:ext>
            </a:extLst>
          </p:cNvPr>
          <p:cNvGrpSpPr/>
          <p:nvPr/>
        </p:nvGrpSpPr>
        <p:grpSpPr>
          <a:xfrm>
            <a:off x="6015229" y="2196386"/>
            <a:ext cx="5708073" cy="3066472"/>
            <a:chOff x="6022108" y="794327"/>
            <a:chExt cx="5708073" cy="306647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3FDD2DB-7C0A-B7DF-079B-C1BE2E797CC9}"/>
                </a:ext>
              </a:extLst>
            </p:cNvPr>
            <p:cNvSpPr/>
            <p:nvPr/>
          </p:nvSpPr>
          <p:spPr>
            <a:xfrm>
              <a:off x="6022108" y="794327"/>
              <a:ext cx="5708073" cy="30664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E5E876F-D9EA-9C65-84D3-473A5FD0B2FA}"/>
                </a:ext>
              </a:extLst>
            </p:cNvPr>
            <p:cNvSpPr/>
            <p:nvPr/>
          </p:nvSpPr>
          <p:spPr>
            <a:xfrm>
              <a:off x="9056279" y="1366685"/>
              <a:ext cx="2486578" cy="1828800"/>
            </a:xfrm>
            <a:prstGeom prst="ellipse">
              <a:avLst/>
            </a:prstGeom>
            <a:solidFill>
              <a:srgbClr val="0070C0">
                <a:alpha val="25000"/>
              </a:srgbClr>
            </a:solidFill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Event 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E8ABE83-230A-1EFB-F00D-563440C52BB5}"/>
                </a:ext>
              </a:extLst>
            </p:cNvPr>
            <p:cNvSpPr/>
            <p:nvPr/>
          </p:nvSpPr>
          <p:spPr>
            <a:xfrm>
              <a:off x="6148556" y="1402059"/>
              <a:ext cx="2486578" cy="1828800"/>
            </a:xfrm>
            <a:prstGeom prst="ellipse">
              <a:avLst/>
            </a:prstGeom>
            <a:solidFill>
              <a:srgbClr val="FF0000">
                <a:alpha val="25000"/>
              </a:srgbClr>
            </a:solidFill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Event A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0ACDD77-C1AA-4973-B8E9-62D00CE2F62B}"/>
                </a:ext>
              </a:extLst>
            </p:cNvPr>
            <p:cNvSpPr txBox="1"/>
            <p:nvPr/>
          </p:nvSpPr>
          <p:spPr>
            <a:xfrm>
              <a:off x="6410036" y="794327"/>
              <a:ext cx="24865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The Sample Space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3434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E8D8-6B63-45FF-98E9-9802A8CDE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FC4D29-F6EB-52EA-1FEC-09C8C7C847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082309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Ex 1). What is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b="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=0.2+0.3=0.5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=0.2+0.3=0.5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=0.5+0.5−0.2=0.8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Ex 2). What is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=0.45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=0.35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=0.45+0.35 −0=0.8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FC4D29-F6EB-52EA-1FEC-09C8C7C847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082309" cy="4351338"/>
              </a:xfrm>
              <a:blipFill>
                <a:blip r:embed="rId2"/>
                <a:stretch>
                  <a:fillRect l="-1921" t="-2801" r="-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20729AB-6249-33FC-9C3D-E19B8BD28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3899" y="1027906"/>
            <a:ext cx="3247549" cy="21280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BA3B5C-543B-53E8-12E8-65D1FF41BE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4555" y="4254946"/>
            <a:ext cx="4295045" cy="21126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406995-0BB4-C218-648D-E55A14054C0B}"/>
              </a:ext>
            </a:extLst>
          </p:cNvPr>
          <p:cNvSpPr txBox="1"/>
          <p:nvPr/>
        </p:nvSpPr>
        <p:spPr>
          <a:xfrm>
            <a:off x="8001000" y="895350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Ex.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FD454E-B3F9-768D-F9EB-A026B697D464}"/>
              </a:ext>
            </a:extLst>
          </p:cNvPr>
          <p:cNvSpPr txBox="1"/>
          <p:nvPr/>
        </p:nvSpPr>
        <p:spPr>
          <a:xfrm>
            <a:off x="7581900" y="3806953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Ex. 2</a:t>
            </a:r>
          </a:p>
        </p:txBody>
      </p:sp>
    </p:spTree>
    <p:extLst>
      <p:ext uri="{BB962C8B-B14F-4D97-AF65-F5344CB8AC3E}">
        <p14:creationId xmlns:p14="http://schemas.microsoft.com/office/powerpoint/2010/main" val="2578778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A5F53-170C-5FED-66F7-5EE06668F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27" y="69561"/>
            <a:ext cx="10515600" cy="1325563"/>
          </a:xfrm>
        </p:spPr>
        <p:txBody>
          <a:bodyPr/>
          <a:lstStyle/>
          <a:p>
            <a:r>
              <a:rPr lang="en-US" dirty="0"/>
              <a:t>Practice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D8DD34-EE7C-8662-3713-985CFD8BA9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0963" y="2141537"/>
                <a:ext cx="5331691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/>
                  <a:t>Suppose I roll a pair of fair six-sided dice. What is the probability that the roll sums to a value of 8?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pair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dice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sums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8</m:t>
                      </m:r>
                    </m:oMath>
                  </m:oMathPara>
                </a14:m>
                <a:endParaRPr lang="en-US" sz="2400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How to find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?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/>
                  <a:t>Remember </a:t>
                </a: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way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to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get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total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possible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outcomes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D8DD34-EE7C-8662-3713-985CFD8BA9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0963" y="2141537"/>
                <a:ext cx="5331691" cy="4351338"/>
              </a:xfrm>
              <a:blipFill>
                <a:blip r:embed="rId2"/>
                <a:stretch>
                  <a:fillRect l="-1831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2269ACA6-4987-F3C1-8C71-AA7F2B4BD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984" y="1527423"/>
            <a:ext cx="5162053" cy="480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997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9FD3D-F921-91AF-EFA3-B7588EC38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24" y="248875"/>
            <a:ext cx="6452126" cy="760775"/>
          </a:xfrm>
        </p:spPr>
        <p:txBody>
          <a:bodyPr anchor="b">
            <a:normAutofit/>
          </a:bodyPr>
          <a:lstStyle/>
          <a:p>
            <a:r>
              <a:rPr lang="en-US" sz="3800" dirty="0"/>
              <a:t>Practice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9078F3-D4B5-ED9C-18E4-0C3632954B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2845" y="1009650"/>
                <a:ext cx="9641785" cy="4506566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Suppose a select a card at random from a well-shuffled deck of cards. What is the probability that the card is a king or hearts?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8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800" b="0" i="0">
                          <a:latin typeface="Cambria Math" panose="02040503050406030204" pitchFamily="18" charset="0"/>
                        </a:rPr>
                        <m:t>card</m:t>
                      </m:r>
                      <m:r>
                        <a:rPr lang="en-US" sz="1800" b="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800" b="0" i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sz="1800" b="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800" b="0" i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1800" b="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800" b="0" i="0">
                          <a:latin typeface="Cambria Math" panose="02040503050406030204" pitchFamily="18" charset="0"/>
                        </a:rPr>
                        <m:t>king</m:t>
                      </m:r>
                    </m:oMath>
                  </m:oMathPara>
                </a14:m>
                <a:endParaRPr lang="en-US" sz="18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8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800" b="0" i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sz="1800" b="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800" b="0" i="0">
                          <a:latin typeface="Cambria Math" panose="02040503050406030204" pitchFamily="18" charset="0"/>
                        </a:rPr>
                        <m:t>suit</m:t>
                      </m:r>
                      <m:r>
                        <a:rPr lang="en-US" sz="1800" b="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800" b="0" i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sz="1800" b="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800" b="0" i="0">
                          <a:latin typeface="Cambria Math" panose="02040503050406030204" pitchFamily="18" charset="0"/>
                        </a:rPr>
                        <m:t>hearts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Question: What is </a:t>
                </a:r>
                <a14:m>
                  <m:oMath xmlns:m="http://schemas.openxmlformats.org/officeDocument/2006/math">
                    <m:r>
                      <a:rPr lang="en-US" sz="1800" b="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sz="1800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9078F3-D4B5-ED9C-18E4-0C3632954B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845" y="1009650"/>
                <a:ext cx="9641785" cy="4506566"/>
              </a:xfrm>
              <a:blipFill>
                <a:blip r:embed="rId2"/>
                <a:stretch>
                  <a:fillRect l="-569" t="-1353" r="-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AB3465DC-9127-375B-CB21-D8CA7634B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71975" y="3073499"/>
            <a:ext cx="7627180" cy="3603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3136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2CF2-5BF2-1924-29B8-09758F70F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45" y="263526"/>
            <a:ext cx="10515600" cy="576984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Random Variables and Probability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98A11-1763-0F42-7FE5-1C9E535E7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2327"/>
            <a:ext cx="10515600" cy="5292148"/>
          </a:xfrm>
        </p:spPr>
        <p:txBody>
          <a:bodyPr>
            <a:normAutofit fontScale="92500"/>
          </a:bodyPr>
          <a:lstStyle/>
          <a:p>
            <a:r>
              <a:rPr lang="en-US" dirty="0"/>
              <a:t>Review: Randomly sampling a population represents a random trial just like rolling a die or flipping a coin.</a:t>
            </a:r>
          </a:p>
          <a:p>
            <a:endParaRPr lang="en-US" dirty="0"/>
          </a:p>
          <a:p>
            <a:r>
              <a:rPr lang="en-US" dirty="0"/>
              <a:t>The value of a variable measured on a randomly sampled individual is an outcome of a random trial. The following are therefore also random trials:</a:t>
            </a:r>
          </a:p>
          <a:p>
            <a:pPr marL="457200" lvl="1" indent="0">
              <a:buNone/>
            </a:pPr>
            <a:r>
              <a:rPr lang="en-US" dirty="0"/>
              <a:t>Measuring the heights of a randomly selected college students​</a:t>
            </a:r>
          </a:p>
          <a:p>
            <a:pPr marL="457200" lvl="1" indent="0">
              <a:buNone/>
            </a:pPr>
            <a:r>
              <a:rPr lang="en-US" dirty="0"/>
              <a:t>Randomly sampling the diameter of trees on a plot of land​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Random Variable</a:t>
            </a:r>
            <a:r>
              <a:rPr lang="en-US" dirty="0"/>
              <a:t> occurs when we assign values to the outcomes of random processes. Formally, it is a function that maps from the sample space of event to a value. </a:t>
            </a:r>
          </a:p>
          <a:p>
            <a:pPr marL="457200" lvl="1" indent="0">
              <a:buNone/>
            </a:pPr>
            <a:r>
              <a:rPr lang="en-US" dirty="0"/>
              <a:t>- discrete random variables have a countable number of values</a:t>
            </a:r>
          </a:p>
          <a:p>
            <a:pPr marL="457200" lvl="1" indent="0">
              <a:buNone/>
            </a:pPr>
            <a:r>
              <a:rPr lang="en-US" dirty="0"/>
              <a:t>-continuous random variables have an uncountable number of values</a:t>
            </a:r>
          </a:p>
        </p:txBody>
      </p:sp>
    </p:spTree>
    <p:extLst>
      <p:ext uri="{BB962C8B-B14F-4D97-AF65-F5344CB8AC3E}">
        <p14:creationId xmlns:p14="http://schemas.microsoft.com/office/powerpoint/2010/main" val="1376568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510DC-11F4-F9BE-1EEA-BD2901FE6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96E6BA-090B-5F81-BFF1-62F360C4BD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907684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The distribution of a random variable is called a </a:t>
                </a:r>
                <a:r>
                  <a:rPr lang="en-US" b="1" dirty="0"/>
                  <a:t>probability distribution </a:t>
                </a:r>
                <a:r>
                  <a:rPr lang="en-US" dirty="0"/>
                  <a:t>– a function that gives the probabilities of different possible outcomes of a random variable.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b="1" dirty="0"/>
                  <a:t>Discrete random variables </a:t>
                </a:r>
                <a:r>
                  <a:rPr lang="en-US" dirty="0"/>
                  <a:t>have a countable number of values such as (0, 1, 2, ….)</a:t>
                </a:r>
              </a:p>
              <a:p>
                <a:pPr marL="457200" lvl="1" indent="0">
                  <a:buNone/>
                </a:pPr>
                <a:r>
                  <a:rPr lang="en-US" dirty="0"/>
                  <a:t>- we will denote a random variable using the capital letters </a:t>
                </a:r>
                <a:r>
                  <a:rPr lang="en-US" i="1" dirty="0"/>
                  <a:t>X</a:t>
                </a:r>
                <a:r>
                  <a:rPr lang="en-US" dirty="0"/>
                  <a:t> and </a:t>
                </a:r>
                <a:r>
                  <a:rPr lang="en-US" i="1" dirty="0"/>
                  <a:t>Y</a:t>
                </a:r>
              </a:p>
              <a:p>
                <a:pPr marL="457200" lvl="1" indent="0">
                  <a:buNone/>
                </a:pPr>
                <a:endParaRPr lang="en-US" i="1" dirty="0"/>
              </a:p>
              <a:p>
                <a:r>
                  <a:rPr lang="en-US" dirty="0"/>
                  <a:t>A random variable is called a </a:t>
                </a:r>
                <a:r>
                  <a:rPr lang="en-US" b="1" dirty="0"/>
                  <a:t>continuous random variable </a:t>
                </a:r>
                <a:r>
                  <a:rPr lang="en-US" dirty="0"/>
                  <a:t>if the possible values are not countable (more on these later)</a:t>
                </a:r>
                <a:endParaRPr lang="en-US" i="1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b="1" dirty="0"/>
                  <a:t>probability distribution </a:t>
                </a:r>
                <a:r>
                  <a:rPr lang="en-US" dirty="0"/>
                  <a:t>of a </a:t>
                </a:r>
                <a:r>
                  <a:rPr lang="en-US" u="sng" dirty="0"/>
                  <a:t>discrete</a:t>
                </a:r>
                <a:r>
                  <a:rPr lang="en-US" dirty="0"/>
                  <a:t> random variable assigns a probability to each possible outcome </a:t>
                </a:r>
                <a:endParaRPr lang="en-US" b="1" dirty="0"/>
              </a:p>
              <a:p>
                <a:pPr marL="457200" lvl="1" indent="0">
                  <a:buNone/>
                </a:pPr>
                <a:r>
                  <a:rPr lang="en-US" dirty="0"/>
                  <a:t>- for each possible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={0, 1, 2…}</m:t>
                    </m:r>
                  </m:oMath>
                </a14:m>
                <a:r>
                  <a:rPr lang="en-US" dirty="0"/>
                  <a:t>  the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value between 0 and 1</a:t>
                </a:r>
              </a:p>
              <a:p>
                <a:pPr marL="457200" lvl="1" indent="0">
                  <a:buNone/>
                </a:pPr>
                <a:r>
                  <a:rPr lang="en-US" dirty="0"/>
                  <a:t>- The sum of the probabilities for all possible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equals 1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 </m:t>
                        </m:r>
                      </m:e>
                    </m:nary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96E6BA-090B-5F81-BFF1-62F360C4BD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907684"/>
              </a:xfrm>
              <a:blipFill>
                <a:blip r:embed="rId2"/>
                <a:stretch>
                  <a:fillRect l="-696" t="-2481" r="-812" b="-9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6278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123C613-BBAE-3A6D-52F2-1AB9BD2FE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61" y="182839"/>
            <a:ext cx="3376181" cy="27176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F22AB16-4A1C-A305-360D-1C05E7B5A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492" y="182839"/>
            <a:ext cx="3520827" cy="28351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E6C61BA-FCE7-5B17-8731-2CAD8236CE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918" y="3388962"/>
            <a:ext cx="2086266" cy="182905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E41C73F-6B63-9B0D-9057-3D0A6E28AC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4314" y="3388962"/>
            <a:ext cx="1559182" cy="23423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47E3421-51E5-17B8-4281-F43607EFB4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8984" y="288011"/>
            <a:ext cx="3829755" cy="30696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4AF7580-25C4-5FF8-E69A-0B6BD49771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75493" y="3262879"/>
            <a:ext cx="1787049" cy="359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98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4395</TotalTime>
  <Words>1412</Words>
  <Application>Microsoft Office PowerPoint</Application>
  <PresentationFormat>Widescreen</PresentationFormat>
  <Paragraphs>186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Lecture 11 Introduction to probability  </vt:lpstr>
      <vt:lpstr>Review</vt:lpstr>
      <vt:lpstr>Disjoint vs independent</vt:lpstr>
      <vt:lpstr>Practice: </vt:lpstr>
      <vt:lpstr>Practice </vt:lpstr>
      <vt:lpstr>Practice</vt:lpstr>
      <vt:lpstr>Random Variables and Probability Distributions</vt:lpstr>
      <vt:lpstr>Probability Distributions</vt:lpstr>
      <vt:lpstr>PowerPoint Presentation</vt:lpstr>
      <vt:lpstr>Computing Probabilities from Discrete Probability Distributions</vt:lpstr>
      <vt:lpstr>Computing Probabilities </vt:lpstr>
      <vt:lpstr>Two important probability distributions in statistical inference</vt:lpstr>
      <vt:lpstr>Deriving Sampling Distributions </vt:lpstr>
      <vt:lpstr>Deriving Sampling Distributions</vt:lpstr>
      <vt:lpstr>Mean and Standard Deviation of Discrete Random Variables</vt:lpstr>
      <vt:lpstr>The Bernoulli distribution </vt:lpstr>
      <vt:lpstr>The Binomial Distribution</vt:lpstr>
      <vt:lpstr>The Binomial Distribution</vt:lpstr>
      <vt:lpstr>The Poisson Distribution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Jarred Kvamme</dc:creator>
  <cp:lastModifiedBy>Jarred Kvamme</cp:lastModifiedBy>
  <cp:revision>120</cp:revision>
  <dcterms:created xsi:type="dcterms:W3CDTF">2023-08-21T21:11:45Z</dcterms:created>
  <dcterms:modified xsi:type="dcterms:W3CDTF">2024-02-16T16:37:45Z</dcterms:modified>
</cp:coreProperties>
</file>